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  <p:sldMasterId id="2147483721" r:id="rId6"/>
  </p:sldMasterIdLst>
  <p:notesMasterIdLst>
    <p:notesMasterId r:id="rId50"/>
  </p:notesMasterIdLst>
  <p:sldIdLst>
    <p:sldId id="279" r:id="rId7"/>
    <p:sldId id="349" r:id="rId8"/>
    <p:sldId id="285" r:id="rId9"/>
    <p:sldId id="350" r:id="rId10"/>
    <p:sldId id="294" r:id="rId11"/>
    <p:sldId id="295" r:id="rId12"/>
    <p:sldId id="297" r:id="rId13"/>
    <p:sldId id="298" r:id="rId14"/>
    <p:sldId id="299" r:id="rId15"/>
    <p:sldId id="302" r:id="rId16"/>
    <p:sldId id="303" r:id="rId17"/>
    <p:sldId id="304" r:id="rId18"/>
    <p:sldId id="305" r:id="rId19"/>
    <p:sldId id="306" r:id="rId20"/>
    <p:sldId id="308" r:id="rId21"/>
    <p:sldId id="312" r:id="rId22"/>
    <p:sldId id="317" r:id="rId23"/>
    <p:sldId id="321" r:id="rId24"/>
    <p:sldId id="324" r:id="rId25"/>
    <p:sldId id="325" r:id="rId26"/>
    <p:sldId id="366" r:id="rId27"/>
    <p:sldId id="367" r:id="rId28"/>
    <p:sldId id="368" r:id="rId29"/>
    <p:sldId id="326" r:id="rId30"/>
    <p:sldId id="327" r:id="rId31"/>
    <p:sldId id="352" r:id="rId32"/>
    <p:sldId id="353" r:id="rId33"/>
    <p:sldId id="354" r:id="rId34"/>
    <p:sldId id="355" r:id="rId35"/>
    <p:sldId id="358" r:id="rId36"/>
    <p:sldId id="359" r:id="rId37"/>
    <p:sldId id="361" r:id="rId38"/>
    <p:sldId id="362" r:id="rId39"/>
    <p:sldId id="363" r:id="rId40"/>
    <p:sldId id="328" r:id="rId41"/>
    <p:sldId id="329" r:id="rId42"/>
    <p:sldId id="330" r:id="rId43"/>
    <p:sldId id="331" r:id="rId44"/>
    <p:sldId id="332" r:id="rId45"/>
    <p:sldId id="341" r:id="rId46"/>
    <p:sldId id="342" r:id="rId47"/>
    <p:sldId id="351" r:id="rId48"/>
    <p:sldId id="345" r:id="rId49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18F0"/>
    <a:srgbClr val="008047"/>
    <a:srgbClr val="292929"/>
    <a:srgbClr val="669900"/>
    <a:srgbClr val="0C14B8"/>
    <a:srgbClr val="00ADEF"/>
    <a:srgbClr val="8CC63E"/>
    <a:srgbClr val="8C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06" autoAdjust="0"/>
    <p:restoredTop sz="94660" autoAdjust="0"/>
  </p:normalViewPr>
  <p:slideViewPr>
    <p:cSldViewPr>
      <p:cViewPr varScale="1">
        <p:scale>
          <a:sx n="88" d="100"/>
          <a:sy n="88" d="100"/>
        </p:scale>
        <p:origin x="12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 para editar os estilos do texto mestre</a:t>
            </a:r>
          </a:p>
          <a:p>
            <a:pPr lvl="1"/>
            <a:r>
              <a:rPr lang="en-US" noProof="0" smtClean="0"/>
              <a:t>Segundo nível</a:t>
            </a:r>
          </a:p>
          <a:p>
            <a:pPr lvl="2"/>
            <a:r>
              <a:rPr lang="en-US" noProof="0" smtClean="0"/>
              <a:t>Terceiro nível</a:t>
            </a:r>
          </a:p>
          <a:p>
            <a:pPr lvl="3"/>
            <a:r>
              <a:rPr lang="en-US" noProof="0" smtClean="0"/>
              <a:t>Quarto nível</a:t>
            </a:r>
          </a:p>
          <a:p>
            <a:pPr lvl="4"/>
            <a:r>
              <a:rPr lang="en-US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62DEAB0-0B85-4FB7-A6C4-F57889102B7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257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462A5DD-7419-4061-B463-1A06AEF49499}" type="slidenum">
              <a:rPr lang="pt-BR" altLang="pt-BR" sz="1200" smtClean="0">
                <a:latin typeface="Arial" panose="020B0604020202020204" pitchFamily="34" charset="0"/>
              </a:rPr>
              <a:pPr eaLnBrk="1" hangingPunct="1"/>
              <a:t>1</a:t>
            </a:fld>
            <a:endParaRPr lang="pt-BR" altLang="pt-BR" sz="1200" smtClean="0"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50888"/>
            <a:ext cx="4946650" cy="3709987"/>
          </a:xfrm>
          <a:ln w="12700" cap="flat">
            <a:solidFill>
              <a:schemeClr val="tx1"/>
            </a:solidFill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87" tIns="48345" rIns="96687" bIns="48345"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035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8E5AEC8-6332-4686-A2EA-B554D179243B}" type="slidenum">
              <a:rPr lang="pt-BR" altLang="pt-BR" sz="1200" smtClean="0">
                <a:latin typeface="Arial" panose="020B0604020202020204" pitchFamily="34" charset="0"/>
              </a:rPr>
              <a:pPr/>
              <a:t>3</a:t>
            </a:fld>
            <a:endParaRPr lang="pt-BR" altLang="pt-BR" sz="1200" smtClean="0">
              <a:latin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27100" y="750888"/>
            <a:ext cx="4945063" cy="3709987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331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A0D6620-CB14-46F9-AB7D-16B2F003EAED}" type="slidenum">
              <a:rPr lang="pt-BR" altLang="pt-BR" sz="1200" smtClean="0">
                <a:latin typeface="Arial" panose="020B0604020202020204" pitchFamily="34" charset="0"/>
              </a:rPr>
              <a:pPr/>
              <a:t>4</a:t>
            </a:fld>
            <a:endParaRPr lang="pt-BR" altLang="pt-BR" sz="1200" smtClean="0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27100" y="750888"/>
            <a:ext cx="4945063" cy="3709987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706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4686AD0-B6CC-4356-A94E-B4A9D08816F8}" type="slidenum">
              <a:rPr lang="pt-BR" altLang="pt-BR" sz="1200" smtClean="0">
                <a:latin typeface="Arial" panose="020B0604020202020204" pitchFamily="34" charset="0"/>
              </a:rPr>
              <a:pPr/>
              <a:t>36</a:t>
            </a:fld>
            <a:endParaRPr lang="pt-BR" altLang="pt-BR" sz="1200" smtClean="0"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14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8D1CD57-5938-4121-B136-BD03468CACE8}" type="slidenum">
              <a:rPr lang="pt-BR" altLang="pt-BR" sz="1200" smtClean="0">
                <a:latin typeface="Arial" panose="020B0604020202020204" pitchFamily="34" charset="0"/>
              </a:rPr>
              <a:pPr/>
              <a:t>37</a:t>
            </a:fld>
            <a:endParaRPr lang="pt-BR" altLang="pt-BR" sz="1200" smtClean="0">
              <a:latin typeface="Arial" panose="020B0604020202020204" pitchFamily="34" charset="0"/>
            </a:endParaRPr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64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5B379EA-1A8C-4CF1-A7F8-BACCB2254213}" type="slidenum">
              <a:rPr lang="pt-BR" altLang="pt-BR" sz="1200" smtClean="0">
                <a:latin typeface="Arial" panose="020B0604020202020204" pitchFamily="34" charset="0"/>
              </a:rPr>
              <a:pPr/>
              <a:t>38</a:t>
            </a:fld>
            <a:endParaRPr lang="pt-BR" altLang="pt-BR" sz="1200" smtClean="0">
              <a:latin typeface="Arial" panose="020B0604020202020204" pitchFamily="34" charset="0"/>
            </a:endParaRPr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19163" y="742950"/>
            <a:ext cx="4964112" cy="37242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220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C1B9231-9FC1-4715-BED7-8757661438D7}" type="slidenum">
              <a:rPr lang="pt-BR" altLang="pt-BR" sz="1200" smtClean="0">
                <a:latin typeface="Arial" panose="020B0604020202020204" pitchFamily="34" charset="0"/>
              </a:rPr>
              <a:pPr/>
              <a:t>39</a:t>
            </a:fld>
            <a:endParaRPr lang="pt-BR" altLang="pt-BR" sz="1200" smtClean="0">
              <a:latin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19163" y="742950"/>
            <a:ext cx="4964112" cy="372427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679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207B755-117A-4497-9759-06F7477F585F}" type="slidenum">
              <a:rPr lang="pt-BR" altLang="pt-BR" sz="1200" smtClean="0">
                <a:latin typeface="Arial" panose="020B0604020202020204" pitchFamily="34" charset="0"/>
              </a:rPr>
              <a:pPr eaLnBrk="1" hangingPunct="1"/>
              <a:t>43</a:t>
            </a:fld>
            <a:endParaRPr lang="pt-BR" altLang="pt-BR" sz="1200" smtClean="0">
              <a:latin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0888"/>
            <a:ext cx="4946650" cy="3709987"/>
          </a:xfrm>
          <a:ln w="12700" cap="flat">
            <a:solidFill>
              <a:schemeClr val="tx1"/>
            </a:solidFill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53" tIns="48427" rIns="96853" bIns="48427"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871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DD31F-A2A1-40A7-BAE3-D5C1758A53F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0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61B21-7EB5-4CE4-BAFF-9013026FCD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9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49433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49433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34979-07E6-4964-968F-31011D1CBA7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65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3513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C50F6-7EEB-414A-89AA-239072A3B77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84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CE7E0-6063-4CCC-BAEC-BAF9DC9D0B4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4089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45077-A9C9-4C67-AB95-238580D870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8512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2C537-1B05-400F-82FF-721D75E857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3523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308A-CAF8-405D-B7AF-B2B98DEBD3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5486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48D8D-9908-4056-9D38-DF20AF724D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712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523CC-D021-4F76-AB8A-51C503DF88D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5893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CDD1E-4131-4049-9A5F-EB884FBCD21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703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13315-6B59-4948-BD52-C40720071F6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04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6AE5C-AE8D-401E-AE41-4E7969F859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960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B50EF-CC65-44AC-A1D9-69D5AFF290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1541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533F8-E1E6-4687-BBD0-825074C6E3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68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DA704-69D3-4F55-B8F1-055A8A7A181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1413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4FBC4-EBDE-4A5E-8C48-8436393949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379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1A18D-BDAB-4AA6-82F0-C448661D336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197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86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ABA48-67AA-42E6-AA3B-7A8FE422AB5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356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6597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042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9165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3F3FC-9B14-4C99-A1F6-4046FBEDC1B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29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767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8175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607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996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39475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63648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052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4483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4483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32132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486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356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0AA49-DBED-40CB-B5B6-739096E8E60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9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559459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858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849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828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14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985512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93792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356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4483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4483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734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2903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D728B-F435-45B6-A7B3-18D40CE9D8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51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8229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75070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174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69257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37906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672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578419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135787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9274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4483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4483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663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F11A-3B09-4D49-BB6B-D49A682AEB8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29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0136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3004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76013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32104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1242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47475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41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560655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777488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51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A5DD1-F412-4777-8432-0C18A0EA2E3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7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4483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4483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536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15E45-C1A5-45C6-A850-70D608B92B8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8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876A1-A2A1-45A0-9943-BA2A3D2FB0B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7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buFont typeface="Times New Roman" pitchFamily="18" charset="0"/>
              <a:buNone/>
              <a:defRPr/>
            </a:pPr>
            <a:endParaRPr lang="pt-BR" smtClean="0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buFont typeface="Times New Roman" pitchFamily="18" charset="0"/>
              <a:buNone/>
              <a:defRPr/>
            </a:pPr>
            <a:endParaRPr lang="pt-BR" smtClean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7BE09D9-F992-400D-9AAF-32873944681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79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57850"/>
            <a:ext cx="18303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  <p:sldLayoutId id="2147484715" r:id="rId12"/>
    <p:sldLayoutId id="2147484771" r:id="rId13"/>
    <p:sldLayoutId id="2147484772" r:id="rId14"/>
    <p:sldLayoutId id="2147484773" r:id="rId15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S PGothic" pitchFamily="34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S PGothic" pitchFamily="34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S PGothic" pitchFamily="34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S PGothic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pitchFamily="32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pitchFamily="32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pitchFamily="32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pitchFamily="32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MS PGothic" pitchFamily="34" charset="-128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MS PGothic" pitchFamily="34" charset="-128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Segoe U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1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Segoe U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000000"/>
                </a:solidFill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CA571590-667C-4586-9B04-287BA90F2D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79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6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165100"/>
            <a:ext cx="627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16" r:id="rId1"/>
    <p:sldLayoutId id="2147484717" r:id="rId2"/>
    <p:sldLayoutId id="2147484718" r:id="rId3"/>
    <p:sldLayoutId id="2147484719" r:id="rId4"/>
    <p:sldLayoutId id="2147484720" r:id="rId5"/>
    <p:sldLayoutId id="2147484721" r:id="rId6"/>
    <p:sldLayoutId id="2147484722" r:id="rId7"/>
    <p:sldLayoutId id="2147484723" r:id="rId8"/>
    <p:sldLayoutId id="2147484724" r:id="rId9"/>
    <p:sldLayoutId id="2147484725" r:id="rId10"/>
    <p:sldLayoutId id="2147484726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buFont typeface="Times New Roman" pitchFamily="18" charset="0"/>
              <a:buNone/>
              <a:defRPr/>
            </a:pPr>
            <a:endParaRPr lang="pt-BR" smtClean="0">
              <a:ea typeface="Microsoft YaHei" pitchFamily="34" charset="-122"/>
            </a:endParaRPr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5508625"/>
            <a:ext cx="6207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27" r:id="rId1"/>
    <p:sldLayoutId id="2147484728" r:id="rId2"/>
    <p:sldLayoutId id="2147484729" r:id="rId3"/>
    <p:sldLayoutId id="2147484730" r:id="rId4"/>
    <p:sldLayoutId id="2147484731" r:id="rId5"/>
    <p:sldLayoutId id="2147484732" r:id="rId6"/>
    <p:sldLayoutId id="2147484733" r:id="rId7"/>
    <p:sldLayoutId id="2147484734" r:id="rId8"/>
    <p:sldLayoutId id="2147484735" r:id="rId9"/>
    <p:sldLayoutId id="2147484736" r:id="rId10"/>
    <p:sldLayoutId id="2147484737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buFont typeface="Times New Roman" pitchFamily="18" charset="0"/>
              <a:buNone/>
              <a:defRPr/>
            </a:pPr>
            <a:endParaRPr lang="pt-BR" smtClean="0">
              <a:ea typeface="Microsoft YaHei" pitchFamily="34" charset="-122"/>
            </a:endParaRPr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5629275"/>
            <a:ext cx="62071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38" r:id="rId1"/>
    <p:sldLayoutId id="2147484739" r:id="rId2"/>
    <p:sldLayoutId id="2147484740" r:id="rId3"/>
    <p:sldLayoutId id="2147484741" r:id="rId4"/>
    <p:sldLayoutId id="2147484742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buFont typeface="Times New Roman" pitchFamily="18" charset="0"/>
              <a:buNone/>
              <a:defRPr/>
            </a:pPr>
            <a:endParaRPr lang="pt-BR" smtClean="0">
              <a:ea typeface="Microsoft YaHei" pitchFamily="34" charset="-122"/>
            </a:endParaRP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5638800"/>
            <a:ext cx="62071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9" r:id="rId1"/>
    <p:sldLayoutId id="2147484750" r:id="rId2"/>
    <p:sldLayoutId id="2147484751" r:id="rId3"/>
    <p:sldLayoutId id="2147484752" r:id="rId4"/>
    <p:sldLayoutId id="2147484753" r:id="rId5"/>
    <p:sldLayoutId id="2147484754" r:id="rId6"/>
    <p:sldLayoutId id="2147484755" r:id="rId7"/>
    <p:sldLayoutId id="2147484756" r:id="rId8"/>
    <p:sldLayoutId id="2147484757" r:id="rId9"/>
    <p:sldLayoutId id="2147484758" r:id="rId10"/>
    <p:sldLayoutId id="21474847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buFont typeface="Times New Roman" pitchFamily="18" charset="0"/>
              <a:buNone/>
              <a:defRPr/>
            </a:pPr>
            <a:endParaRPr lang="pt-BR" smtClean="0">
              <a:ea typeface="Microsoft YaHei" pitchFamily="34" charset="-122"/>
            </a:endParaRPr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5638800"/>
            <a:ext cx="59245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60" r:id="rId1"/>
    <p:sldLayoutId id="2147484761" r:id="rId2"/>
    <p:sldLayoutId id="2147484762" r:id="rId3"/>
    <p:sldLayoutId id="2147484763" r:id="rId4"/>
    <p:sldLayoutId id="2147484764" r:id="rId5"/>
    <p:sldLayoutId id="2147484765" r:id="rId6"/>
    <p:sldLayoutId id="2147484766" r:id="rId7"/>
    <p:sldLayoutId id="2147484767" r:id="rId8"/>
    <p:sldLayoutId id="2147484768" r:id="rId9"/>
    <p:sldLayoutId id="2147484769" r:id="rId10"/>
    <p:sldLayoutId id="2147484770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8.emf"/><Relationship Id="rId4" Type="http://schemas.openxmlformats.org/officeDocument/2006/relationships/oleObject" Target="../embeddings/Planilha_do_Microsoft_Excel_97-20031.xls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http://www.sorriso.mt.gov.br/site/layout/topo003.jpg" TargetMode="External"/><Relationship Id="rId3" Type="http://schemas.openxmlformats.org/officeDocument/2006/relationships/image" Target="../media/image69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sorriso.mt.gov.br/site/layout/topo002.jpg" TargetMode="External"/><Relationship Id="rId11" Type="http://schemas.openxmlformats.org/officeDocument/2006/relationships/image" Target="../media/image73.jpeg"/><Relationship Id="rId5" Type="http://schemas.openxmlformats.org/officeDocument/2006/relationships/image" Target="../media/image70.jpeg"/><Relationship Id="rId10" Type="http://schemas.openxmlformats.org/officeDocument/2006/relationships/image" Target="http://www.sorriso.mt.gov.br/site/layout/topo004.jpg" TargetMode="External"/><Relationship Id="rId4" Type="http://schemas.openxmlformats.org/officeDocument/2006/relationships/image" Target="http://www.sorriso.mt.gov.br/site/layout/topo001.jpg" TargetMode="External"/><Relationship Id="rId9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357563"/>
            <a:ext cx="8915400" cy="1066800"/>
          </a:xfrm>
        </p:spPr>
        <p:txBody>
          <a:bodyPr lIns="92075" tIns="46038" rIns="92075" bIns="46038" anchor="b"/>
          <a:lstStyle/>
          <a:p>
            <a:r>
              <a:rPr lang="pt-BR" altLang="pt-BR" sz="4800" b="1" smtClean="0">
                <a:latin typeface="Comic Sans MS" panose="030F0702030302020204" pitchFamily="66" charset="0"/>
              </a:rPr>
              <a:t/>
            </a:r>
            <a:br>
              <a:rPr lang="pt-BR" altLang="pt-BR" sz="4800" b="1" smtClean="0">
                <a:latin typeface="Comic Sans MS" panose="030F0702030302020204" pitchFamily="66" charset="0"/>
              </a:rPr>
            </a:br>
            <a:endParaRPr lang="en-US" altLang="pt-BR" sz="3600" b="1" smtClean="0">
              <a:latin typeface="Comic Sans MS" panose="030F0702030302020204" pitchFamily="66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28613" y="4437063"/>
            <a:ext cx="8756650" cy="1031875"/>
          </a:xfrm>
        </p:spPr>
        <p:txBody>
          <a:bodyPr lIns="92075" tIns="46038" rIns="92075" bIns="46038"/>
          <a:lstStyle/>
          <a:p>
            <a:pPr marL="0" indent="0" algn="ctr">
              <a:lnSpc>
                <a:spcPct val="80000"/>
              </a:lnSpc>
              <a:buFontTx/>
              <a:buNone/>
            </a:pPr>
            <a:endParaRPr lang="en-US" altLang="pt-BR" sz="2800" b="1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en-US" altLang="pt-BR" sz="1800" b="1" smtClean="0">
                <a:latin typeface="Comic Sans MS" panose="030F0702030302020204" pitchFamily="66" charset="0"/>
              </a:rPr>
              <a:t>Rose Monnerat</a:t>
            </a:r>
          </a:p>
          <a:p>
            <a:pPr marL="0" indent="0" algn="ctr">
              <a:buFontTx/>
              <a:buNone/>
            </a:pPr>
            <a:r>
              <a:rPr lang="pt-BR" altLang="pt-BR" sz="1800" b="1" smtClean="0">
                <a:latin typeface="Comic Sans MS" panose="030F0702030302020204" pitchFamily="66" charset="0"/>
              </a:rPr>
              <a:t>EMBRAPA Recursos Genéticos e Biotecnologia</a:t>
            </a:r>
            <a:endParaRPr lang="en-US" altLang="pt-BR" sz="1200" b="1" smtClean="0">
              <a:latin typeface="Comic Sans MS" panose="030F0702030302020204" pitchFamily="66" charset="0"/>
            </a:endParaRPr>
          </a:p>
          <a:p>
            <a:pPr marL="0" indent="0" algn="ctr">
              <a:lnSpc>
                <a:spcPct val="80000"/>
              </a:lnSpc>
              <a:buFontTx/>
              <a:buNone/>
            </a:pPr>
            <a:endParaRPr lang="pt-BR" altLang="pt-BR" sz="2000" b="1" smtClean="0">
              <a:latin typeface="Comic Sans MS" panose="030F0702030302020204" pitchFamily="66" charset="0"/>
            </a:endParaRP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639763" y="692150"/>
            <a:ext cx="8135937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>
                <a:solidFill>
                  <a:schemeClr val="tx1"/>
                </a:solidFill>
                <a:latin typeface="Comic Sans MS" panose="030F0702030302020204" pitchFamily="66" charset="0"/>
              </a:rPr>
              <a:t>Audiência Pública da Comissão de Agricultura e Reforma Agrária - Iniciativas da Embrapa no desenvolvimento de tecnologias de combate ao mosquito </a:t>
            </a:r>
            <a:r>
              <a:rPr lang="pt-BR" altLang="pt-BR" sz="1400" i="1">
                <a:solidFill>
                  <a:schemeClr val="tx1"/>
                </a:solidFill>
                <a:latin typeface="Comic Sans MS" panose="030F0702030302020204" pitchFamily="66" charset="0"/>
              </a:rPr>
              <a:t>Aedes aegypti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pt-BR" altLang="pt-BR" sz="2000" i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pt-BR" altLang="pt-BR" sz="2000" i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b="1">
                <a:solidFill>
                  <a:schemeClr val="tx1"/>
                </a:solidFill>
                <a:latin typeface="Comic Sans MS" panose="030F0702030302020204" pitchFamily="66" charset="0"/>
              </a:rPr>
              <a:t>Bioinseticidas à base</a:t>
            </a:r>
            <a:br>
              <a:rPr lang="pt-BR" altLang="pt-BR" sz="3600" b="1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t-BR" altLang="pt-BR" sz="3600" b="1">
                <a:solidFill>
                  <a:schemeClr val="tx1"/>
                </a:solidFill>
                <a:latin typeface="Comic Sans MS" panose="030F0702030302020204" pitchFamily="66" charset="0"/>
              </a:rPr>
              <a:t> de </a:t>
            </a:r>
            <a:r>
              <a:rPr lang="pt-BR" altLang="pt-BR" sz="3600" b="1" i="1">
                <a:solidFill>
                  <a:schemeClr val="tx1"/>
                </a:solidFill>
                <a:latin typeface="Comic Sans MS" panose="030F0702030302020204" pitchFamily="66" charset="0"/>
              </a:rPr>
              <a:t>Bacillus thuringiensis</a:t>
            </a:r>
            <a:r>
              <a:rPr lang="pt-BR" altLang="pt-BR" sz="3600" b="1">
                <a:solidFill>
                  <a:schemeClr val="tx1"/>
                </a:solidFill>
                <a:latin typeface="Comic Sans MS" panose="030F0702030302020204" pitchFamily="66" charset="0"/>
              </a:rPr>
              <a:t> como ferramentas no manejo integrado  do </a:t>
            </a:r>
            <a:r>
              <a:rPr lang="pt-BR" altLang="pt-BR" sz="3600" b="1" i="1">
                <a:solidFill>
                  <a:schemeClr val="tx1"/>
                </a:solidFill>
                <a:latin typeface="Comic Sans MS" panose="030F0702030302020204" pitchFamily="66" charset="0"/>
              </a:rPr>
              <a:t>Aedes aegypti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pt-BR" sz="4000" b="1" dirty="0" err="1" smtClean="0">
                <a:latin typeface="Comic Sans MS" pitchFamily="66" charset="0"/>
              </a:rPr>
              <a:t>Laboratório</a:t>
            </a:r>
            <a:r>
              <a:rPr lang="en-US" altLang="pt-BR" sz="4000" b="1" dirty="0" smtClean="0">
                <a:latin typeface="Comic Sans MS" pitchFamily="66" charset="0"/>
              </a:rPr>
              <a:t> de </a:t>
            </a:r>
            <a:r>
              <a:rPr lang="en-US" altLang="pt-BR" sz="4000" b="1" dirty="0" err="1" smtClean="0">
                <a:latin typeface="Comic Sans MS" pitchFamily="66" charset="0"/>
              </a:rPr>
              <a:t>Bacteriologia</a:t>
            </a:r>
            <a:r>
              <a:rPr lang="pt-BR" altLang="pt-BR" sz="4000" dirty="0" smtClean="0">
                <a:latin typeface="Comic Sans MS" pitchFamily="66" charset="0"/>
              </a:rPr>
              <a:t> </a:t>
            </a:r>
            <a:br>
              <a:rPr lang="pt-BR" altLang="pt-BR" sz="4000" dirty="0" smtClean="0">
                <a:latin typeface="Comic Sans MS" pitchFamily="66" charset="0"/>
              </a:rPr>
            </a:br>
            <a:r>
              <a:rPr lang="pt-BR" altLang="pt-BR" sz="3600" dirty="0" smtClean="0">
                <a:latin typeface="Comic Sans MS" pitchFamily="66" charset="0"/>
              </a:rPr>
              <a:t>Linhas de pesquisa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8229600" cy="4525963"/>
          </a:xfrm>
        </p:spPr>
        <p:txBody>
          <a:bodyPr/>
          <a:lstStyle/>
          <a:p>
            <a:pPr algn="just" eaLnBrk="1" hangingPunct="1"/>
            <a:r>
              <a:rPr lang="pt-BR" altLang="pt-BR" sz="2400" smtClean="0">
                <a:latin typeface="Comic Sans MS" panose="030F0702030302020204" pitchFamily="66" charset="0"/>
              </a:rPr>
              <a:t>Coleta, isolamento, caracterização e estocagem de estirpes de </a:t>
            </a:r>
            <a:r>
              <a:rPr lang="pt-BR" altLang="pt-BR" sz="2400" i="1" smtClean="0">
                <a:latin typeface="Comic Sans MS" panose="030F0702030302020204" pitchFamily="66" charset="0"/>
              </a:rPr>
              <a:t>Bacillus thuringiensis </a:t>
            </a:r>
            <a:r>
              <a:rPr lang="pt-BR" altLang="pt-BR" sz="2400" smtClean="0">
                <a:latin typeface="Comic Sans MS" panose="030F0702030302020204" pitchFamily="66" charset="0"/>
              </a:rPr>
              <a:t>e de </a:t>
            </a:r>
            <a:r>
              <a:rPr lang="pt-BR" altLang="pt-BR" sz="2400" i="1" smtClean="0">
                <a:latin typeface="Comic Sans MS" panose="030F0702030302020204" pitchFamily="66" charset="0"/>
              </a:rPr>
              <a:t>B. sphaericus</a:t>
            </a:r>
            <a:r>
              <a:rPr lang="pt-BR" altLang="pt-BR" sz="2400" smtClean="0">
                <a:latin typeface="Comic Sans MS" panose="030F0702030302020204" pitchFamily="66" charset="0"/>
              </a:rPr>
              <a:t> para controle de insetos pragas agrícolas e vetores de doenças</a:t>
            </a:r>
          </a:p>
          <a:p>
            <a:pPr algn="just" eaLnBrk="1" hangingPunct="1">
              <a:buFontTx/>
              <a:buNone/>
            </a:pPr>
            <a:endParaRPr lang="pt-BR" altLang="pt-BR" sz="2400" smtClean="0">
              <a:latin typeface="Comic Sans MS" panose="030F0702030302020204" pitchFamily="66" charset="0"/>
            </a:endParaRPr>
          </a:p>
          <a:p>
            <a:pPr eaLnBrk="1" hangingPunct="1"/>
            <a:r>
              <a:rPr lang="pt-BR" altLang="pt-BR" sz="2400" smtClean="0">
                <a:latin typeface="Comic Sans MS" panose="030F0702030302020204" pitchFamily="66" charset="0"/>
              </a:rPr>
              <a:t>Desenvolvimento de bioinseticidas</a:t>
            </a:r>
            <a:r>
              <a:rPr lang="pt-BR" altLang="pt-BR" sz="2400" smtClean="0"/>
              <a:t> </a:t>
            </a:r>
          </a:p>
        </p:txBody>
      </p:sp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17"/>
          <a:stretch>
            <a:fillRect/>
          </a:stretch>
        </p:blipFill>
        <p:spPr bwMode="auto">
          <a:xfrm>
            <a:off x="6227763" y="3422650"/>
            <a:ext cx="1681162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395288" y="260350"/>
            <a:ext cx="82296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b="1">
                <a:solidFill>
                  <a:schemeClr val="tx1"/>
                </a:solidFill>
                <a:latin typeface="Comic Sans MS" panose="030F0702030302020204" pitchFamily="66" charset="0"/>
              </a:rPr>
              <a:t>Coleção de </a:t>
            </a:r>
            <a:r>
              <a:rPr lang="pt-BR" altLang="pt-BR" b="1" i="1">
                <a:solidFill>
                  <a:schemeClr val="tx1"/>
                </a:solidFill>
                <a:latin typeface="Comic Sans MS" panose="030F0702030302020204" pitchFamily="66" charset="0"/>
              </a:rPr>
              <a:t>Bacillus</a:t>
            </a:r>
            <a:r>
              <a:rPr lang="pt-BR" altLang="pt-BR" b="1">
                <a:solidFill>
                  <a:schemeClr val="tx1"/>
                </a:solidFill>
                <a:latin typeface="Comic Sans MS" panose="030F0702030302020204" pitchFamily="66" charset="0"/>
              </a:rPr>
              <a:t> spp.</a:t>
            </a:r>
            <a:r>
              <a:rPr lang="pt-BR" altLang="pt-BR" sz="2800" b="1">
                <a:solidFill>
                  <a:schemeClr val="tx1"/>
                </a:solidFill>
              </a:rPr>
              <a:t/>
            </a:r>
            <a:br>
              <a:rPr lang="pt-BR" altLang="pt-BR" sz="2800" b="1">
                <a:solidFill>
                  <a:schemeClr val="tx1"/>
                </a:solidFill>
              </a:rPr>
            </a:br>
            <a:r>
              <a:rPr lang="pt-BR" altLang="pt-BR" sz="1200" b="1">
                <a:solidFill>
                  <a:schemeClr val="tx1"/>
                </a:solidFill>
              </a:rPr>
              <a:t/>
            </a:r>
            <a:br>
              <a:rPr lang="pt-BR" altLang="pt-BR" sz="1200" b="1">
                <a:solidFill>
                  <a:schemeClr val="tx1"/>
                </a:solidFill>
              </a:rPr>
            </a:br>
            <a:endParaRPr lang="pt-BR" altLang="pt-BR" sz="2000" b="1" i="1">
              <a:solidFill>
                <a:schemeClr val="tx1"/>
              </a:solidFill>
            </a:endParaRPr>
          </a:p>
        </p:txBody>
      </p:sp>
      <p:pic>
        <p:nvPicPr>
          <p:cNvPr id="24579" name="Picture 7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773238"/>
            <a:ext cx="2967037" cy="3735387"/>
          </a:xfrm>
          <a:noFill/>
        </p:spPr>
      </p:pic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4356100" y="2636838"/>
            <a:ext cx="424815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Comic Sans MS" panose="030F0702030302020204" pitchFamily="66" charset="0"/>
              </a:rPr>
              <a:t>350 </a:t>
            </a:r>
            <a:r>
              <a:rPr lang="pt-BR" altLang="pt-BR" sz="2800" b="1" i="1">
                <a:solidFill>
                  <a:schemeClr val="tx1"/>
                </a:solidFill>
                <a:latin typeface="Comic Sans MS" panose="030F0702030302020204" pitchFamily="66" charset="0"/>
              </a:rPr>
              <a:t>B. sphaericus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 i="1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pt-BR" altLang="pt-BR" sz="2800" b="1" i="1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t-BR" altLang="pt-BR" sz="2800" b="1">
                <a:solidFill>
                  <a:schemeClr val="tx1"/>
                </a:solidFill>
                <a:latin typeface="Comic Sans MS" panose="030F0702030302020204" pitchFamily="66" charset="0"/>
              </a:rPr>
              <a:t>1.900 </a:t>
            </a:r>
            <a:r>
              <a:rPr lang="pt-BR" altLang="pt-BR" sz="2800" b="1" i="1">
                <a:solidFill>
                  <a:schemeClr val="tx1"/>
                </a:solidFill>
                <a:latin typeface="Comic Sans MS" panose="030F0702030302020204" pitchFamily="66" charset="0"/>
              </a:rPr>
              <a:t>B. thuringiensis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55650" y="549275"/>
            <a:ext cx="79930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1800" b="1">
                <a:solidFill>
                  <a:srgbClr val="000099"/>
                </a:solidFill>
                <a:latin typeface="Comic Sans MS" panose="030F0702030302020204" pitchFamily="66" charset="0"/>
              </a:rPr>
              <a:t>Carteira de identidade</a:t>
            </a:r>
          </a:p>
        </p:txBody>
      </p:sp>
      <p:grpSp>
        <p:nvGrpSpPr>
          <p:cNvPr id="25603" name="Group 4"/>
          <p:cNvGrpSpPr>
            <a:grpSpLocks/>
          </p:cNvGrpSpPr>
          <p:nvPr/>
        </p:nvGrpSpPr>
        <p:grpSpPr bwMode="auto">
          <a:xfrm>
            <a:off x="468313" y="1844675"/>
            <a:ext cx="2376487" cy="2424113"/>
            <a:chOff x="3107" y="2251"/>
            <a:chExt cx="1497" cy="1527"/>
          </a:xfrm>
        </p:grpSpPr>
        <p:pic>
          <p:nvPicPr>
            <p:cNvPr id="25607" name="Picture 5" descr="ER447I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2251"/>
              <a:ext cx="1469" cy="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Text Box 6"/>
            <p:cNvSpPr txBox="1">
              <a:spLocks noChangeArrowheads="1"/>
            </p:cNvSpPr>
            <p:nvPr/>
          </p:nvSpPr>
          <p:spPr bwMode="auto">
            <a:xfrm>
              <a:off x="3107" y="3566"/>
              <a:ext cx="1497" cy="2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pt-BR" sz="1600">
                  <a:solidFill>
                    <a:schemeClr val="tx1"/>
                  </a:solidFill>
                  <a:latin typeface="Comic Sans MS" panose="030F0702030302020204" pitchFamily="66" charset="0"/>
                </a:rPr>
                <a:t>1806</a:t>
              </a:r>
              <a:endParaRPr lang="pt-BR" altLang="pt-BR" sz="16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2843213" y="1844675"/>
            <a:ext cx="58324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 algn="ctr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Comic Sans MS" panose="030F0702030302020204" pitchFamily="66" charset="0"/>
              </a:rPr>
              <a:t>Nome: S1806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Comic Sans MS" panose="030F0702030302020204" pitchFamily="66" charset="0"/>
              </a:rPr>
              <a:t>Sorotipo: israelensis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Comic Sans MS" panose="030F0702030302020204" pitchFamily="66" charset="0"/>
              </a:rPr>
              <a:t>Estoque: 10 ampolas (S, L, FP)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Comic Sans MS" panose="030F0702030302020204" pitchFamily="66" charset="0"/>
              </a:rPr>
              <a:t>Perfil gênico: </a:t>
            </a:r>
            <a:r>
              <a:rPr lang="en-US" altLang="pt-BR" sz="1800" i="1">
                <a:solidFill>
                  <a:schemeClr val="tx1"/>
                </a:solidFill>
                <a:latin typeface="Comic Sans MS" panose="030F0702030302020204" pitchFamily="66" charset="0"/>
              </a:rPr>
              <a:t>cry4A, cry4B, cry11A, cyt1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1800">
                <a:solidFill>
                  <a:schemeClr val="tx1"/>
                </a:solidFill>
                <a:latin typeface="Comic Sans MS" panose="030F0702030302020204" pitchFamily="66" charset="0"/>
              </a:rPr>
              <a:t>Tóxico a: </a:t>
            </a:r>
            <a:r>
              <a:rPr lang="en-US" altLang="pt-BR" sz="1800" i="1">
                <a:solidFill>
                  <a:schemeClr val="tx1"/>
                </a:solidFill>
                <a:latin typeface="Comic Sans MS" panose="030F0702030302020204" pitchFamily="66" charset="0"/>
              </a:rPr>
              <a:t>Aedes aegypti, Simulium pertinax, Culex quinquefasciatus</a:t>
            </a:r>
            <a:endParaRPr lang="pt-BR" altLang="pt-BR" sz="1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605" name="Rectangle 22"/>
          <p:cNvSpPr>
            <a:spLocks noChangeArrowheads="1"/>
          </p:cNvSpPr>
          <p:nvPr/>
        </p:nvSpPr>
        <p:spPr bwMode="auto">
          <a:xfrm>
            <a:off x="0" y="3838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 algn="ctr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25606" name="Rectangle 23"/>
          <p:cNvSpPr>
            <a:spLocks noChangeArrowheads="1"/>
          </p:cNvSpPr>
          <p:nvPr/>
        </p:nvSpPr>
        <p:spPr bwMode="auto">
          <a:xfrm>
            <a:off x="250825" y="1557338"/>
            <a:ext cx="8497888" cy="3095625"/>
          </a:xfrm>
          <a:prstGeom prst="rect">
            <a:avLst/>
          </a:prstGeom>
          <a:noFill/>
          <a:ln w="190500" algn="ctr">
            <a:solidFill>
              <a:srgbClr val="66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BR" smtClean="0">
                <a:latin typeface="Comic Sans MS" panose="030F0702030302020204" pitchFamily="66" charset="0"/>
              </a:rPr>
              <a:t>2001- Produto Nacional</a:t>
            </a:r>
            <a:endParaRPr lang="pt-BR" altLang="pt-BR" smtClean="0">
              <a:latin typeface="Comic Sans MS" panose="030F0702030302020204" pitchFamily="66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47813" y="2997200"/>
            <a:ext cx="8291512" cy="2779713"/>
          </a:xfrm>
        </p:spPr>
        <p:txBody>
          <a:bodyPr/>
          <a:lstStyle/>
          <a:p>
            <a:pPr marL="0" indent="0" eaLnBrk="1" hangingPunct="1">
              <a:lnSpc>
                <a:spcPct val="18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- Cepas da Coleção  </a:t>
            </a:r>
          </a:p>
          <a:p>
            <a:pPr marL="0" indent="0" eaLnBrk="1" hangingPunct="1">
              <a:lnSpc>
                <a:spcPct val="18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- Tecnologia de fermentação</a:t>
            </a:r>
          </a:p>
          <a:p>
            <a:pPr marL="0" indent="0" eaLnBrk="1" hangingPunct="1">
              <a:lnSpc>
                <a:spcPct val="18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- Formulação</a:t>
            </a:r>
          </a:p>
        </p:txBody>
      </p:sp>
      <p:pic>
        <p:nvPicPr>
          <p:cNvPr id="26628" name="Picture 4" descr="logocdrembrapa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989138"/>
            <a:ext cx="1792288" cy="679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989138"/>
            <a:ext cx="2741612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0" y="1576388"/>
          <a:ext cx="8912225" cy="187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Planilha" r:id="rId4" imgW="4457700" imgH="933540" progId="Excel.Sheet.8">
                  <p:embed/>
                </p:oleObj>
              </mc:Choice>
              <mc:Fallback>
                <p:oleObj name="Planilha" r:id="rId4" imgW="4457700" imgH="93354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76388"/>
                        <a:ext cx="8912225" cy="187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1" name="Picture 3" descr="ER447II"/>
          <p:cNvPicPr>
            <a:picLocks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1663"/>
            <a:ext cx="2332038" cy="2185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107950" y="1052513"/>
            <a:ext cx="84248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Comic Sans MS" panose="030F0702030302020204" pitchFamily="66" charset="0"/>
              </a:rPr>
              <a:t>Bt x </a:t>
            </a:r>
            <a:r>
              <a:rPr lang="pt-BR" altLang="pt-BR" sz="2800" b="1" i="1">
                <a:solidFill>
                  <a:schemeClr val="tx1"/>
                </a:solidFill>
                <a:latin typeface="Comic Sans MS" panose="030F0702030302020204" pitchFamily="66" charset="0"/>
              </a:rPr>
              <a:t>Aedes </a:t>
            </a:r>
            <a:r>
              <a:rPr lang="pt-BR" altLang="pt-BR" sz="2400" b="1" i="1">
                <a:solidFill>
                  <a:schemeClr val="tx1"/>
                </a:solidFill>
                <a:latin typeface="Comic Sans MS" panose="030F0702030302020204" pitchFamily="66" charset="0"/>
              </a:rPr>
              <a:t>aegypti</a:t>
            </a:r>
            <a:endParaRPr lang="pt-BR" altLang="pt-BR" sz="2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653" name="Picture 6" descr="ERBTIII"/>
          <p:cNvPicPr>
            <a:picLocks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663" y="3141663"/>
            <a:ext cx="2447925" cy="22939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1844675" y="5267325"/>
            <a:ext cx="2476500" cy="3365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1600">
                <a:solidFill>
                  <a:schemeClr val="tx1"/>
                </a:solidFill>
                <a:latin typeface="Comic Sans MS" panose="030F0702030302020204" pitchFamily="66" charset="0"/>
              </a:rPr>
              <a:t>Bti</a:t>
            </a:r>
            <a:endParaRPr lang="pt-BR" altLang="pt-BR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4787900" y="5230813"/>
            <a:ext cx="2376488" cy="3365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1600">
                <a:solidFill>
                  <a:schemeClr val="tx1"/>
                </a:solidFill>
                <a:latin typeface="Comic Sans MS" panose="030F0702030302020204" pitchFamily="66" charset="0"/>
              </a:rPr>
              <a:t>1806</a:t>
            </a:r>
            <a:endParaRPr lang="pt-BR" altLang="pt-BR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656" name="Text Box 9"/>
          <p:cNvSpPr>
            <a:spLocks noChangeArrowheads="1"/>
          </p:cNvSpPr>
          <p:nvPr>
            <p:ph type="title"/>
          </p:nvPr>
        </p:nvSpPr>
        <p:spPr>
          <a:xfrm>
            <a:off x="493713" y="0"/>
            <a:ext cx="8229600" cy="1143000"/>
          </a:xfrm>
          <a:noFill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pt-BR" altLang="pt-BR" sz="3200" b="1" smtClean="0">
                <a:latin typeface="Comic Sans MS" panose="030F0702030302020204" pitchFamily="66" charset="0"/>
              </a:rPr>
              <a:t>1- Seleção das estirpes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95288" y="1268413"/>
            <a:ext cx="7993062" cy="766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pt-BR" sz="24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pt-BR" sz="2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4g/l                 20 g/l 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Meio: carboidratos + 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Proteínas + sais minerais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Condições fermentativas: 30°C, 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20% O</a:t>
            </a:r>
            <a:r>
              <a:rPr lang="pt-BR" altLang="pt-BR" sz="200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, pH 7.0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Tempo de fermentação: 30 h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pt-BR" sz="2400" b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pt-BR" sz="24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pt-BR" sz="240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pt-BR" sz="240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pt-BR" sz="240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pt-BR" sz="240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2400">
                <a:solidFill>
                  <a:srgbClr val="0000FF"/>
                </a:solidFill>
                <a:latin typeface="Comic Sans MS" panose="030F0702030302020204" pitchFamily="66" charset="0"/>
              </a:rPr>
              <a:t>	 </a:t>
            </a:r>
            <a:endParaRPr lang="pt-BR" altLang="pt-BR" sz="24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0" y="404813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b="1">
                <a:solidFill>
                  <a:schemeClr val="tx1"/>
                </a:solidFill>
                <a:latin typeface="Comic Sans MS" panose="030F0702030302020204" pitchFamily="66" charset="0"/>
              </a:rPr>
              <a:t>2- Meios e condições fermentativas</a:t>
            </a:r>
          </a:p>
        </p:txBody>
      </p:sp>
      <p:sp>
        <p:nvSpPr>
          <p:cNvPr id="28676" name="Line 6"/>
          <p:cNvSpPr>
            <a:spLocks noChangeShapeType="1"/>
          </p:cNvSpPr>
          <p:nvPr/>
        </p:nvSpPr>
        <p:spPr bwMode="auto">
          <a:xfrm>
            <a:off x="1403350" y="220503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8677" name="Picture 5" descr="fermentador peque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1268413"/>
            <a:ext cx="30210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42900" y="1700213"/>
            <a:ext cx="4824413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2400" b="1">
                <a:solidFill>
                  <a:schemeClr val="tx1"/>
                </a:solidFill>
                <a:latin typeface="Comic Sans MS" panose="030F0702030302020204" pitchFamily="66" charset="0"/>
              </a:rPr>
              <a:t>1-Concentração/separação de Biomassa</a:t>
            </a:r>
          </a:p>
          <a:p>
            <a:pPr>
              <a:lnSpc>
                <a:spcPct val="13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2400" b="1">
                <a:solidFill>
                  <a:schemeClr val="tx1"/>
                </a:solidFill>
                <a:latin typeface="Comic Sans MS" panose="030F0702030302020204" pitchFamily="66" charset="0"/>
              </a:rPr>
              <a:t>2- Formulação</a:t>
            </a:r>
            <a:endParaRPr lang="en-US" altLang="pt-BR" sz="2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pt-BR" sz="2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2400">
                <a:solidFill>
                  <a:srgbClr val="0000FF"/>
                </a:solidFill>
                <a:latin typeface="Comic Sans MS" panose="030F0702030302020204" pitchFamily="66" charset="0"/>
              </a:rPr>
              <a:t>	</a:t>
            </a:r>
            <a:endParaRPr lang="pt-BR" altLang="pt-BR" sz="24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250825" y="687388"/>
            <a:ext cx="8893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40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b="1">
                <a:solidFill>
                  <a:schemeClr val="tx1"/>
                </a:solidFill>
                <a:latin typeface="Comic Sans MS" panose="030F0702030302020204" pitchFamily="66" charset="0"/>
              </a:rPr>
              <a:t>3- Formulação</a:t>
            </a: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40926"/>
          <a:stretch>
            <a:fillRect/>
          </a:stretch>
        </p:blipFill>
        <p:spPr bwMode="auto">
          <a:xfrm>
            <a:off x="5292725" y="1038225"/>
            <a:ext cx="30797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tângulo 1"/>
          <p:cNvSpPr>
            <a:spLocks noChangeArrowheads="1"/>
          </p:cNvSpPr>
          <p:nvPr/>
        </p:nvSpPr>
        <p:spPr bwMode="auto">
          <a:xfrm>
            <a:off x="311150" y="3500438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1600">
                <a:solidFill>
                  <a:schemeClr val="tx1"/>
                </a:solidFill>
                <a:latin typeface="Comic Sans MS" panose="030F0702030302020204" pitchFamily="66" charset="0"/>
              </a:rPr>
              <a:t>Adjuvantes: 98,8% (protetor UV,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1600">
                <a:solidFill>
                  <a:schemeClr val="tx1"/>
                </a:solidFill>
                <a:latin typeface="Comic Sans MS" panose="030F0702030302020204" pitchFamily="66" charset="0"/>
              </a:rPr>
              <a:t>preservantes, emulsificantes, veículo)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pt-BR" sz="1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600">
                <a:solidFill>
                  <a:schemeClr val="tx1"/>
                </a:solidFill>
                <a:latin typeface="Comic Sans MS" panose="030F0702030302020204" pitchFamily="66" charset="0"/>
              </a:rPr>
              <a:t>Ingrediente ativo: 1,2%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2313" y="630238"/>
            <a:ext cx="7772400" cy="98107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BR" altLang="pt-BR" sz="6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pt-BR" altLang="pt-BR" sz="3600" b="1" dirty="0" smtClean="0">
                <a:latin typeface="Comic Sans MS" pitchFamily="66" charset="0"/>
              </a:rPr>
              <a:t>4- Registro</a:t>
            </a:r>
            <a:r>
              <a:rPr lang="pt-BR" altLang="pt-BR" b="1" dirty="0" smtClean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pt-BR" altLang="pt-BR" b="1" dirty="0" smtClean="0">
                <a:solidFill>
                  <a:schemeClr val="accent2"/>
                </a:solidFill>
                <a:latin typeface="Comic Sans MS" pitchFamily="66" charset="0"/>
              </a:rPr>
            </a:br>
            <a:endParaRPr lang="pt-BR" altLang="pt-BR" sz="3200" b="1" dirty="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904875" y="2967038"/>
            <a:ext cx="7416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Bt-horus SC</a:t>
            </a:r>
            <a:r>
              <a:rPr lang="en-US" altLang="pt-BR" sz="2400" baseline="30000">
                <a:solidFill>
                  <a:schemeClr val="tx1"/>
                </a:solidFill>
                <a:latin typeface="Comic Sans MS" panose="030F0702030302020204" pitchFamily="66" charset="0"/>
              </a:rPr>
              <a:t>®</a:t>
            </a:r>
            <a:r>
              <a:rPr lang="en-US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: </a:t>
            </a:r>
            <a:r>
              <a:rPr lang="en-US" altLang="pt-BR" sz="1800">
                <a:solidFill>
                  <a:schemeClr val="tx1"/>
                </a:solidFill>
                <a:latin typeface="Comic Sans MS" panose="030F0702030302020204" pitchFamily="66" charset="0"/>
              </a:rPr>
              <a:t>3.2813.0002.002-9 (2005)</a:t>
            </a:r>
            <a:endParaRPr lang="pt-BR" altLang="pt-BR" sz="1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900113" y="1628775"/>
            <a:ext cx="7416800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2000">
                <a:solidFill>
                  <a:schemeClr val="tx1"/>
                </a:solidFill>
                <a:latin typeface="Comic Sans MS" panose="030F0702030302020204" pitchFamily="66" charset="0"/>
              </a:rPr>
              <a:t>Número concedido pela Anvisa após a análise dos dados requeridos para o registro.</a:t>
            </a:r>
          </a:p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2000">
                <a:solidFill>
                  <a:schemeClr val="tx1"/>
                </a:solidFill>
                <a:latin typeface="Comic Sans MS" panose="030F0702030302020204" pitchFamily="66" charset="0"/>
              </a:rPr>
              <a:t>Sem o registro o produto não pode ser comercializado, pois ele garante a qualidade do produto</a:t>
            </a:r>
            <a:endParaRPr lang="pt-BR" altLang="pt-BR" sz="20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25" name="Picture 2" descr="http://www.bthek.com.br/html/objects/_viewblob.php?cod_blob=294&amp;width=0&amp;height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r="19247"/>
          <a:stretch>
            <a:fillRect/>
          </a:stretch>
        </p:blipFill>
        <p:spPr bwMode="auto">
          <a:xfrm>
            <a:off x="6011863" y="2998788"/>
            <a:ext cx="24892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685800"/>
          </a:xfrm>
        </p:spPr>
        <p:txBody>
          <a:bodyPr/>
          <a:lstStyle/>
          <a:p>
            <a:pPr algn="l" eaLnBrk="1" hangingPunct="1"/>
            <a:r>
              <a:rPr lang="pt-BR" altLang="pt-BR" sz="3800" b="1" smtClean="0">
                <a:latin typeface="Comic Sans MS" panose="030F0702030302020204" pitchFamily="66" charset="0"/>
              </a:rPr>
              <a:t>Onde devem ser empregados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492375"/>
            <a:ext cx="8597900" cy="2260600"/>
          </a:xfrm>
        </p:spPr>
        <p:txBody>
          <a:bodyPr/>
          <a:lstStyle/>
          <a:p>
            <a:pPr algn="just" eaLnBrk="1" hangingPunct="1">
              <a:spcAft>
                <a:spcPct val="20000"/>
              </a:spcAft>
            </a:pPr>
            <a:r>
              <a:rPr lang="pt-BR" altLang="pt-BR" sz="2800" smtClean="0">
                <a:latin typeface="Comic Sans MS" panose="030F0702030302020204" pitchFamily="66" charset="0"/>
              </a:rPr>
              <a:t>Apenas nos criadouros permanentes e nos temporários que não sejam passíveis de outras medidas de controle</a:t>
            </a:r>
          </a:p>
          <a:p>
            <a:pPr eaLnBrk="1" hangingPunct="1">
              <a:spcAft>
                <a:spcPct val="20000"/>
              </a:spcAft>
              <a:buFontTx/>
              <a:buNone/>
            </a:pPr>
            <a:endParaRPr lang="pt-BR" altLang="pt-BR" b="1" smtClean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pt-BR" altLang="pt-BR" sz="4400" smtClean="0">
                <a:latin typeface="Comic Sans MS" panose="030F0702030302020204" pitchFamily="66" charset="0"/>
              </a:rPr>
              <a:t>Resultados</a:t>
            </a:r>
          </a:p>
          <a:p>
            <a:pPr marL="0" indent="0"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pt-BR" altLang="pt-BR" sz="4400" smtClean="0">
                <a:latin typeface="Comic Sans MS" panose="030F0702030302020204" pitchFamily="66" charset="0"/>
              </a:rPr>
              <a:t> práticos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Pn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92600"/>
            <a:ext cx="316865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9" descr="P10100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6" t="-11285" r="3256" b="32176"/>
          <a:stretch>
            <a:fillRect/>
          </a:stretch>
        </p:blipFill>
        <p:spPr>
          <a:xfrm>
            <a:off x="468313" y="3933825"/>
            <a:ext cx="2193925" cy="27368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11" descr="DSC003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4346575"/>
            <a:ext cx="3095625" cy="23225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187325" y="404813"/>
            <a:ext cx="6516688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b="1" i="1">
                <a:solidFill>
                  <a:schemeClr val="tx1"/>
                </a:solidFill>
                <a:latin typeface="Comic Sans MS" panose="030F0702030302020204" pitchFamily="66" charset="0"/>
              </a:rPr>
              <a:t>Aedes aegypti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pt-BR" altLang="pt-BR" b="1" i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- Abrangência nacional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-"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 Dengue, Febre amarela,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Chikungunya,  Zika</a:t>
            </a:r>
          </a:p>
        </p:txBody>
      </p:sp>
      <p:pic>
        <p:nvPicPr>
          <p:cNvPr id="13318" name="Picture 2" descr="http://1.bp.blogspot.com/-R7vjo9cJE6s/T-O_epuB-3I/AAAAAAAAAQc/sUvojMjjhiE/s1600/ciclo+no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784225"/>
            <a:ext cx="4319587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88913"/>
            <a:ext cx="8229600" cy="1828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3600" dirty="0" smtClean="0">
                <a:latin typeface="Comic Sans MS" pitchFamily="66" charset="0"/>
              </a:rPr>
              <a:t/>
            </a:r>
            <a:br>
              <a:rPr lang="pt-BR" altLang="pt-BR" sz="3600" dirty="0" smtClean="0">
                <a:latin typeface="Comic Sans MS" pitchFamily="66" charset="0"/>
              </a:rPr>
            </a:br>
            <a:r>
              <a:rPr lang="pt-BR" altLang="pt-BR" sz="3600" dirty="0" smtClean="0">
                <a:latin typeface="Comic Sans MS" pitchFamily="66" charset="0"/>
              </a:rPr>
              <a:t> </a:t>
            </a:r>
            <a:r>
              <a:rPr lang="en-US" altLang="pt-BR" sz="2800" dirty="0" smtClean="0">
                <a:latin typeface="Comic Sans MS" pitchFamily="66" charset="0"/>
              </a:rPr>
              <a:t>São </a:t>
            </a:r>
            <a:r>
              <a:rPr lang="en-US" altLang="pt-BR" sz="2800" dirty="0" err="1" smtClean="0">
                <a:latin typeface="Comic Sans MS" pitchFamily="66" charset="0"/>
              </a:rPr>
              <a:t>Sebastião</a:t>
            </a:r>
            <a:r>
              <a:rPr lang="en-US" altLang="pt-BR" sz="2800" dirty="0" smtClean="0">
                <a:latin typeface="Comic Sans MS" pitchFamily="66" charset="0"/>
              </a:rPr>
              <a:t> </a:t>
            </a:r>
            <a:br>
              <a:rPr lang="en-US" altLang="pt-BR" sz="2800" dirty="0" smtClean="0">
                <a:latin typeface="Comic Sans MS" pitchFamily="66" charset="0"/>
              </a:rPr>
            </a:br>
            <a:r>
              <a:rPr lang="en-US" altLang="pt-BR" sz="2800" dirty="0" err="1" smtClean="0">
                <a:latin typeface="Comic Sans MS" pitchFamily="66" charset="0"/>
              </a:rPr>
              <a:t>Inovação</a:t>
            </a:r>
            <a:r>
              <a:rPr lang="en-US" altLang="pt-BR" sz="2800" dirty="0" smtClean="0">
                <a:latin typeface="Comic Sans MS" pitchFamily="66" charset="0"/>
              </a:rPr>
              <a:t> no </a:t>
            </a:r>
            <a:r>
              <a:rPr lang="en-US" altLang="pt-BR" sz="2800" dirty="0" err="1" smtClean="0">
                <a:latin typeface="Comic Sans MS" pitchFamily="66" charset="0"/>
              </a:rPr>
              <a:t>controle</a:t>
            </a:r>
            <a:r>
              <a:rPr lang="en-US" altLang="pt-BR" sz="2800" dirty="0" smtClean="0">
                <a:latin typeface="Comic Sans MS" pitchFamily="66" charset="0"/>
              </a:rPr>
              <a:t> da dengue</a:t>
            </a:r>
            <a:r>
              <a:rPr lang="pt-BR" altLang="pt-BR" dirty="0" smtClean="0"/>
              <a:t> </a:t>
            </a:r>
            <a:r>
              <a:rPr lang="pt-BR" altLang="pt-BR" sz="3600" dirty="0" smtClean="0">
                <a:latin typeface="Comic Sans MS" pitchFamily="66" charset="0"/>
              </a:rPr>
              <a:t/>
            </a:r>
            <a:br>
              <a:rPr lang="pt-BR" altLang="pt-BR" sz="3600" dirty="0" smtClean="0">
                <a:latin typeface="Comic Sans MS" pitchFamily="66" charset="0"/>
              </a:rPr>
            </a:br>
            <a:endParaRPr lang="pt-BR" altLang="pt-BR" sz="3600" dirty="0" smtClean="0">
              <a:latin typeface="Comic Sans MS" pitchFamily="66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4868863"/>
            <a:ext cx="6400800" cy="792162"/>
          </a:xfrm>
        </p:spPr>
        <p:txBody>
          <a:bodyPr/>
          <a:lstStyle/>
          <a:p>
            <a:pPr eaLnBrk="1" hangingPunct="1"/>
            <a:r>
              <a:rPr lang="pt-BR" altLang="pt-BR" smtClean="0">
                <a:latin typeface="Comic Sans MS" panose="030F0702030302020204" pitchFamily="66" charset="0"/>
              </a:rPr>
              <a:t>Brasília, </a:t>
            </a:r>
            <a:r>
              <a:rPr lang="en-US" altLang="pt-BR" smtClean="0">
                <a:latin typeface="Comic Sans MS" panose="030F0702030302020204" pitchFamily="66" charset="0"/>
              </a:rPr>
              <a:t>Dezembro</a:t>
            </a:r>
            <a:r>
              <a:rPr lang="pt-BR" altLang="pt-BR" smtClean="0">
                <a:latin typeface="Comic Sans MS" panose="030F0702030302020204" pitchFamily="66" charset="0"/>
              </a:rPr>
              <a:t>, 2006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54213"/>
            <a:ext cx="381952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98738"/>
            <a:ext cx="2124075" cy="14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792162"/>
          </a:xfrm>
        </p:spPr>
        <p:txBody>
          <a:bodyPr/>
          <a:lstStyle/>
          <a:p>
            <a:pPr eaLnBrk="1" hangingPunct="1"/>
            <a:r>
              <a:rPr lang="pt-BR" altLang="pt-BR" sz="3600" smtClean="0">
                <a:latin typeface="Comic Sans MS" panose="030F0702030302020204" pitchFamily="66" charset="0"/>
              </a:rPr>
              <a:t>Instituições envolvidas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341438"/>
            <a:ext cx="7705725" cy="55895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Embrapa Recursos Genéticos e Biotecnologia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Diretoria de Vigilância Ambiental – Secretaria de Saúde do DF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GSE- PISE</a:t>
            </a:r>
            <a:r>
              <a:rPr lang="pt-BR" altLang="pt-BR" sz="2000" smtClean="0"/>
              <a:t> - </a:t>
            </a:r>
            <a:r>
              <a:rPr lang="pt-BR" altLang="pt-BR" sz="2000" smtClean="0">
                <a:latin typeface="Comic Sans MS" panose="030F0702030302020204" pitchFamily="66" charset="0"/>
              </a:rPr>
              <a:t>Secretari</a:t>
            </a:r>
            <a:r>
              <a:rPr lang="pt-BR" altLang="pt-BR" sz="1800" smtClean="0">
                <a:latin typeface="Comic Sans MS" panose="030F0702030302020204" pitchFamily="66" charset="0"/>
              </a:rPr>
              <a:t>a</a:t>
            </a:r>
            <a:r>
              <a:rPr lang="pt-BR" altLang="pt-BR" sz="2000" smtClean="0">
                <a:latin typeface="Comic Sans MS" panose="030F0702030302020204" pitchFamily="66" charset="0"/>
              </a:rPr>
              <a:t> de Educação do DF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Bthek Biotecnologia Ltda.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UniCeub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SLU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Semarh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Administração Regional de São Sebastião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Emater</a:t>
            </a:r>
          </a:p>
          <a:p>
            <a:pPr eaLnBrk="1" hangingPunct="1">
              <a:lnSpc>
                <a:spcPct val="90000"/>
              </a:lnSpc>
            </a:pPr>
            <a:endParaRPr lang="pt-BR" altLang="pt-BR" sz="240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pt-BR" smtClean="0">
                <a:latin typeface="Comic Sans MS" panose="030F0702030302020204" pitchFamily="66" charset="0"/>
              </a:rPr>
              <a:t>Vantagens do projeto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89138"/>
            <a:ext cx="86868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400" smtClean="0">
                <a:latin typeface="Comic Sans MS" panose="030F0702030302020204" pitchFamily="66" charset="0"/>
              </a:rPr>
              <a:t>Programa multi-institucional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smtClean="0">
                <a:latin typeface="Comic Sans MS" panose="030F0702030302020204" pitchFamily="66" charset="0"/>
              </a:rPr>
              <a:t>Programa ambientalmente correto, com redução de uso de produtos químicos tradicionais e utilização de inseticida inofensivo ao homem e meio ambiente, específico para matar larvas de </a:t>
            </a:r>
            <a:r>
              <a:rPr lang="pt-BR" altLang="pt-BR" sz="2400" i="1" smtClean="0">
                <a:latin typeface="Comic Sans MS" panose="030F0702030302020204" pitchFamily="66" charset="0"/>
              </a:rPr>
              <a:t>Aedes aegypti</a:t>
            </a:r>
            <a:endParaRPr lang="pt-BR" altLang="pt-BR" sz="240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pt-BR" sz="2400" smtClean="0">
                <a:latin typeface="Comic Sans MS" panose="030F0702030302020204" pitchFamily="66" charset="0"/>
              </a:rPr>
              <a:t>Participação ativa da população na eliminação física e biológica dos criadouros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smtClean="0">
                <a:latin typeface="Comic Sans MS" panose="030F0702030302020204" pitchFamily="66" charset="0"/>
              </a:rPr>
              <a:t>Poderá servir como “modelo” para o PNCD/Ministério da Saúde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36613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pt-BR" smtClean="0">
                <a:solidFill>
                  <a:schemeClr val="tx1"/>
                </a:solidFill>
                <a:latin typeface="Comic Sans MS" panose="030F0702030302020204" pitchFamily="66" charset="0"/>
              </a:rPr>
              <a:t>Objetivo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781300"/>
            <a:ext cx="8229600" cy="45307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t-BR" altLang="pt-BR" smtClean="0"/>
              <a:t> </a:t>
            </a:r>
            <a:r>
              <a:rPr lang="pt-BR" altLang="pt-BR" sz="2800" smtClean="0">
                <a:latin typeface="Comic Sans MS" panose="030F0702030302020204" pitchFamily="66" charset="0"/>
              </a:rPr>
              <a:t>Reduzir os índices de infestação do mosquito </a:t>
            </a:r>
            <a:r>
              <a:rPr lang="pt-BR" altLang="pt-BR" sz="2800" i="1" smtClean="0">
                <a:latin typeface="Comic Sans MS" panose="030F0702030302020204" pitchFamily="66" charset="0"/>
              </a:rPr>
              <a:t>Aedes aegypti</a:t>
            </a:r>
            <a:r>
              <a:rPr lang="pt-BR" altLang="pt-BR" sz="2800" smtClean="0">
                <a:latin typeface="Comic Sans MS" panose="030F0702030302020204" pitchFamily="66" charset="0"/>
              </a:rPr>
              <a:t> através da adoção de medidas complementares ao PNCD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1700" y="2130425"/>
            <a:ext cx="7485063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pt-BR" altLang="pt-BR" sz="4800" b="1" smtClean="0">
                <a:solidFill>
                  <a:srgbClr val="FFFF66"/>
                </a:solidFill>
                <a:latin typeface="Lucida Casual" pitchFamily="66" charset="0"/>
              </a:rPr>
              <a:t/>
            </a:r>
            <a:br>
              <a:rPr lang="pt-BR" altLang="pt-BR" sz="4800" b="1" smtClean="0">
                <a:solidFill>
                  <a:srgbClr val="FFFF66"/>
                </a:solidFill>
                <a:latin typeface="Lucida Casual" pitchFamily="66" charset="0"/>
              </a:rPr>
            </a:br>
            <a:endParaRPr lang="pt-BR" altLang="pt-BR" b="1" smtClean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55650" y="1039813"/>
            <a:ext cx="7488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- Limpeza, Educação, distribuição do biolarvicida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6" r="24632"/>
          <a:stretch>
            <a:fillRect/>
          </a:stretch>
        </p:blipFill>
        <p:spPr bwMode="auto">
          <a:xfrm>
            <a:off x="3565525" y="1739900"/>
            <a:ext cx="1227138" cy="20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1773238"/>
            <a:ext cx="2706687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2" descr="http://s2.glbimg.com/hfIr_HHbuUKT2_Tj1Yxd3qe2Jcw=/620x465/s.glbimg.com/jo/g1/f/original/2016/01/21/bt-hor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4" r="20061"/>
          <a:stretch>
            <a:fillRect/>
          </a:stretch>
        </p:blipFill>
        <p:spPr bwMode="auto">
          <a:xfrm>
            <a:off x="900113" y="2636838"/>
            <a:ext cx="2332037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333375"/>
            <a:ext cx="8280400" cy="4525963"/>
          </a:xfrm>
        </p:spPr>
        <p:txBody>
          <a:bodyPr/>
          <a:lstStyle/>
          <a:p>
            <a:pPr marL="0" indent="0" eaLnBrk="1" hangingPunct="1"/>
            <a:r>
              <a:rPr lang="pt-BR" altLang="pt-BR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Aplicar 1 gota para cada litro de água do criadouro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32670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3887787" cy="291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pt-BR" sz="4000" smtClean="0">
                <a:latin typeface="Comic Sans MS" panose="030F0702030302020204" pitchFamily="66" charset="0"/>
              </a:rPr>
              <a:t>Etapas do trabalho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33575"/>
            <a:ext cx="8713788" cy="492442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pt-BR" altLang="pt-BR" sz="2000" b="1" smtClean="0">
                <a:latin typeface="Comic Sans MS" panose="030F0702030302020204" pitchFamily="66" charset="0"/>
              </a:rPr>
              <a:t>Fase 1 -</a:t>
            </a:r>
            <a:r>
              <a:rPr lang="pt-BR" altLang="pt-BR" sz="2000" b="1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sz="2000" smtClean="0">
                <a:latin typeface="Comic Sans MS" panose="030F0702030302020204" pitchFamily="66" charset="0"/>
              </a:rPr>
              <a:t>Mutirão de limpeza – SLU – distribuição dos horários dos carros de lixo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None/>
            </a:pPr>
            <a:endParaRPr lang="pt-BR" altLang="pt-BR" sz="1800" smtClean="0">
              <a:latin typeface="Comic Sans MS" panose="030F0702030302020204" pitchFamily="66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pt-BR" altLang="pt-BR" sz="2000" b="1" smtClean="0">
                <a:latin typeface="Comic Sans MS" panose="030F0702030302020204" pitchFamily="66" charset="0"/>
              </a:rPr>
              <a:t>Fase 2 – Lançamento do projeto - Distribuição do biolarvicida</a:t>
            </a:r>
            <a:r>
              <a:rPr lang="pt-BR" altLang="pt-BR" sz="2000" b="1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Feira (Dival, Embrapa, Bthek)- Atração, mostra de insetos, ambiente simulado, explicação do programa em folhetos, teatro, distribuição de mudas</a:t>
            </a:r>
          </a:p>
          <a:p>
            <a:pPr marL="609600" indent="-609600" algn="just" eaLnBrk="1" hangingPunct="1">
              <a:lnSpc>
                <a:spcPct val="9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22/01 - Distribuição do biolarvicida para a zona urbana (SLU, líderes comunitários, voluntários)</a:t>
            </a:r>
          </a:p>
          <a:p>
            <a:pPr marL="609600" indent="-609600" algn="just" eaLnBrk="1" hangingPunct="1">
              <a:lnSpc>
                <a:spcPct val="9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02/02 – Distribuição do biolarvicida para a zona rural</a:t>
            </a:r>
          </a:p>
          <a:p>
            <a:pPr marL="609600" indent="-609600" algn="just" eaLnBrk="1" hangingPunct="1">
              <a:lnSpc>
                <a:spcPct val="90000"/>
              </a:lnSpc>
            </a:pPr>
            <a:r>
              <a:rPr lang="pt-BR" altLang="pt-BR" sz="2000" smtClean="0">
                <a:latin typeface="Comic Sans MS" panose="030F0702030302020204" pitchFamily="66" charset="0"/>
              </a:rPr>
              <a:t>24/02 – Distribuição para os condomínios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4924425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pt-BR" altLang="pt-BR" sz="2400" b="1" smtClean="0">
                <a:latin typeface="Comic Sans MS" panose="030F0702030302020204" pitchFamily="66" charset="0"/>
              </a:rPr>
              <a:t>Fase 2 – Lançamento do projeto</a:t>
            </a:r>
          </a:p>
          <a:p>
            <a:pPr marL="609600" indent="-609600" eaLnBrk="1" hangingPunct="1">
              <a:buFontTx/>
              <a:buNone/>
            </a:pPr>
            <a:endParaRPr lang="pt-BR" altLang="pt-BR" sz="1800" smtClean="0">
              <a:latin typeface="Comic Sans MS" panose="030F0702030302020204" pitchFamily="66" charset="0"/>
            </a:endParaRPr>
          </a:p>
          <a:p>
            <a:pPr marL="609600" indent="-609600" eaLnBrk="1" hangingPunct="1">
              <a:buFontTx/>
              <a:buNone/>
            </a:pPr>
            <a:r>
              <a:rPr lang="pt-BR" altLang="pt-BR" sz="2400" smtClean="0">
                <a:latin typeface="Comic Sans MS" panose="030F0702030302020204" pitchFamily="66" charset="0"/>
              </a:rPr>
              <a:t>      Feira</a:t>
            </a:r>
          </a:p>
          <a:p>
            <a:pPr marL="609600" indent="-609600" algn="just" eaLnBrk="1" hangingPunct="1">
              <a:buFontTx/>
              <a:buNone/>
            </a:pPr>
            <a:endParaRPr lang="pt-BR" altLang="pt-BR" sz="2400" smtClean="0">
              <a:latin typeface="Comic Sans MS" panose="030F0702030302020204" pitchFamily="66" charset="0"/>
            </a:endParaRPr>
          </a:p>
          <a:p>
            <a:pPr marL="609600" indent="-609600" algn="ctr" eaLnBrk="1" hangingPunct="1">
              <a:buFontTx/>
              <a:buNone/>
            </a:pPr>
            <a:endParaRPr lang="pt-BR" altLang="pt-BR" smtClean="0">
              <a:solidFill>
                <a:srgbClr val="FF6699"/>
              </a:solidFill>
              <a:latin typeface="Comic Sans MS" panose="030F0702030302020204" pitchFamily="66" charset="0"/>
            </a:endParaRPr>
          </a:p>
          <a:p>
            <a:pPr marL="609600" indent="-609600" algn="just" eaLnBrk="1" hangingPunct="1">
              <a:buFontTx/>
              <a:buNone/>
            </a:pPr>
            <a:endParaRPr lang="pt-BR" altLang="pt-BR" smtClean="0">
              <a:solidFill>
                <a:srgbClr val="FF6699"/>
              </a:solidFill>
              <a:latin typeface="Comic Sans MS" panose="030F0702030302020204" pitchFamily="66" charset="0"/>
            </a:endParaRPr>
          </a:p>
          <a:p>
            <a:pPr marL="990600" lvl="1" indent="-533400" eaLnBrk="1" hangingPunct="1"/>
            <a:endParaRPr lang="pt-BR" altLang="pt-BR" smtClean="0">
              <a:latin typeface="Comic Sans MS" panose="030F0702030302020204" pitchFamily="66" charset="0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341438"/>
            <a:ext cx="2232025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 descr="São Sebastião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21163"/>
            <a:ext cx="30956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São Sebastião 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3240087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São Sebastião 0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295775"/>
            <a:ext cx="302418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1657350"/>
            <a:ext cx="35242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400" y="823913"/>
            <a:ext cx="9144000" cy="4924425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pt-BR" altLang="pt-BR" sz="2800" b="1" smtClean="0">
                <a:latin typeface="Comic Sans MS" panose="030F0702030302020204" pitchFamily="66" charset="0"/>
              </a:rPr>
              <a:t>Fase 2 –Distribuição do biolarvicida</a:t>
            </a:r>
            <a:endParaRPr lang="pt-BR" altLang="pt-BR" b="1" smtClean="0">
              <a:latin typeface="Comic Sans MS" panose="030F0702030302020204" pitchFamily="66" charset="0"/>
            </a:endParaRPr>
          </a:p>
          <a:p>
            <a:pPr marL="609600" indent="-609600" eaLnBrk="1" hangingPunct="1">
              <a:buFontTx/>
              <a:buNone/>
            </a:pPr>
            <a:endParaRPr lang="pt-BR" altLang="pt-BR" sz="1600" b="1" smtClean="0">
              <a:latin typeface="Comic Sans MS" panose="030F0702030302020204" pitchFamily="66" charset="0"/>
            </a:endParaRPr>
          </a:p>
          <a:p>
            <a:pPr marL="609600" indent="-609600" algn="just" eaLnBrk="1" hangingPunct="1">
              <a:buFontTx/>
              <a:buNone/>
            </a:pPr>
            <a:r>
              <a:rPr lang="pt-BR" altLang="pt-BR" sz="2000" smtClean="0">
                <a:latin typeface="Comic Sans MS" panose="030F0702030302020204" pitchFamily="66" charset="0"/>
              </a:rPr>
              <a:t>Capacitação dos envolvidos (Saúde, Administração, SLU, PSF) - Distribuição do biolarvicida para a zona urbana (SLU, líderes comunitários, voluntários)</a:t>
            </a:r>
          </a:p>
          <a:p>
            <a:pPr marL="609600" indent="-609600" algn="ctr" eaLnBrk="1" hangingPunct="1">
              <a:buFontTx/>
              <a:buNone/>
            </a:pPr>
            <a:endParaRPr lang="pt-BR" altLang="pt-BR" sz="2000" smtClean="0">
              <a:solidFill>
                <a:srgbClr val="FF6699"/>
              </a:solidFill>
              <a:latin typeface="Comic Sans MS" panose="030F0702030302020204" pitchFamily="66" charset="0"/>
            </a:endParaRPr>
          </a:p>
          <a:p>
            <a:pPr marL="609600" indent="-609600" algn="just" eaLnBrk="1" hangingPunct="1">
              <a:buFontTx/>
              <a:buNone/>
            </a:pPr>
            <a:endParaRPr lang="pt-BR" altLang="pt-BR" smtClean="0">
              <a:solidFill>
                <a:srgbClr val="FF6699"/>
              </a:solidFill>
              <a:latin typeface="Comic Sans MS" panose="030F0702030302020204" pitchFamily="66" charset="0"/>
            </a:endParaRPr>
          </a:p>
          <a:p>
            <a:pPr marL="990600" lvl="1" indent="-533400" eaLnBrk="1" hangingPunct="1"/>
            <a:endParaRPr lang="pt-BR" altLang="pt-BR" smtClean="0">
              <a:latin typeface="Comic Sans MS" panose="030F0702030302020204" pitchFamily="66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52738"/>
            <a:ext cx="2933700" cy="362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 descr="São Sebasti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7" r="8264"/>
          <a:stretch>
            <a:fillRect/>
          </a:stretch>
        </p:blipFill>
        <p:spPr bwMode="auto">
          <a:xfrm>
            <a:off x="4500563" y="2636838"/>
            <a:ext cx="40322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500563" y="5583238"/>
            <a:ext cx="403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18 zonas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pt-BR" sz="3600" smtClean="0">
                <a:latin typeface="Comic Sans MS" panose="030F0702030302020204" pitchFamily="66" charset="0"/>
              </a:rPr>
              <a:t>Capacitação dos agentes de saúde</a:t>
            </a:r>
          </a:p>
        </p:txBody>
      </p:sp>
      <p:pic>
        <p:nvPicPr>
          <p:cNvPr id="43011" name="Picture 3" descr="DSC002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39975"/>
            <a:ext cx="3529012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DSC002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89138"/>
            <a:ext cx="446405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1925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pt-BR" sz="4000" b="1" i="1" smtClean="0">
                <a:latin typeface="Comic Sans MS" panose="030F0702030302020204" pitchFamily="66" charset="0"/>
              </a:rPr>
              <a:t>Bacillus thuringiensis</a:t>
            </a:r>
            <a:endParaRPr lang="pt-BR" altLang="pt-BR" sz="4000" i="1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1263"/>
            <a:ext cx="7210425" cy="20447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altLang="pt-BR" sz="2400" b="1" smtClean="0">
                <a:latin typeface="Comic Sans MS" panose="030F0702030302020204" pitchFamily="66" charset="0"/>
              </a:rPr>
              <a:t>Bactéria que causa doença em alguns insetos</a:t>
            </a:r>
          </a:p>
          <a:p>
            <a:pPr marL="0" indent="0" eaLnBrk="1" hangingPunct="1">
              <a:buFontTx/>
              <a:buNone/>
            </a:pPr>
            <a:endParaRPr lang="pt-BR" altLang="pt-BR" sz="700" b="1" smtClean="0">
              <a:latin typeface="Comic Sans MS" panose="030F0702030302020204" pitchFamily="66" charset="0"/>
            </a:endParaRPr>
          </a:p>
          <a:p>
            <a:pPr marL="0" indent="0" eaLnBrk="1" hangingPunct="1">
              <a:buFontTx/>
              <a:buNone/>
            </a:pPr>
            <a:r>
              <a:rPr lang="pt-BR" altLang="pt-BR" sz="2400" b="1" smtClean="0">
                <a:latin typeface="Comic Sans MS" panose="030F0702030302020204" pitchFamily="66" charset="0"/>
              </a:rPr>
              <a:t>Isolado</a:t>
            </a:r>
            <a:r>
              <a:rPr lang="en-US" altLang="pt-BR" sz="2400" b="1" smtClean="0">
                <a:latin typeface="Comic Sans MS" panose="030F0702030302020204" pitchFamily="66" charset="0"/>
              </a:rPr>
              <a:t>:</a:t>
            </a:r>
            <a:r>
              <a:rPr lang="pt-BR" altLang="pt-BR" sz="2400" b="1" smtClean="0">
                <a:latin typeface="Comic Sans MS" panose="030F0702030302020204" pitchFamily="66" charset="0"/>
              </a:rPr>
              <a:t> 1901</a:t>
            </a:r>
            <a:endParaRPr lang="en-US" altLang="pt-BR" sz="2400" b="1" smtClean="0">
              <a:latin typeface="Comic Sans MS" panose="030F0702030302020204" pitchFamily="66" charset="0"/>
            </a:endParaRPr>
          </a:p>
          <a:p>
            <a:pPr marL="0" indent="0" eaLnBrk="1" hangingPunct="1">
              <a:buFontTx/>
              <a:buNone/>
            </a:pPr>
            <a:endParaRPr lang="en-US" altLang="pt-BR" sz="700" b="1" smtClean="0">
              <a:latin typeface="Comic Sans MS" panose="030F0702030302020204" pitchFamily="66" charset="0"/>
            </a:endParaRPr>
          </a:p>
          <a:p>
            <a:pPr marL="0" indent="0" eaLnBrk="1" hangingPunct="1">
              <a:buFontTx/>
              <a:buNone/>
            </a:pPr>
            <a:r>
              <a:rPr lang="en-US" altLang="pt-BR" sz="2400" b="1" smtClean="0">
                <a:latin typeface="Comic Sans MS" panose="030F0702030302020204" pitchFamily="66" charset="0"/>
              </a:rPr>
              <a:t>Caracterizado: 1915</a:t>
            </a:r>
            <a:endParaRPr lang="pt-BR" altLang="pt-BR" sz="2400" b="1" smtClean="0">
              <a:latin typeface="Comic Sans MS" panose="030F0702030302020204" pitchFamily="66" charset="0"/>
            </a:endParaRPr>
          </a:p>
          <a:p>
            <a:pPr marL="0" indent="0" algn="ctr" eaLnBrk="1" hangingPunct="1">
              <a:buFontTx/>
              <a:buNone/>
            </a:pPr>
            <a:endParaRPr lang="pt-BR" altLang="pt-BR" sz="2800" b="1" smtClean="0">
              <a:latin typeface="Comic Sans MS" panose="030F0702030302020204" pitchFamily="66" charset="0"/>
            </a:endParaRPr>
          </a:p>
          <a:p>
            <a:pPr marL="0" indent="0" algn="ctr" eaLnBrk="1" hangingPunct="1">
              <a:buFontTx/>
              <a:buNone/>
            </a:pPr>
            <a:endParaRPr lang="pt-BR" altLang="pt-BR" sz="2800" b="1" smtClean="0">
              <a:latin typeface="Comic Sans MS" panose="030F0702030302020204" pitchFamily="66" charset="0"/>
            </a:endParaRPr>
          </a:p>
          <a:p>
            <a:pPr marL="0" indent="0" eaLnBrk="1" hangingPunct="1">
              <a:buFontTx/>
              <a:buNone/>
            </a:pPr>
            <a:endParaRPr lang="pt-BR" altLang="pt-BR" sz="2800" b="1" smtClean="0">
              <a:latin typeface="Comic Sans MS" panose="030F0702030302020204" pitchFamily="66" charset="0"/>
            </a:endParaRP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5867400" y="4398963"/>
            <a:ext cx="273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>
                <a:solidFill>
                  <a:schemeClr val="tx1"/>
                </a:solidFill>
                <a:latin typeface="Comic Sans MS" panose="030F0702030302020204" pitchFamily="66" charset="0"/>
              </a:rPr>
              <a:t>1983: Coleoptera</a:t>
            </a:r>
            <a:endParaRPr lang="pt-BR" altLang="pt-BR" sz="1400">
              <a:solidFill>
                <a:schemeClr val="tx1"/>
              </a:solidFill>
            </a:endParaRPr>
          </a:p>
        </p:txBody>
      </p:sp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77788" y="5033963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>
                <a:solidFill>
                  <a:schemeClr val="tx1"/>
                </a:solidFill>
                <a:latin typeface="Comic Sans MS" panose="030F0702030302020204" pitchFamily="66" charset="0"/>
              </a:rPr>
              <a:t>1960: Lepidoptera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2895600" y="4940300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>
                <a:solidFill>
                  <a:schemeClr val="tx1"/>
                </a:solidFill>
                <a:latin typeface="Comic Sans MS" panose="030F0702030302020204" pitchFamily="66" charset="0"/>
              </a:rPr>
              <a:t>1977: Diptera</a:t>
            </a:r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5364163" y="5373688"/>
            <a:ext cx="3779837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tx1"/>
                </a:solidFill>
                <a:latin typeface="Comic Sans MS" panose="030F0702030302020204" pitchFamily="66" charset="0"/>
              </a:rPr>
              <a:t>50.000 estirpes conhecidas </a:t>
            </a:r>
          </a:p>
        </p:txBody>
      </p:sp>
      <p:pic>
        <p:nvPicPr>
          <p:cNvPr id="1434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3349625"/>
            <a:ext cx="19812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19438"/>
            <a:ext cx="23622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636838"/>
            <a:ext cx="25908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pt-BR" smtClean="0">
                <a:latin typeface="Comic Sans MS" panose="030F0702030302020204" pitchFamily="66" charset="0"/>
              </a:rPr>
              <a:t>Distribuição nos condomínios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12875"/>
            <a:ext cx="8229600" cy="4530725"/>
          </a:xfrm>
        </p:spPr>
        <p:txBody>
          <a:bodyPr/>
          <a:lstStyle/>
          <a:p>
            <a:pPr eaLnBrk="1" hangingPunct="1"/>
            <a:r>
              <a:rPr lang="pt-BR" altLang="pt-BR" sz="2000" smtClean="0">
                <a:latin typeface="Comic Sans MS" panose="030F0702030302020204" pitchFamily="66" charset="0"/>
              </a:rPr>
              <a:t>Cada síndico responsável por seu condomínio 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1863"/>
            <a:ext cx="4213225" cy="316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338388"/>
            <a:ext cx="40322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748713" cy="4530725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pt-BR" altLang="pt-BR" b="1" smtClean="0">
                <a:latin typeface="Comic Sans MS" panose="030F0702030302020204" pitchFamily="66" charset="0"/>
              </a:rPr>
              <a:t>Fase 3 – Envolvimento das escolas</a:t>
            </a:r>
          </a:p>
          <a:p>
            <a:pPr marL="609600" indent="-609600" algn="just" eaLnBrk="1" hangingPunct="1"/>
            <a:r>
              <a:rPr lang="pt-BR" altLang="pt-BR" sz="2000" smtClean="0">
                <a:latin typeface="Comic Sans MS" panose="030F0702030302020204" pitchFamily="66" charset="0"/>
              </a:rPr>
              <a:t>Capacitação dos professores e coordenadores</a:t>
            </a:r>
          </a:p>
          <a:p>
            <a:pPr marL="609600" indent="-609600" algn="just" eaLnBrk="1" hangingPunct="1"/>
            <a:r>
              <a:rPr lang="pt-BR" altLang="pt-BR" sz="2000" smtClean="0">
                <a:latin typeface="Comic Sans MS" panose="030F0702030302020204" pitchFamily="66" charset="0"/>
              </a:rPr>
              <a:t>Cada escola decidiu organizar sua própria atividade</a:t>
            </a:r>
          </a:p>
          <a:p>
            <a:pPr marL="609600" indent="-609600" algn="just" eaLnBrk="1" hangingPunct="1"/>
            <a:endParaRPr lang="pt-BR" altLang="pt-BR" smtClean="0">
              <a:latin typeface="Comic Sans MS" panose="030F0702030302020204" pitchFamily="66" charset="0"/>
            </a:endParaRPr>
          </a:p>
          <a:p>
            <a:pPr marL="609600" indent="-609600" algn="just" eaLnBrk="1" hangingPunct="1"/>
            <a:endParaRPr lang="pt-BR" altLang="pt-BR" smtClean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00238"/>
            <a:ext cx="3195637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t="8247" r="3922" b="27696"/>
          <a:stretch>
            <a:fillRect/>
          </a:stretch>
        </p:blipFill>
        <p:spPr bwMode="auto">
          <a:xfrm>
            <a:off x="4238625" y="4594225"/>
            <a:ext cx="4365625" cy="22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80"/>
                  </a:outerShdw>
                </a:effectLst>
              </a14:hiddenEffects>
            </a:ext>
          </a:extLst>
        </p:spPr>
      </p:pic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r="8611" b="24672"/>
          <a:stretch>
            <a:fillRect/>
          </a:stretch>
        </p:blipFill>
        <p:spPr bwMode="auto">
          <a:xfrm>
            <a:off x="984250" y="4613275"/>
            <a:ext cx="3313113" cy="22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80"/>
                  </a:outerShdw>
                </a:effectLst>
              </a14:hiddenEffects>
            </a:ext>
          </a:extLst>
        </p:spPr>
      </p:pic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1900238"/>
            <a:ext cx="2992437" cy="22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835150" y="4137025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dirty="0" smtClean="0">
                <a:solidFill>
                  <a:schemeClr val="accent4"/>
                </a:solidFill>
                <a:latin typeface="Comic Sans MS" pitchFamily="66" charset="0"/>
              </a:rPr>
              <a:t>Ensino Fundamental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325755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3981450"/>
            <a:ext cx="2008187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789363"/>
            <a:ext cx="32480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68638"/>
            <a:ext cx="32480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63575"/>
            <a:ext cx="3598862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539750" y="3200400"/>
            <a:ext cx="835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Segundo grau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644900"/>
            <a:ext cx="24003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20713"/>
            <a:ext cx="32480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625850"/>
            <a:ext cx="325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089275"/>
            <a:ext cx="2555875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20713"/>
            <a:ext cx="325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pt-BR" smtClean="0">
                <a:latin typeface="Comic Sans MS" panose="030F0702030302020204" pitchFamily="66" charset="0"/>
              </a:rPr>
              <a:t>Ações complementares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7292975" cy="4525963"/>
          </a:xfrm>
        </p:spPr>
        <p:txBody>
          <a:bodyPr/>
          <a:lstStyle/>
          <a:p>
            <a:pPr eaLnBrk="1" hangingPunct="1"/>
            <a:r>
              <a:rPr lang="pt-BR" altLang="pt-BR" smtClean="0">
                <a:latin typeface="Comic Sans MS" panose="030F0702030302020204" pitchFamily="66" charset="0"/>
              </a:rPr>
              <a:t>Cartazes</a:t>
            </a:r>
          </a:p>
          <a:p>
            <a:pPr eaLnBrk="1" hangingPunct="1"/>
            <a:r>
              <a:rPr lang="pt-BR" altLang="pt-BR" smtClean="0">
                <a:latin typeface="Comic Sans MS" panose="030F0702030302020204" pitchFamily="66" charset="0"/>
              </a:rPr>
              <a:t>Faixas</a:t>
            </a:r>
          </a:p>
          <a:p>
            <a:pPr eaLnBrk="1" hangingPunct="1"/>
            <a:r>
              <a:rPr lang="pt-BR" altLang="pt-BR" smtClean="0">
                <a:latin typeface="Comic Sans MS" panose="030F0702030302020204" pitchFamily="66" charset="0"/>
              </a:rPr>
              <a:t>Carros de som</a:t>
            </a:r>
          </a:p>
          <a:p>
            <a:pPr eaLnBrk="1" hangingPunct="1"/>
            <a:r>
              <a:rPr lang="pt-BR" altLang="pt-BR" smtClean="0">
                <a:latin typeface="Comic Sans MS" panose="030F0702030302020204" pitchFamily="66" charset="0"/>
              </a:rPr>
              <a:t>Palestras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685925"/>
            <a:ext cx="2957512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latin typeface="Comic Sans MS" panose="030F0702030302020204" pitchFamily="66" charset="0"/>
              </a:rPr>
              <a:t>Resultado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 eaLnBrk="1" hangingPunct="1"/>
            <a:r>
              <a:rPr lang="pt-BR" altLang="pt-BR" sz="4000" smtClean="0">
                <a:latin typeface="Comic Sans MS" panose="030F0702030302020204" pitchFamily="66" charset="0"/>
              </a:rPr>
              <a:t> </a:t>
            </a:r>
            <a:r>
              <a:rPr lang="pt-BR" altLang="pt-BR" sz="2800" smtClean="0">
                <a:latin typeface="Comic Sans MS" panose="030F0702030302020204" pitchFamily="66" charset="0"/>
              </a:rPr>
              <a:t>Nível de infestação diminuiu de 4,06 (risco de epidemia) para 0,4 (satisfatório)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pt-BR" altLang="pt-BR" sz="2800" smtClean="0">
              <a:latin typeface="Comic Sans MS" panose="030F0702030302020204" pitchFamily="66" charset="0"/>
            </a:endParaRPr>
          </a:p>
          <a:p>
            <a:pPr marL="0" indent="0" eaLnBrk="1" hangingPunct="1"/>
            <a:r>
              <a:rPr lang="pt-BR" altLang="pt-BR" sz="2800" smtClean="0">
                <a:latin typeface="Comic Sans MS" panose="030F0702030302020204" pitchFamily="66" charset="0"/>
              </a:rPr>
              <a:t>70 casos da doença numa população de 90.000 habitantes</a:t>
            </a:r>
          </a:p>
          <a:p>
            <a:pPr marL="0" indent="0" eaLnBrk="1" hangingPunct="1"/>
            <a:endParaRPr lang="pt-BR" altLang="pt-BR" sz="4000" smtClean="0">
              <a:latin typeface="Comic Sans MS" panose="030F0702030302020204" pitchFamily="66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pt-BR" altLang="pt-BR" sz="4000" smtClean="0">
              <a:latin typeface="Comic Sans MS" panose="030F0702030302020204" pitchFamily="66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pt-BR" altLang="pt-BR" sz="400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webmail-vie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0179" name="AutoShape 3" descr="webmail-vie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pt-BR" altLang="pt-BR" smtClean="0">
                <a:latin typeface="Comic Sans MS" panose="030F0702030302020204" pitchFamily="66" charset="0"/>
              </a:rPr>
              <a:t>Resultados</a:t>
            </a:r>
            <a:r>
              <a:rPr lang="pt-BR" altLang="pt-B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886075" y="2393950"/>
            <a:ext cx="3371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2886075" y="2393950"/>
            <a:ext cx="3371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2886075" y="2393950"/>
            <a:ext cx="3371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2886075" y="2393950"/>
            <a:ext cx="3371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graphicFrame>
        <p:nvGraphicFramePr>
          <p:cNvPr id="1162249" name="Group 9"/>
          <p:cNvGraphicFramePr>
            <a:graphicFrameLocks noGrp="1"/>
          </p:cNvGraphicFramePr>
          <p:nvPr/>
        </p:nvGraphicFramePr>
        <p:xfrm>
          <a:off x="2886075" y="2393950"/>
          <a:ext cx="207964" cy="2070100"/>
        </p:xfrm>
        <a:graphic>
          <a:graphicData uri="http://schemas.openxmlformats.org/drawingml/2006/table">
            <a:tbl>
              <a:tblPr/>
              <a:tblGrid>
                <a:gridCol w="207964"/>
              </a:tblGrid>
              <a:tr h="2070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62255" name="Group 15"/>
          <p:cNvGraphicFramePr>
            <a:graphicFrameLocks noGrp="1"/>
          </p:cNvGraphicFramePr>
          <p:nvPr/>
        </p:nvGraphicFramePr>
        <p:xfrm>
          <a:off x="2895600" y="2403475"/>
          <a:ext cx="207964" cy="2073276"/>
        </p:xfrm>
        <a:graphic>
          <a:graphicData uri="http://schemas.openxmlformats.org/drawingml/2006/table">
            <a:tbl>
              <a:tblPr/>
              <a:tblGrid>
                <a:gridCol w="207964"/>
              </a:tblGrid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019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3" name="Text Box 25"/>
          <p:cNvSpPr txBox="1">
            <a:spLocks noChangeArrowheads="1"/>
          </p:cNvSpPr>
          <p:nvPr/>
        </p:nvSpPr>
        <p:spPr bwMode="auto">
          <a:xfrm>
            <a:off x="179388" y="2565400"/>
            <a:ext cx="8964612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Comic Sans MS" panose="030F0702030302020204" pitchFamily="66" charset="0"/>
              </a:rPr>
              <a:t>Adquiriu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Comic Sans MS" panose="030F0702030302020204" pitchFamily="66" charset="0"/>
              </a:rPr>
              <a:t>2007 – primeira aquisição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Comic Sans MS" panose="030F0702030302020204" pitchFamily="66" charset="0"/>
              </a:rPr>
              <a:t>2008 – repetiu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Comic Sans MS" panose="030F0702030302020204" pitchFamily="66" charset="0"/>
              </a:rPr>
              <a:t>- Apenas um caso confirmado entre agosto de 2007 até junho de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webmail-vie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2227" name="AutoShape 3" descr="webmail-vie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2886075" y="2393950"/>
            <a:ext cx="3371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2886075" y="2393950"/>
            <a:ext cx="3371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2886075" y="2393950"/>
            <a:ext cx="3371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2231" name="Rectangle 8"/>
          <p:cNvSpPr>
            <a:spLocks noChangeArrowheads="1"/>
          </p:cNvSpPr>
          <p:nvPr/>
        </p:nvSpPr>
        <p:spPr bwMode="auto">
          <a:xfrm>
            <a:off x="2886075" y="2393950"/>
            <a:ext cx="3371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graphicFrame>
        <p:nvGraphicFramePr>
          <p:cNvPr id="1164297" name="Group 9"/>
          <p:cNvGraphicFramePr>
            <a:graphicFrameLocks noGrp="1"/>
          </p:cNvGraphicFramePr>
          <p:nvPr/>
        </p:nvGraphicFramePr>
        <p:xfrm>
          <a:off x="2886075" y="2393950"/>
          <a:ext cx="207964" cy="2070100"/>
        </p:xfrm>
        <a:graphic>
          <a:graphicData uri="http://schemas.openxmlformats.org/drawingml/2006/table">
            <a:tbl>
              <a:tblPr/>
              <a:tblGrid>
                <a:gridCol w="207964"/>
              </a:tblGrid>
              <a:tr h="2070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64303" name="Group 15"/>
          <p:cNvGraphicFramePr>
            <a:graphicFrameLocks noGrp="1"/>
          </p:cNvGraphicFramePr>
          <p:nvPr/>
        </p:nvGraphicFramePr>
        <p:xfrm>
          <a:off x="2895600" y="2403475"/>
          <a:ext cx="207964" cy="2073276"/>
        </p:xfrm>
        <a:graphic>
          <a:graphicData uri="http://schemas.openxmlformats.org/drawingml/2006/table">
            <a:tbl>
              <a:tblPr/>
              <a:tblGrid>
                <a:gridCol w="207964"/>
              </a:tblGrid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239" name="Text Box 24"/>
          <p:cNvSpPr txBox="1">
            <a:spLocks noChangeArrowheads="1"/>
          </p:cNvSpPr>
          <p:nvPr/>
        </p:nvSpPr>
        <p:spPr bwMode="auto">
          <a:xfrm>
            <a:off x="395288" y="2411413"/>
            <a:ext cx="849788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Comic Sans MS" panose="030F0702030302020204" pitchFamily="66" charset="0"/>
              </a:rPr>
              <a:t>Antes do trabalho: 270 casos de dengue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Comic Sans MS" panose="030F0702030302020204" pitchFamily="66" charset="0"/>
              </a:rPr>
              <a:t>Depois: 24 casos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Comic Sans MS" panose="030F0702030302020204" pitchFamily="66" charset="0"/>
              </a:rPr>
              <a:t>IIP temefós: 0,58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Comic Sans MS" panose="030F0702030302020204" pitchFamily="66" charset="0"/>
              </a:rPr>
              <a:t>IIP Bt-horus: 0,23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pt-BR" altLang="pt-BR" b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2240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 descr="webmail-vie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4275" name="AutoShape 3" descr="webmail-vie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pic>
        <p:nvPicPr>
          <p:cNvPr id="54276" name="Picture 4" descr="do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4242" r="4504" b="22273"/>
          <a:stretch>
            <a:fillRect/>
          </a:stretch>
        </p:blipFill>
        <p:spPr bwMode="auto">
          <a:xfrm>
            <a:off x="1577975" y="-33338"/>
            <a:ext cx="568166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 descr="webmail-vie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6323" name="AutoShape 3" descr="webmail-vie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pic>
        <p:nvPicPr>
          <p:cNvPr id="56324" name="Picture 5" descr="http://www.sorriso.mt.gov.br/site/layout/topo001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3371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6" descr="http://www.sorriso.mt.gov.br/site/layout/topo002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3371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7" descr="http://www.sorriso.mt.gov.br/site/layout/topo003.jpg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1438"/>
            <a:ext cx="3371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8" descr="http://www.sorriso.mt.gov.br/site/layout/topo004.jpg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33718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Rectangle 9"/>
          <p:cNvSpPr>
            <a:spLocks noChangeArrowheads="1"/>
          </p:cNvSpPr>
          <p:nvPr/>
        </p:nvSpPr>
        <p:spPr bwMode="auto">
          <a:xfrm>
            <a:off x="2886075" y="2393950"/>
            <a:ext cx="3371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6329" name="Rectangle 10"/>
          <p:cNvSpPr>
            <a:spLocks noChangeArrowheads="1"/>
          </p:cNvSpPr>
          <p:nvPr/>
        </p:nvSpPr>
        <p:spPr bwMode="auto">
          <a:xfrm>
            <a:off x="2886075" y="2393950"/>
            <a:ext cx="3371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6330" name="Rectangle 11"/>
          <p:cNvSpPr>
            <a:spLocks noChangeArrowheads="1"/>
          </p:cNvSpPr>
          <p:nvPr/>
        </p:nvSpPr>
        <p:spPr bwMode="auto">
          <a:xfrm>
            <a:off x="2886075" y="2393950"/>
            <a:ext cx="3371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56331" name="Rectangle 12"/>
          <p:cNvSpPr>
            <a:spLocks noChangeArrowheads="1"/>
          </p:cNvSpPr>
          <p:nvPr/>
        </p:nvSpPr>
        <p:spPr bwMode="auto">
          <a:xfrm>
            <a:off x="2886075" y="2393950"/>
            <a:ext cx="3371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graphicFrame>
        <p:nvGraphicFramePr>
          <p:cNvPr id="1013773" name="Group 13"/>
          <p:cNvGraphicFramePr>
            <a:graphicFrameLocks noGrp="1"/>
          </p:cNvGraphicFramePr>
          <p:nvPr/>
        </p:nvGraphicFramePr>
        <p:xfrm>
          <a:off x="2886075" y="2393950"/>
          <a:ext cx="207964" cy="2070100"/>
        </p:xfrm>
        <a:graphic>
          <a:graphicData uri="http://schemas.openxmlformats.org/drawingml/2006/table">
            <a:tbl>
              <a:tblPr/>
              <a:tblGrid>
                <a:gridCol w="207964"/>
              </a:tblGrid>
              <a:tr h="2070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13779" name="Group 19"/>
          <p:cNvGraphicFramePr>
            <a:graphicFrameLocks noGrp="1"/>
          </p:cNvGraphicFramePr>
          <p:nvPr/>
        </p:nvGraphicFramePr>
        <p:xfrm>
          <a:off x="2895600" y="2403475"/>
          <a:ext cx="207964" cy="2073276"/>
        </p:xfrm>
        <a:graphic>
          <a:graphicData uri="http://schemas.openxmlformats.org/drawingml/2006/table">
            <a:tbl>
              <a:tblPr/>
              <a:tblGrid>
                <a:gridCol w="207964"/>
              </a:tblGrid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alt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282" marR="91282"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6339" name="Picture 28" descr="topo_foto(cidade)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88913"/>
            <a:ext cx="388937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0" name="Text Box 29"/>
          <p:cNvSpPr txBox="1">
            <a:spLocks noChangeArrowheads="1"/>
          </p:cNvSpPr>
          <p:nvPr/>
        </p:nvSpPr>
        <p:spPr bwMode="auto">
          <a:xfrm>
            <a:off x="323850" y="3500438"/>
            <a:ext cx="838835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tx1"/>
                </a:solidFill>
                <a:latin typeface="Comic Sans MS" panose="030F0702030302020204" pitchFamily="66" charset="0"/>
              </a:rPr>
              <a:t>500 casos em 2007 sendo 223 em janeiro 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400" b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tx1"/>
                </a:solidFill>
                <a:latin typeface="Comic Sans MS" panose="030F0702030302020204" pitchFamily="66" charset="0"/>
              </a:rPr>
              <a:t>APENAS 27 CASOS</a:t>
            </a:r>
            <a:r>
              <a:rPr lang="pt-BR" altLang="pt-BR" sz="2400" b="1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sz="2400" b="1">
                <a:solidFill>
                  <a:schemeClr val="tx1"/>
                </a:solidFill>
                <a:latin typeface="Comic Sans MS" panose="030F0702030302020204" pitchFamily="66" charset="0"/>
              </a:rPr>
              <a:t>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 b="1" i="1" smtClean="0">
                <a:latin typeface="Comic Sans MS" panose="030F0702030302020204" pitchFamily="66" charset="0"/>
              </a:rPr>
              <a:t>Bacillus thuringiensis israelensis</a:t>
            </a:r>
            <a:endParaRPr lang="pt-BR" altLang="pt-BR" sz="4000" i="1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210425" cy="20447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pt-BR" altLang="pt-BR" sz="2800" b="1" smtClean="0">
              <a:latin typeface="Comic Sans MS" panose="030F0702030302020204" pitchFamily="66" charset="0"/>
            </a:endParaRPr>
          </a:p>
          <a:p>
            <a:pPr marL="0" indent="0" algn="ctr" eaLnBrk="1" hangingPunct="1">
              <a:buFontTx/>
              <a:buNone/>
            </a:pPr>
            <a:endParaRPr lang="pt-BR" altLang="pt-BR" sz="2800" b="1" smtClean="0">
              <a:latin typeface="Comic Sans MS" panose="030F0702030302020204" pitchFamily="66" charset="0"/>
            </a:endParaRPr>
          </a:p>
          <a:p>
            <a:pPr marL="0" indent="0" eaLnBrk="1" hangingPunct="1">
              <a:buFontTx/>
              <a:buNone/>
            </a:pPr>
            <a:endParaRPr lang="pt-BR" altLang="pt-BR" sz="2800" b="1" smtClean="0">
              <a:latin typeface="Comic Sans MS" panose="030F0702030302020204" pitchFamily="66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43050"/>
            <a:ext cx="3175000" cy="170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11"/>
          <p:cNvSpPr txBox="1">
            <a:spLocks noChangeArrowheads="1"/>
          </p:cNvSpPr>
          <p:nvPr/>
        </p:nvSpPr>
        <p:spPr bwMode="auto">
          <a:xfrm>
            <a:off x="1042988" y="3813175"/>
            <a:ext cx="32162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600" b="1">
                <a:solidFill>
                  <a:schemeClr val="tx1"/>
                </a:solidFill>
                <a:latin typeface="Comic Sans MS" panose="030F0702030302020204" pitchFamily="66" charset="0"/>
              </a:rPr>
              <a:t>Toxina		LC</a:t>
            </a:r>
            <a:r>
              <a:rPr lang="en-US" altLang="pt-BR" sz="1600" b="1" baseline="-25000">
                <a:solidFill>
                  <a:schemeClr val="tx1"/>
                </a:solidFill>
                <a:latin typeface="Comic Sans MS" panose="030F0702030302020204" pitchFamily="66" charset="0"/>
              </a:rPr>
              <a:t>50</a:t>
            </a:r>
            <a:r>
              <a:rPr lang="en-US" altLang="pt-BR" sz="1600" b="1">
                <a:solidFill>
                  <a:schemeClr val="tx1"/>
                </a:solidFill>
                <a:latin typeface="Comic Sans MS" panose="030F0702030302020204" pitchFamily="66" charset="0"/>
              </a:rPr>
              <a:t> (ng/ml)</a:t>
            </a:r>
            <a:endParaRPr lang="en-US" altLang="pt-BR" sz="2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pt-BR" sz="1400" b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400" b="1">
                <a:solidFill>
                  <a:schemeClr val="tx1"/>
                </a:solidFill>
                <a:latin typeface="Comic Sans MS" panose="030F0702030302020204" pitchFamily="66" charset="0"/>
              </a:rPr>
              <a:t>Cry4A		   1125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400" b="1">
                <a:solidFill>
                  <a:schemeClr val="tx1"/>
                </a:solidFill>
                <a:latin typeface="Comic Sans MS" panose="030F0702030302020204" pitchFamily="66" charset="0"/>
              </a:rPr>
              <a:t>Cry4B		    467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400" b="1">
                <a:solidFill>
                  <a:schemeClr val="tx1"/>
                </a:solidFill>
                <a:latin typeface="Comic Sans MS" panose="030F0702030302020204" pitchFamily="66" charset="0"/>
              </a:rPr>
              <a:t>Cry11A		    224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400" b="1">
                <a:solidFill>
                  <a:schemeClr val="tx1"/>
                </a:solidFill>
                <a:latin typeface="Comic Sans MS" panose="030F0702030302020204" pitchFamily="66" charset="0"/>
              </a:rPr>
              <a:t>Cyt1A		   1209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400" b="1">
                <a:solidFill>
                  <a:schemeClr val="tx1"/>
                </a:solidFill>
                <a:latin typeface="Comic Sans MS" panose="030F0702030302020204" pitchFamily="66" charset="0"/>
              </a:rPr>
              <a:t>Bti Crystal  	     10</a:t>
            </a:r>
            <a:endParaRPr lang="en-US" altLang="pt-BR" sz="1800" b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390" name="Text Box 20"/>
          <p:cNvSpPr txBox="1">
            <a:spLocks noChangeArrowheads="1"/>
          </p:cNvSpPr>
          <p:nvPr/>
        </p:nvSpPr>
        <p:spPr bwMode="auto">
          <a:xfrm>
            <a:off x="4572000" y="5075238"/>
            <a:ext cx="230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800" b="1">
                <a:solidFill>
                  <a:schemeClr val="tx1"/>
                </a:solidFill>
                <a:latin typeface="Comic Sans MS" panose="030F0702030302020204" pitchFamily="66" charset="0"/>
              </a:rPr>
              <a:t>Atividade sinérgica</a:t>
            </a:r>
          </a:p>
        </p:txBody>
      </p:sp>
      <p:sp>
        <p:nvSpPr>
          <p:cNvPr id="16391" name="Line 19"/>
          <p:cNvSpPr>
            <a:spLocks noChangeShapeType="1"/>
          </p:cNvSpPr>
          <p:nvPr/>
        </p:nvSpPr>
        <p:spPr bwMode="auto">
          <a:xfrm flipH="1">
            <a:off x="3886200" y="5257800"/>
            <a:ext cx="685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081213"/>
            <a:ext cx="414178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pt-BR" altLang="pt-BR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smtClean="0">
                <a:latin typeface="Comic Sans MS" panose="030F0702030302020204" pitchFamily="66" charset="0"/>
              </a:rPr>
              <a:t>Bt-horus SC</a:t>
            </a:r>
            <a:r>
              <a:rPr lang="pt-BR" altLang="pt-BR" sz="6000" smtClean="0">
                <a:solidFill>
                  <a:srgbClr val="FFFF00"/>
                </a:solidFill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41438"/>
            <a:ext cx="8435975" cy="4525962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pt-BR" sz="2800" b="1" smtClean="0">
                <a:latin typeface="Comic Sans MS" panose="030F0702030302020204" pitchFamily="66" charset="0"/>
              </a:rPr>
              <a:t>Produto vencedor do Prêmio FINEP de Inovação Tecnológia da Região Cento-Oeste</a:t>
            </a:r>
            <a:endParaRPr lang="pt-BR" altLang="pt-BR" sz="2800" b="1" i="1" smtClean="0">
              <a:latin typeface="Comic Sans MS" panose="030F0702030302020204" pitchFamily="66" charset="0"/>
            </a:endParaRPr>
          </a:p>
        </p:txBody>
      </p:sp>
      <p:pic>
        <p:nvPicPr>
          <p:cNvPr id="58372" name="Picture 4" descr="selo_vencedor_regiao_CO_Prod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636838"/>
            <a:ext cx="512603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pt-BR" altLang="pt-BR" sz="4000" b="1" smtClean="0">
                <a:latin typeface="Comic Sans MS" panose="030F0702030302020204" pitchFamily="66" charset="0"/>
              </a:rPr>
              <a:t>Novos produtos</a:t>
            </a:r>
            <a:r>
              <a:rPr lang="pt-BR" altLang="pt-BR" sz="4000" smtClean="0">
                <a:latin typeface="Comic Sans MS" panose="030F0702030302020204" pitchFamily="66" charset="0"/>
              </a:rPr>
              <a:t/>
            </a:r>
            <a:br>
              <a:rPr lang="pt-BR" altLang="pt-BR" sz="4000" smtClean="0">
                <a:latin typeface="Comic Sans MS" panose="030F0702030302020204" pitchFamily="66" charset="0"/>
              </a:rPr>
            </a:br>
            <a:endParaRPr lang="pt-BR" altLang="pt-BR" sz="3200" smtClean="0">
              <a:latin typeface="Comic Sans MS" panose="030F0702030302020204" pitchFamily="66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3" y="1501775"/>
            <a:ext cx="91440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pt-BR" altLang="pt-BR" smtClean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pt-BR" altLang="pt-BR" smtClean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pt-BR" altLang="pt-BR" smtClean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pt-BR" altLang="pt-BR" smtClean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pt-BR" altLang="pt-BR" smtClean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pt-BR" altLang="pt-BR" smtClean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pt-BR" altLang="pt-BR" smtClean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pt-BR" altLang="pt-BR" smtClean="0">
                <a:latin typeface="Comic Sans MS" panose="030F0702030302020204" pitchFamily="66" charset="0"/>
              </a:rPr>
              <a:t>			</a:t>
            </a:r>
            <a:endParaRPr lang="pt-BR" altLang="pt-BR" sz="4000" smtClean="0">
              <a:latin typeface="Comic Sans MS" panose="030F0702030302020204" pitchFamily="66" charset="0"/>
            </a:endParaRPr>
          </a:p>
        </p:txBody>
      </p:sp>
      <p:pic>
        <p:nvPicPr>
          <p:cNvPr id="59396" name="Picture 2" descr="AM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1557338"/>
            <a:ext cx="32194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t="2837" r="24010" b="6383"/>
          <a:stretch>
            <a:fillRect/>
          </a:stretch>
        </p:blipFill>
        <p:spPr bwMode="auto">
          <a:xfrm>
            <a:off x="1908175" y="2708275"/>
            <a:ext cx="20574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836613"/>
            <a:ext cx="324485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 descr="https://correio.embrapa.br/service/home/~/IMG_4883.JPG?auth=co&amp;loc=pt_BR&amp;id=68355&amp;part=4"/>
          <p:cNvSpPr>
            <a:spLocks noChangeAspect="1" noChangeArrowheads="1"/>
          </p:cNvSpPr>
          <p:nvPr/>
        </p:nvSpPr>
        <p:spPr bwMode="auto">
          <a:xfrm>
            <a:off x="168275" y="-3603625"/>
            <a:ext cx="5629275" cy="75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8459787" cy="6096000"/>
          </a:xfrm>
        </p:spPr>
        <p:txBody>
          <a:bodyPr lIns="92075" tIns="46038" rIns="92075" bIns="46038" anchor="b"/>
          <a:lstStyle/>
          <a:p>
            <a:r>
              <a:rPr lang="en-US" altLang="pt-BR" sz="6600" b="1" smtClean="0">
                <a:solidFill>
                  <a:srgbClr val="000066"/>
                </a:solidFill>
                <a:latin typeface="Comic Sans MS" panose="030F0702030302020204" pitchFamily="66" charset="0"/>
              </a:rPr>
              <a:t/>
            </a:r>
            <a:br>
              <a:rPr lang="en-US" altLang="pt-BR" sz="6600" b="1" smtClean="0">
                <a:solidFill>
                  <a:srgbClr val="000066"/>
                </a:solidFill>
                <a:latin typeface="Comic Sans MS" panose="030F0702030302020204" pitchFamily="66" charset="0"/>
              </a:rPr>
            </a:br>
            <a:r>
              <a:rPr lang="en-US" altLang="pt-BR" sz="6600" b="1" smtClean="0">
                <a:solidFill>
                  <a:srgbClr val="000066"/>
                </a:solidFill>
                <a:latin typeface="Comic Sans MS" panose="030F0702030302020204" pitchFamily="66" charset="0"/>
              </a:rPr>
              <a:t/>
            </a:r>
            <a:br>
              <a:rPr lang="en-US" altLang="pt-BR" sz="6600" b="1" smtClean="0">
                <a:solidFill>
                  <a:srgbClr val="000066"/>
                </a:solidFill>
                <a:latin typeface="Comic Sans MS" panose="030F0702030302020204" pitchFamily="66" charset="0"/>
              </a:rPr>
            </a:br>
            <a:endParaRPr lang="en-US" altLang="pt-BR" sz="4800" b="1" smtClean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 lIns="92075" tIns="46038" rIns="92075" bIns="46038"/>
          <a:lstStyle/>
          <a:p>
            <a:pPr algn="l"/>
            <a:endParaRPr lang="en-US" altLang="pt-BR" sz="4000" smtClean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n-US" altLang="pt-BR" sz="4000" smtClean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381000" y="304800"/>
            <a:ext cx="85344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 b="1">
              <a:solidFill>
                <a:srgbClr val="000066"/>
              </a:solidFill>
            </a:endParaRPr>
          </a:p>
        </p:txBody>
      </p:sp>
      <p:sp>
        <p:nvSpPr>
          <p:cNvPr id="61445" name="Text Box 8"/>
          <p:cNvSpPr txBox="1">
            <a:spLocks noChangeArrowheads="1"/>
          </p:cNvSpPr>
          <p:nvPr/>
        </p:nvSpPr>
        <p:spPr bwMode="auto">
          <a:xfrm>
            <a:off x="179388" y="1050925"/>
            <a:ext cx="4968875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 algn="ctr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tx1"/>
                </a:solidFill>
                <a:latin typeface="Comic Sans MS" panose="030F0702030302020204" pitchFamily="66" charset="0"/>
              </a:rPr>
              <a:t>Obrigada !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tx1"/>
                </a:solidFill>
                <a:latin typeface="Comic Sans MS" panose="030F0702030302020204" pitchFamily="66" charset="0"/>
              </a:rPr>
              <a:t>Rose.monnerat@embrapa.br</a:t>
            </a:r>
          </a:p>
        </p:txBody>
      </p:sp>
      <p:pic>
        <p:nvPicPr>
          <p:cNvPr id="61446" name="Picture 2" descr="C:\Users\Lilian\Documents\FOTOS LAB ANTIG\DSC053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704850"/>
            <a:ext cx="30956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2" descr="C:\Users\Rose\Pictures\2013-LBE\IMG_15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3602038"/>
            <a:ext cx="4073525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3" descr="C:\Users\Rose\Pictures\2014-LBE\IMG_27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t="728" r="-410" b="14658"/>
          <a:stretch>
            <a:fillRect/>
          </a:stretch>
        </p:blipFill>
        <p:spPr bwMode="auto">
          <a:xfrm>
            <a:off x="4386263" y="3592513"/>
            <a:ext cx="4459287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55650" y="260350"/>
            <a:ext cx="790575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b="1">
                <a:solidFill>
                  <a:schemeClr val="tx1"/>
                </a:solidFill>
                <a:latin typeface="Comic Sans MS" panose="030F0702030302020204" pitchFamily="66" charset="0"/>
              </a:rPr>
              <a:t>Vantagens</a:t>
            </a:r>
            <a:r>
              <a:rPr lang="pt-BR" altLang="pt-BR" sz="540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01600" y="1628775"/>
            <a:ext cx="90344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Alta especificidade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Não contaminam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Não são cumulativos no ambiente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Inócuos ao homem, plantas, animais domésticos e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	insetos benéficos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Podem ser incluídos no manejo integrado de pragas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Podem ser utilizados em água de consumo humano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57200" y="266700"/>
            <a:ext cx="828675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b="1">
                <a:solidFill>
                  <a:schemeClr val="tx1"/>
                </a:solidFill>
                <a:latin typeface="Comic Sans MS" panose="030F0702030302020204" pitchFamily="66" charset="0"/>
              </a:rPr>
              <a:t>Desvantagens</a:t>
            </a:r>
            <a:endParaRPr lang="pt-BR" altLang="pt-BR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57200" y="2060575"/>
            <a:ext cx="88201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Ação lenta quando comparada ao químico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Alta sensibilidade aos raios ultra-violeta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Ação restrita ao intestino do inseto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sz="2400">
                <a:solidFill>
                  <a:schemeClr val="tx1"/>
                </a:solidFill>
                <a:latin typeface="Comic Sans MS" panose="030F0702030302020204" pitchFamily="66" charset="0"/>
              </a:rPr>
              <a:t>Baixa persistência (100% de controle – 20 dias)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5146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chemeClr val="tx1"/>
              </a:solidFill>
            </a:endParaRP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703263" y="1981200"/>
            <a:ext cx="3622675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Comic Sans MS" panose="030F0702030302020204" pitchFamily="66" charset="0"/>
              </a:rPr>
              <a:t>Mecanismo de ação das toxinas</a:t>
            </a: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4800"/>
            <a:ext cx="4114800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0"/>
            <a:ext cx="7772400" cy="685800"/>
          </a:xfrm>
        </p:spPr>
        <p:txBody>
          <a:bodyPr/>
          <a:lstStyle/>
          <a:p>
            <a:pPr eaLnBrk="1" hangingPunct="1"/>
            <a:r>
              <a:rPr lang="pt-BR" altLang="pt-BR" sz="3600" b="1" smtClean="0">
                <a:latin typeface="Comic Sans MS" panose="030F0702030302020204" pitchFamily="66" charset="0"/>
              </a:rPr>
              <a:t>PRODUTOS DISPONÍVEIS</a:t>
            </a:r>
          </a:p>
        </p:txBody>
      </p:sp>
      <p:sp>
        <p:nvSpPr>
          <p:cNvPr id="89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488" y="1268413"/>
            <a:ext cx="7913687" cy="5383212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pt-BR" altLang="pt-BR" sz="27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altLang="pt-BR" sz="2700" dirty="0" err="1" smtClean="0">
                <a:latin typeface="Comic Sans MS" pitchFamily="66" charset="0"/>
              </a:rPr>
              <a:t>Vectobac</a:t>
            </a:r>
            <a:r>
              <a:rPr lang="pt-BR" altLang="pt-BR" sz="2700" dirty="0" smtClean="0">
                <a:latin typeface="Comic Sans MS" pitchFamily="66" charset="0"/>
              </a:rPr>
              <a:t> AS / CG /WG - Bti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altLang="pt-BR" sz="2700" dirty="0" smtClean="0">
                <a:latin typeface="Comic Sans MS" pitchFamily="66" charset="0"/>
              </a:rPr>
              <a:t>Teknar  HPD- Bti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altLang="pt-BR" sz="2700" dirty="0" smtClean="0">
                <a:latin typeface="Comic Sans MS" pitchFamily="66" charset="0"/>
              </a:rPr>
              <a:t>Mosquito Dunk - Bti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altLang="pt-BR" sz="2700" i="1" dirty="0" smtClean="0">
              <a:latin typeface="Comic Sans MS" pitchFamily="66" charset="0"/>
            </a:endParaRP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49500"/>
            <a:ext cx="3819525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836613"/>
          </a:xfrm>
        </p:spPr>
        <p:txBody>
          <a:bodyPr/>
          <a:lstStyle/>
          <a:p>
            <a:pPr eaLnBrk="1" hangingPunct="1"/>
            <a:r>
              <a:rPr lang="pt-BR" altLang="pt-BR" smtClean="0">
                <a:latin typeface="Comic Sans MS" panose="030F0702030302020204" pitchFamily="66" charset="0"/>
              </a:rPr>
              <a:t>Programas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8569325" cy="3167062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pt-BR" altLang="pt-BR" sz="1600" smtClean="0">
                <a:latin typeface="Comic Sans MS" panose="030F0702030302020204" pitchFamily="66" charset="0"/>
              </a:rPr>
              <a:t>1- Oeste da África - Programa de Controle da Oncocercose (cegueira dos rios) (</a:t>
            </a:r>
            <a:r>
              <a:rPr lang="pt-BR" altLang="pt-BR" sz="1600" i="1" smtClean="0">
                <a:latin typeface="Comic Sans MS" panose="030F0702030302020204" pitchFamily="66" charset="0"/>
              </a:rPr>
              <a:t>Simulium damnosum</a:t>
            </a:r>
            <a:r>
              <a:rPr lang="pt-BR" altLang="pt-BR" sz="1600" smtClean="0">
                <a:latin typeface="Comic Sans MS" panose="030F0702030302020204" pitchFamily="66" charset="0"/>
              </a:rPr>
              <a:t>) desde 1985 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pt-BR" altLang="pt-BR" sz="1600" smtClean="0">
                <a:latin typeface="Comic Sans MS" panose="030F0702030302020204" pitchFamily="66" charset="0"/>
              </a:rPr>
              <a:t>2- China - produz e consome cerca de 25 toneladas de biolarvicidas por ano na província de Hubei, à base de cepas locais de Bti e Bs, com redução de casos de malaria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pt-BR" altLang="pt-BR" sz="1600" smtClean="0">
                <a:latin typeface="Comic Sans MS" panose="030F0702030302020204" pitchFamily="66" charset="0"/>
              </a:rPr>
              <a:t>3- Alemanha, desde 1992, no Vale do Reno. O programa de controle cobre 100 cidades e vilas ao longo de 300 km de rio e uma área inundada de 600 km</a:t>
            </a:r>
            <a:r>
              <a:rPr lang="pt-BR" altLang="pt-BR" sz="1600" baseline="30000" smtClean="0">
                <a:latin typeface="Comic Sans MS" panose="030F0702030302020204" pitchFamily="66" charset="0"/>
              </a:rPr>
              <a:t>2 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pt-BR" altLang="pt-BR" sz="1600" smtClean="0">
                <a:latin typeface="Comic Sans MS" panose="030F0702030302020204" pitchFamily="66" charset="0"/>
              </a:rPr>
              <a:t>4- Programas de controle de mosquitos da França, Itália, Hungria, Suíça, Eslovênia</a:t>
            </a:r>
            <a:endParaRPr lang="pt-BR" altLang="pt-BR" sz="1800" smtClean="0">
              <a:latin typeface="Comic Sans MS" panose="030F0702030302020204" pitchFamily="66" charset="0"/>
            </a:endParaRPr>
          </a:p>
          <a:p>
            <a:pPr marL="0" indent="0" eaLnBrk="1" hangingPunct="1">
              <a:lnSpc>
                <a:spcPct val="120000"/>
              </a:lnSpc>
            </a:pPr>
            <a:endParaRPr lang="pt-BR" altLang="pt-BR" sz="1800" smtClean="0">
              <a:latin typeface="Comic Sans MS" panose="030F0702030302020204" pitchFamily="66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pt-BR" altLang="pt-BR" sz="1800" smtClean="0">
              <a:latin typeface="Comic Sans MS" panose="030F0702030302020204" pitchFamily="66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pt-BR" altLang="pt-BR" sz="1800" smtClean="0">
              <a:latin typeface="Comic Sans MS" panose="030F0702030302020204" pitchFamily="66" charset="0"/>
            </a:endParaRPr>
          </a:p>
        </p:txBody>
      </p:sp>
      <p:pic>
        <p:nvPicPr>
          <p:cNvPr id="22532" name="Picture 8" descr="176_madagascar_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02150"/>
            <a:ext cx="3348038" cy="23558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11" descr="PALAV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4508500"/>
            <a:ext cx="3100387" cy="2239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4" name="Picture 9" descr="bucket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3573463"/>
            <a:ext cx="269240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4633</TotalTime>
  <Words>910</Words>
  <Application>Microsoft Office PowerPoint</Application>
  <PresentationFormat>Apresentação na tela (4:3)</PresentationFormat>
  <Paragraphs>209</Paragraphs>
  <Slides>43</Slides>
  <Notes>8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6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60" baseType="lpstr">
      <vt:lpstr>Times New Roman</vt:lpstr>
      <vt:lpstr>MS PGothic</vt:lpstr>
      <vt:lpstr>Arial</vt:lpstr>
      <vt:lpstr>Microsoft YaHei</vt:lpstr>
      <vt:lpstr>Segoe UI</vt:lpstr>
      <vt:lpstr>Comic Sans MS</vt:lpstr>
      <vt:lpstr>Wingdings</vt:lpstr>
      <vt:lpstr>Lucida Casual</vt:lpstr>
      <vt:lpstr>Garamond</vt:lpstr>
      <vt:lpstr>Monotype Corsiva</vt:lpstr>
      <vt:lpstr>Tema1</vt:lpstr>
      <vt:lpstr>1_Tema do Office</vt:lpstr>
      <vt:lpstr>2_Tema do Office</vt:lpstr>
      <vt:lpstr>3_Tema do Office</vt:lpstr>
      <vt:lpstr>4_Tema do Office</vt:lpstr>
      <vt:lpstr>5_Tema do Office</vt:lpstr>
      <vt:lpstr>Planilha do Microsoft Excel 97-2003</vt:lpstr>
      <vt:lpstr> </vt:lpstr>
      <vt:lpstr>Apresentação do PowerPoint</vt:lpstr>
      <vt:lpstr>Bacillus thuringiensis</vt:lpstr>
      <vt:lpstr>Bacillus thuringiensis israelensis</vt:lpstr>
      <vt:lpstr>Apresentação do PowerPoint</vt:lpstr>
      <vt:lpstr>Apresentação do PowerPoint</vt:lpstr>
      <vt:lpstr>Apresentação do PowerPoint</vt:lpstr>
      <vt:lpstr>PRODUTOS DISPONÍVEIS</vt:lpstr>
      <vt:lpstr>Programas</vt:lpstr>
      <vt:lpstr>Laboratório de Bacteriologia  Linhas de pesquisa</vt:lpstr>
      <vt:lpstr>Apresentação do PowerPoint</vt:lpstr>
      <vt:lpstr>Apresentação do PowerPoint</vt:lpstr>
      <vt:lpstr>2001- Produto Nacional</vt:lpstr>
      <vt:lpstr>1- Seleção das estirpes </vt:lpstr>
      <vt:lpstr>Apresentação do PowerPoint</vt:lpstr>
      <vt:lpstr>Apresentação do PowerPoint</vt:lpstr>
      <vt:lpstr> 4- Registro </vt:lpstr>
      <vt:lpstr>Onde devem ser empregados</vt:lpstr>
      <vt:lpstr>Apresentação do PowerPoint</vt:lpstr>
      <vt:lpstr>  São Sebastião  Inovação no controle da dengue  </vt:lpstr>
      <vt:lpstr>Instituições envolvidas</vt:lpstr>
      <vt:lpstr>Vantagens do projeto</vt:lpstr>
      <vt:lpstr>Objetivo</vt:lpstr>
      <vt:lpstr> </vt:lpstr>
      <vt:lpstr>Apresentação do PowerPoint</vt:lpstr>
      <vt:lpstr>Etapas do trabalho</vt:lpstr>
      <vt:lpstr>Apresentação do PowerPoint</vt:lpstr>
      <vt:lpstr>Apresentação do PowerPoint</vt:lpstr>
      <vt:lpstr>Capacitação dos agentes de saúde</vt:lpstr>
      <vt:lpstr>Distribuição nos condomínios</vt:lpstr>
      <vt:lpstr>Apresentação do PowerPoint</vt:lpstr>
      <vt:lpstr>Apresentação do PowerPoint</vt:lpstr>
      <vt:lpstr>Apresentação do PowerPoint</vt:lpstr>
      <vt:lpstr>Ações complementares</vt:lpstr>
      <vt:lpstr>Resultado</vt:lpstr>
      <vt:lpstr>Resultados </vt:lpstr>
      <vt:lpstr>Apresentação do PowerPoint</vt:lpstr>
      <vt:lpstr>Apresentação do PowerPoint</vt:lpstr>
      <vt:lpstr>Apresentação do PowerPoint</vt:lpstr>
      <vt:lpstr> Bt-horus SC </vt:lpstr>
      <vt:lpstr>Novos produtos </vt:lpstr>
      <vt:lpstr>Apresentação do PowerPoint</vt:lpstr>
      <vt:lpstr>  </vt:lpstr>
    </vt:vector>
  </TitlesOfParts>
  <Company>Embrapa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rose</dc:creator>
  <cp:lastModifiedBy>Itamar da Silva Melchior Júnior</cp:lastModifiedBy>
  <cp:revision>405</cp:revision>
  <cp:lastPrinted>2011-03-21T19:47:29Z</cp:lastPrinted>
  <dcterms:created xsi:type="dcterms:W3CDTF">2010-09-09T14:20:48Z</dcterms:created>
  <dcterms:modified xsi:type="dcterms:W3CDTF">2016-03-03T17:20:17Z</dcterms:modified>
</cp:coreProperties>
</file>