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  <p:sldMasterId id="2147483650" r:id="rId2"/>
    <p:sldMasterId id="2147483726" r:id="rId3"/>
  </p:sldMasterIdLst>
  <p:notesMasterIdLst>
    <p:notesMasterId r:id="rId24"/>
  </p:notesMasterIdLst>
  <p:handoutMasterIdLst>
    <p:handoutMasterId r:id="rId25"/>
  </p:handoutMasterIdLst>
  <p:sldIdLst>
    <p:sldId id="1075" r:id="rId4"/>
    <p:sldId id="1062" r:id="rId5"/>
    <p:sldId id="1077" r:id="rId6"/>
    <p:sldId id="1093" r:id="rId7"/>
    <p:sldId id="1055" r:id="rId8"/>
    <p:sldId id="1080" r:id="rId9"/>
    <p:sldId id="1095" r:id="rId10"/>
    <p:sldId id="1096" r:id="rId11"/>
    <p:sldId id="1097" r:id="rId12"/>
    <p:sldId id="1090" r:id="rId13"/>
    <p:sldId id="1091" r:id="rId14"/>
    <p:sldId id="1098" r:id="rId15"/>
    <p:sldId id="1112" r:id="rId16"/>
    <p:sldId id="1110" r:id="rId17"/>
    <p:sldId id="1111" r:id="rId18"/>
    <p:sldId id="1107" r:id="rId19"/>
    <p:sldId id="1108" r:id="rId20"/>
    <p:sldId id="1109" r:id="rId21"/>
    <p:sldId id="1064" r:id="rId22"/>
    <p:sldId id="1092" r:id="rId23"/>
  </p:sldIdLst>
  <p:sldSz cx="12192000" cy="6858000"/>
  <p:notesSz cx="7010400" cy="92964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89EC"/>
    <a:srgbClr val="DFA003"/>
    <a:srgbClr val="E2BB19"/>
    <a:srgbClr val="CB8301"/>
    <a:srgbClr val="7E9F20"/>
    <a:srgbClr val="385539"/>
    <a:srgbClr val="D4BD36"/>
    <a:srgbClr val="689C35"/>
    <a:srgbClr val="2E4517"/>
    <a:srgbClr val="DCC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60" autoAdjust="0"/>
    <p:restoredTop sz="94249" autoAdjust="0"/>
  </p:normalViewPr>
  <p:slideViewPr>
    <p:cSldViewPr>
      <p:cViewPr varScale="1">
        <p:scale>
          <a:sx n="81" d="100"/>
          <a:sy n="81" d="100"/>
        </p:scale>
        <p:origin x="60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no%20Microsoft%20PowerPoint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60702358543799"/>
          <c:y val="0"/>
          <c:w val="0.89839309073017004"/>
          <c:h val="0.684091370703589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Idade</c:v>
                </c:pt>
              </c:strCache>
            </c:strRef>
          </c:tx>
          <c:spPr>
            <a:solidFill>
              <a:srgbClr val="0B64FF"/>
            </a:solidFill>
            <a:ln>
              <a:noFill/>
            </a:ln>
            <a:effectLst/>
            <a:sp3d/>
          </c:spPr>
          <c:invertIfNegative val="0"/>
          <c:cat>
            <c:numRef>
              <c:f>Planilha1!$A$2:$A$3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2022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60</c:v>
                </c:pt>
                <c:pt idx="1">
                  <c:v>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53A-4947-87DB-7C836FBB76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6202024"/>
        <c:axId val="176203432"/>
        <c:axId val="0"/>
      </c:bar3DChart>
      <c:catAx>
        <c:axId val="176202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6203432"/>
        <c:crosses val="autoZero"/>
        <c:auto val="1"/>
        <c:lblAlgn val="ctr"/>
        <c:lblOffset val="100"/>
        <c:noMultiLvlLbl val="0"/>
      </c:catAx>
      <c:valAx>
        <c:axId val="17620343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76202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60702358543799"/>
          <c:y val="0"/>
          <c:w val="0.89839309073017004"/>
          <c:h val="0.684091370703589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Idade</c:v>
                </c:pt>
              </c:strCache>
            </c:strRef>
          </c:tx>
          <c:spPr>
            <a:solidFill>
              <a:srgbClr val="FB016C"/>
            </a:solidFill>
            <a:ln>
              <a:noFill/>
            </a:ln>
            <a:effectLst/>
            <a:sp3d/>
          </c:spPr>
          <c:invertIfNegative val="0"/>
          <c:cat>
            <c:numRef>
              <c:f>Planilha1!$A$2:$A$3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2022</c:v>
                </c:pt>
              </c:numCache>
            </c:num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60</c:v>
                </c:pt>
                <c:pt idx="1">
                  <c:v>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098-465C-8531-8823A056D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6882064"/>
        <c:axId val="176882448"/>
        <c:axId val="0"/>
      </c:bar3DChart>
      <c:catAx>
        <c:axId val="176882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6882448"/>
        <c:crosses val="autoZero"/>
        <c:auto val="1"/>
        <c:lblAlgn val="ctr"/>
        <c:lblOffset val="100"/>
        <c:noMultiLvlLbl val="0"/>
      </c:catAx>
      <c:valAx>
        <c:axId val="17688244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76882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046330463304636E-2"/>
          <c:y val="0.24320490862962543"/>
          <c:w val="0.92734727347273471"/>
          <c:h val="0.61258676121510758"/>
        </c:manualLayout>
      </c:layout>
      <c:scatterChart>
        <c:scatterStyle val="lineMarker"/>
        <c:varyColors val="0"/>
        <c:ser>
          <c:idx val="0"/>
          <c:order val="0"/>
          <c:tx>
            <c:strRef>
              <c:f>'[Gráfico no Microsoft PowerPoint]Planilha1'!$B$1</c:f>
              <c:strCache>
                <c:ptCount val="1"/>
                <c:pt idx="0">
                  <c:v>Feminino</c:v>
                </c:pt>
              </c:strCache>
            </c:strRef>
          </c:tx>
          <c:spPr>
            <a:ln w="19050" cap="rnd">
              <a:solidFill>
                <a:srgbClr val="FF339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3399"/>
              </a:solidFill>
              <a:ln w="9525">
                <a:solidFill>
                  <a:srgbClr val="FF3399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'[Gráfico no Microsoft PowerPoint]Planilha1'!$A$2:$A$16</c:f>
              <c:numCache>
                <c:formatCode>General</c:formatCode>
                <c:ptCount val="1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</c:numCache>
            </c:numRef>
          </c:xVal>
          <c:yVal>
            <c:numRef>
              <c:f>'[Gráfico no Microsoft PowerPoint]Planilha1'!$B$2:$B$16</c:f>
              <c:numCache>
                <c:formatCode>General</c:formatCode>
                <c:ptCount val="15"/>
                <c:pt idx="0">
                  <c:v>81</c:v>
                </c:pt>
                <c:pt idx="1">
                  <c:v>82</c:v>
                </c:pt>
                <c:pt idx="2">
                  <c:v>83</c:v>
                </c:pt>
                <c:pt idx="3">
                  <c:v>84</c:v>
                </c:pt>
                <c:pt idx="4">
                  <c:v>85</c:v>
                </c:pt>
                <c:pt idx="5">
                  <c:v>86</c:v>
                </c:pt>
                <c:pt idx="6">
                  <c:v>87</c:v>
                </c:pt>
                <c:pt idx="7">
                  <c:v>88</c:v>
                </c:pt>
                <c:pt idx="8">
                  <c:v>89</c:v>
                </c:pt>
                <c:pt idx="9">
                  <c:v>90</c:v>
                </c:pt>
                <c:pt idx="10">
                  <c:v>91</c:v>
                </c:pt>
                <c:pt idx="11">
                  <c:v>92</c:v>
                </c:pt>
                <c:pt idx="12">
                  <c:v>92</c:v>
                </c:pt>
                <c:pt idx="13">
                  <c:v>92</c:v>
                </c:pt>
                <c:pt idx="14">
                  <c:v>92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'[Gráfico no Microsoft PowerPoint]Planilha1'!$C$1</c:f>
              <c:strCache>
                <c:ptCount val="1"/>
                <c:pt idx="0">
                  <c:v>Masculino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dLbl>
              <c:idx val="13"/>
              <c:layout>
                <c:manualLayout>
                  <c:x val="-4.2809357870270577E-2"/>
                  <c:y val="-6.63977059367822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1.5688542800601613E-2"/>
                  <c:y val="-5.15890717657491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'[Gráfico no Microsoft PowerPoint]Planilha1'!$A$2:$A$16</c:f>
              <c:numCache>
                <c:formatCode>General</c:formatCode>
                <c:ptCount val="1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  <c:pt idx="12">
                  <c:v>2031</c:v>
                </c:pt>
                <c:pt idx="13">
                  <c:v>2032</c:v>
                </c:pt>
                <c:pt idx="14">
                  <c:v>2033</c:v>
                </c:pt>
              </c:numCache>
            </c:numRef>
          </c:xVal>
          <c:yVal>
            <c:numRef>
              <c:f>'[Gráfico no Microsoft PowerPoint]Planilha1'!$C$2:$C$16</c:f>
              <c:numCache>
                <c:formatCode>General</c:formatCode>
                <c:ptCount val="15"/>
                <c:pt idx="0">
                  <c:v>86</c:v>
                </c:pt>
                <c:pt idx="1">
                  <c:v>87</c:v>
                </c:pt>
                <c:pt idx="2">
                  <c:v>88</c:v>
                </c:pt>
                <c:pt idx="3">
                  <c:v>89</c:v>
                </c:pt>
                <c:pt idx="4">
                  <c:v>90</c:v>
                </c:pt>
                <c:pt idx="5">
                  <c:v>91</c:v>
                </c:pt>
                <c:pt idx="6">
                  <c:v>92</c:v>
                </c:pt>
                <c:pt idx="7">
                  <c:v>93</c:v>
                </c:pt>
                <c:pt idx="8">
                  <c:v>94</c:v>
                </c:pt>
                <c:pt idx="9">
                  <c:v>95</c:v>
                </c:pt>
                <c:pt idx="10">
                  <c:v>96</c:v>
                </c:pt>
                <c:pt idx="11">
                  <c:v>97</c:v>
                </c:pt>
                <c:pt idx="12">
                  <c:v>98</c:v>
                </c:pt>
                <c:pt idx="13">
                  <c:v>99</c:v>
                </c:pt>
                <c:pt idx="14">
                  <c:v>100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7338480"/>
        <c:axId val="177338864"/>
      </c:scatterChart>
      <c:valAx>
        <c:axId val="177338480"/>
        <c:scaling>
          <c:orientation val="minMax"/>
          <c:max val="2033"/>
          <c:min val="2019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7338864"/>
        <c:crosses val="autoZero"/>
        <c:crossBetween val="midCat"/>
      </c:valAx>
      <c:valAx>
        <c:axId val="177338864"/>
        <c:scaling>
          <c:orientation val="minMax"/>
          <c:max val="100"/>
          <c:min val="78"/>
        </c:scaling>
        <c:delete val="1"/>
        <c:axPos val="l"/>
        <c:numFmt formatCode="General" sourceLinked="1"/>
        <c:majorTickMark val="out"/>
        <c:minorTickMark val="none"/>
        <c:tickLblPos val="nextTo"/>
        <c:crossAx val="177338480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094061-C66F-4401-ACC6-0F14B65312BF}" type="doc">
      <dgm:prSet loTypeId="urn:microsoft.com/office/officeart/2005/8/layout/cycle1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F617B26-D802-45A7-94B2-4A3845CA4C3E}">
      <dgm:prSet phldrT="[Texto]" custT="1"/>
      <dgm:spPr/>
      <dgm:t>
        <a:bodyPr/>
        <a:lstStyle/>
        <a:p>
          <a:r>
            <a:rPr lang="pt-BR" sz="2000" b="1" dirty="0" smtClean="0"/>
            <a:t>Contas públicas comprometidas</a:t>
          </a:r>
          <a:endParaRPr lang="pt-BR" sz="2000" b="1" dirty="0"/>
        </a:p>
      </dgm:t>
    </dgm:pt>
    <dgm:pt modelId="{B6EA3C75-E650-46D2-BB53-21590A2B08C1}" type="parTrans" cxnId="{28108752-1513-41E9-BA19-7DDDABB93D95}">
      <dgm:prSet/>
      <dgm:spPr/>
      <dgm:t>
        <a:bodyPr/>
        <a:lstStyle/>
        <a:p>
          <a:endParaRPr lang="pt-BR"/>
        </a:p>
      </dgm:t>
    </dgm:pt>
    <dgm:pt modelId="{086CE440-3D5D-4C30-8300-692B01D2A2F6}" type="sibTrans" cxnId="{28108752-1513-41E9-BA19-7DDDABB93D95}">
      <dgm:prSet/>
      <dgm:spPr/>
      <dgm:t>
        <a:bodyPr/>
        <a:lstStyle/>
        <a:p>
          <a:endParaRPr lang="pt-BR"/>
        </a:p>
      </dgm:t>
    </dgm:pt>
    <dgm:pt modelId="{62BD9D39-8E3E-4B93-9C46-83EDCC3095FB}">
      <dgm:prSet phldrT="[Texto]" custT="1"/>
      <dgm:spPr/>
      <dgm:t>
        <a:bodyPr/>
        <a:lstStyle/>
        <a:p>
          <a:r>
            <a:rPr lang="pt-BR" sz="2000" b="1" dirty="0" smtClean="0">
              <a:solidFill>
                <a:schemeClr val="tx1"/>
              </a:solidFill>
            </a:rPr>
            <a:t>Condições de trabalho inadequadas</a:t>
          </a:r>
          <a:endParaRPr lang="pt-BR" sz="2000" b="1" dirty="0">
            <a:solidFill>
              <a:schemeClr val="tx1"/>
            </a:solidFill>
          </a:endParaRPr>
        </a:p>
      </dgm:t>
    </dgm:pt>
    <dgm:pt modelId="{F1FF17C5-233A-49B7-941F-8BBFDE3B9706}" type="parTrans" cxnId="{32DDB2A0-EB1B-4794-B6D1-46D89968F484}">
      <dgm:prSet/>
      <dgm:spPr/>
      <dgm:t>
        <a:bodyPr/>
        <a:lstStyle/>
        <a:p>
          <a:endParaRPr lang="pt-BR"/>
        </a:p>
      </dgm:t>
    </dgm:pt>
    <dgm:pt modelId="{1358ED10-9305-43C0-8717-07939BCA76FF}" type="sibTrans" cxnId="{32DDB2A0-EB1B-4794-B6D1-46D89968F484}">
      <dgm:prSet/>
      <dgm:spPr/>
      <dgm:t>
        <a:bodyPr/>
        <a:lstStyle/>
        <a:p>
          <a:endParaRPr lang="pt-BR"/>
        </a:p>
      </dgm:t>
    </dgm:pt>
    <dgm:pt modelId="{FB7266F3-2BE1-4BCC-95E2-745A4C31CAE0}">
      <dgm:prSet phldrT="[Texto]" custT="1"/>
      <dgm:spPr/>
      <dgm:t>
        <a:bodyPr/>
        <a:lstStyle/>
        <a:p>
          <a:r>
            <a:rPr lang="pt-BR" sz="2000" b="1" dirty="0" smtClean="0"/>
            <a:t>Profissionais insatisfeitos e adoecidos</a:t>
          </a:r>
          <a:endParaRPr lang="pt-BR" sz="2000" b="1" dirty="0"/>
        </a:p>
      </dgm:t>
    </dgm:pt>
    <dgm:pt modelId="{85DE7907-729B-4672-8E7E-408E774CDF18}" type="parTrans" cxnId="{3B9C0CBA-AA25-4FD8-AFB3-585F333140B7}">
      <dgm:prSet/>
      <dgm:spPr/>
      <dgm:t>
        <a:bodyPr/>
        <a:lstStyle/>
        <a:p>
          <a:endParaRPr lang="pt-BR"/>
        </a:p>
      </dgm:t>
    </dgm:pt>
    <dgm:pt modelId="{9EB72D91-3813-4287-A9E4-554FE0A4691F}" type="sibTrans" cxnId="{3B9C0CBA-AA25-4FD8-AFB3-585F333140B7}">
      <dgm:prSet/>
      <dgm:spPr/>
      <dgm:t>
        <a:bodyPr/>
        <a:lstStyle/>
        <a:p>
          <a:endParaRPr lang="pt-BR"/>
        </a:p>
      </dgm:t>
    </dgm:pt>
    <dgm:pt modelId="{9EAB264E-BC4D-408A-9AB2-A00C26339B94}">
      <dgm:prSet phldrT="[Texto]" custT="1"/>
      <dgm:spPr/>
      <dgm:t>
        <a:bodyPr/>
        <a:lstStyle/>
        <a:p>
          <a:r>
            <a:rPr lang="pt-BR" sz="2000" b="1" dirty="0" smtClean="0">
              <a:solidFill>
                <a:srgbClr val="FF0000"/>
              </a:solidFill>
            </a:rPr>
            <a:t>APOSENTADORIAS MUITO PRECOCES</a:t>
          </a:r>
          <a:endParaRPr lang="pt-BR" sz="2000" b="1" dirty="0">
            <a:solidFill>
              <a:srgbClr val="FF0000"/>
            </a:solidFill>
          </a:endParaRPr>
        </a:p>
      </dgm:t>
    </dgm:pt>
    <dgm:pt modelId="{0456F0EA-82ED-4066-A76B-94AB8AE32D99}" type="parTrans" cxnId="{2F91647F-549B-4F21-983F-502471578EDB}">
      <dgm:prSet/>
      <dgm:spPr/>
      <dgm:t>
        <a:bodyPr/>
        <a:lstStyle/>
        <a:p>
          <a:endParaRPr lang="pt-BR"/>
        </a:p>
      </dgm:t>
    </dgm:pt>
    <dgm:pt modelId="{C0C2E2EE-2E59-4F5F-BAAE-1D6F2A783AE4}" type="sibTrans" cxnId="{2F91647F-549B-4F21-983F-502471578EDB}">
      <dgm:prSet/>
      <dgm:spPr/>
      <dgm:t>
        <a:bodyPr/>
        <a:lstStyle/>
        <a:p>
          <a:endParaRPr lang="pt-BR"/>
        </a:p>
      </dgm:t>
    </dgm:pt>
    <dgm:pt modelId="{4F7BC1D5-0E6E-4C3E-8845-005C601D35C7}">
      <dgm:prSet phldrT="[Texto]" custT="1"/>
      <dgm:spPr/>
      <dgm:t>
        <a:bodyPr/>
        <a:lstStyle/>
        <a:p>
          <a:r>
            <a:rPr lang="pt-BR" sz="2000" b="1" dirty="0" smtClean="0"/>
            <a:t>Serviços públicos de baixa qualidade</a:t>
          </a:r>
          <a:endParaRPr lang="pt-BR" sz="2000" b="1" dirty="0"/>
        </a:p>
      </dgm:t>
    </dgm:pt>
    <dgm:pt modelId="{4A4F4966-EB34-433F-A36C-2BF5AB0B22EB}" type="sibTrans" cxnId="{A6C478B7-A079-4F35-A8EA-0F031740987E}">
      <dgm:prSet/>
      <dgm:spPr/>
      <dgm:t>
        <a:bodyPr/>
        <a:lstStyle/>
        <a:p>
          <a:endParaRPr lang="pt-BR"/>
        </a:p>
      </dgm:t>
    </dgm:pt>
    <dgm:pt modelId="{C5855267-8536-4A28-B077-0BD565CB2548}" type="parTrans" cxnId="{A6C478B7-A079-4F35-A8EA-0F031740987E}">
      <dgm:prSet/>
      <dgm:spPr/>
      <dgm:t>
        <a:bodyPr/>
        <a:lstStyle/>
        <a:p>
          <a:endParaRPr lang="pt-BR"/>
        </a:p>
      </dgm:t>
    </dgm:pt>
    <dgm:pt modelId="{7892A1CA-6AD0-459E-A0DC-02F1537E79DA}" type="pres">
      <dgm:prSet presAssocID="{C7094061-C66F-4401-ACC6-0F14B65312B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5E72C29-D442-4C8B-AF50-E642743051D4}" type="pres">
      <dgm:prSet presAssocID="{DF617B26-D802-45A7-94B2-4A3845CA4C3E}" presName="dummy" presStyleCnt="0"/>
      <dgm:spPr/>
      <dgm:t>
        <a:bodyPr/>
        <a:lstStyle/>
        <a:p>
          <a:endParaRPr lang="pt-BR"/>
        </a:p>
      </dgm:t>
    </dgm:pt>
    <dgm:pt modelId="{A582783E-904D-4972-83D8-72CDCC978BF0}" type="pres">
      <dgm:prSet presAssocID="{DF617B26-D802-45A7-94B2-4A3845CA4C3E}" presName="node" presStyleLbl="revTx" presStyleIdx="0" presStyleCnt="5" custScaleX="128208" custScaleY="1063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B646574-D6DB-4FBC-B7F6-5EBDBF79D115}" type="pres">
      <dgm:prSet presAssocID="{086CE440-3D5D-4C30-8300-692B01D2A2F6}" presName="sibTrans" presStyleLbl="node1" presStyleIdx="0" presStyleCnt="5"/>
      <dgm:spPr/>
      <dgm:t>
        <a:bodyPr/>
        <a:lstStyle/>
        <a:p>
          <a:endParaRPr lang="pt-BR"/>
        </a:p>
      </dgm:t>
    </dgm:pt>
    <dgm:pt modelId="{B2618223-1735-4BD1-B42E-6FD87ACE90E0}" type="pres">
      <dgm:prSet presAssocID="{62BD9D39-8E3E-4B93-9C46-83EDCC3095FB}" presName="dummy" presStyleCnt="0"/>
      <dgm:spPr/>
      <dgm:t>
        <a:bodyPr/>
        <a:lstStyle/>
        <a:p>
          <a:endParaRPr lang="pt-BR"/>
        </a:p>
      </dgm:t>
    </dgm:pt>
    <dgm:pt modelId="{689E838E-AC4C-44F0-915A-DFCBE82657B6}" type="pres">
      <dgm:prSet presAssocID="{62BD9D39-8E3E-4B93-9C46-83EDCC3095FB}" presName="node" presStyleLbl="revTx" presStyleIdx="1" presStyleCnt="5" custScaleX="113550" custScaleY="11099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09A2071-E689-4DEB-8B64-26358F68F83F}" type="pres">
      <dgm:prSet presAssocID="{1358ED10-9305-43C0-8717-07939BCA76FF}" presName="sibTrans" presStyleLbl="node1" presStyleIdx="1" presStyleCnt="5"/>
      <dgm:spPr/>
      <dgm:t>
        <a:bodyPr/>
        <a:lstStyle/>
        <a:p>
          <a:endParaRPr lang="pt-BR"/>
        </a:p>
      </dgm:t>
    </dgm:pt>
    <dgm:pt modelId="{C67B8A83-79C1-419F-9B38-700BE652743D}" type="pres">
      <dgm:prSet presAssocID="{FB7266F3-2BE1-4BCC-95E2-745A4C31CAE0}" presName="dummy" presStyleCnt="0"/>
      <dgm:spPr/>
      <dgm:t>
        <a:bodyPr/>
        <a:lstStyle/>
        <a:p>
          <a:endParaRPr lang="pt-BR"/>
        </a:p>
      </dgm:t>
    </dgm:pt>
    <dgm:pt modelId="{6564A3C7-5C6F-408F-83F0-0CDD51D3137F}" type="pres">
      <dgm:prSet presAssocID="{FB7266F3-2BE1-4BCC-95E2-745A4C31CAE0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81D027-1FED-44F6-8879-D3095F08EBCE}" type="pres">
      <dgm:prSet presAssocID="{9EB72D91-3813-4287-A9E4-554FE0A4691F}" presName="sibTrans" presStyleLbl="node1" presStyleIdx="2" presStyleCnt="5"/>
      <dgm:spPr/>
      <dgm:t>
        <a:bodyPr/>
        <a:lstStyle/>
        <a:p>
          <a:endParaRPr lang="pt-BR"/>
        </a:p>
      </dgm:t>
    </dgm:pt>
    <dgm:pt modelId="{CF75115B-8C26-4C7D-A26B-0748EC1B2924}" type="pres">
      <dgm:prSet presAssocID="{4F7BC1D5-0E6E-4C3E-8845-005C601D35C7}" presName="dummy" presStyleCnt="0"/>
      <dgm:spPr/>
      <dgm:t>
        <a:bodyPr/>
        <a:lstStyle/>
        <a:p>
          <a:endParaRPr lang="pt-BR"/>
        </a:p>
      </dgm:t>
    </dgm:pt>
    <dgm:pt modelId="{DBDD1184-8F4C-4F4C-A7CE-5B46BA76F70E}" type="pres">
      <dgm:prSet presAssocID="{4F7BC1D5-0E6E-4C3E-8845-005C601D35C7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80C8A62-A73A-4C69-A587-5D3E53DA3AEF}" type="pres">
      <dgm:prSet presAssocID="{4A4F4966-EB34-433F-A36C-2BF5AB0B22EB}" presName="sibTrans" presStyleLbl="node1" presStyleIdx="3" presStyleCnt="5" custScaleX="113868" custScaleY="116229"/>
      <dgm:spPr/>
      <dgm:t>
        <a:bodyPr/>
        <a:lstStyle/>
        <a:p>
          <a:endParaRPr lang="pt-BR"/>
        </a:p>
      </dgm:t>
    </dgm:pt>
    <dgm:pt modelId="{346E1E73-A814-4CE3-83F1-2C861345F698}" type="pres">
      <dgm:prSet presAssocID="{9EAB264E-BC4D-408A-9AB2-A00C26339B94}" presName="dummy" presStyleCnt="0"/>
      <dgm:spPr/>
      <dgm:t>
        <a:bodyPr/>
        <a:lstStyle/>
        <a:p>
          <a:endParaRPr lang="pt-BR"/>
        </a:p>
      </dgm:t>
    </dgm:pt>
    <dgm:pt modelId="{DB870125-ABCE-479C-8CD4-2724E3CFE649}" type="pres">
      <dgm:prSet presAssocID="{9EAB264E-BC4D-408A-9AB2-A00C26339B94}" presName="node" presStyleLbl="revTx" presStyleIdx="4" presStyleCnt="5" custScaleX="128207" custScaleY="10697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2A578BF-FD0A-4156-9D61-9DC2C28FC324}" type="pres">
      <dgm:prSet presAssocID="{C0C2E2EE-2E59-4F5F-BAAE-1D6F2A783AE4}" presName="sibTrans" presStyleLbl="node1" presStyleIdx="4" presStyleCnt="5" custScaleX="143315" custScaleY="107446" custLinFactNeighborX="576" custLinFactNeighborY="3619"/>
      <dgm:spPr/>
      <dgm:t>
        <a:bodyPr/>
        <a:lstStyle/>
        <a:p>
          <a:endParaRPr lang="pt-BR"/>
        </a:p>
      </dgm:t>
    </dgm:pt>
  </dgm:ptLst>
  <dgm:cxnLst>
    <dgm:cxn modelId="{4B4808F2-4E47-486D-93C7-9C1636399F03}" type="presOf" srcId="{1358ED10-9305-43C0-8717-07939BCA76FF}" destId="{C09A2071-E689-4DEB-8B64-26358F68F83F}" srcOrd="0" destOrd="0" presId="urn:microsoft.com/office/officeart/2005/8/layout/cycle1"/>
    <dgm:cxn modelId="{A6C478B7-A079-4F35-A8EA-0F031740987E}" srcId="{C7094061-C66F-4401-ACC6-0F14B65312BF}" destId="{4F7BC1D5-0E6E-4C3E-8845-005C601D35C7}" srcOrd="3" destOrd="0" parTransId="{C5855267-8536-4A28-B077-0BD565CB2548}" sibTransId="{4A4F4966-EB34-433F-A36C-2BF5AB0B22EB}"/>
    <dgm:cxn modelId="{366D96D3-3A2A-457C-811B-7F83C7ED2394}" type="presOf" srcId="{C7094061-C66F-4401-ACC6-0F14B65312BF}" destId="{7892A1CA-6AD0-459E-A0DC-02F1537E79DA}" srcOrd="0" destOrd="0" presId="urn:microsoft.com/office/officeart/2005/8/layout/cycle1"/>
    <dgm:cxn modelId="{6705574D-F7EC-411D-A778-89C42AB199D6}" type="presOf" srcId="{086CE440-3D5D-4C30-8300-692B01D2A2F6}" destId="{AB646574-D6DB-4FBC-B7F6-5EBDBF79D115}" srcOrd="0" destOrd="0" presId="urn:microsoft.com/office/officeart/2005/8/layout/cycle1"/>
    <dgm:cxn modelId="{2F91647F-549B-4F21-983F-502471578EDB}" srcId="{C7094061-C66F-4401-ACC6-0F14B65312BF}" destId="{9EAB264E-BC4D-408A-9AB2-A00C26339B94}" srcOrd="4" destOrd="0" parTransId="{0456F0EA-82ED-4066-A76B-94AB8AE32D99}" sibTransId="{C0C2E2EE-2E59-4F5F-BAAE-1D6F2A783AE4}"/>
    <dgm:cxn modelId="{1746C587-7450-4523-9EB5-C4D45C8F8E88}" type="presOf" srcId="{4F7BC1D5-0E6E-4C3E-8845-005C601D35C7}" destId="{DBDD1184-8F4C-4F4C-A7CE-5B46BA76F70E}" srcOrd="0" destOrd="0" presId="urn:microsoft.com/office/officeart/2005/8/layout/cycle1"/>
    <dgm:cxn modelId="{8AFB1211-44E5-400F-A41B-C77929216DD4}" type="presOf" srcId="{C0C2E2EE-2E59-4F5F-BAAE-1D6F2A783AE4}" destId="{C2A578BF-FD0A-4156-9D61-9DC2C28FC324}" srcOrd="0" destOrd="0" presId="urn:microsoft.com/office/officeart/2005/8/layout/cycle1"/>
    <dgm:cxn modelId="{3B9C0CBA-AA25-4FD8-AFB3-585F333140B7}" srcId="{C7094061-C66F-4401-ACC6-0F14B65312BF}" destId="{FB7266F3-2BE1-4BCC-95E2-745A4C31CAE0}" srcOrd="2" destOrd="0" parTransId="{85DE7907-729B-4672-8E7E-408E774CDF18}" sibTransId="{9EB72D91-3813-4287-A9E4-554FE0A4691F}"/>
    <dgm:cxn modelId="{44C37F50-465F-4F59-A1E2-5497CC6BC24F}" type="presOf" srcId="{62BD9D39-8E3E-4B93-9C46-83EDCC3095FB}" destId="{689E838E-AC4C-44F0-915A-DFCBE82657B6}" srcOrd="0" destOrd="0" presId="urn:microsoft.com/office/officeart/2005/8/layout/cycle1"/>
    <dgm:cxn modelId="{C3AD80A3-4871-44CD-B2CD-2EFA703B1789}" type="presOf" srcId="{DF617B26-D802-45A7-94B2-4A3845CA4C3E}" destId="{A582783E-904D-4972-83D8-72CDCC978BF0}" srcOrd="0" destOrd="0" presId="urn:microsoft.com/office/officeart/2005/8/layout/cycle1"/>
    <dgm:cxn modelId="{74791FBE-D168-4B11-8E9C-79B7C797B22C}" type="presOf" srcId="{9EAB264E-BC4D-408A-9AB2-A00C26339B94}" destId="{DB870125-ABCE-479C-8CD4-2724E3CFE649}" srcOrd="0" destOrd="0" presId="urn:microsoft.com/office/officeart/2005/8/layout/cycle1"/>
    <dgm:cxn modelId="{AE87D566-EB45-42BE-A6C8-7092B3396248}" type="presOf" srcId="{FB7266F3-2BE1-4BCC-95E2-745A4C31CAE0}" destId="{6564A3C7-5C6F-408F-83F0-0CDD51D3137F}" srcOrd="0" destOrd="0" presId="urn:microsoft.com/office/officeart/2005/8/layout/cycle1"/>
    <dgm:cxn modelId="{28108752-1513-41E9-BA19-7DDDABB93D95}" srcId="{C7094061-C66F-4401-ACC6-0F14B65312BF}" destId="{DF617B26-D802-45A7-94B2-4A3845CA4C3E}" srcOrd="0" destOrd="0" parTransId="{B6EA3C75-E650-46D2-BB53-21590A2B08C1}" sibTransId="{086CE440-3D5D-4C30-8300-692B01D2A2F6}"/>
    <dgm:cxn modelId="{B4F34F61-BFC2-4FF5-B87C-AE869DE4872B}" type="presOf" srcId="{9EB72D91-3813-4287-A9E4-554FE0A4691F}" destId="{5F81D027-1FED-44F6-8879-D3095F08EBCE}" srcOrd="0" destOrd="0" presId="urn:microsoft.com/office/officeart/2005/8/layout/cycle1"/>
    <dgm:cxn modelId="{32DDB2A0-EB1B-4794-B6D1-46D89968F484}" srcId="{C7094061-C66F-4401-ACC6-0F14B65312BF}" destId="{62BD9D39-8E3E-4B93-9C46-83EDCC3095FB}" srcOrd="1" destOrd="0" parTransId="{F1FF17C5-233A-49B7-941F-8BBFDE3B9706}" sibTransId="{1358ED10-9305-43C0-8717-07939BCA76FF}"/>
    <dgm:cxn modelId="{5060ECF6-1379-4F18-BEEA-B5620247B668}" type="presOf" srcId="{4A4F4966-EB34-433F-A36C-2BF5AB0B22EB}" destId="{880C8A62-A73A-4C69-A587-5D3E53DA3AEF}" srcOrd="0" destOrd="0" presId="urn:microsoft.com/office/officeart/2005/8/layout/cycle1"/>
    <dgm:cxn modelId="{89E00C5D-4551-40B5-94AA-1226E2F20270}" type="presParOf" srcId="{7892A1CA-6AD0-459E-A0DC-02F1537E79DA}" destId="{C5E72C29-D442-4C8B-AF50-E642743051D4}" srcOrd="0" destOrd="0" presId="urn:microsoft.com/office/officeart/2005/8/layout/cycle1"/>
    <dgm:cxn modelId="{B2DEB129-C2E0-420A-ACC3-2E211175C98C}" type="presParOf" srcId="{7892A1CA-6AD0-459E-A0DC-02F1537E79DA}" destId="{A582783E-904D-4972-83D8-72CDCC978BF0}" srcOrd="1" destOrd="0" presId="urn:microsoft.com/office/officeart/2005/8/layout/cycle1"/>
    <dgm:cxn modelId="{9BA47B33-3E23-4C01-A209-D20CF0A66FD0}" type="presParOf" srcId="{7892A1CA-6AD0-459E-A0DC-02F1537E79DA}" destId="{AB646574-D6DB-4FBC-B7F6-5EBDBF79D115}" srcOrd="2" destOrd="0" presId="urn:microsoft.com/office/officeart/2005/8/layout/cycle1"/>
    <dgm:cxn modelId="{7B9BEB10-F654-4BAF-94BC-CAF431EC6A2E}" type="presParOf" srcId="{7892A1CA-6AD0-459E-A0DC-02F1537E79DA}" destId="{B2618223-1735-4BD1-B42E-6FD87ACE90E0}" srcOrd="3" destOrd="0" presId="urn:microsoft.com/office/officeart/2005/8/layout/cycle1"/>
    <dgm:cxn modelId="{EF6AE6AB-0C3B-4A8E-B6D8-BB52A93E50D8}" type="presParOf" srcId="{7892A1CA-6AD0-459E-A0DC-02F1537E79DA}" destId="{689E838E-AC4C-44F0-915A-DFCBE82657B6}" srcOrd="4" destOrd="0" presId="urn:microsoft.com/office/officeart/2005/8/layout/cycle1"/>
    <dgm:cxn modelId="{9EF38FAF-BBB9-44BE-8576-A03A00E8F906}" type="presParOf" srcId="{7892A1CA-6AD0-459E-A0DC-02F1537E79DA}" destId="{C09A2071-E689-4DEB-8B64-26358F68F83F}" srcOrd="5" destOrd="0" presId="urn:microsoft.com/office/officeart/2005/8/layout/cycle1"/>
    <dgm:cxn modelId="{F1931940-C949-46E5-8E7F-6A03BA28CFD9}" type="presParOf" srcId="{7892A1CA-6AD0-459E-A0DC-02F1537E79DA}" destId="{C67B8A83-79C1-419F-9B38-700BE652743D}" srcOrd="6" destOrd="0" presId="urn:microsoft.com/office/officeart/2005/8/layout/cycle1"/>
    <dgm:cxn modelId="{FC57F02C-B737-428C-9DCE-30F1FE3EE4A6}" type="presParOf" srcId="{7892A1CA-6AD0-459E-A0DC-02F1537E79DA}" destId="{6564A3C7-5C6F-408F-83F0-0CDD51D3137F}" srcOrd="7" destOrd="0" presId="urn:microsoft.com/office/officeart/2005/8/layout/cycle1"/>
    <dgm:cxn modelId="{5EEE3D8A-636D-4A66-81D6-9D0CEBBBE9A9}" type="presParOf" srcId="{7892A1CA-6AD0-459E-A0DC-02F1537E79DA}" destId="{5F81D027-1FED-44F6-8879-D3095F08EBCE}" srcOrd="8" destOrd="0" presId="urn:microsoft.com/office/officeart/2005/8/layout/cycle1"/>
    <dgm:cxn modelId="{2EB286F8-6A2C-4779-8B90-00BB8C7588D4}" type="presParOf" srcId="{7892A1CA-6AD0-459E-A0DC-02F1537E79DA}" destId="{CF75115B-8C26-4C7D-A26B-0748EC1B2924}" srcOrd="9" destOrd="0" presId="urn:microsoft.com/office/officeart/2005/8/layout/cycle1"/>
    <dgm:cxn modelId="{2EB8B966-5784-4650-B2FF-0AA2BC2B8F6F}" type="presParOf" srcId="{7892A1CA-6AD0-459E-A0DC-02F1537E79DA}" destId="{DBDD1184-8F4C-4F4C-A7CE-5B46BA76F70E}" srcOrd="10" destOrd="0" presId="urn:microsoft.com/office/officeart/2005/8/layout/cycle1"/>
    <dgm:cxn modelId="{F0E66F21-9571-42CA-8136-B5F985DC0C83}" type="presParOf" srcId="{7892A1CA-6AD0-459E-A0DC-02F1537E79DA}" destId="{880C8A62-A73A-4C69-A587-5D3E53DA3AEF}" srcOrd="11" destOrd="0" presId="urn:microsoft.com/office/officeart/2005/8/layout/cycle1"/>
    <dgm:cxn modelId="{E4EE1F6E-DF80-44A3-B917-2EBFCA054243}" type="presParOf" srcId="{7892A1CA-6AD0-459E-A0DC-02F1537E79DA}" destId="{346E1E73-A814-4CE3-83F1-2C861345F698}" srcOrd="12" destOrd="0" presId="urn:microsoft.com/office/officeart/2005/8/layout/cycle1"/>
    <dgm:cxn modelId="{5F81C020-9D0D-42B7-9061-BC91CE659D57}" type="presParOf" srcId="{7892A1CA-6AD0-459E-A0DC-02F1537E79DA}" destId="{DB870125-ABCE-479C-8CD4-2724E3CFE649}" srcOrd="13" destOrd="0" presId="urn:microsoft.com/office/officeart/2005/8/layout/cycle1"/>
    <dgm:cxn modelId="{8605D58A-98A4-40E6-95F0-ADD8EFF091BA}" type="presParOf" srcId="{7892A1CA-6AD0-459E-A0DC-02F1537E79DA}" destId="{C2A578BF-FD0A-4156-9D61-9DC2C28FC324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BCD98B-B0B3-4E21-8D1D-CA094C8F2CB1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0DAE91-BCE4-4337-BF8A-6A2E86FB58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0750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xmlns="" id="{B2121467-2193-4D41-9BE6-C3441687C4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C4C4D0C6-B292-4EA3-94C7-B5A24431024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noProof="0">
                <a:sym typeface="Calibri" panose="020F0502020204030204" pitchFamily="34" charset="0"/>
              </a:rPr>
              <a:t>Click to edit Master text styles</a:t>
            </a:r>
          </a:p>
          <a:p>
            <a:pPr lvl="1"/>
            <a:r>
              <a:rPr lang="pt-BR" altLang="pt-BR" noProof="0">
                <a:sym typeface="Calibri" panose="020F0502020204030204" pitchFamily="34" charset="0"/>
              </a:rPr>
              <a:t>Second level</a:t>
            </a:r>
          </a:p>
          <a:p>
            <a:pPr lvl="2"/>
            <a:r>
              <a:rPr lang="pt-BR" altLang="pt-BR" noProof="0">
                <a:sym typeface="Calibri" panose="020F0502020204030204" pitchFamily="34" charset="0"/>
              </a:rPr>
              <a:t>Third level</a:t>
            </a:r>
          </a:p>
          <a:p>
            <a:pPr lvl="3"/>
            <a:r>
              <a:rPr lang="pt-BR" altLang="pt-BR" noProof="0">
                <a:sym typeface="Calibri" panose="020F0502020204030204" pitchFamily="34" charset="0"/>
              </a:rPr>
              <a:t>Fourth level</a:t>
            </a:r>
          </a:p>
          <a:p>
            <a:pPr lvl="4"/>
            <a:r>
              <a:rPr lang="pt-BR" altLang="pt-BR" noProof="0">
                <a:sym typeface="Calibri" panose="020F0502020204030204" pitchFamily="34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6237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1pPr>
    <a:lvl2pPr indent="228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2pPr>
    <a:lvl3pPr indent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3pPr>
    <a:lvl4pPr indent="685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4pPr>
    <a:lvl5pPr indent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6894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280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C08A860-E05C-41B4-850A-A4FCF0EFC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215E4CA-C937-4306-AFA0-CB42C6E89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0587CB1-F8C2-4D15-B8FB-2316DF49F3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932FC-6BE4-49CE-946C-4FED154719F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01740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F4810CF-F877-467B-B7EE-1A977F206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46F6DF05-4D9B-4517-BE7A-FE0BF8A9C2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F5625BE-C6A1-4E11-A701-BB51CC6A54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BF6AD-803D-4AD2-B035-BC438C29F86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60500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02D0CC52-EC26-4A43-9048-19B7850BC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90488"/>
            <a:ext cx="2743200" cy="676751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4AB1C455-96AF-4114-9926-20054F19F9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90488"/>
            <a:ext cx="8077200" cy="676751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004094B-E32C-4BD8-947B-84CAC6D3F6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723F4-9FD2-4ACF-B37C-53F2E5BA151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69473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2F2F93-9D5C-4AF3-896B-329CFC51E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AC6633C-A0B2-48F4-9570-00FFE97F42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EF8BFFD5-DF0F-49ED-B80D-64DDE4A738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73496-CE59-4A97-BA06-8AAE168B88B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7364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88C3664-BA7E-40B4-8337-50756E79B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0558ED5-106F-43B2-9309-0D750A295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3D0F315-59C7-40BB-87E0-EA21200562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4E43F-49E8-4532-B6BE-5E1CA797AD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81008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D03CD42-22F4-4619-87BB-7796AC91A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9028A5F-96EA-41D6-8F74-64CA8537F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53D968D6-4857-4BF6-AE42-0ECFDA9F78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81461-464D-453E-B92A-11B91BE0B87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9900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DBD2A9C-2F57-4A0F-BF3A-9998C954B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7D0A1C4-40F7-43D8-99CA-A522F9DDE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37774E22-7345-4F29-A54E-BF30006FD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B552B1C8-D74D-4BD1-8592-6C650AF1A5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72B76-4861-40EA-AF31-BDF5CF21640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16338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60BEEA0-1144-434C-863E-BDCF15B7A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B562717-1616-48C2-A8B8-D06DDF83A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914FD0D-6D8C-4E92-8B22-806C23891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1AFAE289-FD04-4A17-9DD3-70800EF586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1EE9C962-00A6-4404-9F02-48D87378DA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B4739162-C1B8-4B72-B42F-297A4ED92D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FACC3-6CBA-40EF-94A8-89A2A2F9225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41888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B841471-F73A-4825-82F1-B1ABDAF60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E37577B9-6001-46F5-9DEF-425A2465AB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C8CDF-8C8E-456C-AA99-1C96382AB96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880000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F6940D5-65DA-426E-A537-FD4C4E5CEF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0A7DB-B9EF-463D-A23A-153A47F7F8C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384152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D6C2210-6947-4B56-A9DC-88870DCA2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BF28B72-7154-489B-8FB9-EE02C6796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DBA6FC14-BBDA-4B24-A95A-EF2FA54C39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0AE6D1CF-D628-4FBC-9531-991A509CDA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2DF11-02B7-46E1-A324-B29D780C5EC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78569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285AE77-EEDA-42B4-9AC9-7DCCC16DE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07ED846-2321-4282-B4DA-1B4D5BEE0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968F86A-1DD3-419E-9775-1A995FDDD6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C7D39-770A-405B-AEE8-24249A5E01A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49456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2FFA7EA-372E-469E-85D4-12339C751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2EFCD78C-542E-45E6-867D-AFD8BC7FF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Calibri" panose="020F0502020204030204" pitchFamily="34" charset="0"/>
            </a:endParaRP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7CEE80CA-42A4-46C6-AF60-D5BAC655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C8EF9A55-C3F5-419B-8296-353962AB0C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40DE9-6F50-4512-AD2C-2FC79F6FEA6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23090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6E68748-403A-4606-925E-C71A21A11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6500BD0A-9767-4AC8-AB61-0F828209E3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277335A0-76F6-4CB8-B4DC-6F1FC1CFDF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1A194-5710-4009-BA0A-32BE1CAFF47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609083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CB26ED2-704A-4864-AE88-3903DD0078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743DD57B-1F4F-4870-8011-A3A7E172C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B28911F2-10A9-4B52-B4DF-691E272F17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161DC-924A-40C7-ACEE-50D9B96BC9E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570920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13030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575" y="234060"/>
            <a:ext cx="2991095" cy="50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9256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275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D23F528-9439-423D-B95B-5C86EC45FE22}" type="datetimeFigureOut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20/08/2019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6086DA1-B990-4EDD-89DF-6A0A01C20191}" type="slidenum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2123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D23F528-9439-423D-B95B-5C86EC45FE22}" type="datetimeFigureOut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20/08/2019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6086DA1-B990-4EDD-89DF-6A0A01C20191}" type="slidenum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1852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D23F528-9439-423D-B95B-5C86EC45FE22}" type="datetimeFigureOut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20/08/2019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6086DA1-B990-4EDD-89DF-6A0A01C20191}" type="slidenum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4957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D23F528-9439-423D-B95B-5C86EC45FE22}" type="datetimeFigureOut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20/08/2019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6086DA1-B990-4EDD-89DF-6A0A01C20191}" type="slidenum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1388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D23F528-9439-423D-B95B-5C86EC45FE22}" type="datetimeFigureOut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20/08/2019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6086DA1-B990-4EDD-89DF-6A0A01C20191}" type="slidenum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217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1D5986A-BB10-4C6C-9ECB-2CB522BDC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FB1B1797-68E3-4630-BBFC-CFE016297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BCB59D3-A971-4D45-9173-863EE24C8A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145E2-925F-43B7-A15D-92E7C936CD6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496561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D23F528-9439-423D-B95B-5C86EC45FE22}" type="datetimeFigureOut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20/08/2019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6086DA1-B990-4EDD-89DF-6A0A01C20191}" type="slidenum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492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D23F528-9439-423D-B95B-5C86EC45FE22}" type="datetimeFigureOut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20/08/2019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6086DA1-B990-4EDD-89DF-6A0A01C20191}" type="slidenum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3389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D23F528-9439-423D-B95B-5C86EC45FE22}" type="datetimeFigureOut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20/08/2019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6086DA1-B990-4EDD-89DF-6A0A01C20191}" type="slidenum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8426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D23F528-9439-423D-B95B-5C86EC45FE22}" type="datetimeFigureOut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20/08/2019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6086DA1-B990-4EDD-89DF-6A0A01C20191}" type="slidenum">
              <a:rPr lang="pt-BR" smtClea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1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A603462-CF95-42A2-8BC0-435C6E9F7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79B7F05-C32C-4392-9669-02B287E586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57196CD3-FB0E-45FB-B4D1-894BFFC49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C37F2D3F-4DF7-47C9-8163-65749D4A51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49E56-1970-4B94-BD04-A7CBD789362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9569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457BD57-F49E-4059-9216-E39094626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3779AF45-5CA8-48B6-B3FC-F2A88A306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87F60C97-5C3B-4CD3-866D-E21A1E6CC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F5AD4DFF-CD08-410B-8034-9BB6C8FF2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B21C0868-DA73-425A-9944-74D519FC3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17E37CA4-CAF0-4AE7-B6A7-AFD185E66C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7E640-887A-4650-BB1A-1F06520A87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29209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36AB289-4282-4BEA-B9E9-7F046519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xmlns="" id="{DFA56FBE-C2F1-4DC1-8575-E406A3867E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61B09-7D91-44C1-A4CE-B3C62BCC835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58541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xmlns="" id="{2DC3C018-2A6A-4487-8E81-49FEBF8162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0B472-8AFB-4CEE-AD60-73FA041912B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0088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51E65E-9B1A-4573-B133-855923F10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6FC0FBF-67DC-44B7-B5EC-808EA4AA3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9F6C344-81C5-435C-935E-6280B843B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9BB78CF4-E123-41E0-B547-B8E45F177F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6FC18-DE53-4919-BA78-F0C0A4911C9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7843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4149114-E7FB-4DFF-9069-838B59610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A3C78D02-D046-4EA3-88E0-16609AA578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Calibri" panose="020F0502020204030204" pitchFamily="34" charset="0"/>
            </a:endParaRP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3DF82965-FB40-4115-99A0-3AA413D4F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80E67508-0E41-41A8-B9C9-2B408E4F97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EB9B4-4632-4EA3-9282-ACD2287A927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0669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xmlns="" id="{9DBEECC5-673F-4804-A906-E6F0D77F025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90488"/>
            <a:ext cx="10972800" cy="150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>
                <a:sym typeface="Calibri Light" panose="020F0302020204030204" pitchFamily="34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0AD231FB-2812-4679-B7A8-079B66B0BB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>
                <a:sym typeface="Calibri" panose="020F0502020204030204" pitchFamily="34" charset="0"/>
              </a:rPr>
              <a:t>Click to edit Master text styles</a:t>
            </a:r>
          </a:p>
          <a:p>
            <a:pPr lvl="1"/>
            <a:r>
              <a:rPr lang="pt-BR" altLang="pt-BR">
                <a:sym typeface="Calibri" panose="020F0502020204030204" pitchFamily="34" charset="0"/>
              </a:rPr>
              <a:t>Second level</a:t>
            </a:r>
          </a:p>
          <a:p>
            <a:pPr lvl="2"/>
            <a:r>
              <a:rPr lang="pt-BR" altLang="pt-BR">
                <a:sym typeface="Calibri" panose="020F0502020204030204" pitchFamily="34" charset="0"/>
              </a:rPr>
              <a:t>Third level</a:t>
            </a:r>
          </a:p>
          <a:p>
            <a:pPr lvl="3"/>
            <a:r>
              <a:rPr lang="pt-BR" altLang="pt-BR">
                <a:sym typeface="Calibri" panose="020F0502020204030204" pitchFamily="34" charset="0"/>
              </a:rPr>
              <a:t>Fourth level</a:t>
            </a:r>
          </a:p>
          <a:p>
            <a:pPr lvl="4"/>
            <a:r>
              <a:rPr lang="pt-BR" altLang="pt-BR">
                <a:sym typeface="Calibri" panose="020F0502020204030204" pitchFamily="34" charset="0"/>
              </a:rPr>
              <a:t>Fifth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xmlns="" id="{063B6F73-A82C-43C5-992C-443638BE968E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 bwMode="auto">
          <a:xfrm>
            <a:off x="593725" y="5991225"/>
            <a:ext cx="273050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anchor="t" anchorCtr="0" compatLnSpc="1">
            <a:prstTxWarp prst="textNoShape">
              <a:avLst/>
            </a:prstTxWarp>
          </a:bodyPr>
          <a:lstStyle>
            <a:lvl1pPr eaLnBrk="1">
              <a:defRPr sz="1200" b="1">
                <a:latin typeface="Titillium" charset="0"/>
                <a:sym typeface="Titillium" charset="0"/>
              </a:defRPr>
            </a:lvl1pPr>
          </a:lstStyle>
          <a:p>
            <a:pPr>
              <a:defRPr/>
            </a:pPr>
            <a:fld id="{FADA2107-A83C-4FD9-A834-87DCE6F075B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Calibri Light" panose="020F030202020403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5pPr>
      <a:lvl6pPr marL="457200" algn="l" rtl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6pPr>
      <a:lvl7pPr marL="914400" algn="l" rtl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7pPr>
      <a:lvl8pPr marL="1371600" algn="l" rtl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8pPr>
      <a:lvl9pPr marL="1828800" algn="l" rtl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723900" indent="-2667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2pPr>
      <a:lvl3pPr marL="1233488" indent="-319088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3pPr>
      <a:lvl4pPr marL="1727200" indent="-355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4pPr>
      <a:lvl5pPr marL="2184400" indent="-355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A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xmlns="" id="{7700EA58-B676-42BA-B6A9-89D856E71ADE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 bwMode="auto">
          <a:xfrm>
            <a:off x="11558588" y="280988"/>
            <a:ext cx="357187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45711" tIns="45711" rIns="45711" bIns="45711" numCol="1" anchor="t" anchorCtr="0" compatLnSpc="1">
            <a:prstTxWarp prst="textNoShape">
              <a:avLst/>
            </a:prstTxWarp>
          </a:bodyPr>
          <a:lstStyle>
            <a:lvl1pPr defTabSz="912813" eaLnBrk="1">
              <a:defRPr>
                <a:solidFill>
                  <a:srgbClr val="737572"/>
                </a:solidFill>
                <a:latin typeface="Helvetica" panose="020B0604020202020204" pitchFamily="34" charset="0"/>
                <a:sym typeface="Helvetica" panose="020B0604020202020204" pitchFamily="34" charset="0"/>
              </a:defRPr>
            </a:lvl1pPr>
          </a:lstStyle>
          <a:p>
            <a:pPr>
              <a:defRPr/>
            </a:pPr>
            <a:fld id="{E556F641-5E45-47CD-B4AC-FEB3BDC32DB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Calibri Light" panose="020F030202020403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5pPr>
      <a:lvl6pPr marL="457200" algn="l" rtl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6pPr>
      <a:lvl7pPr marL="914400" algn="l" rtl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7pPr>
      <a:lvl8pPr marL="1371600" algn="l" rtl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8pPr>
      <a:lvl9pPr marL="1828800" algn="l" rtl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  <a:cs typeface="Calibri Light" panose="020F0302020204030204" pitchFamily="34" charset="0"/>
          <a:sym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723900" indent="-2667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2pPr>
      <a:lvl3pPr marL="1233488" indent="-319088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3pPr>
      <a:lvl4pPr marL="1727200" indent="-355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4pPr>
      <a:lvl5pPr marL="2184400" indent="-355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1303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575" y="234060"/>
            <a:ext cx="2991095" cy="50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089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30F99.7B705A50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30F99.F0813990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hart" Target="../charts/chart1.xml"/><Relationship Id="rId7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5" Type="http://schemas.openxmlformats.org/officeDocument/2006/relationships/image" Target="../media/image5.jpeg"/><Relationship Id="rId4" Type="http://schemas.openxmlformats.org/officeDocument/2006/relationships/chart" Target="../charts/char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1">
            <a:extLst>
              <a:ext uri="{FF2B5EF4-FFF2-40B4-BE49-F238E27FC236}">
                <a16:creationId xmlns:a16="http://schemas.microsoft.com/office/drawing/2014/main" xmlns="" id="{C8A25292-2E06-4A2D-B245-D7034547F4E7}"/>
              </a:ext>
            </a:extLst>
          </p:cNvPr>
          <p:cNvSpPr>
            <a:spLocks/>
          </p:cNvSpPr>
          <p:nvPr/>
        </p:nvSpPr>
        <p:spPr bwMode="auto">
          <a:xfrm>
            <a:off x="7722507" y="-28575"/>
            <a:ext cx="6693012" cy="7337425"/>
          </a:xfrm>
          <a:custGeom>
            <a:avLst/>
            <a:gdLst>
              <a:gd name="T0" fmla="*/ 2147483646 w 20746"/>
              <a:gd name="T1" fmla="*/ 2147483646 h 20976"/>
              <a:gd name="T2" fmla="*/ 2147483646 w 20746"/>
              <a:gd name="T3" fmla="*/ 2147483646 h 20976"/>
              <a:gd name="T4" fmla="*/ 2147483646 w 20746"/>
              <a:gd name="T5" fmla="*/ 2147483646 h 20976"/>
              <a:gd name="T6" fmla="*/ 2147483646 w 20746"/>
              <a:gd name="T7" fmla="*/ 2147483646 h 209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746" h="20976">
                <a:moveTo>
                  <a:pt x="8957" y="37"/>
                </a:moveTo>
                <a:cubicBezTo>
                  <a:pt x="5199" y="477"/>
                  <a:pt x="3378" y="4223"/>
                  <a:pt x="1890" y="7512"/>
                </a:cubicBezTo>
                <a:cubicBezTo>
                  <a:pt x="636" y="10282"/>
                  <a:pt x="-783" y="13433"/>
                  <a:pt x="513" y="16582"/>
                </a:cubicBezTo>
                <a:cubicBezTo>
                  <a:pt x="2241" y="20778"/>
                  <a:pt x="6990" y="21233"/>
                  <a:pt x="11120" y="20881"/>
                </a:cubicBezTo>
                <a:cubicBezTo>
                  <a:pt x="13882" y="20646"/>
                  <a:pt x="16770" y="20173"/>
                  <a:pt x="18804" y="18098"/>
                </a:cubicBezTo>
                <a:cubicBezTo>
                  <a:pt x="19766" y="17116"/>
                  <a:pt x="20439" y="15837"/>
                  <a:pt x="20714" y="14404"/>
                </a:cubicBezTo>
                <a:cubicBezTo>
                  <a:pt x="20817" y="13149"/>
                  <a:pt x="20669" y="11906"/>
                  <a:pt x="20297" y="10746"/>
                </a:cubicBezTo>
                <a:cubicBezTo>
                  <a:pt x="19631" y="8670"/>
                  <a:pt x="18306" y="6978"/>
                  <a:pt x="17020" y="5323"/>
                </a:cubicBezTo>
                <a:cubicBezTo>
                  <a:pt x="14914" y="2612"/>
                  <a:pt x="12409" y="-367"/>
                  <a:pt x="8957" y="37"/>
                </a:cubicBezTo>
                <a:close/>
              </a:path>
            </a:pathLst>
          </a:custGeom>
          <a:gradFill rotWithShape="0">
            <a:gsLst>
              <a:gs pos="0">
                <a:srgbClr val="E2BB19">
                  <a:alpha val="79999"/>
                </a:srgbClr>
              </a:gs>
              <a:gs pos="100000">
                <a:srgbClr val="127A0E"/>
              </a:gs>
            </a:gsLst>
            <a:lin ang="2700000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9597" rIns="39597"/>
          <a:lstStyle/>
          <a:p>
            <a:endParaRPr lang="pt-BR" dirty="0"/>
          </a:p>
        </p:txBody>
      </p:sp>
      <p:sp>
        <p:nvSpPr>
          <p:cNvPr id="7171" name="Rectangle 2" descr="Rectangle 3">
            <a:extLst>
              <a:ext uri="{FF2B5EF4-FFF2-40B4-BE49-F238E27FC236}">
                <a16:creationId xmlns:a16="http://schemas.microsoft.com/office/drawing/2014/main" xmlns="" id="{18D42D96-6D4E-4E0C-AA25-362305FF7F8C}"/>
              </a:ext>
            </a:extLst>
          </p:cNvPr>
          <p:cNvSpPr>
            <a:spLocks/>
          </p:cNvSpPr>
          <p:nvPr/>
        </p:nvSpPr>
        <p:spPr bwMode="auto">
          <a:xfrm>
            <a:off x="816386" y="0"/>
            <a:ext cx="10557856" cy="6858000"/>
          </a:xfrm>
          <a:prstGeom prst="rect">
            <a:avLst/>
          </a:prstGeom>
          <a:gradFill rotWithShape="0">
            <a:gsLst>
              <a:gs pos="0">
                <a:srgbClr val="127A0E"/>
              </a:gs>
              <a:gs pos="100000">
                <a:srgbClr val="E2BB19">
                  <a:alpha val="79999"/>
                </a:srgbClr>
              </a:gs>
            </a:gsLst>
            <a:lin ang="2700000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/>
            <a:endParaRPr lang="pt-BR" altLang="pt-BR" dirty="0">
              <a:solidFill>
                <a:srgbClr val="FFFFFF"/>
              </a:solidFill>
            </a:endParaRPr>
          </a:p>
        </p:txBody>
      </p:sp>
      <p:sp>
        <p:nvSpPr>
          <p:cNvPr id="7172" name="Text Box 3" descr="TextBox 19">
            <a:extLst>
              <a:ext uri="{FF2B5EF4-FFF2-40B4-BE49-F238E27FC236}">
                <a16:creationId xmlns:a16="http://schemas.microsoft.com/office/drawing/2014/main" xmlns="" id="{CFFBC327-2A74-438F-8057-E20F5832F3F2}"/>
              </a:ext>
            </a:extLst>
          </p:cNvPr>
          <p:cNvSpPr txBox="1">
            <a:spLocks/>
          </p:cNvSpPr>
          <p:nvPr/>
        </p:nvSpPr>
        <p:spPr bwMode="auto">
          <a:xfrm>
            <a:off x="2567608" y="1738116"/>
            <a:ext cx="7115731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1827213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 defTabSz="1827213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 defTabSz="1827213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 defTabSz="1827213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 defTabSz="1827213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eaLnBrk="1"/>
            <a:r>
              <a:rPr lang="pt-BR" altLang="pt-BR" sz="4000" b="1" dirty="0" smtClean="0">
                <a:solidFill>
                  <a:srgbClr val="FFFFFF"/>
                </a:solidFill>
                <a:latin typeface="Helvetica" panose="020B0604020202020204" pitchFamily="34" charset="0"/>
                <a:sym typeface="Helvetica" panose="020B0604020202020204" pitchFamily="34" charset="0"/>
              </a:rPr>
              <a:t>NOVA PREVIDÊNCIA</a:t>
            </a:r>
          </a:p>
          <a:p>
            <a:pPr marL="265113" indent="-457200" eaLnBrk="1"/>
            <a:r>
              <a:rPr lang="pt-BR" altLang="pt-BR" sz="3000" b="1" dirty="0" smtClean="0">
                <a:solidFill>
                  <a:srgbClr val="FFFFFF"/>
                </a:solidFill>
                <a:latin typeface="Helvetica" panose="020B0604020202020204" pitchFamily="34" charset="0"/>
                <a:sym typeface="Helvetica" panose="020B0604020202020204" pitchFamily="34" charset="0"/>
              </a:rPr>
              <a:t>Categorias com critérios diferenciados</a:t>
            </a:r>
          </a:p>
          <a:p>
            <a:pPr eaLnBrk="1"/>
            <a:r>
              <a:rPr lang="pt-BR" altLang="pt-BR" sz="3000" b="1" dirty="0" smtClean="0">
                <a:solidFill>
                  <a:srgbClr val="FFFFFF"/>
                </a:solidFill>
                <a:latin typeface="Helvetica" panose="020B0604020202020204" pitchFamily="34" charset="0"/>
                <a:sym typeface="Helvetica" panose="020B0604020202020204" pitchFamily="34" charset="0"/>
              </a:rPr>
              <a:t>de aposentadoria</a:t>
            </a:r>
          </a:p>
          <a:p>
            <a:pPr eaLnBrk="1"/>
            <a:r>
              <a:rPr lang="pt-BR" altLang="pt-BR" sz="3600" b="1" dirty="0" smtClean="0">
                <a:solidFill>
                  <a:srgbClr val="FFFFFF"/>
                </a:solidFill>
                <a:latin typeface="Helvetica" panose="020B0604020202020204" pitchFamily="34" charset="0"/>
                <a:sym typeface="Helvetica" panose="020B0604020202020204" pitchFamily="34" charset="0"/>
              </a:rPr>
              <a:t>CCJ - Senado Federal</a:t>
            </a:r>
            <a:endParaRPr lang="pt-BR" altLang="pt-BR" sz="3600" b="1" dirty="0">
              <a:solidFill>
                <a:srgbClr val="FFFFFF"/>
              </a:solidFill>
              <a:latin typeface="Helvetica" panose="020B0604020202020204" pitchFamily="34" charset="0"/>
              <a:sym typeface="Helvetica" panose="020B0604020202020204" pitchFamily="34" charset="0"/>
            </a:endParaRPr>
          </a:p>
        </p:txBody>
      </p:sp>
      <p:sp>
        <p:nvSpPr>
          <p:cNvPr id="7173" name="Text Box 4" descr="TextBox 20">
            <a:extLst>
              <a:ext uri="{FF2B5EF4-FFF2-40B4-BE49-F238E27FC236}">
                <a16:creationId xmlns:a16="http://schemas.microsoft.com/office/drawing/2014/main" xmlns="" id="{CD54AA5B-BA2D-4018-B1EC-CCC28E099DDF}"/>
              </a:ext>
            </a:extLst>
          </p:cNvPr>
          <p:cNvSpPr txBox="1">
            <a:spLocks/>
          </p:cNvSpPr>
          <p:nvPr/>
        </p:nvSpPr>
        <p:spPr bwMode="auto">
          <a:xfrm>
            <a:off x="4330629" y="4206875"/>
            <a:ext cx="2861167" cy="239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eaLnBrk="1">
              <a:lnSpc>
                <a:spcPct val="150000"/>
              </a:lnSpc>
            </a:pPr>
            <a:r>
              <a:rPr lang="pt-BR" altLang="pt-BR" sz="1039" dirty="0">
                <a:solidFill>
                  <a:srgbClr val="FFFFFF"/>
                </a:solidFill>
                <a:latin typeface="Titillium" charset="0"/>
                <a:sym typeface="Titillium" charset="0"/>
              </a:rPr>
              <a:t>.</a:t>
            </a:r>
          </a:p>
        </p:txBody>
      </p:sp>
      <p:sp>
        <p:nvSpPr>
          <p:cNvPr id="7174" name="Text Box 5" descr="TextBox 25">
            <a:extLst>
              <a:ext uri="{FF2B5EF4-FFF2-40B4-BE49-F238E27FC236}">
                <a16:creationId xmlns:a16="http://schemas.microsoft.com/office/drawing/2014/main" xmlns="" id="{32C62C14-E29A-4AA3-BC92-18AC533A14B6}"/>
              </a:ext>
            </a:extLst>
          </p:cNvPr>
          <p:cNvSpPr txBox="1">
            <a:spLocks/>
          </p:cNvSpPr>
          <p:nvPr/>
        </p:nvSpPr>
        <p:spPr bwMode="auto">
          <a:xfrm>
            <a:off x="7919118" y="4057650"/>
            <a:ext cx="1186222" cy="127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eaLnBrk="1"/>
            <a:r>
              <a:rPr lang="pt-BR" altLang="pt-BR" sz="8315" dirty="0" smtClean="0">
                <a:solidFill>
                  <a:srgbClr val="FFFFFF"/>
                </a:solidFill>
                <a:latin typeface="Titillium Thin" charset="0"/>
                <a:sym typeface="Titillium Thin" charset="0"/>
              </a:rPr>
              <a:t>20</a:t>
            </a:r>
            <a:endParaRPr lang="pt-BR" altLang="pt-BR" sz="8315" dirty="0">
              <a:solidFill>
                <a:srgbClr val="FFFFFF"/>
              </a:solidFill>
              <a:latin typeface="Titillium Thin" charset="0"/>
              <a:sym typeface="Titillium Thin" charset="0"/>
            </a:endParaRPr>
          </a:p>
        </p:txBody>
      </p:sp>
      <p:sp>
        <p:nvSpPr>
          <p:cNvPr id="7175" name="Text Box 6" descr="TextBox 26">
            <a:extLst>
              <a:ext uri="{FF2B5EF4-FFF2-40B4-BE49-F238E27FC236}">
                <a16:creationId xmlns:a16="http://schemas.microsoft.com/office/drawing/2014/main" xmlns="" id="{6434DD0E-D8CD-4544-85C7-5E722E7D1736}"/>
              </a:ext>
            </a:extLst>
          </p:cNvPr>
          <p:cNvSpPr txBox="1">
            <a:spLocks/>
          </p:cNvSpPr>
          <p:nvPr/>
        </p:nvSpPr>
        <p:spPr bwMode="auto">
          <a:xfrm>
            <a:off x="9251397" y="4352925"/>
            <a:ext cx="881310" cy="29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eaLnBrk="1">
              <a:lnSpc>
                <a:spcPct val="80000"/>
              </a:lnSpc>
            </a:pPr>
            <a:r>
              <a:rPr lang="pt-BR" altLang="pt-BR" sz="1213" dirty="0" smtClean="0">
                <a:solidFill>
                  <a:srgbClr val="FFFFFF"/>
                </a:solidFill>
                <a:latin typeface="Titillium Light" charset="0"/>
                <a:sym typeface="Titillium Light" charset="0"/>
              </a:rPr>
              <a:t>AGOSTO</a:t>
            </a:r>
            <a:endParaRPr lang="pt-BR" altLang="pt-BR" sz="1213" dirty="0">
              <a:solidFill>
                <a:srgbClr val="FFFFFF"/>
              </a:solidFill>
              <a:latin typeface="Titillium Light" charset="0"/>
              <a:sym typeface="Titillium Light" charset="0"/>
            </a:endParaRPr>
          </a:p>
          <a:p>
            <a:pPr eaLnBrk="1">
              <a:lnSpc>
                <a:spcPct val="80000"/>
              </a:lnSpc>
            </a:pPr>
            <a:r>
              <a:rPr lang="pt-BR" altLang="pt-BR" sz="1213" dirty="0">
                <a:solidFill>
                  <a:srgbClr val="FFFFFF"/>
                </a:solidFill>
                <a:latin typeface="Titillium Light" charset="0"/>
                <a:sym typeface="Titillium Light" charset="0"/>
              </a:rPr>
              <a:t>2019</a:t>
            </a:r>
          </a:p>
        </p:txBody>
      </p:sp>
      <p:sp>
        <p:nvSpPr>
          <p:cNvPr id="7176" name="Line 7" descr="Straight Connector 27">
            <a:extLst>
              <a:ext uri="{FF2B5EF4-FFF2-40B4-BE49-F238E27FC236}">
                <a16:creationId xmlns:a16="http://schemas.microsoft.com/office/drawing/2014/main" xmlns="" id="{5BCCE9CC-FC3E-4A99-9121-0F90B8EA97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0629" y="4057650"/>
            <a:ext cx="5494099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9597" rIns="39597"/>
          <a:lstStyle/>
          <a:p>
            <a:endParaRPr lang="pt-BR" dirty="0"/>
          </a:p>
        </p:txBody>
      </p:sp>
      <p:pic>
        <p:nvPicPr>
          <p:cNvPr id="4" name="Picture 3" descr="previdancia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89" y="5877272"/>
            <a:ext cx="4365521" cy="71854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A0BE9861-CC91-4A3F-9DC4-78EB8B469DAC}"/>
              </a:ext>
            </a:extLst>
          </p:cNvPr>
          <p:cNvSpPr txBox="1"/>
          <p:nvPr/>
        </p:nvSpPr>
        <p:spPr>
          <a:xfrm>
            <a:off x="1199456" y="5030309"/>
            <a:ext cx="34817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NARLON GUTIERRE NOGUEIRA</a:t>
            </a:r>
          </a:p>
          <a:p>
            <a:pPr algn="ctr"/>
            <a:r>
              <a:rPr lang="pt-BR" sz="16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Secretário-Adjunto de Previdência</a:t>
            </a:r>
          </a:p>
        </p:txBody>
      </p:sp>
    </p:spTree>
    <p:extLst>
      <p:ext uri="{BB962C8B-B14F-4D97-AF65-F5344CB8AC3E}">
        <p14:creationId xmlns:p14="http://schemas.microsoft.com/office/powerpoint/2010/main" val="42310468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" y="-7193"/>
            <a:ext cx="12191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algn="ctr"/>
            <a:r>
              <a:rPr lang="pt-BR" sz="3000" b="1" dirty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POLICIAIS FEDERAIS E RODOVIÁRIOS FEDERAIS - ESTATÍSTICAS</a:t>
            </a:r>
          </a:p>
        </p:txBody>
      </p:sp>
      <p:pic>
        <p:nvPicPr>
          <p:cNvPr id="5" name="Imagem 4" descr="cid:image002.png@01D30F99.7B705A5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464" y="692696"/>
            <a:ext cx="9937103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455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" y="-7193"/>
            <a:ext cx="12191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algn="ctr"/>
            <a:r>
              <a:rPr lang="pt-BR" sz="3000" b="1" dirty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POLICIAIS FEDERAIS E RODOVIÁRIOS FEDERAIS - ESTATÍSTICAS</a:t>
            </a:r>
          </a:p>
        </p:txBody>
      </p:sp>
      <p:pic>
        <p:nvPicPr>
          <p:cNvPr id="4" name="Imagem 3" descr="cid:image003.png@01D30F99.F081399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620688"/>
            <a:ext cx="10081120" cy="60486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927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2">
            <a:extLst>
              <a:ext uri="{FF2B5EF4-FFF2-40B4-BE49-F238E27FC236}">
                <a16:creationId xmlns:a16="http://schemas.microsoft.com/office/drawing/2014/main" xmlns="" id="{715FC53A-6BE5-C148-9C5E-A4DE0955327A}"/>
              </a:ext>
            </a:extLst>
          </p:cNvPr>
          <p:cNvSpPr/>
          <p:nvPr/>
        </p:nvSpPr>
        <p:spPr>
          <a:xfrm>
            <a:off x="-2472952" y="-1035496"/>
            <a:ext cx="9298938" cy="89289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1" extrusionOk="0">
                <a:moveTo>
                  <a:pt x="0" y="7472"/>
                </a:moveTo>
                <a:cubicBezTo>
                  <a:pt x="0" y="6079"/>
                  <a:pt x="1085" y="4368"/>
                  <a:pt x="2412" y="3670"/>
                </a:cubicBezTo>
                <a:lnTo>
                  <a:pt x="8389" y="523"/>
                </a:lnTo>
                <a:cubicBezTo>
                  <a:pt x="9715" y="-175"/>
                  <a:pt x="11885" y="-175"/>
                  <a:pt x="13211" y="523"/>
                </a:cubicBezTo>
                <a:lnTo>
                  <a:pt x="19188" y="3670"/>
                </a:lnTo>
                <a:cubicBezTo>
                  <a:pt x="20515" y="4368"/>
                  <a:pt x="21600" y="6079"/>
                  <a:pt x="21600" y="7472"/>
                </a:cubicBezTo>
                <a:lnTo>
                  <a:pt x="21600" y="13778"/>
                </a:lnTo>
                <a:cubicBezTo>
                  <a:pt x="21600" y="15171"/>
                  <a:pt x="20515" y="16882"/>
                  <a:pt x="19188" y="17580"/>
                </a:cubicBezTo>
                <a:lnTo>
                  <a:pt x="13211" y="20727"/>
                </a:lnTo>
                <a:cubicBezTo>
                  <a:pt x="11885" y="21425"/>
                  <a:pt x="9715" y="21425"/>
                  <a:pt x="8389" y="20727"/>
                </a:cubicBezTo>
                <a:lnTo>
                  <a:pt x="2412" y="17580"/>
                </a:lnTo>
                <a:cubicBezTo>
                  <a:pt x="1085" y="16882"/>
                  <a:pt x="0" y="15171"/>
                  <a:pt x="0" y="13778"/>
                </a:cubicBezTo>
                <a:lnTo>
                  <a:pt x="0" y="7472"/>
                </a:lnTo>
                <a:close/>
              </a:path>
            </a:pathLst>
          </a:custGeom>
          <a:gradFill>
            <a:gsLst>
              <a:gs pos="0">
                <a:srgbClr val="183C17">
                  <a:alpha val="80000"/>
                </a:srgbClr>
              </a:gs>
              <a:gs pos="100000">
                <a:srgbClr val="E2BB19"/>
              </a:gs>
            </a:gsLst>
            <a:lin ang="2700000"/>
          </a:gra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119336" y="2644170"/>
            <a:ext cx="662473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600" b="1" dirty="0" smtClean="0">
                <a:solidFill>
                  <a:schemeClr val="bg1"/>
                </a:solidFill>
                <a:latin typeface="Calibri (Body)"/>
                <a:cs typeface="Calibri (Body)"/>
              </a:rPr>
              <a:t>PROFESSORES</a:t>
            </a:r>
            <a:endParaRPr lang="pt-BR" sz="6600" b="1" dirty="0">
              <a:solidFill>
                <a:schemeClr val="bg1"/>
              </a:solidFill>
              <a:latin typeface="Calibri (Body)"/>
              <a:cs typeface="Calibri (Body)"/>
            </a:endParaRPr>
          </a:p>
        </p:txBody>
      </p:sp>
    </p:spTree>
    <p:extLst>
      <p:ext uri="{BB962C8B-B14F-4D97-AF65-F5344CB8AC3E}">
        <p14:creationId xmlns:p14="http://schemas.microsoft.com/office/powerpoint/2010/main" val="81532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1718188"/>
              </p:ext>
            </p:extLst>
          </p:nvPr>
        </p:nvGraphicFramePr>
        <p:xfrm>
          <a:off x="3847748" y="2093124"/>
          <a:ext cx="1582008" cy="30758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xmlns="" val="1854705044"/>
                    </a:ext>
                  </a:extLst>
                </a:gridCol>
              </a:tblGrid>
              <a:tr h="130524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Contribuição exclusivo como Professor (educação</a:t>
                      </a:r>
                      <a:r>
                        <a:rPr lang="pt-BR" sz="13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 infantil, ensino fundamental e médio)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1605900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</a:tbl>
          </a:graphicData>
        </a:graphic>
      </p:graphicFrame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4774807"/>
              </p:ext>
            </p:extLst>
          </p:nvPr>
        </p:nvGraphicFramePr>
        <p:xfrm>
          <a:off x="1884269" y="2093125"/>
          <a:ext cx="1182296" cy="30758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2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82624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Idade</a:t>
                      </a:r>
                      <a:br>
                        <a:rPr lang="pt-BR" sz="1300" kern="1200" dirty="0">
                          <a:latin typeface="+mn-lt"/>
                          <a:cs typeface="Calibri"/>
                        </a:rPr>
                      </a:br>
                      <a:r>
                        <a:rPr lang="pt-BR" sz="1300" kern="1200" dirty="0">
                          <a:latin typeface="+mn-lt"/>
                          <a:cs typeface="Calibri"/>
                        </a:rPr>
                        <a:t>Mínima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1251488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  <a:tr h="12417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983432" y="494553"/>
            <a:ext cx="9721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/>
            <a:r>
              <a:rPr lang="pt-BR" sz="3200" b="1" dirty="0" smtClean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APOSENTADORIA DOS PROFESSORES FEDERAIS</a:t>
            </a:r>
            <a:endParaRPr lang="pt-BR" sz="3200" b="1" dirty="0">
              <a:solidFill>
                <a:srgbClr val="297FD5">
                  <a:lumMod val="50000"/>
                </a:srgb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pic>
        <p:nvPicPr>
          <p:cNvPr id="4" name="Imagem 4">
            <a:extLst>
              <a:ext uri="{FF2B5EF4-FFF2-40B4-BE49-F238E27FC236}">
                <a16:creationId xmlns:a16="http://schemas.microsoft.com/office/drawing/2014/main" xmlns="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2163939" y="2728639"/>
            <a:ext cx="622956" cy="68063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4C311C60-E29B-D841-B42C-56D3E6F029BD}"/>
              </a:ext>
            </a:extLst>
          </p:cNvPr>
          <p:cNvSpPr txBox="1"/>
          <p:nvPr/>
        </p:nvSpPr>
        <p:spPr>
          <a:xfrm>
            <a:off x="1884269" y="3399383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 smtClean="0">
                <a:latin typeface="+mn-lt"/>
              </a:rPr>
              <a:t>57 </a:t>
            </a:r>
            <a:r>
              <a:rPr lang="pt-BR" sz="2400" b="1" dirty="0">
                <a:latin typeface="+mn-lt"/>
              </a:rPr>
              <a:t>anos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87381392-1B38-2E43-A8EF-586339D55C9C}"/>
              </a:ext>
            </a:extLst>
          </p:cNvPr>
          <p:cNvSpPr txBox="1"/>
          <p:nvPr/>
        </p:nvSpPr>
        <p:spPr>
          <a:xfrm>
            <a:off x="1872495" y="4767535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 smtClean="0">
                <a:latin typeface="+mn-lt"/>
              </a:rPr>
              <a:t>60 </a:t>
            </a:r>
            <a:r>
              <a:rPr lang="pt-BR" sz="2400" b="1" dirty="0">
                <a:latin typeface="+mn-lt"/>
              </a:rPr>
              <a:t>anos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xmlns="" id="{0AFC67DE-AEB5-4542-9FB5-3116A0872C81}"/>
              </a:ext>
            </a:extLst>
          </p:cNvPr>
          <p:cNvSpPr txBox="1"/>
          <p:nvPr/>
        </p:nvSpPr>
        <p:spPr>
          <a:xfrm>
            <a:off x="3876684" y="3855720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+mn-lt"/>
              </a:rPr>
              <a:t>25 anos</a:t>
            </a:r>
            <a:endParaRPr lang="pt-BR" sz="2800" b="1" dirty="0">
              <a:latin typeface="+mn-lt"/>
            </a:endParaRPr>
          </a:p>
        </p:txBody>
      </p:sp>
      <p:sp>
        <p:nvSpPr>
          <p:cNvPr id="13" name="Plus 3"/>
          <p:cNvSpPr/>
          <p:nvPr/>
        </p:nvSpPr>
        <p:spPr>
          <a:xfrm>
            <a:off x="3333955" y="3592725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lus 3"/>
          <p:cNvSpPr/>
          <p:nvPr/>
        </p:nvSpPr>
        <p:spPr>
          <a:xfrm>
            <a:off x="5659747" y="4053634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0700127"/>
              </p:ext>
            </p:extLst>
          </p:nvPr>
        </p:nvGraphicFramePr>
        <p:xfrm>
          <a:off x="6023992" y="2060850"/>
          <a:ext cx="1582008" cy="31179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xmlns="" val="1854705044"/>
                    </a:ext>
                  </a:extLst>
                </a:gridCol>
              </a:tblGrid>
              <a:tr h="7967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Serviço Público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232119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</a:tbl>
          </a:graphicData>
        </a:graphic>
      </p:graphicFrame>
      <p:graphicFrame>
        <p:nvGraphicFramePr>
          <p:cNvPr id="23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2482359"/>
              </p:ext>
            </p:extLst>
          </p:nvPr>
        </p:nvGraphicFramePr>
        <p:xfrm>
          <a:off x="8200236" y="2060847"/>
          <a:ext cx="1582008" cy="310814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xmlns="" val="1854705044"/>
                    </a:ext>
                  </a:extLst>
                </a:gridCol>
              </a:tblGrid>
              <a:tr h="743868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 smtClean="0">
                          <a:latin typeface="+mn-lt"/>
                          <a:cs typeface="Calibri"/>
                        </a:rPr>
                        <a:t>Tempo</a:t>
                      </a:r>
                      <a:r>
                        <a:rPr lang="pt-BR" sz="1300" kern="1200" baseline="0" dirty="0" smtClean="0">
                          <a:latin typeface="+mn-lt"/>
                          <a:cs typeface="Calibri"/>
                        </a:rPr>
                        <a:t> no Cargo Efetivo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2364277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</a:tbl>
          </a:graphicData>
        </a:graphic>
      </p:graphicFrame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0AFC67DE-AEB5-4542-9FB5-3116A0872C81}"/>
              </a:ext>
            </a:extLst>
          </p:cNvPr>
          <p:cNvSpPr txBox="1"/>
          <p:nvPr/>
        </p:nvSpPr>
        <p:spPr>
          <a:xfrm>
            <a:off x="6022431" y="3895360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+mn-lt"/>
              </a:rPr>
              <a:t>10 anos</a:t>
            </a:r>
            <a:endParaRPr lang="pt-BR" sz="2800" b="1" dirty="0">
              <a:latin typeface="+mn-lt"/>
            </a:endParaRP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0AFC67DE-AEB5-4542-9FB5-3116A0872C81}"/>
              </a:ext>
            </a:extLst>
          </p:cNvPr>
          <p:cNvSpPr txBox="1"/>
          <p:nvPr/>
        </p:nvSpPr>
        <p:spPr>
          <a:xfrm>
            <a:off x="8206008" y="3864627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+mn-lt"/>
              </a:rPr>
              <a:t>5 anos</a:t>
            </a:r>
            <a:endParaRPr lang="pt-BR" sz="2800" b="1" dirty="0">
              <a:latin typeface="+mn-lt"/>
            </a:endParaRPr>
          </a:p>
        </p:txBody>
      </p:sp>
      <p:sp>
        <p:nvSpPr>
          <p:cNvPr id="27" name="Plus 3"/>
          <p:cNvSpPr/>
          <p:nvPr/>
        </p:nvSpPr>
        <p:spPr>
          <a:xfrm>
            <a:off x="7791794" y="4044618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Imagem 4">
            <a:extLst>
              <a:ext uri="{FF2B5EF4-FFF2-40B4-BE49-F238E27FC236}">
                <a16:creationId xmlns:a16="http://schemas.microsoft.com/office/drawing/2014/main" xmlns="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68" t="7080" r="18755" b="72489"/>
          <a:stretch/>
        </p:blipFill>
        <p:spPr>
          <a:xfrm>
            <a:off x="2172458" y="2708920"/>
            <a:ext cx="641060" cy="720034"/>
          </a:xfrm>
          <a:prstGeom prst="rect">
            <a:avLst/>
          </a:prstGeom>
        </p:spPr>
      </p:pic>
      <p:pic>
        <p:nvPicPr>
          <p:cNvPr id="20" name="Imagem 6">
            <a:extLst>
              <a:ext uri="{FF2B5EF4-FFF2-40B4-BE49-F238E27FC236}">
                <a16:creationId xmlns:a16="http://schemas.microsoft.com/office/drawing/2014/main" xmlns="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58" t="34823" r="49339" b="44390"/>
          <a:stretch/>
        </p:blipFill>
        <p:spPr>
          <a:xfrm>
            <a:off x="2120591" y="4078260"/>
            <a:ext cx="744794" cy="68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78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35299" y="327512"/>
            <a:ext cx="11449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ctr"/>
            <a:r>
              <a:rPr lang="pt-BR" sz="3200" b="1" dirty="0" smtClean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APOSENTADORIA DOS PROFESSORES FEDERAIS (EDUCAÇÃO BÁSICA)</a:t>
            </a:r>
            <a:endParaRPr lang="pt-BR" sz="3200" b="1" dirty="0">
              <a:solidFill>
                <a:srgbClr val="297FD5">
                  <a:lumMod val="50000"/>
                </a:srgb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graphicFrame>
        <p:nvGraphicFramePr>
          <p:cNvPr id="15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4279219"/>
              </p:ext>
            </p:extLst>
          </p:nvPr>
        </p:nvGraphicFramePr>
        <p:xfrm>
          <a:off x="338519" y="1645826"/>
          <a:ext cx="2454308" cy="3061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2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2012">
                  <a:extLst>
                    <a:ext uri="{9D8B030D-6E8A-4147-A177-3AD203B41FA5}">
                      <a16:colId xmlns:a16="http://schemas.microsoft.com/office/drawing/2014/main" xmlns="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Idade</a:t>
                      </a:r>
                      <a:br>
                        <a:rPr lang="pt-BR" sz="1300" kern="1200" dirty="0">
                          <a:latin typeface="+mn-lt"/>
                          <a:cs typeface="Calibri"/>
                        </a:rPr>
                      </a:br>
                      <a:r>
                        <a:rPr lang="pt-BR" sz="1300" kern="1200" dirty="0">
                          <a:latin typeface="+mn-lt"/>
                          <a:cs typeface="Calibri"/>
                        </a:rPr>
                        <a:t>Mínima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Contribuição como Professor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8" name="Plus 3"/>
          <p:cNvSpPr/>
          <p:nvPr/>
        </p:nvSpPr>
        <p:spPr>
          <a:xfrm>
            <a:off x="2947575" y="3290432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Imagem 18">
            <a:extLst>
              <a:ext uri="{FF2B5EF4-FFF2-40B4-BE49-F238E27FC236}">
                <a16:creationId xmlns:a16="http://schemas.microsoft.com/office/drawing/2014/main" xmlns="" id="{C307B9B5-092D-45FF-9058-7D7915C615B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5072" y="3630658"/>
            <a:ext cx="224504" cy="518422"/>
          </a:xfrm>
          <a:prstGeom prst="rect">
            <a:avLst/>
          </a:prstGeom>
        </p:spPr>
      </p:pic>
      <p:graphicFrame>
        <p:nvGraphicFramePr>
          <p:cNvPr id="23" name="Gráfico 4">
            <a:extLst>
              <a:ext uri="{FF2B5EF4-FFF2-40B4-BE49-F238E27FC236}">
                <a16:creationId xmlns:a16="http://schemas.microsoft.com/office/drawing/2014/main" xmlns="" id="{24D7A84B-A141-4D4F-B150-6A21A0500EEC}"/>
              </a:ext>
            </a:extLst>
          </p:cNvPr>
          <p:cNvGraphicFramePr/>
          <p:nvPr>
            <p:extLst/>
          </p:nvPr>
        </p:nvGraphicFramePr>
        <p:xfrm>
          <a:off x="158038" y="2627016"/>
          <a:ext cx="1529048" cy="845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CaixaDeTexto 5">
            <a:extLst>
              <a:ext uri="{FF2B5EF4-FFF2-40B4-BE49-F238E27FC236}">
                <a16:creationId xmlns:a16="http://schemas.microsoft.com/office/drawing/2014/main" xmlns="" id="{78B2076B-CF50-49C1-89DE-6D7D46D8E163}"/>
              </a:ext>
            </a:extLst>
          </p:cNvPr>
          <p:cNvSpPr txBox="1"/>
          <p:nvPr/>
        </p:nvSpPr>
        <p:spPr>
          <a:xfrm>
            <a:off x="545424" y="2542282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 smtClean="0">
                <a:solidFill>
                  <a:srgbClr val="0B64FF"/>
                </a:solidFill>
              </a:rPr>
              <a:t>56</a:t>
            </a:r>
            <a:endParaRPr lang="pt-BR" b="1" dirty="0">
              <a:solidFill>
                <a:srgbClr val="0B64FF"/>
              </a:solidFill>
            </a:endParaRPr>
          </a:p>
        </p:txBody>
      </p:sp>
      <p:sp>
        <p:nvSpPr>
          <p:cNvPr id="26" name="CaixaDeTexto 19">
            <a:extLst>
              <a:ext uri="{FF2B5EF4-FFF2-40B4-BE49-F238E27FC236}">
                <a16:creationId xmlns:a16="http://schemas.microsoft.com/office/drawing/2014/main" xmlns="" id="{CE68087F-3D99-4BA2-8D74-8C10004ADBC5}"/>
              </a:ext>
            </a:extLst>
          </p:cNvPr>
          <p:cNvSpPr txBox="1"/>
          <p:nvPr/>
        </p:nvSpPr>
        <p:spPr>
          <a:xfrm>
            <a:off x="1013257" y="2461461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 smtClean="0">
                <a:solidFill>
                  <a:srgbClr val="0B64FF"/>
                </a:solidFill>
              </a:rPr>
              <a:t>57</a:t>
            </a:r>
            <a:endParaRPr lang="pt-BR" b="1" dirty="0">
              <a:solidFill>
                <a:srgbClr val="0B64FF"/>
              </a:solidFill>
            </a:endParaRPr>
          </a:p>
        </p:txBody>
      </p:sp>
      <p:graphicFrame>
        <p:nvGraphicFramePr>
          <p:cNvPr id="27" name="Gráfico 20">
            <a:extLst>
              <a:ext uri="{FF2B5EF4-FFF2-40B4-BE49-F238E27FC236}">
                <a16:creationId xmlns:a16="http://schemas.microsoft.com/office/drawing/2014/main" xmlns="" id="{22D27C64-9253-4642-A6EE-81C923D3F025}"/>
              </a:ext>
            </a:extLst>
          </p:cNvPr>
          <p:cNvGraphicFramePr/>
          <p:nvPr>
            <p:extLst/>
          </p:nvPr>
        </p:nvGraphicFramePr>
        <p:xfrm>
          <a:off x="378266" y="3674304"/>
          <a:ext cx="1094565" cy="930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CaixaDeTexto 23">
            <a:extLst>
              <a:ext uri="{FF2B5EF4-FFF2-40B4-BE49-F238E27FC236}">
                <a16:creationId xmlns:a16="http://schemas.microsoft.com/office/drawing/2014/main" xmlns="" id="{F002B248-FFEA-4305-AB90-A825309925C1}"/>
              </a:ext>
            </a:extLst>
          </p:cNvPr>
          <p:cNvSpPr txBox="1"/>
          <p:nvPr/>
        </p:nvSpPr>
        <p:spPr>
          <a:xfrm>
            <a:off x="540034" y="3630658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 smtClean="0">
                <a:solidFill>
                  <a:srgbClr val="FB016C"/>
                </a:solidFill>
              </a:rPr>
              <a:t>51</a:t>
            </a:r>
            <a:endParaRPr lang="pt-BR" b="1" dirty="0">
              <a:solidFill>
                <a:srgbClr val="FB016C"/>
              </a:solidFill>
            </a:endParaRPr>
          </a:p>
        </p:txBody>
      </p:sp>
      <p:sp>
        <p:nvSpPr>
          <p:cNvPr id="29" name="CaixaDeTexto 24">
            <a:extLst>
              <a:ext uri="{FF2B5EF4-FFF2-40B4-BE49-F238E27FC236}">
                <a16:creationId xmlns:a16="http://schemas.microsoft.com/office/drawing/2014/main" xmlns="" id="{5F94D258-8D99-4B42-B0E1-4C0A76D5A448}"/>
              </a:ext>
            </a:extLst>
          </p:cNvPr>
          <p:cNvSpPr txBox="1"/>
          <p:nvPr/>
        </p:nvSpPr>
        <p:spPr>
          <a:xfrm>
            <a:off x="985414" y="3530572"/>
            <a:ext cx="420041" cy="349019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r>
              <a:rPr lang="pt-BR" b="1" dirty="0" smtClean="0">
                <a:solidFill>
                  <a:srgbClr val="FB016C"/>
                </a:solidFill>
              </a:rPr>
              <a:t>52</a:t>
            </a:r>
            <a:endParaRPr lang="pt-BR" b="1" dirty="0">
              <a:solidFill>
                <a:srgbClr val="FB016C"/>
              </a:solidFill>
            </a:endParaRPr>
          </a:p>
        </p:txBody>
      </p:sp>
      <p:sp>
        <p:nvSpPr>
          <p:cNvPr id="30" name="CaixaDeTexto 23">
            <a:extLst>
              <a:ext uri="{FF2B5EF4-FFF2-40B4-BE49-F238E27FC236}">
                <a16:creationId xmlns:a16="http://schemas.microsoft.com/office/drawing/2014/main" xmlns="" id="{AA37E516-2D83-4B68-838E-69C4726F22CD}"/>
              </a:ext>
            </a:extLst>
          </p:cNvPr>
          <p:cNvSpPr txBox="1"/>
          <p:nvPr/>
        </p:nvSpPr>
        <p:spPr>
          <a:xfrm>
            <a:off x="1775520" y="2980421"/>
            <a:ext cx="831244" cy="533685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pt-BR" sz="1500" b="1" dirty="0" smtClean="0">
                <a:solidFill>
                  <a:srgbClr val="595959"/>
                </a:solidFill>
              </a:rPr>
              <a:t>30 </a:t>
            </a:r>
            <a:r>
              <a:rPr lang="pt-BR" sz="1500" b="1" dirty="0">
                <a:solidFill>
                  <a:srgbClr val="595959"/>
                </a:solidFill>
              </a:rPr>
              <a:t>anos</a:t>
            </a:r>
          </a:p>
        </p:txBody>
      </p:sp>
      <p:sp>
        <p:nvSpPr>
          <p:cNvPr id="31" name="CaixaDeTexto 23">
            <a:extLst>
              <a:ext uri="{FF2B5EF4-FFF2-40B4-BE49-F238E27FC236}">
                <a16:creationId xmlns:a16="http://schemas.microsoft.com/office/drawing/2014/main" xmlns="" id="{AA37E516-2D83-4B68-838E-69C4726F22CD}"/>
              </a:ext>
            </a:extLst>
          </p:cNvPr>
          <p:cNvSpPr txBox="1"/>
          <p:nvPr/>
        </p:nvSpPr>
        <p:spPr>
          <a:xfrm>
            <a:off x="1736364" y="4206267"/>
            <a:ext cx="831244" cy="533685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/>
            <a:r>
              <a:rPr lang="pt-BR" sz="1500" b="1" dirty="0" smtClean="0">
                <a:solidFill>
                  <a:srgbClr val="595959"/>
                </a:solidFill>
              </a:rPr>
              <a:t>25 </a:t>
            </a:r>
            <a:r>
              <a:rPr lang="pt-BR" sz="1500" b="1" dirty="0">
                <a:solidFill>
                  <a:srgbClr val="595959"/>
                </a:solidFill>
              </a:rPr>
              <a:t>anos</a:t>
            </a:r>
          </a:p>
        </p:txBody>
      </p:sp>
      <p:graphicFrame>
        <p:nvGraphicFramePr>
          <p:cNvPr id="32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1731566"/>
              </p:ext>
            </p:extLst>
          </p:nvPr>
        </p:nvGraphicFramePr>
        <p:xfrm>
          <a:off x="3365873" y="2369390"/>
          <a:ext cx="1710161" cy="20884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006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9554">
                  <a:extLst>
                    <a:ext uri="{9D8B030D-6E8A-4147-A177-3AD203B41FA5}">
                      <a16:colId xmlns:a16="http://schemas.microsoft.com/office/drawing/2014/main" xmlns="" val="1854705044"/>
                    </a:ext>
                  </a:extLst>
                </a:gridCol>
              </a:tblGrid>
              <a:tr h="382815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Tempo de </a:t>
                      </a:r>
                      <a:r>
                        <a:rPr lang="pt-BR" sz="1600" b="1" kern="1200" dirty="0" smtClean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Serviço </a:t>
                      </a:r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Público</a:t>
                      </a:r>
                      <a:r>
                        <a:rPr lang="pt-BR" sz="1600" b="1" kern="1200" baseline="300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latin typeface="Calibri"/>
                          <a:cs typeface="Calibri"/>
                        </a:rPr>
                        <a:t>Tempo</a:t>
                      </a:r>
                      <a:br>
                        <a:rPr lang="pt-BR" sz="1600" kern="1200" dirty="0">
                          <a:latin typeface="Calibri"/>
                          <a:cs typeface="Calibri"/>
                        </a:rPr>
                      </a:br>
                      <a:r>
                        <a:rPr lang="pt-BR" sz="1600" kern="1200" dirty="0">
                          <a:latin typeface="Calibri"/>
                          <a:cs typeface="Calibri"/>
                        </a:rPr>
                        <a:t>de</a:t>
                      </a:r>
                    </a:p>
                    <a:p>
                      <a:pPr algn="ctr"/>
                      <a:r>
                        <a:rPr lang="pt-BR" sz="16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Calibri"/>
                        </a:rPr>
                        <a:t>Cargo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prstClr val="white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1021685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rgbClr val="595959"/>
                          </a:solidFill>
                          <a:latin typeface="Calibri"/>
                          <a:ea typeface="+mn-ea"/>
                          <a:cs typeface="Calibri"/>
                        </a:rPr>
                        <a:t>20 anos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rgbClr val="595959"/>
                          </a:solidFill>
                          <a:latin typeface="Calibri"/>
                          <a:ea typeface="+mn-ea"/>
                          <a:cs typeface="Calibri"/>
                        </a:rPr>
                        <a:t>5 anos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</a:tbl>
          </a:graphicData>
        </a:graphic>
      </p:graphicFrame>
      <p:graphicFrame>
        <p:nvGraphicFramePr>
          <p:cNvPr id="35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4685884"/>
              </p:ext>
            </p:extLst>
          </p:nvPr>
        </p:nvGraphicFramePr>
        <p:xfrm>
          <a:off x="5628288" y="1781726"/>
          <a:ext cx="6372368" cy="28234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372368">
                  <a:extLst>
                    <a:ext uri="{9D8B030D-6E8A-4147-A177-3AD203B41FA5}">
                      <a16:colId xmlns:a16="http://schemas.microsoft.com/office/drawing/2014/main" xmlns="" val="1854705044"/>
                    </a:ext>
                  </a:extLst>
                </a:gridCol>
              </a:tblGrid>
              <a:tr h="487742">
                <a:tc>
                  <a:txBody>
                    <a:bodyPr/>
                    <a:lstStyle/>
                    <a:p>
                      <a:pPr algn="ctr"/>
                      <a:r>
                        <a:rPr lang="pt-BR" sz="1500" kern="1200" dirty="0">
                          <a:latin typeface="+mn-lt"/>
                          <a:cs typeface="Calibri"/>
                        </a:rPr>
                        <a:t>Pontos</a:t>
                      </a:r>
                      <a:r>
                        <a:rPr lang="pt-BR" sz="1500" kern="1200" baseline="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pt-BR" sz="15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(Idade + Tempo de Contribuição)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2335750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</a:tbl>
          </a:graphicData>
        </a:graphic>
      </p:graphicFrame>
      <p:sp>
        <p:nvSpPr>
          <p:cNvPr id="37" name="Plus 45"/>
          <p:cNvSpPr/>
          <p:nvPr/>
        </p:nvSpPr>
        <p:spPr>
          <a:xfrm>
            <a:off x="5159896" y="3266319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tângulo 1"/>
          <p:cNvSpPr/>
          <p:nvPr/>
        </p:nvSpPr>
        <p:spPr>
          <a:xfrm>
            <a:off x="11640616" y="4357693"/>
            <a:ext cx="216024" cy="100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38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503981"/>
              </p:ext>
            </p:extLst>
          </p:nvPr>
        </p:nvGraphicFramePr>
        <p:xfrm>
          <a:off x="1698161" y="5013176"/>
          <a:ext cx="8502295" cy="14780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352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67042">
                  <a:extLst>
                    <a:ext uri="{9D8B030D-6E8A-4147-A177-3AD203B41FA5}">
                      <a16:colId xmlns:a16="http://schemas.microsoft.com/office/drawing/2014/main" xmlns="" val="1854705044"/>
                    </a:ext>
                  </a:extLst>
                </a:gridCol>
              </a:tblGrid>
              <a:tr h="2436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472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até 31/12/2003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Mantida integralidade aos 60 anos (homem) e 57 (mulher).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após 31/12/2003</a:t>
                      </a:r>
                      <a:endParaRPr kumimoji="0" lang="pt-BR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(60% + 2%) mesmo </a:t>
                      </a: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c</a:t>
                      </a: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ritério </a:t>
                      </a:r>
                      <a:r>
                        <a:rPr kumimoji="0" 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do RGPS (teto do RGPS aplicado após a criação da previdência complementar).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39" name="Imagem 4">
            <a:extLst>
              <a:ext uri="{FF2B5EF4-FFF2-40B4-BE49-F238E27FC236}">
                <a16:creationId xmlns:a16="http://schemas.microsoft.com/office/drawing/2014/main" xmlns="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1850441" y="3561330"/>
            <a:ext cx="622956" cy="680639"/>
          </a:xfrm>
          <a:prstGeom prst="rect">
            <a:avLst/>
          </a:prstGeom>
        </p:spPr>
      </p:pic>
      <p:pic>
        <p:nvPicPr>
          <p:cNvPr id="24" name="Imagem 4">
            <a:extLst>
              <a:ext uri="{FF2B5EF4-FFF2-40B4-BE49-F238E27FC236}">
                <a16:creationId xmlns:a16="http://schemas.microsoft.com/office/drawing/2014/main" xmlns="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68" t="7080" r="18755" b="72489"/>
          <a:stretch/>
        </p:blipFill>
        <p:spPr>
          <a:xfrm>
            <a:off x="1854540" y="3573016"/>
            <a:ext cx="641060" cy="720034"/>
          </a:xfrm>
          <a:prstGeom prst="rect">
            <a:avLst/>
          </a:prstGeom>
        </p:spPr>
      </p:pic>
      <p:pic>
        <p:nvPicPr>
          <p:cNvPr id="33" name="Imagem 6">
            <a:extLst>
              <a:ext uri="{FF2B5EF4-FFF2-40B4-BE49-F238E27FC236}">
                <a16:creationId xmlns:a16="http://schemas.microsoft.com/office/drawing/2014/main" xmlns="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58" t="34823" r="49339" b="44390"/>
          <a:stretch/>
        </p:blipFill>
        <p:spPr>
          <a:xfrm>
            <a:off x="1802673" y="2357572"/>
            <a:ext cx="744794" cy="680639"/>
          </a:xfrm>
          <a:prstGeom prst="rect">
            <a:avLst/>
          </a:prstGeom>
        </p:spPr>
      </p:pic>
      <p:graphicFrame>
        <p:nvGraphicFramePr>
          <p:cNvPr id="34" name="Gráfico 33"/>
          <p:cNvGraphicFramePr>
            <a:graphicFrameLocks/>
          </p:cNvGraphicFramePr>
          <p:nvPr>
            <p:extLst/>
          </p:nvPr>
        </p:nvGraphicFramePr>
        <p:xfrm>
          <a:off x="5746830" y="1916833"/>
          <a:ext cx="6109809" cy="2595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40" name="Picture 1" descr="Resultado de imagem para homens e mulheres">
            <a:extLst>
              <a:ext uri="{FF2B5EF4-FFF2-40B4-BE49-F238E27FC236}">
                <a16:creationId xmlns:c="http://schemas.openxmlformats.org/drawingml/2006/chart" xmlns:cdr="http://schemas.openxmlformats.org/drawingml/2006/chartDrawing" xmlns="" xmlns:a16="http://schemas.microsoft.com/office/drawing/2014/main" xmlns:lc="http://schemas.openxmlformats.org/drawingml/2006/lockedCanvas" id="{2315538D-FAEF-4C59-8A8B-1DCE94139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206" y="3429000"/>
            <a:ext cx="850433" cy="666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1748628" y="3979677"/>
            <a:ext cx="180020" cy="169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1" name="Imagem 4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61" y="284472"/>
            <a:ext cx="698873" cy="69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0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4721219"/>
              </p:ext>
            </p:extLst>
          </p:nvPr>
        </p:nvGraphicFramePr>
        <p:xfrm>
          <a:off x="1698161" y="5013176"/>
          <a:ext cx="8502295" cy="129854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352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67042">
                  <a:extLst>
                    <a:ext uri="{9D8B030D-6E8A-4147-A177-3AD203B41FA5}">
                      <a16:colId xmlns:a16="http://schemas.microsoft.com/office/drawing/2014/main" xmlns="" val="1854705044"/>
                    </a:ext>
                  </a:extLst>
                </a:gridCol>
              </a:tblGrid>
              <a:tr h="2436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472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até 31/12/2003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Integralidade e paridade.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Ingresso após 31/12/2003</a:t>
                      </a:r>
                      <a:endParaRPr kumimoji="0" 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100% da média desde julho de 1994.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24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2236484"/>
              </p:ext>
            </p:extLst>
          </p:nvPr>
        </p:nvGraphicFramePr>
        <p:xfrm>
          <a:off x="3288420" y="1708391"/>
          <a:ext cx="1582008" cy="29434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="" xmlns:a16="http://schemas.microsoft.com/office/drawing/2014/main" val="1854705044"/>
                    </a:ext>
                  </a:extLst>
                </a:gridCol>
              </a:tblGrid>
              <a:tr h="572106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/>
                        <a:t>Contribuição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115197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  <a:tr h="121933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7111984"/>
              </p:ext>
            </p:extLst>
          </p:nvPr>
        </p:nvGraphicFramePr>
        <p:xfrm>
          <a:off x="1130242" y="1708392"/>
          <a:ext cx="1376995" cy="29434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69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80241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Idade</a:t>
                      </a:r>
                      <a:br>
                        <a:rPr lang="pt-BR" sz="1300" kern="1200" dirty="0"/>
                      </a:br>
                      <a:r>
                        <a:rPr lang="pt-BR" sz="1300" kern="1200" dirty="0"/>
                        <a:t>Mínima</a:t>
                      </a:r>
                      <a:endParaRPr lang="pt-BR" sz="1300" kern="1200" dirty="0">
                        <a:latin typeface="+mn-lt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1126498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  <a:tr h="1236677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CaixaDeTexto 41">
            <a:extLst>
              <a:ext uri="{FF2B5EF4-FFF2-40B4-BE49-F238E27FC236}">
                <a16:creationId xmlns="" xmlns:a16="http://schemas.microsoft.com/office/drawing/2014/main" id="{4C311C60-E29B-D841-B42C-56D3E6F029BD}"/>
              </a:ext>
            </a:extLst>
          </p:cNvPr>
          <p:cNvSpPr txBox="1"/>
          <p:nvPr/>
        </p:nvSpPr>
        <p:spPr>
          <a:xfrm>
            <a:off x="1130243" y="2949266"/>
            <a:ext cx="1376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52</a:t>
            </a:r>
            <a:r>
              <a:rPr lang="pt-BR" sz="2400" b="1" dirty="0" smtClean="0">
                <a:latin typeface="+mn-lt"/>
              </a:rPr>
              <a:t> </a:t>
            </a:r>
            <a:r>
              <a:rPr lang="pt-BR" sz="2400" b="1" dirty="0">
                <a:latin typeface="+mn-lt"/>
              </a:rPr>
              <a:t>anos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="" xmlns:a16="http://schemas.microsoft.com/office/drawing/2014/main" id="{87381392-1B38-2E43-A8EF-586339D55C9C}"/>
              </a:ext>
            </a:extLst>
          </p:cNvPr>
          <p:cNvSpPr txBox="1"/>
          <p:nvPr/>
        </p:nvSpPr>
        <p:spPr>
          <a:xfrm>
            <a:off x="1130242" y="4157868"/>
            <a:ext cx="1376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+mn-lt"/>
              </a:rPr>
              <a:t>55 </a:t>
            </a:r>
            <a:r>
              <a:rPr lang="pt-BR" sz="2400" b="1" dirty="0">
                <a:latin typeface="+mn-lt"/>
              </a:rPr>
              <a:t>anos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294192" y="2553951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+mn-lt"/>
              </a:rPr>
              <a:t>25 anos</a:t>
            </a:r>
            <a:endParaRPr lang="pt-BR" sz="2800" b="1" dirty="0">
              <a:latin typeface="+mn-lt"/>
            </a:endParaRPr>
          </a:p>
        </p:txBody>
      </p:sp>
      <p:sp>
        <p:nvSpPr>
          <p:cNvPr id="45" name="Plus 3"/>
          <p:cNvSpPr/>
          <p:nvPr/>
        </p:nvSpPr>
        <p:spPr>
          <a:xfrm>
            <a:off x="2774627" y="3207993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lus 3"/>
          <p:cNvSpPr/>
          <p:nvPr/>
        </p:nvSpPr>
        <p:spPr>
          <a:xfrm>
            <a:off x="5023503" y="3207993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7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9079620"/>
              </p:ext>
            </p:extLst>
          </p:nvPr>
        </p:nvGraphicFramePr>
        <p:xfrm>
          <a:off x="5464664" y="1708391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=""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 smtClean="0"/>
                        <a:t>Serviço Público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</a:tbl>
          </a:graphicData>
        </a:graphic>
      </p:graphicFrame>
      <p:graphicFrame>
        <p:nvGraphicFramePr>
          <p:cNvPr id="48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4227514"/>
              </p:ext>
            </p:extLst>
          </p:nvPr>
        </p:nvGraphicFramePr>
        <p:xfrm>
          <a:off x="7640908" y="1708391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=""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 smtClean="0"/>
                        <a:t>Tempo</a:t>
                      </a:r>
                      <a:r>
                        <a:rPr lang="pt-BR" sz="1300" kern="1200" baseline="0" dirty="0" smtClean="0"/>
                        <a:t> no Cargo Efetivo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49" name="CaixaDeTexto 48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5446013" y="2977251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20</a:t>
            </a:r>
            <a:r>
              <a:rPr lang="pt-BR" sz="2800" b="1" dirty="0" smtClean="0">
                <a:latin typeface="+mn-lt"/>
              </a:rPr>
              <a:t> anos</a:t>
            </a:r>
            <a:endParaRPr lang="pt-BR" sz="2800" b="1" dirty="0">
              <a:latin typeface="+mn-lt"/>
            </a:endParaRPr>
          </a:p>
        </p:txBody>
      </p:sp>
      <p:sp>
        <p:nvSpPr>
          <p:cNvPr id="50" name="CaixaDeTexto 49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7651636" y="294776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+mn-lt"/>
              </a:rPr>
              <a:t>5 anos</a:t>
            </a:r>
            <a:endParaRPr lang="pt-BR" sz="2800" b="1" dirty="0">
              <a:latin typeface="+mn-lt"/>
            </a:endParaRPr>
          </a:p>
        </p:txBody>
      </p:sp>
      <p:sp>
        <p:nvSpPr>
          <p:cNvPr id="51" name="Plus 3"/>
          <p:cNvSpPr/>
          <p:nvPr/>
        </p:nvSpPr>
        <p:spPr>
          <a:xfrm>
            <a:off x="7229597" y="3164529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ixaDeTexto 51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283464" y="3745062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30</a:t>
            </a:r>
            <a:r>
              <a:rPr lang="pt-BR" sz="2800" b="1" dirty="0" smtClean="0">
                <a:latin typeface="+mn-lt"/>
              </a:rPr>
              <a:t> anos</a:t>
            </a:r>
            <a:endParaRPr lang="pt-BR" sz="2800" b="1" dirty="0">
              <a:latin typeface="+mn-lt"/>
            </a:endParaRPr>
          </a:p>
        </p:txBody>
      </p:sp>
      <p:sp>
        <p:nvSpPr>
          <p:cNvPr id="53" name="Plus 3"/>
          <p:cNvSpPr/>
          <p:nvPr/>
        </p:nvSpPr>
        <p:spPr>
          <a:xfrm>
            <a:off x="9338935" y="3163961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920493"/>
              </p:ext>
            </p:extLst>
          </p:nvPr>
        </p:nvGraphicFramePr>
        <p:xfrm>
          <a:off x="9696400" y="1708390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=""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Pedágio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55" name="CaixaDeTexto 54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9702172" y="2656878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+mn-lt"/>
              </a:rPr>
              <a:t>100%</a:t>
            </a:r>
            <a:endParaRPr lang="pt-BR" sz="2800" b="1" dirty="0">
              <a:latin typeface="+mn-lt"/>
            </a:endParaRPr>
          </a:p>
        </p:txBody>
      </p:sp>
      <p:sp>
        <p:nvSpPr>
          <p:cNvPr id="56" name="CaixaDeTexto 55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9722423" y="3065261"/>
            <a:ext cx="15762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latin typeface="+mn-lt"/>
              </a:rPr>
              <a:t>do tempo que falta para atingir o tempo mínimo de contribuição</a:t>
            </a:r>
            <a:endParaRPr lang="pt-BR" sz="1600" b="1" dirty="0">
              <a:latin typeface="+mn-lt"/>
            </a:endParaRPr>
          </a:p>
        </p:txBody>
      </p:sp>
      <p:pic>
        <p:nvPicPr>
          <p:cNvPr id="23" name="Imagem 6">
            <a:extLst>
              <a:ext uri="{FF2B5EF4-FFF2-40B4-BE49-F238E27FC236}">
                <a16:creationId xmlns:a16="http://schemas.microsoft.com/office/drawing/2014/main" xmlns="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58" t="34823" r="49339" b="44390"/>
          <a:stretch/>
        </p:blipFill>
        <p:spPr>
          <a:xfrm>
            <a:off x="1466584" y="3534077"/>
            <a:ext cx="744794" cy="680639"/>
          </a:xfrm>
          <a:prstGeom prst="rect">
            <a:avLst/>
          </a:prstGeom>
        </p:spPr>
      </p:pic>
      <p:pic>
        <p:nvPicPr>
          <p:cNvPr id="25" name="Imagem 4">
            <a:extLst>
              <a:ext uri="{FF2B5EF4-FFF2-40B4-BE49-F238E27FC236}">
                <a16:creationId xmlns:a16="http://schemas.microsoft.com/office/drawing/2014/main" xmlns="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68" t="7080" r="18755" b="72489"/>
          <a:stretch/>
        </p:blipFill>
        <p:spPr>
          <a:xfrm>
            <a:off x="1545648" y="2312334"/>
            <a:ext cx="641060" cy="720034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54" y="324745"/>
            <a:ext cx="521788" cy="521788"/>
          </a:xfrm>
          <a:prstGeom prst="rect">
            <a:avLst/>
          </a:prstGeom>
        </p:spPr>
      </p:pic>
      <p:sp>
        <p:nvSpPr>
          <p:cNvPr id="27" name="CaixaDeTexto 26"/>
          <p:cNvSpPr txBox="1"/>
          <p:nvPr/>
        </p:nvSpPr>
        <p:spPr>
          <a:xfrm>
            <a:off x="224672" y="231537"/>
            <a:ext cx="11449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ctr"/>
            <a:r>
              <a:rPr lang="pt-BR" sz="3200" b="1" dirty="0" smtClean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APOSENTADORIA DOS PROFESSORES FEDERAIS (EDUCAÇÃO BÁSICA)</a:t>
            </a:r>
            <a:endParaRPr lang="pt-BR" sz="3200" b="1" dirty="0">
              <a:solidFill>
                <a:srgbClr val="297FD5">
                  <a:lumMod val="50000"/>
                </a:srgb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4143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298CC5B4-55DE-4B06-A1F2-50594368575E}"/>
              </a:ext>
            </a:extLst>
          </p:cNvPr>
          <p:cNvSpPr/>
          <p:nvPr/>
        </p:nvSpPr>
        <p:spPr>
          <a:xfrm>
            <a:off x="10828" y="29154"/>
            <a:ext cx="8605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Professores da Educação Básica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Estados</a:t>
            </a:r>
            <a:endParaRPr lang="pt-BR" sz="3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115" y="1381125"/>
            <a:ext cx="11839575" cy="547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298CC5B4-55DE-4B06-A1F2-50594368575E}"/>
              </a:ext>
            </a:extLst>
          </p:cNvPr>
          <p:cNvSpPr/>
          <p:nvPr/>
        </p:nvSpPr>
        <p:spPr>
          <a:xfrm>
            <a:off x="10828" y="29154"/>
            <a:ext cx="8605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Professores da Educação Básica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Municípios</a:t>
            </a:r>
            <a:endParaRPr lang="pt-BR" sz="3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424" y="1295584"/>
            <a:ext cx="10363164" cy="5445783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19336" y="648866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*Amostra de 1533 Municípios.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203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298CC5B4-55DE-4B06-A1F2-50594368575E}"/>
              </a:ext>
            </a:extLst>
          </p:cNvPr>
          <p:cNvSpPr/>
          <p:nvPr/>
        </p:nvSpPr>
        <p:spPr>
          <a:xfrm>
            <a:off x="10828" y="29154"/>
            <a:ext cx="8605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Professores da Educação Básica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Perfil na Federação</a:t>
            </a:r>
            <a:endParaRPr lang="pt-BR" sz="3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407368" y="6021288"/>
            <a:ext cx="98650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/>
              <a:t>* </a:t>
            </a:r>
            <a:r>
              <a:rPr lang="pt-BR" sz="2000" dirty="0" smtClean="0"/>
              <a:t>Dados não apurados (grande </a:t>
            </a:r>
            <a:r>
              <a:rPr lang="pt-BR" sz="2000" dirty="0"/>
              <a:t>maioria dos professores federais ingressou depois de </a:t>
            </a:r>
            <a:r>
              <a:rPr lang="pt-BR" sz="2000" dirty="0" smtClean="0"/>
              <a:t>2008).</a:t>
            </a:r>
            <a:endParaRPr lang="pt-BR" sz="2000" dirty="0"/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1412776"/>
            <a:ext cx="11750854" cy="433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45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2">
            <a:extLst>
              <a:ext uri="{FF2B5EF4-FFF2-40B4-BE49-F238E27FC236}">
                <a16:creationId xmlns:a16="http://schemas.microsoft.com/office/drawing/2014/main" xmlns="" id="{715FC53A-6BE5-C148-9C5E-A4DE0955327A}"/>
              </a:ext>
            </a:extLst>
          </p:cNvPr>
          <p:cNvSpPr/>
          <p:nvPr/>
        </p:nvSpPr>
        <p:spPr>
          <a:xfrm>
            <a:off x="-2472952" y="-1035496"/>
            <a:ext cx="9298938" cy="89289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1" extrusionOk="0">
                <a:moveTo>
                  <a:pt x="0" y="7472"/>
                </a:moveTo>
                <a:cubicBezTo>
                  <a:pt x="0" y="6079"/>
                  <a:pt x="1085" y="4368"/>
                  <a:pt x="2412" y="3670"/>
                </a:cubicBezTo>
                <a:lnTo>
                  <a:pt x="8389" y="523"/>
                </a:lnTo>
                <a:cubicBezTo>
                  <a:pt x="9715" y="-175"/>
                  <a:pt x="11885" y="-175"/>
                  <a:pt x="13211" y="523"/>
                </a:cubicBezTo>
                <a:lnTo>
                  <a:pt x="19188" y="3670"/>
                </a:lnTo>
                <a:cubicBezTo>
                  <a:pt x="20515" y="4368"/>
                  <a:pt x="21600" y="6079"/>
                  <a:pt x="21600" y="7472"/>
                </a:cubicBezTo>
                <a:lnTo>
                  <a:pt x="21600" y="13778"/>
                </a:lnTo>
                <a:cubicBezTo>
                  <a:pt x="21600" y="15171"/>
                  <a:pt x="20515" y="16882"/>
                  <a:pt x="19188" y="17580"/>
                </a:cubicBezTo>
                <a:lnTo>
                  <a:pt x="13211" y="20727"/>
                </a:lnTo>
                <a:cubicBezTo>
                  <a:pt x="11885" y="21425"/>
                  <a:pt x="9715" y="21425"/>
                  <a:pt x="8389" y="20727"/>
                </a:cubicBezTo>
                <a:lnTo>
                  <a:pt x="2412" y="17580"/>
                </a:lnTo>
                <a:cubicBezTo>
                  <a:pt x="1085" y="16882"/>
                  <a:pt x="0" y="15171"/>
                  <a:pt x="0" y="13778"/>
                </a:cubicBezTo>
                <a:lnTo>
                  <a:pt x="0" y="7472"/>
                </a:lnTo>
                <a:close/>
              </a:path>
            </a:pathLst>
          </a:custGeom>
          <a:gradFill>
            <a:gsLst>
              <a:gs pos="0">
                <a:srgbClr val="183C17">
                  <a:alpha val="80000"/>
                </a:srgbClr>
              </a:gs>
              <a:gs pos="100000">
                <a:srgbClr val="E2BB19"/>
              </a:gs>
            </a:gsLst>
            <a:lin ang="2700000"/>
          </a:gradFill>
          <a:ln w="12700">
            <a:miter lim="400000"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191344" y="2492896"/>
            <a:ext cx="6634642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600" b="1" dirty="0" smtClean="0">
                <a:solidFill>
                  <a:schemeClr val="bg1"/>
                </a:solidFill>
                <a:latin typeface="Calibri (Body)"/>
                <a:cs typeface="Calibri (Body)"/>
              </a:rPr>
              <a:t>NOSSO DESAFIO</a:t>
            </a:r>
            <a:endParaRPr lang="pt-BR" sz="6600" b="1" dirty="0">
              <a:solidFill>
                <a:schemeClr val="bg1"/>
              </a:solidFill>
              <a:latin typeface="Calibri (Body)"/>
              <a:cs typeface="Calibri (Body)"/>
            </a:endParaRPr>
          </a:p>
        </p:txBody>
      </p:sp>
    </p:spTree>
    <p:extLst>
      <p:ext uri="{BB962C8B-B14F-4D97-AF65-F5344CB8AC3E}">
        <p14:creationId xmlns:p14="http://schemas.microsoft.com/office/powerpoint/2010/main" val="109267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">
            <a:extLst>
              <a:ext uri="{FF2B5EF4-FFF2-40B4-BE49-F238E27FC236}">
                <a16:creationId xmlns:a16="http://schemas.microsoft.com/office/drawing/2014/main" xmlns="" id="{05516C0C-67E5-421B-81E6-D39C94B925BA}"/>
              </a:ext>
            </a:extLst>
          </p:cNvPr>
          <p:cNvSpPr>
            <a:spLocks/>
          </p:cNvSpPr>
          <p:nvPr/>
        </p:nvSpPr>
        <p:spPr bwMode="auto">
          <a:xfrm>
            <a:off x="3071664" y="-60325"/>
            <a:ext cx="10009113" cy="6978650"/>
          </a:xfrm>
          <a:custGeom>
            <a:avLst/>
            <a:gdLst>
              <a:gd name="T0" fmla="*/ 2147483646 w 21489"/>
              <a:gd name="T1" fmla="*/ 2147483646 h 21600"/>
              <a:gd name="T2" fmla="*/ 2147483646 w 21489"/>
              <a:gd name="T3" fmla="*/ 2147483646 h 21600"/>
              <a:gd name="T4" fmla="*/ 2147483646 w 21489"/>
              <a:gd name="T5" fmla="*/ 2147483646 h 21600"/>
              <a:gd name="T6" fmla="*/ 2147483646 w 21489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89" h="21600">
                <a:moveTo>
                  <a:pt x="19581" y="0"/>
                </a:moveTo>
                <a:lnTo>
                  <a:pt x="7510" y="0"/>
                </a:lnTo>
                <a:cubicBezTo>
                  <a:pt x="6563" y="885"/>
                  <a:pt x="5671" y="1860"/>
                  <a:pt x="4844" y="2916"/>
                </a:cubicBezTo>
                <a:cubicBezTo>
                  <a:pt x="3538" y="4584"/>
                  <a:pt x="2400" y="6444"/>
                  <a:pt x="1454" y="8455"/>
                </a:cubicBezTo>
                <a:cubicBezTo>
                  <a:pt x="576" y="9800"/>
                  <a:pt x="58" y="11483"/>
                  <a:pt x="5" y="13274"/>
                </a:cubicBezTo>
                <a:cubicBezTo>
                  <a:pt x="-111" y="17178"/>
                  <a:pt x="1987" y="20661"/>
                  <a:pt x="5030" y="21600"/>
                </a:cubicBezTo>
                <a:lnTo>
                  <a:pt x="21489" y="21600"/>
                </a:lnTo>
                <a:lnTo>
                  <a:pt x="21489" y="5236"/>
                </a:lnTo>
                <a:lnTo>
                  <a:pt x="19581" y="0"/>
                </a:lnTo>
                <a:close/>
              </a:path>
            </a:pathLst>
          </a:custGeom>
          <a:gradFill rotWithShape="0">
            <a:gsLst>
              <a:gs pos="0">
                <a:srgbClr val="127A0E"/>
              </a:gs>
              <a:gs pos="100000">
                <a:srgbClr val="E2BB19">
                  <a:alpha val="79999"/>
                </a:srgbClr>
              </a:gs>
            </a:gsLst>
            <a:lin ang="2700000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/>
          <a:lstStyle/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295800" y="2852936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r">
              <a:spcBef>
                <a:spcPts val="600"/>
              </a:spcBef>
              <a:spcAft>
                <a:spcPts val="600"/>
              </a:spcAft>
            </a:pPr>
            <a:r>
              <a:rPr lang="pt-BR" sz="6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QUEM SÃO?</a:t>
            </a:r>
            <a:endParaRPr lang="pt-BR" sz="5600" b="1" dirty="0">
              <a:solidFill>
                <a:schemeClr val="bg1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1479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" y="-7193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algn="ctr"/>
            <a:r>
              <a:rPr lang="pt-BR" sz="4000" b="1" dirty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UMA LÓGICA EM QUE TODOS PERDEM!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832125007"/>
              </p:ext>
            </p:extLst>
          </p:nvPr>
        </p:nvGraphicFramePr>
        <p:xfrm>
          <a:off x="1343472" y="764704"/>
          <a:ext cx="9865096" cy="6305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547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95102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algn="ctr"/>
            <a:r>
              <a:rPr lang="pt-BR" sz="3200" b="1" dirty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APOSENTADORIAS COM CRITÉRIOS DIFERENCIADOS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91344" y="1245900"/>
            <a:ext cx="5184576" cy="5288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13309" y="732577"/>
            <a:ext cx="1944216" cy="43204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TEXTO VIGENTE</a:t>
            </a:r>
            <a:endParaRPr lang="pt-BR" b="1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5879976" y="732577"/>
            <a:ext cx="3168352" cy="43204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TEXTO APROVADO CÂMARA</a:t>
            </a:r>
            <a:endParaRPr lang="pt-BR" b="1" dirty="0"/>
          </a:p>
        </p:txBody>
      </p:sp>
      <p:sp>
        <p:nvSpPr>
          <p:cNvPr id="9" name="Retângulo 8"/>
          <p:cNvSpPr/>
          <p:nvPr/>
        </p:nvSpPr>
        <p:spPr>
          <a:xfrm>
            <a:off x="5735960" y="1268760"/>
            <a:ext cx="6264696" cy="5288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313309" y="1268760"/>
            <a:ext cx="5062611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 smtClean="0">
                <a:latin typeface="+mn-lt"/>
              </a:rPr>
              <a:t>Art. 40...........................................................................</a:t>
            </a:r>
          </a:p>
          <a:p>
            <a:pPr algn="just"/>
            <a:r>
              <a:rPr lang="pt-BR" sz="1600" dirty="0" smtClean="0">
                <a:latin typeface="+mn-lt"/>
              </a:rPr>
              <a:t>......................................................................................</a:t>
            </a:r>
          </a:p>
          <a:p>
            <a:pPr algn="just"/>
            <a:r>
              <a:rPr lang="pt-BR" sz="1600" dirty="0" smtClean="0">
                <a:latin typeface="+mn-lt"/>
              </a:rPr>
              <a:t>§ </a:t>
            </a:r>
            <a:r>
              <a:rPr lang="pt-BR" sz="1600" dirty="0">
                <a:latin typeface="+mn-lt"/>
              </a:rPr>
              <a:t>4º É vedada a adoção de requisitos e critérios diferenciados para a concessão de aposentadoria aos abrangidos pelo regime de que trata este artigo, ressalvados, nos termos definidos em leis complementares, os casos de servidores</a:t>
            </a:r>
            <a:r>
              <a:rPr lang="pt-BR" sz="1600" dirty="0" smtClean="0">
                <a:latin typeface="+mn-lt"/>
              </a:rPr>
              <a:t>:</a:t>
            </a:r>
            <a:endParaRPr lang="pt-BR" sz="1600" dirty="0">
              <a:latin typeface="+mn-lt"/>
            </a:endParaRPr>
          </a:p>
          <a:p>
            <a:pPr algn="just"/>
            <a:r>
              <a:rPr lang="pt-BR" sz="1600" dirty="0">
                <a:latin typeface="+mn-lt"/>
              </a:rPr>
              <a:t>I </a:t>
            </a:r>
            <a:r>
              <a:rPr lang="pt-BR" sz="1600" dirty="0" smtClean="0">
                <a:latin typeface="+mn-lt"/>
              </a:rPr>
              <a:t>- portadores </a:t>
            </a:r>
            <a:r>
              <a:rPr lang="pt-BR" sz="1600" dirty="0">
                <a:latin typeface="+mn-lt"/>
              </a:rPr>
              <a:t>de deficiência</a:t>
            </a:r>
            <a:r>
              <a:rPr lang="pt-BR" sz="1600" dirty="0" smtClean="0">
                <a:latin typeface="+mn-lt"/>
              </a:rPr>
              <a:t>;</a:t>
            </a:r>
            <a:endParaRPr lang="pt-BR" sz="1600" dirty="0">
              <a:latin typeface="+mn-lt"/>
            </a:endParaRPr>
          </a:p>
          <a:p>
            <a:pPr algn="just"/>
            <a:r>
              <a:rPr lang="pt-BR" sz="1600" dirty="0">
                <a:solidFill>
                  <a:srgbClr val="FF0000"/>
                </a:solidFill>
                <a:latin typeface="+mn-lt"/>
              </a:rPr>
              <a:t>II </a:t>
            </a:r>
            <a:r>
              <a:rPr lang="pt-BR" sz="1600" dirty="0" smtClean="0">
                <a:solidFill>
                  <a:srgbClr val="FF0000"/>
                </a:solidFill>
                <a:latin typeface="+mn-lt"/>
              </a:rPr>
              <a:t>- que </a:t>
            </a:r>
            <a:r>
              <a:rPr lang="pt-BR" sz="1600" dirty="0">
                <a:solidFill>
                  <a:srgbClr val="FF0000"/>
                </a:solidFill>
                <a:latin typeface="+mn-lt"/>
              </a:rPr>
              <a:t>exerçam atividades de risco</a:t>
            </a:r>
            <a:r>
              <a:rPr lang="pt-BR" sz="1600" dirty="0" smtClean="0">
                <a:solidFill>
                  <a:srgbClr val="FF0000"/>
                </a:solidFill>
                <a:latin typeface="+mn-lt"/>
              </a:rPr>
              <a:t>;</a:t>
            </a:r>
            <a:endParaRPr lang="pt-BR" sz="1600" dirty="0">
              <a:solidFill>
                <a:srgbClr val="FF0000"/>
              </a:solidFill>
              <a:latin typeface="+mn-lt"/>
            </a:endParaRPr>
          </a:p>
          <a:p>
            <a:pPr algn="just"/>
            <a:r>
              <a:rPr lang="pt-BR" sz="1600" dirty="0">
                <a:latin typeface="+mn-lt"/>
              </a:rPr>
              <a:t>III </a:t>
            </a:r>
            <a:r>
              <a:rPr lang="pt-BR" sz="1600" dirty="0" smtClean="0">
                <a:latin typeface="+mn-lt"/>
              </a:rPr>
              <a:t>- cujas </a:t>
            </a:r>
            <a:r>
              <a:rPr lang="pt-BR" sz="1600" dirty="0">
                <a:latin typeface="+mn-lt"/>
              </a:rPr>
              <a:t>atividades sejam exercidas sob condições especiais que prejudiquem a saúde ou a integridade física</a:t>
            </a:r>
            <a:r>
              <a:rPr lang="pt-BR" sz="1600" dirty="0" smtClean="0">
                <a:latin typeface="+mn-lt"/>
              </a:rPr>
              <a:t>.</a:t>
            </a:r>
          </a:p>
          <a:p>
            <a:pPr algn="just"/>
            <a:r>
              <a:rPr lang="pt-BR" sz="1600" dirty="0"/>
              <a:t>§ 5º - Os requisitos de idade e de tempo de contribuição serão reduzidos em cinco anos, em relação ao dis</a:t>
            </a:r>
            <a:r>
              <a:rPr lang="pt-BR" sz="1600" dirty="0">
                <a:solidFill>
                  <a:schemeClr val="tx1"/>
                </a:solidFill>
              </a:rPr>
              <a:t>posto no  § 1º, III, "a", para o </a:t>
            </a:r>
            <a:r>
              <a:rPr lang="pt-BR" sz="1600" dirty="0">
                <a:solidFill>
                  <a:srgbClr val="FF0000"/>
                </a:solidFill>
              </a:rPr>
              <a:t>professor</a:t>
            </a:r>
            <a:r>
              <a:rPr lang="pt-BR" sz="1600" dirty="0">
                <a:solidFill>
                  <a:schemeClr val="tx1"/>
                </a:solidFill>
              </a:rPr>
              <a:t> que comprove exclusivamente tempo de efetivo exercício das funções </a:t>
            </a:r>
            <a:r>
              <a:rPr lang="pt-BR" sz="1600" dirty="0"/>
              <a:t>de magistério na educação infantil e no ensino fundamental e médio.</a:t>
            </a:r>
            <a:endParaRPr lang="pt-BR" sz="1600" dirty="0">
              <a:latin typeface="+mn-lt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879976" y="1281361"/>
            <a:ext cx="6012668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t-BR" sz="1300" dirty="0" smtClean="0">
                <a:ea typeface="Calibri" panose="020F0502020204030204" pitchFamily="34" charset="0"/>
                <a:cs typeface="Arial" panose="020B0604020202020204" pitchFamily="34" charset="0"/>
              </a:rPr>
              <a:t>Art. 40........................................................................................................................</a:t>
            </a:r>
          </a:p>
          <a:p>
            <a:pPr algn="just">
              <a:spcAft>
                <a:spcPts val="600"/>
              </a:spcAft>
            </a:pPr>
            <a:r>
              <a:rPr lang="pt-BR" sz="1300" dirty="0" smtClean="0"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...................................................................................................................................</a:t>
            </a:r>
          </a:p>
          <a:p>
            <a:pPr algn="just">
              <a:spcAft>
                <a:spcPts val="600"/>
              </a:spcAft>
            </a:pPr>
            <a:r>
              <a:rPr lang="pt-BR" sz="1300" dirty="0">
                <a:ea typeface="Calibri" panose="020F0502020204030204" pitchFamily="34" charset="0"/>
                <a:cs typeface="Arial" panose="020B0604020202020204" pitchFamily="34" charset="0"/>
              </a:rPr>
              <a:t>§ 4º É vedada a adoção de requisitos </a:t>
            </a:r>
            <a:r>
              <a:rPr lang="pt-BR" sz="1300" dirty="0" smtClean="0">
                <a:ea typeface="Calibri" panose="020F0502020204030204" pitchFamily="34" charset="0"/>
                <a:cs typeface="Arial" panose="020B0604020202020204" pitchFamily="34" charset="0"/>
              </a:rPr>
              <a:t>ou critérios </a:t>
            </a:r>
            <a:r>
              <a:rPr lang="pt-BR" sz="1300" dirty="0">
                <a:ea typeface="Calibri" panose="020F0502020204030204" pitchFamily="34" charset="0"/>
                <a:cs typeface="Arial" panose="020B0604020202020204" pitchFamily="34" charset="0"/>
              </a:rPr>
              <a:t>diferenciados para concessão de </a:t>
            </a:r>
            <a:r>
              <a:rPr lang="pt-BR" sz="1300" dirty="0" smtClean="0">
                <a:ea typeface="Calibri" panose="020F0502020204030204" pitchFamily="34" charset="0"/>
                <a:cs typeface="Arial" panose="020B0604020202020204" pitchFamily="34" charset="0"/>
              </a:rPr>
              <a:t>benefícios em </a:t>
            </a:r>
            <a:r>
              <a:rPr lang="pt-BR" sz="1300" dirty="0">
                <a:ea typeface="Calibri" panose="020F0502020204030204" pitchFamily="34" charset="0"/>
                <a:cs typeface="Arial" panose="020B0604020202020204" pitchFamily="34" charset="0"/>
              </a:rPr>
              <a:t>regime próprio de previdência social, </a:t>
            </a:r>
            <a:r>
              <a:rPr lang="pt-BR" sz="1300" dirty="0" smtClean="0">
                <a:ea typeface="Calibri" panose="020F0502020204030204" pitchFamily="34" charset="0"/>
                <a:cs typeface="Arial" panose="020B0604020202020204" pitchFamily="34" charset="0"/>
              </a:rPr>
              <a:t>ressalvado o </a:t>
            </a:r>
            <a:r>
              <a:rPr lang="pt-BR" sz="1300" dirty="0">
                <a:ea typeface="Calibri" panose="020F0502020204030204" pitchFamily="34" charset="0"/>
                <a:cs typeface="Arial" panose="020B0604020202020204" pitchFamily="34" charset="0"/>
              </a:rPr>
              <a:t>disposto nos §§ 4º-A, 4º-B, 4º-C e 5º.</a:t>
            </a:r>
          </a:p>
          <a:p>
            <a:pPr algn="just">
              <a:spcAft>
                <a:spcPts val="600"/>
              </a:spcAft>
            </a:pPr>
            <a:r>
              <a:rPr lang="pt-BR" sz="1300" dirty="0">
                <a:ea typeface="Calibri" panose="020F0502020204030204" pitchFamily="34" charset="0"/>
                <a:cs typeface="Arial" panose="020B0604020202020204" pitchFamily="34" charset="0"/>
              </a:rPr>
              <a:t>§ 4º-A Poderão ser estabelecidos por </a:t>
            </a:r>
            <a:r>
              <a:rPr lang="pt-BR" sz="1300" dirty="0" smtClean="0">
                <a:ea typeface="Calibri" panose="020F0502020204030204" pitchFamily="34" charset="0"/>
                <a:cs typeface="Arial" panose="020B0604020202020204" pitchFamily="34" charset="0"/>
              </a:rPr>
              <a:t>lei complementar </a:t>
            </a:r>
            <a:r>
              <a:rPr lang="pt-BR" sz="1300" dirty="0">
                <a:ea typeface="Calibri" panose="020F0502020204030204" pitchFamily="34" charset="0"/>
                <a:cs typeface="Arial" panose="020B0604020202020204" pitchFamily="34" charset="0"/>
              </a:rPr>
              <a:t>do respectivo ente federativo idade </a:t>
            </a:r>
            <a:r>
              <a:rPr lang="pt-BR" sz="1300" dirty="0" smtClean="0">
                <a:ea typeface="Calibri" panose="020F0502020204030204" pitchFamily="34" charset="0"/>
                <a:cs typeface="Arial" panose="020B0604020202020204" pitchFamily="34" charset="0"/>
              </a:rPr>
              <a:t>e tempo </a:t>
            </a:r>
            <a:r>
              <a:rPr lang="pt-BR" sz="1300" dirty="0">
                <a:ea typeface="Calibri" panose="020F0502020204030204" pitchFamily="34" charset="0"/>
                <a:cs typeface="Arial" panose="020B0604020202020204" pitchFamily="34" charset="0"/>
              </a:rPr>
              <a:t>de contribuição diferenciados </a:t>
            </a:r>
            <a:r>
              <a:rPr lang="pt-BR" sz="1300" dirty="0" smtClean="0">
                <a:ea typeface="Calibri" panose="020F0502020204030204" pitchFamily="34" charset="0"/>
                <a:cs typeface="Arial" panose="020B0604020202020204" pitchFamily="34" charset="0"/>
              </a:rPr>
              <a:t>para aposentadoria </a:t>
            </a:r>
            <a:r>
              <a:rPr lang="pt-BR" sz="1300" dirty="0">
                <a:ea typeface="Calibri" panose="020F0502020204030204" pitchFamily="34" charset="0"/>
                <a:cs typeface="Arial" panose="020B0604020202020204" pitchFamily="34" charset="0"/>
              </a:rPr>
              <a:t>de servidores com deficiência</a:t>
            </a:r>
            <a:r>
              <a:rPr lang="pt-BR" sz="1300" dirty="0" smtClean="0">
                <a:ea typeface="Calibri" panose="020F0502020204030204" pitchFamily="34" charset="0"/>
                <a:cs typeface="Arial" panose="020B0604020202020204" pitchFamily="34" charset="0"/>
              </a:rPr>
              <a:t>, previamente </a:t>
            </a:r>
            <a:r>
              <a:rPr lang="pt-BR" sz="1300" dirty="0">
                <a:ea typeface="Calibri" panose="020F0502020204030204" pitchFamily="34" charset="0"/>
                <a:cs typeface="Arial" panose="020B0604020202020204" pitchFamily="34" charset="0"/>
              </a:rPr>
              <a:t>submetidos à avaliação </a:t>
            </a:r>
            <a:r>
              <a:rPr lang="pt-BR" sz="1300" dirty="0" smtClean="0">
                <a:ea typeface="Calibri" panose="020F0502020204030204" pitchFamily="34" charset="0"/>
                <a:cs typeface="Arial" panose="020B0604020202020204" pitchFamily="34" charset="0"/>
              </a:rPr>
              <a:t>biopsicossocial realizada </a:t>
            </a:r>
            <a:r>
              <a:rPr lang="pt-BR" sz="1300" dirty="0">
                <a:ea typeface="Calibri" panose="020F0502020204030204" pitchFamily="34" charset="0"/>
                <a:cs typeface="Arial" panose="020B0604020202020204" pitchFamily="34" charset="0"/>
              </a:rPr>
              <a:t>por equipe multiprofissional </a:t>
            </a:r>
            <a:r>
              <a:rPr lang="pt-BR" sz="1300" dirty="0" smtClean="0">
                <a:ea typeface="Calibri" panose="020F0502020204030204" pitchFamily="34" charset="0"/>
                <a:cs typeface="Arial" panose="020B0604020202020204" pitchFamily="34" charset="0"/>
              </a:rPr>
              <a:t>e interdisciplinar.</a:t>
            </a:r>
          </a:p>
          <a:p>
            <a:pPr algn="just"/>
            <a:r>
              <a:rPr lang="pt-BR" sz="1300" dirty="0"/>
              <a:t>§ 4º-B Poderão ser estabelecidos por </a:t>
            </a:r>
            <a:r>
              <a:rPr lang="pt-BR" sz="1300" dirty="0" smtClean="0"/>
              <a:t>lei complementar </a:t>
            </a:r>
            <a:r>
              <a:rPr lang="pt-BR" sz="1300" dirty="0"/>
              <a:t>do respectivo ente federativo idade </a:t>
            </a:r>
            <a:r>
              <a:rPr lang="pt-BR" sz="1300" dirty="0" smtClean="0"/>
              <a:t>e tempo </a:t>
            </a:r>
            <a:r>
              <a:rPr lang="pt-BR" sz="1300" dirty="0"/>
              <a:t>de contribuição diferenciados </a:t>
            </a:r>
            <a:r>
              <a:rPr lang="pt-BR" sz="1300" dirty="0" smtClean="0"/>
              <a:t>para aposentadoria </a:t>
            </a:r>
            <a:r>
              <a:rPr lang="pt-BR" sz="1300" dirty="0"/>
              <a:t>de ocupantes do cargo de </a:t>
            </a:r>
            <a:r>
              <a:rPr lang="pt-BR" sz="1300" dirty="0" smtClean="0">
                <a:solidFill>
                  <a:srgbClr val="FF0000"/>
                </a:solidFill>
              </a:rPr>
              <a:t>agente penitenciário</a:t>
            </a:r>
            <a:r>
              <a:rPr lang="pt-BR" sz="1300" dirty="0"/>
              <a:t>, de </a:t>
            </a:r>
            <a:r>
              <a:rPr lang="pt-BR" sz="1300" dirty="0">
                <a:solidFill>
                  <a:srgbClr val="FF0000"/>
                </a:solidFill>
              </a:rPr>
              <a:t>agente socioeducativo</a:t>
            </a:r>
            <a:r>
              <a:rPr lang="pt-BR" sz="1300" dirty="0"/>
              <a:t> ou </a:t>
            </a:r>
            <a:r>
              <a:rPr lang="pt-BR" sz="1300" dirty="0" smtClean="0"/>
              <a:t>de </a:t>
            </a:r>
            <a:r>
              <a:rPr lang="pt-BR" sz="1300" dirty="0" smtClean="0">
                <a:solidFill>
                  <a:srgbClr val="FF0000"/>
                </a:solidFill>
              </a:rPr>
              <a:t>policial</a:t>
            </a:r>
            <a:r>
              <a:rPr lang="pt-BR" sz="1300" dirty="0" smtClean="0"/>
              <a:t> </a:t>
            </a:r>
            <a:r>
              <a:rPr lang="pt-BR" sz="1300" dirty="0"/>
              <a:t>dos órgãos de que tratam o inciso IV </a:t>
            </a:r>
            <a:r>
              <a:rPr lang="pt-BR" sz="1300" dirty="0" smtClean="0"/>
              <a:t>do </a:t>
            </a:r>
            <a:r>
              <a:rPr lang="pt-BR" sz="1300" i="1" dirty="0" smtClean="0"/>
              <a:t>caput </a:t>
            </a:r>
            <a:r>
              <a:rPr lang="pt-BR" sz="1300" dirty="0"/>
              <a:t>do art. 51, o inciso XIII do </a:t>
            </a:r>
            <a:r>
              <a:rPr lang="pt-BR" sz="1300" i="1" dirty="0"/>
              <a:t>caput </a:t>
            </a:r>
            <a:r>
              <a:rPr lang="pt-BR" sz="1300" dirty="0"/>
              <a:t>do art. </a:t>
            </a:r>
            <a:r>
              <a:rPr lang="pt-BR" sz="1300" dirty="0" smtClean="0"/>
              <a:t>52 e </a:t>
            </a:r>
            <a:r>
              <a:rPr lang="pt-BR" sz="1300" dirty="0"/>
              <a:t>os incisos I a IV do </a:t>
            </a:r>
            <a:r>
              <a:rPr lang="pt-BR" sz="1300" i="1" dirty="0"/>
              <a:t>caput </a:t>
            </a:r>
            <a:r>
              <a:rPr lang="pt-BR" sz="1300" dirty="0"/>
              <a:t>do art. 144.</a:t>
            </a:r>
          </a:p>
          <a:p>
            <a:pPr algn="just"/>
            <a:r>
              <a:rPr lang="pt-BR" sz="1300" dirty="0"/>
              <a:t>§ 4º-C Poderão ser estabelecidos por </a:t>
            </a:r>
            <a:r>
              <a:rPr lang="pt-BR" sz="1300" dirty="0" smtClean="0"/>
              <a:t>lei complementar </a:t>
            </a:r>
            <a:r>
              <a:rPr lang="pt-BR" sz="1300" dirty="0"/>
              <a:t>do respectivo ente federativo idade </a:t>
            </a:r>
            <a:r>
              <a:rPr lang="pt-BR" sz="1300" dirty="0" smtClean="0"/>
              <a:t>e tempo </a:t>
            </a:r>
            <a:r>
              <a:rPr lang="pt-BR" sz="1300" dirty="0"/>
              <a:t>de contribuição diferenciados </a:t>
            </a:r>
            <a:r>
              <a:rPr lang="pt-BR" sz="1300" dirty="0" smtClean="0"/>
              <a:t>para aposentadoria </a:t>
            </a:r>
            <a:r>
              <a:rPr lang="pt-BR" sz="1300" dirty="0"/>
              <a:t>de servidores cujas atividades </a:t>
            </a:r>
            <a:r>
              <a:rPr lang="pt-BR" sz="1300" dirty="0" smtClean="0"/>
              <a:t>sejam exercidas </a:t>
            </a:r>
            <a:r>
              <a:rPr lang="pt-BR" sz="1300" dirty="0"/>
              <a:t>com efetiva exposição a agentes </a:t>
            </a:r>
            <a:r>
              <a:rPr lang="pt-BR" sz="1300" dirty="0" smtClean="0"/>
              <a:t>nocivos químicos</a:t>
            </a:r>
            <a:r>
              <a:rPr lang="pt-BR" sz="1300" dirty="0"/>
              <a:t>, físicos e biológicos prejudiciais à saúde</a:t>
            </a:r>
            <a:r>
              <a:rPr lang="pt-BR" sz="1300" dirty="0" smtClean="0"/>
              <a:t>, ou </a:t>
            </a:r>
            <a:r>
              <a:rPr lang="pt-BR" sz="1300" dirty="0"/>
              <a:t>associação destes agentes, vedados </a:t>
            </a:r>
            <a:r>
              <a:rPr lang="pt-BR" sz="1300" dirty="0" smtClean="0"/>
              <a:t>a caracterização </a:t>
            </a:r>
            <a:r>
              <a:rPr lang="pt-BR" sz="1300" dirty="0"/>
              <a:t>por categoria profissional </a:t>
            </a:r>
            <a:r>
              <a:rPr lang="pt-BR" sz="1300" dirty="0" smtClean="0"/>
              <a:t>ou ocupação </a:t>
            </a:r>
            <a:r>
              <a:rPr lang="pt-BR" sz="1300" dirty="0"/>
              <a:t>e o enquadramento por periculosidade.</a:t>
            </a:r>
          </a:p>
          <a:p>
            <a:pPr algn="just"/>
            <a:r>
              <a:rPr lang="pt-BR" sz="1300" dirty="0"/>
              <a:t>§ 5º Os ocupantes do </a:t>
            </a:r>
            <a:r>
              <a:rPr lang="pt-BR" sz="1300" dirty="0">
                <a:solidFill>
                  <a:schemeClr val="tx1"/>
                </a:solidFill>
              </a:rPr>
              <a:t>cargo de </a:t>
            </a:r>
            <a:r>
              <a:rPr lang="pt-BR" sz="1300" dirty="0" smtClean="0">
                <a:solidFill>
                  <a:srgbClr val="FF0000"/>
                </a:solidFill>
              </a:rPr>
              <a:t>professor</a:t>
            </a:r>
            <a:r>
              <a:rPr lang="pt-BR" sz="1300" dirty="0" smtClean="0">
                <a:solidFill>
                  <a:schemeClr val="tx1"/>
                </a:solidFill>
              </a:rPr>
              <a:t> terão </a:t>
            </a:r>
            <a:r>
              <a:rPr lang="pt-BR" sz="1300" dirty="0">
                <a:solidFill>
                  <a:schemeClr val="tx1"/>
                </a:solidFill>
              </a:rPr>
              <a:t>idade mínima </a:t>
            </a:r>
            <a:r>
              <a:rPr lang="pt-BR" sz="1300" dirty="0" smtClean="0">
                <a:solidFill>
                  <a:schemeClr val="tx1"/>
                </a:solidFill>
              </a:rPr>
              <a:t>reduzida </a:t>
            </a:r>
            <a:r>
              <a:rPr lang="pt-BR" sz="1300" dirty="0">
                <a:solidFill>
                  <a:schemeClr val="tx1"/>
                </a:solidFill>
              </a:rPr>
              <a:t>em cinco anos em </a:t>
            </a:r>
            <a:r>
              <a:rPr lang="pt-BR" sz="1300" dirty="0" smtClean="0">
                <a:solidFill>
                  <a:schemeClr val="tx1"/>
                </a:solidFill>
              </a:rPr>
              <a:t>relação às </a:t>
            </a:r>
            <a:r>
              <a:rPr lang="pt-BR" sz="1300" dirty="0">
                <a:solidFill>
                  <a:schemeClr val="tx1"/>
                </a:solidFill>
              </a:rPr>
              <a:t>idades decorrentes da aplicação </a:t>
            </a:r>
            <a:r>
              <a:rPr lang="pt-BR" sz="1300" dirty="0"/>
              <a:t>do disposto </a:t>
            </a:r>
            <a:r>
              <a:rPr lang="pt-BR" sz="1300" dirty="0" smtClean="0"/>
              <a:t>no inciso </a:t>
            </a:r>
            <a:r>
              <a:rPr lang="pt-BR" sz="1300" dirty="0"/>
              <a:t>III do § 1º, desde que comprovem tempo </a:t>
            </a:r>
            <a:r>
              <a:rPr lang="pt-BR" sz="1300" dirty="0" smtClean="0"/>
              <a:t>de efetivo </a:t>
            </a:r>
            <a:r>
              <a:rPr lang="pt-BR" sz="1300" dirty="0"/>
              <a:t>exercício das funções de magistério </a:t>
            </a:r>
            <a:r>
              <a:rPr lang="pt-BR" sz="1300" dirty="0" smtClean="0"/>
              <a:t>na educação </a:t>
            </a:r>
            <a:r>
              <a:rPr lang="pt-BR" sz="1300" dirty="0"/>
              <a:t>infantil e no ensino fundamental e </a:t>
            </a:r>
            <a:r>
              <a:rPr lang="pt-BR" sz="1300" dirty="0" smtClean="0"/>
              <a:t>médio fixado </a:t>
            </a:r>
            <a:r>
              <a:rPr lang="pt-BR" sz="1300" dirty="0"/>
              <a:t>em lei </a:t>
            </a:r>
            <a:r>
              <a:rPr lang="pt-BR" sz="1300" dirty="0" smtClean="0"/>
              <a:t>complementar </a:t>
            </a:r>
            <a:r>
              <a:rPr lang="pt-BR" sz="1300" dirty="0"/>
              <a:t>do respectivo </a:t>
            </a:r>
            <a:r>
              <a:rPr lang="pt-BR" sz="1300" dirty="0" smtClean="0"/>
              <a:t>ente federativo.</a:t>
            </a:r>
            <a:endParaRPr lang="pt-BR" sz="13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9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95102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algn="ctr"/>
            <a:r>
              <a:rPr lang="pt-BR" sz="3200" b="1" dirty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POLICIAIS MILITARES - INATIVIDADE E PENSÃO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91344" y="1245900"/>
            <a:ext cx="5184576" cy="5288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13309" y="732577"/>
            <a:ext cx="1944216" cy="43204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TEXTO VIGENTE</a:t>
            </a:r>
            <a:endParaRPr lang="pt-BR" b="1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5879976" y="732577"/>
            <a:ext cx="3168352" cy="43204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TEXTO APROVADO CÂMARA</a:t>
            </a:r>
            <a:endParaRPr lang="pt-BR" b="1" dirty="0"/>
          </a:p>
        </p:txBody>
      </p:sp>
      <p:sp>
        <p:nvSpPr>
          <p:cNvPr id="9" name="Retângulo 8"/>
          <p:cNvSpPr/>
          <p:nvPr/>
        </p:nvSpPr>
        <p:spPr>
          <a:xfrm>
            <a:off x="5735960" y="1268760"/>
            <a:ext cx="6264696" cy="5288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313309" y="1268760"/>
            <a:ext cx="506261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 smtClean="0">
                <a:latin typeface="+mn-lt"/>
              </a:rPr>
              <a:t>Art. 42.....................................................................................</a:t>
            </a:r>
          </a:p>
          <a:p>
            <a:pPr algn="just"/>
            <a:r>
              <a:rPr lang="pt-BR" sz="1600" dirty="0" smtClean="0">
                <a:latin typeface="+mn-lt"/>
              </a:rPr>
              <a:t>...............................................................................................</a:t>
            </a:r>
          </a:p>
          <a:p>
            <a:pPr algn="just"/>
            <a:r>
              <a:rPr lang="pt-BR" sz="1600" dirty="0" smtClean="0">
                <a:latin typeface="+mn-lt"/>
              </a:rPr>
              <a:t>§ </a:t>
            </a:r>
            <a:r>
              <a:rPr lang="pt-BR" sz="1600" dirty="0">
                <a:latin typeface="+mn-lt"/>
              </a:rPr>
              <a:t>1o  Aplicam-se aos militares dos Estados, do Distrito Federal e dos Territórios, além do que vier a ser fixado em lei, as disposições do art. 14, § 8o; do art. 40, § 9o; e do art. 142, §§ 2o e 3o, </a:t>
            </a:r>
            <a:r>
              <a:rPr lang="pt-BR" sz="1600" dirty="0">
                <a:solidFill>
                  <a:srgbClr val="FF0000"/>
                </a:solidFill>
                <a:latin typeface="+mn-lt"/>
              </a:rPr>
              <a:t>cabendo a lei estadual específica dispor sobre as matérias do art. 142, § 3o, inciso X</a:t>
            </a:r>
            <a:r>
              <a:rPr lang="pt-BR" sz="1600" dirty="0">
                <a:latin typeface="+mn-lt"/>
              </a:rPr>
              <a:t>, sendo as patentes dos oficiais conferidas pelos respectivos governadores</a:t>
            </a:r>
            <a:r>
              <a:rPr lang="pt-BR" sz="1600" dirty="0" smtClean="0">
                <a:latin typeface="+mn-lt"/>
              </a:rPr>
              <a:t>.</a:t>
            </a:r>
          </a:p>
          <a:p>
            <a:pPr algn="just"/>
            <a:r>
              <a:rPr lang="pt-BR" sz="1600" dirty="0">
                <a:latin typeface="+mn-lt"/>
              </a:rPr>
              <a:t>§ 2o  Aos </a:t>
            </a:r>
            <a:r>
              <a:rPr lang="pt-BR" sz="1600" dirty="0">
                <a:solidFill>
                  <a:srgbClr val="FF0000"/>
                </a:solidFill>
                <a:latin typeface="+mn-lt"/>
              </a:rPr>
              <a:t>pensionistas dos militares</a:t>
            </a:r>
            <a:r>
              <a:rPr lang="pt-BR" sz="1600" dirty="0">
                <a:latin typeface="+mn-lt"/>
              </a:rPr>
              <a:t> dos Estados, do Distrito Federal e dos Territórios aplica-se o que for fixado em </a:t>
            </a:r>
            <a:r>
              <a:rPr lang="pt-BR" sz="1600" dirty="0">
                <a:solidFill>
                  <a:srgbClr val="FF0000"/>
                </a:solidFill>
                <a:latin typeface="+mn-lt"/>
              </a:rPr>
              <a:t>lei específica do respectivo ente estatal</a:t>
            </a:r>
            <a:r>
              <a:rPr lang="pt-BR" sz="1600" dirty="0" smtClean="0">
                <a:latin typeface="+mn-lt"/>
              </a:rPr>
              <a:t>.</a:t>
            </a:r>
            <a:endParaRPr lang="pt-BR" sz="1600" dirty="0">
              <a:latin typeface="+mn-lt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879976" y="1281361"/>
            <a:ext cx="601266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/>
              <a:t>Art</a:t>
            </a:r>
            <a:r>
              <a:rPr lang="pt-BR" sz="1600" dirty="0"/>
              <a:t>. 22. </a:t>
            </a:r>
            <a:r>
              <a:rPr lang="pt-BR" sz="1600" dirty="0" smtClean="0"/>
              <a:t>.....................................................................................................</a:t>
            </a:r>
            <a:endParaRPr lang="pt-BR" sz="1600" dirty="0"/>
          </a:p>
          <a:p>
            <a:r>
              <a:rPr lang="pt-BR" sz="1600" dirty="0" smtClean="0"/>
              <a:t>..................................................................................................................</a:t>
            </a:r>
            <a:endParaRPr lang="pt-BR" sz="1600" dirty="0"/>
          </a:p>
          <a:p>
            <a:r>
              <a:rPr lang="pt-BR" sz="1600" dirty="0"/>
              <a:t>XXI - normas gerais de organização</a:t>
            </a:r>
            <a:r>
              <a:rPr lang="pt-BR" sz="1600" dirty="0" smtClean="0"/>
              <a:t>, efetivos</a:t>
            </a:r>
            <a:r>
              <a:rPr lang="pt-BR" sz="1600" dirty="0"/>
              <a:t>, material bélico, garantias, convocação</a:t>
            </a:r>
            <a:r>
              <a:rPr lang="pt-BR" sz="1600" dirty="0" smtClean="0"/>
              <a:t>, mobilização</a:t>
            </a:r>
            <a:r>
              <a:rPr lang="pt-BR" sz="1600" dirty="0"/>
              <a:t>, inatividades e pensões das </a:t>
            </a:r>
            <a:r>
              <a:rPr lang="pt-BR" sz="1600" dirty="0" smtClean="0"/>
              <a:t>polícias militares </a:t>
            </a:r>
            <a:r>
              <a:rPr lang="pt-BR" sz="1600" dirty="0"/>
              <a:t>e dos corpos de bombeiros militares;</a:t>
            </a:r>
          </a:p>
          <a:p>
            <a:r>
              <a:rPr lang="pt-BR" sz="1600" dirty="0" smtClean="0"/>
              <a:t>..................................................................................................................</a:t>
            </a:r>
          </a:p>
          <a:p>
            <a:endParaRPr lang="pt-BR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sz="1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sz="1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sz="1600" dirty="0" smtClean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600" dirty="0" smtClean="0">
                <a:ea typeface="Calibri" panose="020F0502020204030204" pitchFamily="34" charset="0"/>
                <a:cs typeface="Arial" panose="020B0604020202020204" pitchFamily="34" charset="0"/>
              </a:rPr>
              <a:t>NOTA: Suprimidas alterações no art. 42 e artigo das disposições transitórias que vinculava regras de inatividade e pensão dos policiais militares e bombeiros militares às regras das Forças Armadas, até aprovação de lei complementar.</a:t>
            </a:r>
          </a:p>
          <a:p>
            <a:endParaRPr lang="pt-BR" sz="16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21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298CC5B4-55DE-4B06-A1F2-50594368575E}"/>
              </a:ext>
            </a:extLst>
          </p:cNvPr>
          <p:cNvSpPr/>
          <p:nvPr/>
        </p:nvSpPr>
        <p:spPr>
          <a:xfrm>
            <a:off x="0" y="22523"/>
            <a:ext cx="897632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Categorias com critérios diferenciados: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4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Estados</a:t>
            </a:r>
            <a:endParaRPr lang="pt-BR" sz="3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480" y="1161296"/>
            <a:ext cx="9505056" cy="5558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30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">
            <a:extLst>
              <a:ext uri="{FF2B5EF4-FFF2-40B4-BE49-F238E27FC236}">
                <a16:creationId xmlns:a16="http://schemas.microsoft.com/office/drawing/2014/main" xmlns="" id="{05516C0C-67E5-421B-81E6-D39C94B925BA}"/>
              </a:ext>
            </a:extLst>
          </p:cNvPr>
          <p:cNvSpPr>
            <a:spLocks/>
          </p:cNvSpPr>
          <p:nvPr/>
        </p:nvSpPr>
        <p:spPr bwMode="auto">
          <a:xfrm>
            <a:off x="1847528" y="-60325"/>
            <a:ext cx="11233249" cy="6978650"/>
          </a:xfrm>
          <a:custGeom>
            <a:avLst/>
            <a:gdLst>
              <a:gd name="T0" fmla="*/ 2147483646 w 21489"/>
              <a:gd name="T1" fmla="*/ 2147483646 h 21600"/>
              <a:gd name="T2" fmla="*/ 2147483646 w 21489"/>
              <a:gd name="T3" fmla="*/ 2147483646 h 21600"/>
              <a:gd name="T4" fmla="*/ 2147483646 w 21489"/>
              <a:gd name="T5" fmla="*/ 2147483646 h 21600"/>
              <a:gd name="T6" fmla="*/ 2147483646 w 21489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89" h="21600">
                <a:moveTo>
                  <a:pt x="19581" y="0"/>
                </a:moveTo>
                <a:lnTo>
                  <a:pt x="7510" y="0"/>
                </a:lnTo>
                <a:cubicBezTo>
                  <a:pt x="6563" y="885"/>
                  <a:pt x="5671" y="1860"/>
                  <a:pt x="4844" y="2916"/>
                </a:cubicBezTo>
                <a:cubicBezTo>
                  <a:pt x="3538" y="4584"/>
                  <a:pt x="2400" y="6444"/>
                  <a:pt x="1454" y="8455"/>
                </a:cubicBezTo>
                <a:cubicBezTo>
                  <a:pt x="576" y="9800"/>
                  <a:pt x="58" y="11483"/>
                  <a:pt x="5" y="13274"/>
                </a:cubicBezTo>
                <a:cubicBezTo>
                  <a:pt x="-111" y="17178"/>
                  <a:pt x="1987" y="20661"/>
                  <a:pt x="5030" y="21600"/>
                </a:cubicBezTo>
                <a:lnTo>
                  <a:pt x="21489" y="21600"/>
                </a:lnTo>
                <a:lnTo>
                  <a:pt x="21489" y="5236"/>
                </a:lnTo>
                <a:lnTo>
                  <a:pt x="19581" y="0"/>
                </a:lnTo>
                <a:close/>
              </a:path>
            </a:pathLst>
          </a:custGeom>
          <a:gradFill rotWithShape="0">
            <a:gsLst>
              <a:gs pos="0">
                <a:srgbClr val="127A0E"/>
              </a:gs>
              <a:gs pos="100000">
                <a:srgbClr val="E2BB19">
                  <a:alpha val="79999"/>
                </a:srgbClr>
              </a:gs>
            </a:gsLst>
            <a:lin ang="2700000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/>
          <a:lstStyle/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03512" y="2204864"/>
            <a:ext cx="1048848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r">
              <a:spcBef>
                <a:spcPts val="600"/>
              </a:spcBef>
              <a:spcAft>
                <a:spcPts val="600"/>
              </a:spcAft>
            </a:pPr>
            <a:r>
              <a:rPr lang="pt-BR" sz="56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POLICIAIS FEDERAIS* E</a:t>
            </a:r>
          </a:p>
          <a:p>
            <a:pPr marL="360363" algn="r">
              <a:spcBef>
                <a:spcPts val="600"/>
              </a:spcBef>
              <a:spcAft>
                <a:spcPts val="600"/>
              </a:spcAft>
            </a:pPr>
            <a:r>
              <a:rPr lang="pt-BR" sz="56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AGENTES PENITENCIÁRIOS**</a:t>
            </a:r>
          </a:p>
          <a:p>
            <a:pPr marL="360363" algn="r">
              <a:spcBef>
                <a:spcPts val="600"/>
              </a:spcBef>
              <a:spcAft>
                <a:spcPts val="600"/>
              </a:spcAft>
            </a:pPr>
            <a:r>
              <a:rPr lang="pt-BR" sz="3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*Policiais Federais, Policiais Rodoviários Federais, Policiais Legislativos e Policiais Civis do DF</a:t>
            </a:r>
          </a:p>
          <a:p>
            <a:pPr marL="360363" algn="r">
              <a:spcBef>
                <a:spcPts val="600"/>
              </a:spcBef>
              <a:spcAft>
                <a:spcPts val="600"/>
              </a:spcAft>
            </a:pPr>
            <a:r>
              <a:rPr lang="pt-BR" sz="3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**Agentes Penitenciários e Socioeducativos</a:t>
            </a:r>
            <a:endParaRPr lang="pt-BR" sz="3000" b="1" dirty="0">
              <a:solidFill>
                <a:schemeClr val="bg1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7844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9336" y="248113"/>
            <a:ext cx="120726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ctr"/>
            <a:r>
              <a:rPr lang="pt-BR" sz="3200" b="1" dirty="0" smtClean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APOSENTADORIA DOS POLICIAIS FEDERAIS E</a:t>
            </a:r>
          </a:p>
          <a:p>
            <a:pPr marL="360363"/>
            <a:r>
              <a:rPr lang="pt-BR" sz="3200" b="1" dirty="0" smtClean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AGENTES PENITENCIÁRIOS E SOCIOEDUCATIVOS FEDERAIS</a:t>
            </a:r>
            <a:endParaRPr lang="pt-BR" sz="3200" b="1" dirty="0">
              <a:solidFill>
                <a:srgbClr val="297FD5">
                  <a:lumMod val="50000"/>
                </a:srgb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F7499650-0EC6-D04B-8B4C-554F2E7CDE09}"/>
              </a:ext>
            </a:extLst>
          </p:cNvPr>
          <p:cNvSpPr txBox="1"/>
          <p:nvPr/>
        </p:nvSpPr>
        <p:spPr>
          <a:xfrm>
            <a:off x="1199456" y="4925598"/>
            <a:ext cx="46805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Aplica-se </a:t>
            </a:r>
            <a:r>
              <a:rPr lang="pt-BR" sz="2400" b="1" u="sng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aos</a:t>
            </a:r>
            <a:r>
              <a:rPr lang="pt-BR" sz="2400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: </a:t>
            </a:r>
            <a:endParaRPr lang="pt-BR" sz="24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Policiais Federais</a:t>
            </a:r>
            <a:endParaRPr lang="pt-BR" sz="24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Policiais Rodoviários Federais</a:t>
            </a:r>
            <a:endParaRPr lang="pt-BR" sz="24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Policiais Ferroviários Federais</a:t>
            </a:r>
            <a:endParaRPr lang="pt-BR" sz="24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Policiais Legislativos Federais</a:t>
            </a:r>
          </a:p>
        </p:txBody>
      </p:sp>
      <p:graphicFrame>
        <p:nvGraphicFramePr>
          <p:cNvPr id="13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0416592"/>
              </p:ext>
            </p:extLst>
          </p:nvPr>
        </p:nvGraphicFramePr>
        <p:xfrm>
          <a:off x="5088971" y="1877099"/>
          <a:ext cx="1582008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xmlns="" val="1854705044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Contribuição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238411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</a:tbl>
          </a:graphicData>
        </a:graphic>
      </p:graphicFrame>
      <p:graphicFrame>
        <p:nvGraphicFramePr>
          <p:cNvPr id="14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338063"/>
              </p:ext>
            </p:extLst>
          </p:nvPr>
        </p:nvGraphicFramePr>
        <p:xfrm>
          <a:off x="3114492" y="1844824"/>
          <a:ext cx="1182296" cy="294341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22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59305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Idade</a:t>
                      </a:r>
                      <a:br>
                        <a:rPr lang="pt-BR" sz="1300" kern="1200" dirty="0">
                          <a:latin typeface="+mn-lt"/>
                          <a:cs typeface="Calibri"/>
                        </a:rPr>
                      </a:br>
                      <a:r>
                        <a:rPr lang="pt-BR" sz="1300" kern="1200" dirty="0">
                          <a:latin typeface="+mn-lt"/>
                          <a:cs typeface="Calibri"/>
                        </a:rPr>
                        <a:t>Mínima</a:t>
                      </a: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  <a:tr h="1192056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15" name="Imagem 4">
            <a:extLst>
              <a:ext uri="{FF2B5EF4-FFF2-40B4-BE49-F238E27FC236}">
                <a16:creationId xmlns:a16="http://schemas.microsoft.com/office/drawing/2014/main" xmlns="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t="7935" r="82816" b="72751"/>
          <a:stretch/>
        </p:blipFill>
        <p:spPr>
          <a:xfrm>
            <a:off x="3405162" y="2512615"/>
            <a:ext cx="622956" cy="680639"/>
          </a:xfrm>
          <a:prstGeom prst="rect">
            <a:avLst/>
          </a:prstGeom>
        </p:spPr>
      </p:pic>
      <p:pic>
        <p:nvPicPr>
          <p:cNvPr id="17" name="Imagem 6">
            <a:extLst>
              <a:ext uri="{FF2B5EF4-FFF2-40B4-BE49-F238E27FC236}">
                <a16:creationId xmlns:a16="http://schemas.microsoft.com/office/drawing/2014/main" xmlns="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45" t="6298" r="2290" b="72915"/>
          <a:stretch/>
        </p:blipFill>
        <p:spPr>
          <a:xfrm>
            <a:off x="3278571" y="3666566"/>
            <a:ext cx="761028" cy="680639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xmlns="" id="{4C311C60-E29B-D841-B42C-56D3E6F029BD}"/>
              </a:ext>
            </a:extLst>
          </p:cNvPr>
          <p:cNvSpPr txBox="1"/>
          <p:nvPr/>
        </p:nvSpPr>
        <p:spPr>
          <a:xfrm>
            <a:off x="3125492" y="3117974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55 </a:t>
            </a:r>
            <a:r>
              <a:rPr lang="pt-BR" sz="240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anos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87381392-1B38-2E43-A8EF-586339D55C9C}"/>
              </a:ext>
            </a:extLst>
          </p:cNvPr>
          <p:cNvSpPr txBox="1"/>
          <p:nvPr/>
        </p:nvSpPr>
        <p:spPr>
          <a:xfrm>
            <a:off x="3113718" y="4326576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55 </a:t>
            </a:r>
            <a:r>
              <a:rPr lang="pt-BR" sz="240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anos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xmlns="" id="{0AFC67DE-AEB5-4542-9FB5-3116A0872C81}"/>
              </a:ext>
            </a:extLst>
          </p:cNvPr>
          <p:cNvSpPr txBox="1"/>
          <p:nvPr/>
        </p:nvSpPr>
        <p:spPr>
          <a:xfrm>
            <a:off x="5094743" y="3117974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30 anos</a:t>
            </a:r>
            <a:endParaRPr lang="pt-BR" sz="2800" b="1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22" name="Plus 3"/>
          <p:cNvSpPr/>
          <p:nvPr/>
        </p:nvSpPr>
        <p:spPr>
          <a:xfrm>
            <a:off x="4575178" y="3376701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Plus 3"/>
          <p:cNvSpPr/>
          <p:nvPr/>
        </p:nvSpPr>
        <p:spPr>
          <a:xfrm>
            <a:off x="6824054" y="3376701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24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9329165"/>
              </p:ext>
            </p:extLst>
          </p:nvPr>
        </p:nvGraphicFramePr>
        <p:xfrm>
          <a:off x="7265215" y="1844824"/>
          <a:ext cx="1582008" cy="296956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2008">
                  <a:extLst>
                    <a:ext uri="{9D8B030D-6E8A-4147-A177-3AD203B41FA5}">
                      <a16:colId xmlns:a16="http://schemas.microsoft.com/office/drawing/2014/main" xmlns="" val="1854705044"/>
                    </a:ext>
                  </a:extLst>
                </a:gridCol>
              </a:tblGrid>
              <a:tr h="651336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Serviço Policial/Agente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2292081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313786"/>
                  </a:ext>
                </a:extLst>
              </a:tr>
            </a:tbl>
          </a:graphicData>
        </a:graphic>
      </p:graphicFrame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0AFC67DE-AEB5-4542-9FB5-3116A0872C81}"/>
              </a:ext>
            </a:extLst>
          </p:cNvPr>
          <p:cNvSpPr txBox="1"/>
          <p:nvPr/>
        </p:nvSpPr>
        <p:spPr>
          <a:xfrm>
            <a:off x="7246564" y="3145959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25 anos</a:t>
            </a:r>
            <a:endParaRPr lang="pt-BR" sz="2800" b="1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xmlns="" id="{F7499650-0EC6-D04B-8B4C-554F2E7CDE09}"/>
              </a:ext>
            </a:extLst>
          </p:cNvPr>
          <p:cNvSpPr txBox="1"/>
          <p:nvPr/>
        </p:nvSpPr>
        <p:spPr>
          <a:xfrm>
            <a:off x="5663952" y="5229200"/>
            <a:ext cx="511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Policiais Civis do DF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Agentes Penitenciários Federais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Agentes Socioeducativos Federais</a:t>
            </a:r>
            <a:endParaRPr lang="pt-BR" sz="24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pic>
        <p:nvPicPr>
          <p:cNvPr id="30" name="Imagem 4">
            <a:extLst>
              <a:ext uri="{FF2B5EF4-FFF2-40B4-BE49-F238E27FC236}">
                <a16:creationId xmlns:a16="http://schemas.microsoft.com/office/drawing/2014/main" xmlns="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93" t="62988" r="51250" b="13634"/>
          <a:stretch/>
        </p:blipFill>
        <p:spPr>
          <a:xfrm>
            <a:off x="3413554" y="2440994"/>
            <a:ext cx="606172" cy="823880"/>
          </a:xfrm>
          <a:prstGeom prst="rect">
            <a:avLst/>
          </a:prstGeom>
        </p:spPr>
      </p:pic>
      <p:pic>
        <p:nvPicPr>
          <p:cNvPr id="31" name="Imagem 6">
            <a:extLst>
              <a:ext uri="{FF2B5EF4-FFF2-40B4-BE49-F238E27FC236}">
                <a16:creationId xmlns:a16="http://schemas.microsoft.com/office/drawing/2014/main" xmlns="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25" t="62490" r="2008" b="13499"/>
          <a:stretch/>
        </p:blipFill>
        <p:spPr>
          <a:xfrm>
            <a:off x="3319553" y="3635341"/>
            <a:ext cx="761028" cy="795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100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1667341"/>
              </p:ext>
            </p:extLst>
          </p:nvPr>
        </p:nvGraphicFramePr>
        <p:xfrm>
          <a:off x="1919536" y="5206204"/>
          <a:ext cx="8286271" cy="82637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862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43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Calculados nos termos da Lei Complementar nº 51/1985.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24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7251524"/>
              </p:ext>
            </p:extLst>
          </p:nvPr>
        </p:nvGraphicFramePr>
        <p:xfrm>
          <a:off x="5071884" y="1791824"/>
          <a:ext cx="1582008" cy="29434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="" xmlns:a16="http://schemas.microsoft.com/office/drawing/2014/main" val="1854705044"/>
                    </a:ext>
                  </a:extLst>
                </a:gridCol>
              </a:tblGrid>
              <a:tr h="572106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/>
                        <a:t>Contribuição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115197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  <a:tr h="121933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164152"/>
              </p:ext>
            </p:extLst>
          </p:nvPr>
        </p:nvGraphicFramePr>
        <p:xfrm>
          <a:off x="2913706" y="1791825"/>
          <a:ext cx="1376995" cy="29434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69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80241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Idade</a:t>
                      </a:r>
                      <a:br>
                        <a:rPr lang="pt-BR" sz="1300" kern="1200" dirty="0"/>
                      </a:br>
                      <a:r>
                        <a:rPr lang="pt-BR" sz="1300" kern="1200" dirty="0"/>
                        <a:t>Mínima</a:t>
                      </a:r>
                      <a:endParaRPr lang="pt-BR" sz="1300" kern="1200" dirty="0">
                        <a:latin typeface="+mn-lt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1126498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  <a:tr h="1236677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CaixaDeTexto 41">
            <a:extLst>
              <a:ext uri="{FF2B5EF4-FFF2-40B4-BE49-F238E27FC236}">
                <a16:creationId xmlns="" xmlns:a16="http://schemas.microsoft.com/office/drawing/2014/main" id="{4C311C60-E29B-D841-B42C-56D3E6F029BD}"/>
              </a:ext>
            </a:extLst>
          </p:cNvPr>
          <p:cNvSpPr txBox="1"/>
          <p:nvPr/>
        </p:nvSpPr>
        <p:spPr>
          <a:xfrm>
            <a:off x="2913707" y="3032699"/>
            <a:ext cx="1376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+mn-lt"/>
              </a:rPr>
              <a:t>55 </a:t>
            </a:r>
            <a:r>
              <a:rPr lang="pt-BR" sz="2400" b="1" dirty="0">
                <a:latin typeface="+mn-lt"/>
              </a:rPr>
              <a:t>anos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="" xmlns:a16="http://schemas.microsoft.com/office/drawing/2014/main" id="{87381392-1B38-2E43-A8EF-586339D55C9C}"/>
              </a:ext>
            </a:extLst>
          </p:cNvPr>
          <p:cNvSpPr txBox="1"/>
          <p:nvPr/>
        </p:nvSpPr>
        <p:spPr>
          <a:xfrm>
            <a:off x="2913706" y="4241301"/>
            <a:ext cx="1376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+mn-lt"/>
              </a:rPr>
              <a:t>55 </a:t>
            </a:r>
            <a:r>
              <a:rPr lang="pt-BR" sz="2400" b="1" dirty="0">
                <a:latin typeface="+mn-lt"/>
              </a:rPr>
              <a:t>anos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5077656" y="2637384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+mn-lt"/>
              </a:rPr>
              <a:t>25 anos</a:t>
            </a:r>
            <a:endParaRPr lang="pt-BR" sz="2800" b="1" dirty="0">
              <a:latin typeface="+mn-lt"/>
            </a:endParaRPr>
          </a:p>
        </p:txBody>
      </p:sp>
      <p:sp>
        <p:nvSpPr>
          <p:cNvPr id="45" name="Plus 3"/>
          <p:cNvSpPr/>
          <p:nvPr/>
        </p:nvSpPr>
        <p:spPr>
          <a:xfrm>
            <a:off x="4558091" y="3291426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lus 3"/>
          <p:cNvSpPr/>
          <p:nvPr/>
        </p:nvSpPr>
        <p:spPr>
          <a:xfrm>
            <a:off x="6806967" y="3291426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7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3678906"/>
              </p:ext>
            </p:extLst>
          </p:nvPr>
        </p:nvGraphicFramePr>
        <p:xfrm>
          <a:off x="7248128" y="1791823"/>
          <a:ext cx="1582008" cy="29434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="" xmlns:a16="http://schemas.microsoft.com/office/drawing/2014/main" val="1854705044"/>
                    </a:ext>
                  </a:extLst>
                </a:gridCol>
              </a:tblGrid>
              <a:tr h="689409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 smtClean="0">
                          <a:latin typeface="+mn-lt"/>
                          <a:cs typeface="Calibri"/>
                        </a:rPr>
                        <a:t>Tempo de</a:t>
                      </a:r>
                    </a:p>
                    <a:p>
                      <a:pPr algn="ctr"/>
                      <a:r>
                        <a:rPr lang="pt-BR" sz="13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"/>
                        </a:rPr>
                        <a:t>Serviço Policial / Agente Penitenciário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1049850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  <a:tr h="1204158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9" name="CaixaDeTexto 48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7210637" y="2625474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15</a:t>
            </a:r>
            <a:r>
              <a:rPr lang="pt-BR" sz="2800" b="1" dirty="0" smtClean="0">
                <a:latin typeface="+mn-lt"/>
              </a:rPr>
              <a:t> anos</a:t>
            </a:r>
            <a:endParaRPr lang="pt-BR" sz="2800" b="1" dirty="0">
              <a:latin typeface="+mn-lt"/>
            </a:endParaRPr>
          </a:p>
        </p:txBody>
      </p:sp>
      <p:sp>
        <p:nvSpPr>
          <p:cNvPr id="52" name="CaixaDeTexto 51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5066928" y="3828495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30</a:t>
            </a:r>
            <a:r>
              <a:rPr lang="pt-BR" sz="2800" b="1" dirty="0" smtClean="0">
                <a:latin typeface="+mn-lt"/>
              </a:rPr>
              <a:t> anos</a:t>
            </a:r>
            <a:endParaRPr lang="pt-BR" sz="2800" b="1" dirty="0">
              <a:latin typeface="+mn-lt"/>
            </a:endParaRPr>
          </a:p>
        </p:txBody>
      </p:sp>
      <p:pic>
        <p:nvPicPr>
          <p:cNvPr id="27" name="Imagem 6">
            <a:extLst>
              <a:ext uri="{FF2B5EF4-FFF2-40B4-BE49-F238E27FC236}">
                <a16:creationId xmlns:a16="http://schemas.microsoft.com/office/drawing/2014/main" xmlns="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25" t="62490" r="2008" b="13499"/>
          <a:stretch/>
        </p:blipFill>
        <p:spPr>
          <a:xfrm>
            <a:off x="3219376" y="3594671"/>
            <a:ext cx="714217" cy="746531"/>
          </a:xfrm>
          <a:prstGeom prst="rect">
            <a:avLst/>
          </a:prstGeom>
        </p:spPr>
      </p:pic>
      <p:pic>
        <p:nvPicPr>
          <p:cNvPr id="28" name="Imagem 4">
            <a:extLst>
              <a:ext uri="{FF2B5EF4-FFF2-40B4-BE49-F238E27FC236}">
                <a16:creationId xmlns:a16="http://schemas.microsoft.com/office/drawing/2014/main" xmlns="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93" t="65087" r="51250" b="13634"/>
          <a:stretch/>
        </p:blipFill>
        <p:spPr>
          <a:xfrm>
            <a:off x="3353630" y="2418052"/>
            <a:ext cx="562532" cy="695906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7188442" y="3817982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20</a:t>
            </a:r>
            <a:r>
              <a:rPr lang="pt-BR" sz="2800" b="1" dirty="0" smtClean="0">
                <a:latin typeface="+mn-lt"/>
              </a:rPr>
              <a:t> anos</a:t>
            </a:r>
            <a:endParaRPr lang="pt-BR" sz="2800" b="1" dirty="0">
              <a:latin typeface="+mn-lt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191344" y="280581"/>
            <a:ext cx="119533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ctr"/>
            <a:r>
              <a:rPr lang="pt-BR" sz="3200" b="1" dirty="0" smtClean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APOSENTADORIA DOS POLICIAIS FEDERAIS E</a:t>
            </a:r>
          </a:p>
          <a:p>
            <a:pPr marL="360363" algn="ctr"/>
            <a:r>
              <a:rPr lang="pt-BR" sz="3200" b="1" dirty="0" smtClean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AGENTES PENITENCIÁRIOS E SOCIOEDUCATIVOS FEDERAIS</a:t>
            </a:r>
            <a:endParaRPr lang="pt-BR" sz="3200" b="1" dirty="0">
              <a:solidFill>
                <a:srgbClr val="297FD5">
                  <a:lumMod val="50000"/>
                </a:srgb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pic>
        <p:nvPicPr>
          <p:cNvPr id="31" name="Imagem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120317"/>
            <a:ext cx="698873" cy="69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04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Espaço Reservado para Conteúdo 3">
            <a:extLst>
              <a:ext uri="{FF2B5EF4-FFF2-40B4-BE49-F238E27FC236}">
                <a16:creationId xmlns:a16="http://schemas.microsoft.com/office/drawing/2014/main" xmlns="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4288569"/>
              </p:ext>
            </p:extLst>
          </p:nvPr>
        </p:nvGraphicFramePr>
        <p:xfrm>
          <a:off x="1820355" y="5194422"/>
          <a:ext cx="8286271" cy="82637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862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43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charset="0"/>
                        </a:rPr>
                        <a:t>Regra de Cálculo de Benefício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4037998"/>
                  </a:ext>
                </a:extLst>
              </a:tr>
              <a:tr h="4606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Calculados nos termos da Lei Complementar nº 51/1985.</a:t>
                      </a:r>
                      <a:endParaRPr kumimoji="0" lang="pt-B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FABAB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24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1956118"/>
              </p:ext>
            </p:extLst>
          </p:nvPr>
        </p:nvGraphicFramePr>
        <p:xfrm>
          <a:off x="3978533" y="1844824"/>
          <a:ext cx="1582008" cy="29434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="" xmlns:a16="http://schemas.microsoft.com/office/drawing/2014/main" val="1854705044"/>
                    </a:ext>
                  </a:extLst>
                </a:gridCol>
              </a:tblGrid>
              <a:tr h="572106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/>
                        <a:t>Contribuição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1151972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  <a:tr h="121933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0461300"/>
              </p:ext>
            </p:extLst>
          </p:nvPr>
        </p:nvGraphicFramePr>
        <p:xfrm>
          <a:off x="1820355" y="1844825"/>
          <a:ext cx="1376995" cy="29434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769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80241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Idade</a:t>
                      </a:r>
                      <a:br>
                        <a:rPr lang="pt-BR" sz="1300" kern="1200" dirty="0"/>
                      </a:br>
                      <a:r>
                        <a:rPr lang="pt-BR" sz="1300" kern="1200" dirty="0"/>
                        <a:t>Mínima</a:t>
                      </a:r>
                      <a:endParaRPr lang="pt-BR" sz="1300" kern="1200" dirty="0">
                        <a:latin typeface="+mn-lt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1126498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  <a:tr h="1236677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CaixaDeTexto 41">
            <a:extLst>
              <a:ext uri="{FF2B5EF4-FFF2-40B4-BE49-F238E27FC236}">
                <a16:creationId xmlns="" xmlns:a16="http://schemas.microsoft.com/office/drawing/2014/main" id="{4C311C60-E29B-D841-B42C-56D3E6F029BD}"/>
              </a:ext>
            </a:extLst>
          </p:cNvPr>
          <p:cNvSpPr txBox="1"/>
          <p:nvPr/>
        </p:nvSpPr>
        <p:spPr>
          <a:xfrm>
            <a:off x="1820356" y="3085699"/>
            <a:ext cx="1376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+mn-lt"/>
              </a:rPr>
              <a:t>52 </a:t>
            </a:r>
            <a:r>
              <a:rPr lang="pt-BR" sz="2400" b="1" dirty="0">
                <a:latin typeface="+mn-lt"/>
              </a:rPr>
              <a:t>anos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="" xmlns:a16="http://schemas.microsoft.com/office/drawing/2014/main" id="{87381392-1B38-2E43-A8EF-586339D55C9C}"/>
              </a:ext>
            </a:extLst>
          </p:cNvPr>
          <p:cNvSpPr txBox="1"/>
          <p:nvPr/>
        </p:nvSpPr>
        <p:spPr>
          <a:xfrm>
            <a:off x="1820355" y="4294301"/>
            <a:ext cx="1376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+mn-lt"/>
              </a:rPr>
              <a:t>53 </a:t>
            </a:r>
            <a:r>
              <a:rPr lang="pt-BR" sz="2400" b="1" dirty="0">
                <a:latin typeface="+mn-lt"/>
              </a:rPr>
              <a:t>anos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984305" y="2690384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+mn-lt"/>
              </a:rPr>
              <a:t>25 anos</a:t>
            </a:r>
            <a:endParaRPr lang="pt-BR" sz="2800" b="1" dirty="0">
              <a:latin typeface="+mn-lt"/>
            </a:endParaRPr>
          </a:p>
        </p:txBody>
      </p:sp>
      <p:sp>
        <p:nvSpPr>
          <p:cNvPr id="45" name="Plus 3"/>
          <p:cNvSpPr/>
          <p:nvPr/>
        </p:nvSpPr>
        <p:spPr>
          <a:xfrm>
            <a:off x="3464740" y="3344426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lus 3"/>
          <p:cNvSpPr/>
          <p:nvPr/>
        </p:nvSpPr>
        <p:spPr>
          <a:xfrm>
            <a:off x="5713616" y="3344426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7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4168582"/>
              </p:ext>
            </p:extLst>
          </p:nvPr>
        </p:nvGraphicFramePr>
        <p:xfrm>
          <a:off x="6154777" y="1844824"/>
          <a:ext cx="1582008" cy="29560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="" xmlns:a16="http://schemas.microsoft.com/office/drawing/2014/main" val="1854705044"/>
                    </a:ext>
                  </a:extLst>
                </a:gridCol>
              </a:tblGrid>
              <a:tr h="466762">
                <a:tc>
                  <a:txBody>
                    <a:bodyPr/>
                    <a:lstStyle/>
                    <a:p>
                      <a:pPr algn="ctr"/>
                      <a:r>
                        <a:rPr lang="pt-BR" sz="1300" kern="1200" dirty="0"/>
                        <a:t>Tempo de</a:t>
                      </a:r>
                    </a:p>
                    <a:p>
                      <a:pPr algn="ctr"/>
                      <a:r>
                        <a:rPr lang="pt-BR" sz="1300" kern="1200" dirty="0" smtClean="0"/>
                        <a:t>Serviço Público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1208601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  <a:tr h="1268053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9" name="CaixaDeTexto 48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6117286" y="2678474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15</a:t>
            </a:r>
            <a:r>
              <a:rPr lang="pt-BR" sz="2800" b="1" dirty="0" smtClean="0">
                <a:latin typeface="+mn-lt"/>
              </a:rPr>
              <a:t> anos</a:t>
            </a:r>
            <a:endParaRPr lang="pt-BR" sz="2800" b="1" dirty="0">
              <a:latin typeface="+mn-lt"/>
            </a:endParaRPr>
          </a:p>
        </p:txBody>
      </p:sp>
      <p:sp>
        <p:nvSpPr>
          <p:cNvPr id="51" name="Plus 3"/>
          <p:cNvSpPr/>
          <p:nvPr/>
        </p:nvSpPr>
        <p:spPr>
          <a:xfrm>
            <a:off x="7919710" y="3300962"/>
            <a:ext cx="246402" cy="24640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ixaDeTexto 51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3973577" y="3881495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30</a:t>
            </a:r>
            <a:r>
              <a:rPr lang="pt-BR" sz="2800" b="1" dirty="0" smtClean="0">
                <a:latin typeface="+mn-lt"/>
              </a:rPr>
              <a:t> anos</a:t>
            </a:r>
            <a:endParaRPr lang="pt-BR" sz="2800" b="1" dirty="0">
              <a:latin typeface="+mn-lt"/>
            </a:endParaRPr>
          </a:p>
        </p:txBody>
      </p:sp>
      <p:graphicFrame>
        <p:nvGraphicFramePr>
          <p:cNvPr id="54" name="Espaço Reservado para Conteúdo 3">
            <a:extLst>
              <a:ext uri="{FF2B5EF4-FFF2-40B4-BE49-F238E27FC236}">
                <a16:creationId xmlns="" xmlns:a16="http://schemas.microsoft.com/office/drawing/2014/main" id="{5C398F0B-7196-4D39-AD7A-2B24FCC2B3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352714"/>
              </p:ext>
            </p:extLst>
          </p:nvPr>
        </p:nvGraphicFramePr>
        <p:xfrm>
          <a:off x="8328248" y="1844824"/>
          <a:ext cx="1582008" cy="29111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2008">
                  <a:extLst>
                    <a:ext uri="{9D8B030D-6E8A-4147-A177-3AD203B41FA5}">
                      <a16:colId xmlns="" xmlns:a16="http://schemas.microsoft.com/office/drawing/2014/main" val="1854705044"/>
                    </a:ext>
                  </a:extLst>
                </a:gridCol>
              </a:tblGrid>
              <a:tr h="553172">
                <a:tc>
                  <a:txBody>
                    <a:bodyPr/>
                    <a:lstStyle/>
                    <a:p>
                      <a:pPr algn="ctr"/>
                      <a:r>
                        <a:rPr lang="pt-BR" sz="13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Pedágio</a:t>
                      </a:r>
                      <a:endParaRPr lang="pt-BR" sz="13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41564" marB="41564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64037998"/>
                  </a:ext>
                </a:extLst>
              </a:tr>
              <a:tr h="2357969">
                <a:tc>
                  <a:txBody>
                    <a:bodyPr/>
                    <a:lstStyle/>
                    <a:p>
                      <a:pPr algn="ctr"/>
                      <a:endParaRPr lang="pt-BR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68580" marR="68580" marT="41564" marB="41564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22313786"/>
                  </a:ext>
                </a:extLst>
              </a:tr>
            </a:tbl>
          </a:graphicData>
        </a:graphic>
      </p:graphicFrame>
      <p:sp>
        <p:nvSpPr>
          <p:cNvPr id="55" name="CaixaDeTexto 54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8334020" y="2793312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+mn-lt"/>
              </a:rPr>
              <a:t>100%</a:t>
            </a:r>
            <a:endParaRPr lang="pt-BR" sz="2800" b="1" dirty="0">
              <a:latin typeface="+mn-lt"/>
            </a:endParaRPr>
          </a:p>
        </p:txBody>
      </p:sp>
      <p:sp>
        <p:nvSpPr>
          <p:cNvPr id="56" name="CaixaDeTexto 55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8354271" y="3201695"/>
            <a:ext cx="15762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latin typeface="+mn-lt"/>
              </a:rPr>
              <a:t>do tempo que falta para atingir o tempo mínimo de contribuição</a:t>
            </a:r>
            <a:endParaRPr lang="pt-BR" sz="1600" b="1" dirty="0">
              <a:latin typeface="+mn-lt"/>
            </a:endParaRPr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60648"/>
            <a:ext cx="521788" cy="521788"/>
          </a:xfrm>
          <a:prstGeom prst="rect">
            <a:avLst/>
          </a:prstGeom>
        </p:spPr>
      </p:pic>
      <p:pic>
        <p:nvPicPr>
          <p:cNvPr id="27" name="Imagem 6">
            <a:extLst>
              <a:ext uri="{FF2B5EF4-FFF2-40B4-BE49-F238E27FC236}">
                <a16:creationId xmlns:a16="http://schemas.microsoft.com/office/drawing/2014/main" xmlns="" id="{CCFF6E31-4AAE-114D-96E5-95AD01DC00C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25" t="62490" r="2008" b="13499"/>
          <a:stretch/>
        </p:blipFill>
        <p:spPr>
          <a:xfrm>
            <a:off x="2126025" y="3647671"/>
            <a:ext cx="714217" cy="746531"/>
          </a:xfrm>
          <a:prstGeom prst="rect">
            <a:avLst/>
          </a:prstGeom>
        </p:spPr>
      </p:pic>
      <p:pic>
        <p:nvPicPr>
          <p:cNvPr id="28" name="Imagem 4">
            <a:extLst>
              <a:ext uri="{FF2B5EF4-FFF2-40B4-BE49-F238E27FC236}">
                <a16:creationId xmlns:a16="http://schemas.microsoft.com/office/drawing/2014/main" xmlns="" id="{559C3A90-9141-534A-9063-1CDB5A1E9C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93" t="65087" r="51250" b="13634"/>
          <a:stretch/>
        </p:blipFill>
        <p:spPr>
          <a:xfrm>
            <a:off x="2260279" y="2471052"/>
            <a:ext cx="562532" cy="695906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="" xmlns:a16="http://schemas.microsoft.com/office/drawing/2014/main" id="{0AFC67DE-AEB5-4542-9FB5-3116A0872C81}"/>
              </a:ext>
            </a:extLst>
          </p:cNvPr>
          <p:cNvSpPr txBox="1"/>
          <p:nvPr/>
        </p:nvSpPr>
        <p:spPr>
          <a:xfrm>
            <a:off x="6095091" y="3870982"/>
            <a:ext cx="1576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20</a:t>
            </a:r>
            <a:r>
              <a:rPr lang="pt-BR" sz="2800" b="1" dirty="0" smtClean="0">
                <a:latin typeface="+mn-lt"/>
              </a:rPr>
              <a:t> anos</a:t>
            </a:r>
            <a:endParaRPr lang="pt-BR" sz="2800" b="1" dirty="0">
              <a:latin typeface="+mn-lt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-1513" y="224678"/>
            <a:ext cx="120726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algn="ctr"/>
            <a:r>
              <a:rPr lang="pt-BR" sz="3200" b="1" dirty="0" smtClean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APOSENTADORIA DOS POLICIAIS FEDERAIS E</a:t>
            </a:r>
          </a:p>
          <a:p>
            <a:pPr marL="360363" algn="ctr"/>
            <a:r>
              <a:rPr lang="pt-BR" sz="3200" b="1" dirty="0" smtClean="0">
                <a:solidFill>
                  <a:srgbClr val="297FD5">
                    <a:lumMod val="50000"/>
                  </a:srgbClr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AGENTES PENITENCIÁRIOS E SOCIOEDUCATIVOS FEDERAIS</a:t>
            </a:r>
            <a:endParaRPr lang="pt-BR" sz="3200" b="1" dirty="0">
              <a:solidFill>
                <a:srgbClr val="297FD5">
                  <a:lumMod val="50000"/>
                </a:srgb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9949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F3EB2"/>
      </a:accent1>
      <a:accent2>
        <a:srgbClr val="FF5988"/>
      </a:accent2>
      <a:accent3>
        <a:srgbClr val="FFFFFF"/>
      </a:accent3>
      <a:accent4>
        <a:srgbClr val="000000"/>
      </a:accent4>
      <a:accent5>
        <a:srgbClr val="C0AFD5"/>
      </a:accent5>
      <a:accent6>
        <a:srgbClr val="E7507B"/>
      </a:accent6>
      <a:hlink>
        <a:srgbClr val="0000FF"/>
      </a:hlink>
      <a:folHlink>
        <a:srgbClr val="FF00FF"/>
      </a:folHlink>
    </a:clrScheme>
    <a:fontScheme name="Office Theme">
      <a:majorFont>
        <a:latin typeface="Calibri Light"/>
        <a:ea typeface=""/>
        <a:cs typeface="Calibri Light"/>
      </a:majorFont>
      <a:minorFont>
        <a:latin typeface="Calibri"/>
        <a:ea typeface="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Calibri" panose="020F0502020204030204" pitchFamily="34" charset="0"/>
            <a:cs typeface="Calibri" panose="020F0502020204030204" pitchFamily="34" charset="0"/>
            <a:sym typeface="Calibri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Calibri" panose="020F0502020204030204" pitchFamily="34" charset="0"/>
            <a:cs typeface="Calibri" panose="020F0502020204030204" pitchFamily="34" charset="0"/>
            <a:sym typeface="Calibri" panose="020F0502020204030204" pitchFamily="34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- Blank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F3EB2"/>
      </a:accent1>
      <a:accent2>
        <a:srgbClr val="FF5988"/>
      </a:accent2>
      <a:accent3>
        <a:srgbClr val="FFFFFF"/>
      </a:accent3>
      <a:accent4>
        <a:srgbClr val="000000"/>
      </a:accent4>
      <a:accent5>
        <a:srgbClr val="C0AFD5"/>
      </a:accent5>
      <a:accent6>
        <a:srgbClr val="E7507B"/>
      </a:accent6>
      <a:hlink>
        <a:srgbClr val="0000FF"/>
      </a:hlink>
      <a:folHlink>
        <a:srgbClr val="FF00FF"/>
      </a:folHlink>
    </a:clrScheme>
    <a:fontScheme name="Office Theme - Blank">
      <a:majorFont>
        <a:latin typeface="Calibri Light"/>
        <a:ea typeface=""/>
        <a:cs typeface="Calibri Light"/>
      </a:majorFont>
      <a:minorFont>
        <a:latin typeface="Calibri"/>
        <a:ea typeface="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Calibri" panose="020F0502020204030204" pitchFamily="34" charset="0"/>
            <a:cs typeface="Calibri" panose="020F0502020204030204" pitchFamily="34" charset="0"/>
            <a:sym typeface="Calibri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Calibri" panose="020F0502020204030204" pitchFamily="34" charset="0"/>
            <a:cs typeface="Calibri" panose="020F0502020204030204" pitchFamily="34" charset="0"/>
            <a:sym typeface="Calibri" panose="020F0502020204030204" pitchFamily="34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F3EB2"/>
      </a:accent1>
      <a:accent2>
        <a:srgbClr val="FF5988"/>
      </a:accent2>
      <a:accent3>
        <a:srgbClr val="FFFFFF"/>
      </a:accent3>
      <a:accent4>
        <a:srgbClr val="000000"/>
      </a:accent4>
      <a:accent5>
        <a:srgbClr val="C0AFD5"/>
      </a:accent5>
      <a:accent6>
        <a:srgbClr val="E7507B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3414</TotalTime>
  <Words>1070</Words>
  <Application>Microsoft Office PowerPoint</Application>
  <PresentationFormat>Widescreen</PresentationFormat>
  <Paragraphs>176</Paragraphs>
  <Slides>20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20</vt:i4>
      </vt:variant>
    </vt:vector>
  </HeadingPairs>
  <TitlesOfParts>
    <vt:vector size="32" baseType="lpstr">
      <vt:lpstr>Arial</vt:lpstr>
      <vt:lpstr>Calibri</vt:lpstr>
      <vt:lpstr>Calibri (Body)</vt:lpstr>
      <vt:lpstr>Calibri Light</vt:lpstr>
      <vt:lpstr>Gisha</vt:lpstr>
      <vt:lpstr>Helvetica</vt:lpstr>
      <vt:lpstr>Titillium</vt:lpstr>
      <vt:lpstr>Titillium Light</vt:lpstr>
      <vt:lpstr>Titillium Thin</vt:lpstr>
      <vt:lpstr>Office Theme</vt:lpstr>
      <vt:lpstr>Office Theme - Blank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NOTE</dc:creator>
  <cp:lastModifiedBy>Elissa Navarro Mamede</cp:lastModifiedBy>
  <cp:revision>333</cp:revision>
  <cp:lastPrinted>2019-08-20T15:24:36Z</cp:lastPrinted>
  <dcterms:modified xsi:type="dcterms:W3CDTF">2019-08-20T16:54:46Z</dcterms:modified>
</cp:coreProperties>
</file>