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99" r:id="rId2"/>
    <p:sldMasterId id="2147483784" r:id="rId3"/>
    <p:sldMasterId id="2147483802" r:id="rId4"/>
    <p:sldMasterId id="2147483816" r:id="rId5"/>
  </p:sldMasterIdLst>
  <p:notesMasterIdLst>
    <p:notesMasterId r:id="rId24"/>
  </p:notesMasterIdLst>
  <p:sldIdLst>
    <p:sldId id="2189" r:id="rId6"/>
    <p:sldId id="2341" r:id="rId7"/>
    <p:sldId id="2327" r:id="rId8"/>
    <p:sldId id="2194" r:id="rId9"/>
    <p:sldId id="2326" r:id="rId10"/>
    <p:sldId id="2334" r:id="rId11"/>
    <p:sldId id="2325" r:id="rId12"/>
    <p:sldId id="2331" r:id="rId13"/>
    <p:sldId id="2328" r:id="rId14"/>
    <p:sldId id="2342" r:id="rId15"/>
    <p:sldId id="2339" r:id="rId16"/>
    <p:sldId id="2340" r:id="rId17"/>
    <p:sldId id="2332" r:id="rId18"/>
    <p:sldId id="2338" r:id="rId19"/>
    <p:sldId id="2333" r:id="rId20"/>
    <p:sldId id="2335" r:id="rId21"/>
    <p:sldId id="2336" r:id="rId22"/>
    <p:sldId id="2322" r:id="rId23"/>
  </p:sldIdLst>
  <p:sldSz cx="18288000" cy="10287000"/>
  <p:notesSz cx="6858000" cy="9144000"/>
  <p:embeddedFontLst>
    <p:embeddedFont>
      <p:font typeface="Lucida Sans Unicode" panose="020B0602030504020204" pitchFamily="3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entury Gothic" panose="020B050202020202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09BEE46C-60A1-4A39-A458-370BA9E83AB3}">
          <p14:sldIdLst>
            <p14:sldId id="2189"/>
            <p14:sldId id="2341"/>
            <p14:sldId id="2327"/>
            <p14:sldId id="2194"/>
            <p14:sldId id="2326"/>
            <p14:sldId id="2334"/>
            <p14:sldId id="2325"/>
            <p14:sldId id="2331"/>
            <p14:sldId id="2328"/>
            <p14:sldId id="2342"/>
            <p14:sldId id="2339"/>
            <p14:sldId id="2340"/>
            <p14:sldId id="2332"/>
            <p14:sldId id="2338"/>
            <p14:sldId id="2333"/>
            <p14:sldId id="2335"/>
            <p14:sldId id="2336"/>
            <p14:sldId id="2322"/>
          </p14:sldIdLst>
        </p14:section>
        <p14:section name="Seção sem Título" id="{F5898650-18E3-4B63-B4AE-1C873AA33DE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a Sales" initials="RS" lastIdx="1" clrIdx="0">
    <p:extLst>
      <p:ext uri="{19B8F6BF-5375-455C-9EA6-DF929625EA0E}">
        <p15:presenceInfo xmlns:p15="http://schemas.microsoft.com/office/powerpoint/2012/main" userId="a6aaf82f661f14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89785" autoAdjust="0"/>
  </p:normalViewPr>
  <p:slideViewPr>
    <p:cSldViewPr>
      <p:cViewPr varScale="1">
        <p:scale>
          <a:sx n="56" d="100"/>
          <a:sy n="56" d="100"/>
        </p:scale>
        <p:origin x="73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-3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font" Target="fonts/font10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4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9AA81670-EA69-4D82-A6CF-007E853AB6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43CED8CB-E5C8-47F3-B32A-944AB0EB016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F2BDA-1E11-4E01-A4EE-A6C212302B88}" type="datetimeFigureOut">
              <a:rPr lang="pt-BR" smtClean="0"/>
              <a:pPr/>
              <a:t>20/05/2024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xmlns="" id="{0394D746-E8B8-43E6-8AC7-2881EE7E13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xmlns="" id="{F8A6E4B3-BE6B-43D8-8651-42283B78BC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7E73B80F-6775-4A5A-ACCD-E52FF22D845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082C509-E7A3-4D5C-B103-E9BEE71F8C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ACC67-FFC5-46AB-A524-E93C581BB03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32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https://www12.senado.leg.br/ecidadania/visualizacaoaudiencia?id=29000   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Brasil enfrenta desafios na proteção dos consumidores e na arrecadação tributária. (Resumo da justificação do projeto gerado por IA)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ACC67-FFC5-46AB-A524-E93C581BB032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9213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ACC67-FFC5-46AB-A524-E93C581BB032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6226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ACC67-FFC5-46AB-A524-E93C581BB032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8009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ACC67-FFC5-46AB-A524-E93C581BB032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7923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notações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6554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notações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423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notações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7897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notações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8632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notações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8368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ACC67-FFC5-46AB-A524-E93C581BB032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8465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ACC67-FFC5-46AB-A524-E93C581BB032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773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ACC67-FFC5-46AB-A524-E93C581BB032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610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gi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7"/>
          <p:cNvSpPr/>
          <p:nvPr userDrawn="1"/>
        </p:nvSpPr>
        <p:spPr>
          <a:xfrm>
            <a:off x="17531168" y="0"/>
            <a:ext cx="756832" cy="10287000"/>
          </a:xfrm>
          <a:prstGeom prst="rect">
            <a:avLst/>
          </a:prstGeom>
          <a:solidFill>
            <a:srgbClr val="F3F5F9"/>
          </a:solidFill>
        </p:spPr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42900"/>
            <a:ext cx="1828800" cy="171031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7570" y="9029700"/>
            <a:ext cx="1007195" cy="9998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98018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50100" y="1714477"/>
            <a:ext cx="10223500" cy="747476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1" y="1714477"/>
            <a:ext cx="6016626" cy="74747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412343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  <a:prstGeom prst="rect">
            <a:avLst/>
          </a:prstGeo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r>
              <a:rPr lang="pt-BR" noProof="0">
                <a:sym typeface="Arial Bold" charset="0"/>
              </a:rPr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61309495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27420317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324040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 userDrawn="1"/>
        </p:nvSpPr>
        <p:spPr>
          <a:xfrm>
            <a:off x="0" y="1943658"/>
            <a:ext cx="18288000" cy="834334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371600" y="2942109"/>
            <a:ext cx="15544800" cy="2849463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rPr lang="pt-BR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Título </a:t>
            </a:r>
            <a:r>
              <a:rPr lang="pt-B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Da</a:t>
            </a:r>
            <a:br>
              <a:rPr lang="pt-B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pt-BR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aula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743200" y="6655668"/>
            <a:ext cx="12801600" cy="1802532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pt-BR" sz="2801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Nome do Residente</a:t>
            </a:r>
          </a:p>
          <a:p>
            <a:pPr algn="ctr"/>
            <a:r>
              <a:rPr lang="pt-BR" sz="2801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R3 / R4 - Pneumologia</a:t>
            </a:r>
          </a:p>
        </p:txBody>
      </p:sp>
      <p:pic>
        <p:nvPicPr>
          <p:cNvPr id="7" name="Imagem 6" descr="Pneum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9024" y="8275855"/>
            <a:ext cx="2495292" cy="1763759"/>
          </a:xfrm>
          <a:prstGeom prst="rect">
            <a:avLst/>
          </a:prstGeom>
        </p:spPr>
      </p:pic>
      <p:sp>
        <p:nvSpPr>
          <p:cNvPr id="1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4000500" y="390979"/>
            <a:ext cx="10617200" cy="1357313"/>
          </a:xfrm>
        </p:spPr>
        <p:txBody>
          <a:bodyPr>
            <a:noAutofit/>
          </a:bodyPr>
          <a:lstStyle>
            <a:lvl1pPr marL="0" indent="0">
              <a:buNone/>
              <a:defRPr sz="4001" baseline="0"/>
            </a:lvl1pPr>
          </a:lstStyle>
          <a:p>
            <a:pPr algn="ctr"/>
            <a:r>
              <a:rPr lang="pt-BR" sz="4001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Reunião Geral</a:t>
            </a:r>
          </a:p>
        </p:txBody>
      </p:sp>
      <p:sp>
        <p:nvSpPr>
          <p:cNvPr id="19" name="Espaço Reservado para Texto 18"/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3" y="9322595"/>
            <a:ext cx="4286250" cy="69294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5pPr marL="1828823" indent="0" algn="l">
              <a:buNone/>
              <a:defRPr/>
            </a:lvl5pPr>
          </a:lstStyle>
          <a:p>
            <a:pPr lvl="0"/>
            <a:r>
              <a:rPr lang="pt-BR" dirty="0"/>
              <a:t>Data</a:t>
            </a:r>
          </a:p>
        </p:txBody>
      </p:sp>
      <p:pic>
        <p:nvPicPr>
          <p:cNvPr id="8" name="Imagem 7" descr="InCor HCFMUSP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6644" y="465854"/>
            <a:ext cx="2882700" cy="1113257"/>
          </a:xfrm>
          <a:prstGeom prst="rect">
            <a:avLst/>
          </a:prstGeom>
        </p:spPr>
      </p:pic>
      <p:pic>
        <p:nvPicPr>
          <p:cNvPr id="9" name="Imagem 8" descr="sm_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5048658" y="507534"/>
            <a:ext cx="2857520" cy="107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97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27378" y="404664"/>
            <a:ext cx="11377264" cy="1174440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 sz="3600" b="1" dirty="0">
                <a:solidFill>
                  <a:schemeClr val="accent5">
                    <a:lumMod val="50000"/>
                  </a:schemeClr>
                </a:solidFill>
              </a:rPr>
              <a:t>Clique para editar o texto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3517760" y="9534532"/>
            <a:ext cx="4267200" cy="547688"/>
          </a:xfrm>
          <a:prstGeom prst="rect">
            <a:avLst/>
          </a:prstGeom>
        </p:spPr>
        <p:txBody>
          <a:bodyPr/>
          <a:lstStyle/>
          <a:p>
            <a:fld id="{8C3AF77A-E15D-4E64-8377-9C2D3905EC41}" type="datetimeFigureOut">
              <a:rPr lang="pt-BR" smtClean="0">
                <a:solidFill>
                  <a:prstClr val="black"/>
                </a:solidFill>
              </a:rPr>
              <a:pPr/>
              <a:t>20/05/2024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367138" y="9534532"/>
            <a:ext cx="11809312" cy="547688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3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0" y="1943658"/>
            <a:ext cx="18288000" cy="834334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444626" y="5233547"/>
            <a:ext cx="15544800" cy="2043113"/>
          </a:xfrm>
          <a:prstGeom prst="rect">
            <a:avLst/>
          </a:prstGeo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pt-BR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Título </a:t>
            </a:r>
            <a:r>
              <a:rPr lang="pt-B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Da </a:t>
            </a:r>
            <a:r>
              <a:rPr lang="pt-BR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aula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44626" y="2983267"/>
            <a:ext cx="15544800" cy="2250281"/>
          </a:xfrm>
        </p:spPr>
        <p:txBody>
          <a:bodyPr anchor="b"/>
          <a:lstStyle>
            <a:lvl1pPr marL="0" indent="0">
              <a:buNone/>
              <a:defRPr sz="200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12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3517760" y="9534532"/>
            <a:ext cx="4267200" cy="547688"/>
          </a:xfrm>
          <a:prstGeom prst="rect">
            <a:avLst/>
          </a:prstGeom>
        </p:spPr>
        <p:txBody>
          <a:bodyPr/>
          <a:lstStyle/>
          <a:p>
            <a:fld id="{8C3AF77A-E15D-4E64-8377-9C2D3905EC41}" type="datetimeFigureOut">
              <a:rPr lang="pt-BR" smtClean="0">
                <a:solidFill>
                  <a:prstClr val="black"/>
                </a:solidFill>
              </a:rPr>
              <a:pPr/>
              <a:t>20/05/2024</a:t>
            </a:fld>
            <a:endParaRPr lang="pt-BR" dirty="0">
              <a:solidFill>
                <a:prstClr val="black"/>
              </a:solidFill>
            </a:endParaRPr>
          </a:p>
        </p:txBody>
      </p:sp>
      <p:pic>
        <p:nvPicPr>
          <p:cNvPr id="10" name="Imagem 9" descr="Pneum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9024" y="8275855"/>
            <a:ext cx="2495292" cy="176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90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0" y="2400307"/>
            <a:ext cx="8077200" cy="6788945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1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9296400" y="2400307"/>
            <a:ext cx="8077200" cy="6788945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1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3517760" y="9534532"/>
            <a:ext cx="4267200" cy="547688"/>
          </a:xfrm>
          <a:prstGeom prst="rect">
            <a:avLst/>
          </a:prstGeom>
        </p:spPr>
        <p:txBody>
          <a:bodyPr/>
          <a:lstStyle/>
          <a:p>
            <a:fld id="{8C3AF77A-E15D-4E64-8377-9C2D3905EC41}" type="datetimeFigureOut">
              <a:rPr lang="pt-BR" smtClean="0">
                <a:solidFill>
                  <a:prstClr val="black"/>
                </a:solidFill>
              </a:rPr>
              <a:pPr/>
              <a:t>20/05/2024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367138" y="9534532"/>
            <a:ext cx="11809312" cy="547688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3527378" y="404664"/>
            <a:ext cx="11377264" cy="1174440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 sz="3600" b="1" dirty="0">
                <a:solidFill>
                  <a:schemeClr val="accent5">
                    <a:lumMod val="50000"/>
                  </a:schemeClr>
                </a:solidFill>
              </a:rPr>
              <a:t>Clique para editar o texto</a:t>
            </a:r>
          </a:p>
        </p:txBody>
      </p:sp>
    </p:spTree>
    <p:extLst>
      <p:ext uri="{BB962C8B-B14F-4D97-AF65-F5344CB8AC3E}">
        <p14:creationId xmlns:p14="http://schemas.microsoft.com/office/powerpoint/2010/main" val="3320872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1" b="1"/>
            </a:lvl2pPr>
            <a:lvl3pPr marL="914412" indent="0">
              <a:buNone/>
              <a:defRPr sz="1800" b="1"/>
            </a:lvl3pPr>
            <a:lvl4pPr marL="1371617" indent="0">
              <a:buNone/>
              <a:defRPr sz="1601" b="1"/>
            </a:lvl4pPr>
            <a:lvl5pPr marL="1828823" indent="0">
              <a:buNone/>
              <a:defRPr sz="1601" b="1"/>
            </a:lvl5pPr>
            <a:lvl6pPr marL="2286029" indent="0">
              <a:buNone/>
              <a:defRPr sz="1601" b="1"/>
            </a:lvl6pPr>
            <a:lvl7pPr marL="2743235" indent="0">
              <a:buNone/>
              <a:defRPr sz="1601" b="1"/>
            </a:lvl7pPr>
            <a:lvl8pPr marL="3200441" indent="0">
              <a:buNone/>
              <a:defRPr sz="1601" b="1"/>
            </a:lvl8pPr>
            <a:lvl9pPr marL="3657647" indent="0">
              <a:buNone/>
              <a:defRPr sz="1601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2400"/>
            </a:lvl1pPr>
            <a:lvl2pPr>
              <a:defRPr sz="2001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9290055" y="2302670"/>
            <a:ext cx="8083550" cy="95964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1" b="1"/>
            </a:lvl2pPr>
            <a:lvl3pPr marL="914412" indent="0">
              <a:buNone/>
              <a:defRPr sz="1800" b="1"/>
            </a:lvl3pPr>
            <a:lvl4pPr marL="1371617" indent="0">
              <a:buNone/>
              <a:defRPr sz="1601" b="1"/>
            </a:lvl4pPr>
            <a:lvl5pPr marL="1828823" indent="0">
              <a:buNone/>
              <a:defRPr sz="1601" b="1"/>
            </a:lvl5pPr>
            <a:lvl6pPr marL="2286029" indent="0">
              <a:buNone/>
              <a:defRPr sz="1601" b="1"/>
            </a:lvl6pPr>
            <a:lvl7pPr marL="2743235" indent="0">
              <a:buNone/>
              <a:defRPr sz="1601" b="1"/>
            </a:lvl7pPr>
            <a:lvl8pPr marL="3200441" indent="0">
              <a:buNone/>
              <a:defRPr sz="1601" b="1"/>
            </a:lvl8pPr>
            <a:lvl9pPr marL="3657647" indent="0">
              <a:buNone/>
              <a:defRPr sz="1601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9290055" y="3262313"/>
            <a:ext cx="8083550" cy="5926932"/>
          </a:xfrm>
        </p:spPr>
        <p:txBody>
          <a:bodyPr/>
          <a:lstStyle>
            <a:lvl1pPr>
              <a:defRPr sz="2400"/>
            </a:lvl1pPr>
            <a:lvl2pPr>
              <a:defRPr sz="2001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3517760" y="9534532"/>
            <a:ext cx="4267200" cy="547688"/>
          </a:xfrm>
          <a:prstGeom prst="rect">
            <a:avLst/>
          </a:prstGeom>
        </p:spPr>
        <p:txBody>
          <a:bodyPr/>
          <a:lstStyle/>
          <a:p>
            <a:fld id="{8C3AF77A-E15D-4E64-8377-9C2D3905EC41}" type="datetimeFigureOut">
              <a:rPr lang="pt-BR" smtClean="0">
                <a:solidFill>
                  <a:prstClr val="black"/>
                </a:solidFill>
              </a:rPr>
              <a:pPr/>
              <a:t>20/05/2024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11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367138" y="9534532"/>
            <a:ext cx="11809312" cy="547688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 hasCustomPrompt="1"/>
          </p:nvPr>
        </p:nvSpPr>
        <p:spPr>
          <a:xfrm>
            <a:off x="3527378" y="404664"/>
            <a:ext cx="11377264" cy="117444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pt-BR" sz="3600" b="1" dirty="0">
                <a:solidFill>
                  <a:schemeClr val="accent5">
                    <a:lumMod val="50000"/>
                  </a:schemeClr>
                </a:solidFill>
              </a:rPr>
              <a:t>Clique para editar o texto</a:t>
            </a:r>
          </a:p>
        </p:txBody>
      </p:sp>
    </p:spTree>
    <p:extLst>
      <p:ext uri="{BB962C8B-B14F-4D97-AF65-F5344CB8AC3E}">
        <p14:creationId xmlns:p14="http://schemas.microsoft.com/office/powerpoint/2010/main" val="495103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952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3517760" y="9534532"/>
            <a:ext cx="4267200" cy="547688"/>
          </a:xfrm>
          <a:prstGeom prst="rect">
            <a:avLst/>
          </a:prstGeom>
        </p:spPr>
        <p:txBody>
          <a:bodyPr/>
          <a:lstStyle/>
          <a:p>
            <a:fld id="{8C3AF77A-E15D-4E64-8377-9C2D3905EC41}" type="datetimeFigureOut">
              <a:rPr lang="pt-BR" smtClean="0">
                <a:solidFill>
                  <a:prstClr val="black"/>
                </a:solidFill>
              </a:rPr>
              <a:pPr/>
              <a:t>20/05/2024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367138" y="9534532"/>
            <a:ext cx="11809312" cy="547688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 hasCustomPrompt="1"/>
          </p:nvPr>
        </p:nvSpPr>
        <p:spPr>
          <a:xfrm>
            <a:off x="3527378" y="404664"/>
            <a:ext cx="11377264" cy="117444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pt-BR" sz="3600" b="1" dirty="0">
                <a:solidFill>
                  <a:schemeClr val="accent5">
                    <a:lumMod val="50000"/>
                  </a:schemeClr>
                </a:solidFill>
              </a:rPr>
              <a:t>Clique para editar o texto</a:t>
            </a:r>
          </a:p>
        </p:txBody>
      </p:sp>
    </p:spTree>
    <p:extLst>
      <p:ext uri="{BB962C8B-B14F-4D97-AF65-F5344CB8AC3E}">
        <p14:creationId xmlns:p14="http://schemas.microsoft.com/office/powerpoint/2010/main" val="240806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3517760" y="9534532"/>
            <a:ext cx="4267200" cy="547688"/>
          </a:xfrm>
          <a:prstGeom prst="rect">
            <a:avLst/>
          </a:prstGeom>
        </p:spPr>
        <p:txBody>
          <a:bodyPr/>
          <a:lstStyle/>
          <a:p>
            <a:fld id="{8C3AF77A-E15D-4E64-8377-9C2D3905EC41}" type="datetimeFigureOut">
              <a:rPr lang="pt-BR" smtClean="0">
                <a:solidFill>
                  <a:prstClr val="black"/>
                </a:solidFill>
              </a:rPr>
              <a:pPr/>
              <a:t>20/05/2024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367138" y="9534532"/>
            <a:ext cx="11809312" cy="547688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64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5" y="2119164"/>
            <a:ext cx="6016626" cy="1743075"/>
          </a:xfrm>
          <a:prstGeom prst="rect">
            <a:avLst/>
          </a:prstGeo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50100" y="2119171"/>
            <a:ext cx="10223500" cy="7070081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5" y="3955375"/>
            <a:ext cx="6016626" cy="5233877"/>
          </a:xfrm>
        </p:spPr>
        <p:txBody>
          <a:bodyPr/>
          <a:lstStyle>
            <a:lvl1pPr marL="0" indent="0">
              <a:buNone/>
              <a:defRPr sz="1400"/>
            </a:lvl1pPr>
            <a:lvl2pPr marL="457206" indent="0">
              <a:buNone/>
              <a:defRPr sz="1200"/>
            </a:lvl2pPr>
            <a:lvl3pPr marL="914412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5" indent="0">
              <a:buNone/>
              <a:defRPr sz="900"/>
            </a:lvl7pPr>
            <a:lvl8pPr marL="3200441" indent="0">
              <a:buNone/>
              <a:defRPr sz="900"/>
            </a:lvl8pPr>
            <a:lvl9pPr marL="3657647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3517760" y="9534532"/>
            <a:ext cx="4267200" cy="547688"/>
          </a:xfrm>
          <a:prstGeom prst="rect">
            <a:avLst/>
          </a:prstGeom>
        </p:spPr>
        <p:txBody>
          <a:bodyPr/>
          <a:lstStyle/>
          <a:p>
            <a:fld id="{8C3AF77A-E15D-4E64-8377-9C2D3905EC41}" type="datetimeFigureOut">
              <a:rPr lang="pt-BR" smtClean="0">
                <a:solidFill>
                  <a:prstClr val="black"/>
                </a:solidFill>
              </a:rPr>
              <a:pPr/>
              <a:t>20/05/2024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367138" y="9534532"/>
            <a:ext cx="11809312" cy="547688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5545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  <a:prstGeom prst="rect">
            <a:avLst/>
          </a:prstGeo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1"/>
            </a:lvl2pPr>
            <a:lvl3pPr marL="914412" indent="0">
              <a:buNone/>
              <a:defRPr sz="2400"/>
            </a:lvl3pPr>
            <a:lvl4pPr marL="1371617" indent="0">
              <a:buNone/>
              <a:defRPr sz="2001"/>
            </a:lvl4pPr>
            <a:lvl5pPr marL="1828823" indent="0">
              <a:buNone/>
              <a:defRPr sz="2001"/>
            </a:lvl5pPr>
            <a:lvl6pPr marL="2286029" indent="0">
              <a:buNone/>
              <a:defRPr sz="2001"/>
            </a:lvl6pPr>
            <a:lvl7pPr marL="2743235" indent="0">
              <a:buNone/>
              <a:defRPr sz="2001"/>
            </a:lvl7pPr>
            <a:lvl8pPr marL="3200441" indent="0">
              <a:buNone/>
              <a:defRPr sz="2001"/>
            </a:lvl8pPr>
            <a:lvl9pPr marL="3657647" indent="0">
              <a:buNone/>
              <a:defRPr sz="2001"/>
            </a:lvl9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1400"/>
            </a:lvl1pPr>
            <a:lvl2pPr marL="457206" indent="0">
              <a:buNone/>
              <a:defRPr sz="1200"/>
            </a:lvl2pPr>
            <a:lvl3pPr marL="914412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5" indent="0">
              <a:buNone/>
              <a:defRPr sz="900"/>
            </a:lvl7pPr>
            <a:lvl8pPr marL="3200441" indent="0">
              <a:buNone/>
              <a:defRPr sz="900"/>
            </a:lvl8pPr>
            <a:lvl9pPr marL="3657647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3517760" y="9534532"/>
            <a:ext cx="4267200" cy="547688"/>
          </a:xfrm>
          <a:prstGeom prst="rect">
            <a:avLst/>
          </a:prstGeom>
        </p:spPr>
        <p:txBody>
          <a:bodyPr/>
          <a:lstStyle/>
          <a:p>
            <a:fld id="{8C3AF77A-E15D-4E64-8377-9C2D3905EC41}" type="datetimeFigureOut">
              <a:rPr lang="pt-BR" smtClean="0">
                <a:solidFill>
                  <a:prstClr val="black"/>
                </a:solidFill>
              </a:rPr>
              <a:pPr/>
              <a:t>20/05/2024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367138" y="9534532"/>
            <a:ext cx="11809312" cy="547688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463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3517760" y="9534532"/>
            <a:ext cx="4267200" cy="547688"/>
          </a:xfrm>
          <a:prstGeom prst="rect">
            <a:avLst/>
          </a:prstGeom>
        </p:spPr>
        <p:txBody>
          <a:bodyPr/>
          <a:lstStyle/>
          <a:p>
            <a:fld id="{8C3AF77A-E15D-4E64-8377-9C2D3905EC41}" type="datetimeFigureOut">
              <a:rPr lang="pt-BR" smtClean="0">
                <a:solidFill>
                  <a:prstClr val="black"/>
                </a:solidFill>
              </a:rPr>
              <a:pPr/>
              <a:t>20/05/2024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367138" y="9534532"/>
            <a:ext cx="11809312" cy="547688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83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3258800" y="2119171"/>
            <a:ext cx="4114800" cy="7070081"/>
          </a:xfrm>
          <a:prstGeom prst="rect">
            <a:avLst/>
          </a:prstGeom>
        </p:spPr>
        <p:txBody>
          <a:bodyPr vert="eaVert"/>
          <a:lstStyle>
            <a:lvl1pPr>
              <a:defRPr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119171"/>
            <a:ext cx="12039600" cy="7070081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3517760" y="9534532"/>
            <a:ext cx="4267200" cy="547688"/>
          </a:xfrm>
          <a:prstGeom prst="rect">
            <a:avLst/>
          </a:prstGeom>
        </p:spPr>
        <p:txBody>
          <a:bodyPr/>
          <a:lstStyle/>
          <a:p>
            <a:fld id="{8C3AF77A-E15D-4E64-8377-9C2D3905EC41}" type="datetimeFigureOut">
              <a:rPr lang="pt-BR" smtClean="0">
                <a:solidFill>
                  <a:prstClr val="black"/>
                </a:solidFill>
              </a:rPr>
              <a:pPr/>
              <a:t>20/05/2024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367138" y="9534532"/>
            <a:ext cx="11809312" cy="547688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35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90631437-9EF6-4C95-9BAD-04B39D26D85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371600"/>
              <a:t>20/05/2024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510FD350-C188-4CA6-9E5E-BB9FECF4E20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371600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054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90631437-9EF6-4C95-9BAD-04B39D26D85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371600"/>
              <a:t>20/05/2024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510FD350-C188-4CA6-9E5E-BB9FECF4E20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371600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394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90631437-9EF6-4C95-9BAD-04B39D26D85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371600"/>
              <a:t>20/05/2024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510FD350-C188-4CA6-9E5E-BB9FECF4E20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371600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2513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90631437-9EF6-4C95-9BAD-04B39D26D85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371600"/>
              <a:t>20/05/2024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510FD350-C188-4CA6-9E5E-BB9FECF4E20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371600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26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</p:spPr>
        <p:txBody>
          <a:bodyPr lIns="137160" tIns="68580" rIns="137160" bIns="68580" anchor="b"/>
          <a:lstStyle>
            <a:lvl1pPr algn="ctr">
              <a:defRPr sz="9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lIns="137160" tIns="68580" rIns="137160" bIns="68580"/>
          <a:lstStyle/>
          <a:p>
            <a:fld id="{9DA07A6C-09CE-4B4D-B4D8-6A4F55DB5E9F}" type="datetimeFigureOut">
              <a:rPr lang="pt-BR" smtClean="0"/>
              <a:pPr/>
              <a:t>20/05/2024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lIns="137160" tIns="68580" rIns="137160" bIns="68580"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lIns="137160" tIns="68580" rIns="137160" bIns="68580"/>
          <a:lstStyle/>
          <a:p>
            <a:fld id="{0CF1AEC6-23E5-4B22-B9DA-EF60F4DF5B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2728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90631437-9EF6-4C95-9BAD-04B39D26D85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371600"/>
              <a:t>20/05/2024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510FD350-C188-4CA6-9E5E-BB9FECF4E20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371600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623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90631437-9EF6-4C95-9BAD-04B39D26D85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371600"/>
              <a:t>20/05/2024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510FD350-C188-4CA6-9E5E-BB9FECF4E20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371600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62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90631437-9EF6-4C95-9BAD-04B39D26D85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371600"/>
              <a:t>20/05/2024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510FD350-C188-4CA6-9E5E-BB9FECF4E20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371600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9114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90631437-9EF6-4C95-9BAD-04B39D26D85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371600"/>
              <a:t>20/05/2024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510FD350-C188-4CA6-9E5E-BB9FECF4E20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371600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9863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90631437-9EF6-4C95-9BAD-04B39D26D85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371600"/>
              <a:t>20/05/2024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510FD350-C188-4CA6-9E5E-BB9FECF4E20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371600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0483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90631437-9EF6-4C95-9BAD-04B39D26D85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371600"/>
              <a:t>20/05/2024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510FD350-C188-4CA6-9E5E-BB9FECF4E20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371600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723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90631437-9EF6-4C95-9BAD-04B39D26D85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371600"/>
              <a:t>20/05/2024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510FD350-C188-4CA6-9E5E-BB9FECF4E20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371600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6579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801" y="342900"/>
            <a:ext cx="15544800" cy="17145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lip-art 2"/>
          <p:cNvSpPr>
            <a:spLocks noGrp="1"/>
          </p:cNvSpPr>
          <p:nvPr>
            <p:ph type="clipArt" sz="half" idx="1"/>
          </p:nvPr>
        </p:nvSpPr>
        <p:spPr>
          <a:xfrm>
            <a:off x="914402" y="2828925"/>
            <a:ext cx="8043333" cy="6257925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228671" y="2828925"/>
            <a:ext cx="8043333" cy="625792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>
              <a:defRPr/>
            </a:pPr>
            <a:fld id="{F681D7A2-6BBF-47E6-A2F5-B0893487D033}" type="slidenum">
              <a:rPr lang="en-US" smtClean="0">
                <a:solidFill>
                  <a:srgbClr val="5E574E"/>
                </a:solidFill>
              </a:rPr>
              <a:pPr defTabSz="1371600">
                <a:defRPr/>
              </a:pPr>
              <a:t>‹nº›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520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88940C01-9213-451F-8829-E1A4B0754D4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371600"/>
              <a:t>20/05/2024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8D83A30-2903-4BA8-BF2B-3243A82E07F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371600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525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88940C01-9213-451F-8829-E1A4B0754D4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371600"/>
              <a:t>20/05/2024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8D83A30-2903-4BA8-BF2B-3243A82E07F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371600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0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E1EC93F7-F827-4360-B154-2BA4CA1135DF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7926" y="71438"/>
            <a:ext cx="1727200" cy="1281113"/>
          </a:xfrm>
          <a:prstGeom prst="rect">
            <a:avLst/>
          </a:prstGeom>
          <a:noFill/>
          <a:ln>
            <a:noFill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7F12C68-ED98-4DA1-83A1-DE7C0F475267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63"/>
          <a:stretch>
            <a:fillRect/>
          </a:stretch>
        </p:blipFill>
        <p:spPr bwMode="auto">
          <a:xfrm>
            <a:off x="142876" y="9429750"/>
            <a:ext cx="2143124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1B2AD0A-CC27-40AC-81AF-DC2174BF4535}"/>
              </a:ext>
            </a:extLst>
          </p:cNvPr>
          <p:cNvSpPr>
            <a:spLocks/>
          </p:cNvSpPr>
          <p:nvPr/>
        </p:nvSpPr>
        <p:spPr bwMode="auto">
          <a:xfrm>
            <a:off x="5816600" y="876300"/>
            <a:ext cx="10845800" cy="571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</p:spPr>
        <p:txBody>
          <a:bodyPr lIns="0" tIns="0" rIns="60959" bIns="0"/>
          <a:lstStyle/>
          <a:p>
            <a:pPr marL="59532"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solidFill>
                  <a:srgbClr val="FFFFFF"/>
                </a:solidFill>
                <a:latin typeface="Arial"/>
                <a:ea typeface="ヒラギノ角ゴ ProN W3" charset="0"/>
                <a:cs typeface="Arial" charset="0"/>
              </a:rPr>
              <a:t>Disciplina</a:t>
            </a:r>
            <a:r>
              <a:rPr lang="en-US" sz="3000" dirty="0">
                <a:solidFill>
                  <a:srgbClr val="FFFFFF"/>
                </a:solidFill>
                <a:latin typeface="Arial"/>
                <a:ea typeface="ヒラギノ角ゴ ProN W3" charset="0"/>
                <a:cs typeface="Arial" charset="0"/>
              </a:rPr>
              <a:t> de </a:t>
            </a:r>
            <a:r>
              <a:rPr lang="en-US" sz="3000" dirty="0" err="1">
                <a:solidFill>
                  <a:srgbClr val="FFFFFF"/>
                </a:solidFill>
                <a:latin typeface="Arial"/>
                <a:ea typeface="ヒラギノ角ゴ ProN W3" charset="0"/>
                <a:cs typeface="Arial" charset="0"/>
              </a:rPr>
              <a:t>Pneumologia</a:t>
            </a:r>
            <a:r>
              <a:rPr lang="en-US" sz="3000" dirty="0">
                <a:solidFill>
                  <a:srgbClr val="FFFFFF"/>
                </a:solidFill>
                <a:latin typeface="Arial"/>
                <a:ea typeface="ヒラギノ角ゴ ProN W3" charset="0"/>
                <a:cs typeface="Arial" charset="0"/>
              </a:rPr>
              <a:t> - </a:t>
            </a:r>
            <a:r>
              <a:rPr lang="en-US" sz="3000" dirty="0" err="1">
                <a:solidFill>
                  <a:srgbClr val="FFFFFF"/>
                </a:solidFill>
                <a:latin typeface="Arial"/>
                <a:ea typeface="ヒラギノ角ゴ ProN W3" charset="0"/>
                <a:cs typeface="Arial" charset="0"/>
              </a:rPr>
              <a:t>InCor</a:t>
            </a:r>
            <a:r>
              <a:rPr lang="en-US" sz="3000" dirty="0">
                <a:solidFill>
                  <a:srgbClr val="FFFFFF"/>
                </a:solidFill>
                <a:latin typeface="Arial"/>
                <a:ea typeface="ヒラギノ角ゴ ProN W3" charset="0"/>
                <a:cs typeface="Arial" charset="0"/>
              </a:rPr>
              <a:t> HC FMUSP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FEA80DA-500F-446E-BE02-E411DAB496FF}"/>
              </a:ext>
            </a:extLst>
          </p:cNvPr>
          <p:cNvGrpSpPr>
            <a:grpSpLocks/>
          </p:cNvGrpSpPr>
          <p:nvPr/>
        </p:nvGrpSpPr>
        <p:grpSpPr bwMode="auto">
          <a:xfrm>
            <a:off x="285689" y="107121"/>
            <a:ext cx="1800226" cy="1238250"/>
            <a:chOff x="0" y="0"/>
            <a:chExt cx="567" cy="5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AutoShape 7">
              <a:extLst>
                <a:ext uri="{FF2B5EF4-FFF2-40B4-BE49-F238E27FC236}">
                  <a16:creationId xmlns:a16="http://schemas.microsoft.com/office/drawing/2014/main" xmlns="" id="{8C9AB227-F7DE-4CCB-89A7-3B13BD877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80" cy="52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17390" y="6264"/>
                  </a:moveTo>
                  <a:lnTo>
                    <a:pt x="17390" y="6060"/>
                  </a:lnTo>
                  <a:lnTo>
                    <a:pt x="17390" y="5862"/>
                  </a:lnTo>
                  <a:lnTo>
                    <a:pt x="17210" y="5665"/>
                  </a:lnTo>
                  <a:lnTo>
                    <a:pt x="17031" y="5563"/>
                  </a:lnTo>
                  <a:lnTo>
                    <a:pt x="17031" y="5263"/>
                  </a:lnTo>
                  <a:lnTo>
                    <a:pt x="16840" y="5212"/>
                  </a:lnTo>
                  <a:lnTo>
                    <a:pt x="16660" y="5014"/>
                  </a:lnTo>
                  <a:lnTo>
                    <a:pt x="16481" y="4810"/>
                  </a:lnTo>
                  <a:lnTo>
                    <a:pt x="16481" y="4708"/>
                  </a:lnTo>
                  <a:lnTo>
                    <a:pt x="16290" y="4510"/>
                  </a:lnTo>
                  <a:lnTo>
                    <a:pt x="16110" y="4306"/>
                  </a:lnTo>
                  <a:lnTo>
                    <a:pt x="16110" y="4210"/>
                  </a:lnTo>
                  <a:lnTo>
                    <a:pt x="15931" y="4108"/>
                  </a:lnTo>
                  <a:lnTo>
                    <a:pt x="15740" y="3961"/>
                  </a:lnTo>
                  <a:lnTo>
                    <a:pt x="15560" y="3859"/>
                  </a:lnTo>
                  <a:lnTo>
                    <a:pt x="15380" y="3757"/>
                  </a:lnTo>
                  <a:lnTo>
                    <a:pt x="15380" y="3560"/>
                  </a:lnTo>
                  <a:lnTo>
                    <a:pt x="15291" y="3458"/>
                  </a:lnTo>
                  <a:lnTo>
                    <a:pt x="15100" y="3355"/>
                  </a:lnTo>
                  <a:lnTo>
                    <a:pt x="14920" y="3260"/>
                  </a:lnTo>
                  <a:lnTo>
                    <a:pt x="14741" y="3158"/>
                  </a:lnTo>
                  <a:lnTo>
                    <a:pt x="14550" y="2954"/>
                  </a:lnTo>
                  <a:lnTo>
                    <a:pt x="14370" y="2954"/>
                  </a:lnTo>
                  <a:lnTo>
                    <a:pt x="14190" y="2909"/>
                  </a:lnTo>
                  <a:lnTo>
                    <a:pt x="14000" y="2807"/>
                  </a:lnTo>
                  <a:lnTo>
                    <a:pt x="13820" y="2705"/>
                  </a:lnTo>
                  <a:lnTo>
                    <a:pt x="13640" y="2603"/>
                  </a:lnTo>
                  <a:lnTo>
                    <a:pt x="13461" y="2507"/>
                  </a:lnTo>
                  <a:lnTo>
                    <a:pt x="13270" y="2405"/>
                  </a:lnTo>
                  <a:lnTo>
                    <a:pt x="13180" y="2303"/>
                  </a:lnTo>
                  <a:lnTo>
                    <a:pt x="13000" y="2207"/>
                  </a:lnTo>
                  <a:lnTo>
                    <a:pt x="12821" y="2207"/>
                  </a:lnTo>
                  <a:lnTo>
                    <a:pt x="12271" y="2405"/>
                  </a:lnTo>
                  <a:lnTo>
                    <a:pt x="11721" y="2603"/>
                  </a:lnTo>
                  <a:lnTo>
                    <a:pt x="11170" y="2807"/>
                  </a:lnTo>
                  <a:lnTo>
                    <a:pt x="10710" y="2954"/>
                  </a:lnTo>
                  <a:lnTo>
                    <a:pt x="10160" y="3260"/>
                  </a:lnTo>
                  <a:lnTo>
                    <a:pt x="9610" y="3458"/>
                  </a:lnTo>
                  <a:lnTo>
                    <a:pt x="9240" y="3655"/>
                  </a:lnTo>
                  <a:lnTo>
                    <a:pt x="8790" y="3961"/>
                  </a:lnTo>
                  <a:lnTo>
                    <a:pt x="8420" y="4210"/>
                  </a:lnTo>
                  <a:lnTo>
                    <a:pt x="7870" y="4408"/>
                  </a:lnTo>
                  <a:lnTo>
                    <a:pt x="7511" y="4708"/>
                  </a:lnTo>
                  <a:lnTo>
                    <a:pt x="6960" y="4912"/>
                  </a:lnTo>
                  <a:lnTo>
                    <a:pt x="6680" y="5212"/>
                  </a:lnTo>
                  <a:lnTo>
                    <a:pt x="6321" y="5461"/>
                  </a:lnTo>
                  <a:lnTo>
                    <a:pt x="5950" y="5760"/>
                  </a:lnTo>
                  <a:lnTo>
                    <a:pt x="5580" y="6060"/>
                  </a:lnTo>
                  <a:lnTo>
                    <a:pt x="5220" y="6366"/>
                  </a:lnTo>
                  <a:lnTo>
                    <a:pt x="4850" y="6615"/>
                  </a:lnTo>
                  <a:lnTo>
                    <a:pt x="4580" y="6915"/>
                  </a:lnTo>
                  <a:lnTo>
                    <a:pt x="4210" y="7317"/>
                  </a:lnTo>
                  <a:lnTo>
                    <a:pt x="4030" y="7566"/>
                  </a:lnTo>
                  <a:lnTo>
                    <a:pt x="3660" y="7866"/>
                  </a:lnTo>
                  <a:lnTo>
                    <a:pt x="3480" y="8267"/>
                  </a:lnTo>
                  <a:lnTo>
                    <a:pt x="3110" y="8567"/>
                  </a:lnTo>
                  <a:lnTo>
                    <a:pt x="2930" y="8822"/>
                  </a:lnTo>
                  <a:lnTo>
                    <a:pt x="2751" y="9218"/>
                  </a:lnTo>
                  <a:lnTo>
                    <a:pt x="2470" y="9620"/>
                  </a:lnTo>
                  <a:lnTo>
                    <a:pt x="2290" y="9875"/>
                  </a:lnTo>
                  <a:lnTo>
                    <a:pt x="2099" y="10271"/>
                  </a:lnTo>
                  <a:lnTo>
                    <a:pt x="1920" y="10672"/>
                  </a:lnTo>
                  <a:lnTo>
                    <a:pt x="1740" y="11023"/>
                  </a:lnTo>
                  <a:lnTo>
                    <a:pt x="1740" y="11425"/>
                  </a:lnTo>
                  <a:lnTo>
                    <a:pt x="1561" y="11623"/>
                  </a:lnTo>
                  <a:lnTo>
                    <a:pt x="1561" y="11929"/>
                  </a:lnTo>
                  <a:lnTo>
                    <a:pt x="1561" y="12127"/>
                  </a:lnTo>
                  <a:lnTo>
                    <a:pt x="1370" y="12376"/>
                  </a:lnTo>
                  <a:lnTo>
                    <a:pt x="1370" y="12580"/>
                  </a:lnTo>
                  <a:lnTo>
                    <a:pt x="1370" y="12880"/>
                  </a:lnTo>
                  <a:lnTo>
                    <a:pt x="1190" y="12982"/>
                  </a:lnTo>
                  <a:lnTo>
                    <a:pt x="1190" y="13282"/>
                  </a:lnTo>
                  <a:lnTo>
                    <a:pt x="1190" y="13428"/>
                  </a:lnTo>
                  <a:lnTo>
                    <a:pt x="1190" y="13734"/>
                  </a:lnTo>
                  <a:lnTo>
                    <a:pt x="1010" y="13932"/>
                  </a:lnTo>
                  <a:lnTo>
                    <a:pt x="1010" y="14130"/>
                  </a:lnTo>
                  <a:lnTo>
                    <a:pt x="1010" y="14436"/>
                  </a:lnTo>
                  <a:lnTo>
                    <a:pt x="1010" y="14583"/>
                  </a:lnTo>
                  <a:lnTo>
                    <a:pt x="820" y="14781"/>
                  </a:lnTo>
                  <a:lnTo>
                    <a:pt x="820" y="14985"/>
                  </a:lnTo>
                  <a:lnTo>
                    <a:pt x="820" y="15285"/>
                  </a:lnTo>
                  <a:lnTo>
                    <a:pt x="820" y="15482"/>
                  </a:lnTo>
                  <a:lnTo>
                    <a:pt x="640" y="15635"/>
                  </a:lnTo>
                  <a:lnTo>
                    <a:pt x="640" y="15935"/>
                  </a:lnTo>
                  <a:lnTo>
                    <a:pt x="640" y="16139"/>
                  </a:lnTo>
                  <a:lnTo>
                    <a:pt x="640" y="16337"/>
                  </a:lnTo>
                  <a:lnTo>
                    <a:pt x="640" y="16535"/>
                  </a:lnTo>
                  <a:lnTo>
                    <a:pt x="550" y="16790"/>
                  </a:lnTo>
                  <a:lnTo>
                    <a:pt x="550" y="16988"/>
                  </a:lnTo>
                  <a:lnTo>
                    <a:pt x="550" y="17192"/>
                  </a:lnTo>
                  <a:lnTo>
                    <a:pt x="550" y="17390"/>
                  </a:lnTo>
                  <a:lnTo>
                    <a:pt x="550" y="17594"/>
                  </a:lnTo>
                  <a:lnTo>
                    <a:pt x="550" y="17894"/>
                  </a:lnTo>
                  <a:lnTo>
                    <a:pt x="550" y="18040"/>
                  </a:lnTo>
                  <a:lnTo>
                    <a:pt x="550" y="18245"/>
                  </a:lnTo>
                  <a:lnTo>
                    <a:pt x="550" y="18442"/>
                  </a:lnTo>
                  <a:lnTo>
                    <a:pt x="359" y="18640"/>
                  </a:lnTo>
                  <a:lnTo>
                    <a:pt x="359" y="18742"/>
                  </a:lnTo>
                  <a:lnTo>
                    <a:pt x="359" y="18946"/>
                  </a:lnTo>
                  <a:lnTo>
                    <a:pt x="359" y="19042"/>
                  </a:lnTo>
                  <a:lnTo>
                    <a:pt x="359" y="19195"/>
                  </a:lnTo>
                  <a:lnTo>
                    <a:pt x="180" y="19297"/>
                  </a:lnTo>
                  <a:lnTo>
                    <a:pt x="180" y="19393"/>
                  </a:lnTo>
                  <a:lnTo>
                    <a:pt x="180" y="19495"/>
                  </a:lnTo>
                  <a:lnTo>
                    <a:pt x="0" y="19693"/>
                  </a:lnTo>
                  <a:lnTo>
                    <a:pt x="0" y="19795"/>
                  </a:lnTo>
                  <a:lnTo>
                    <a:pt x="0" y="19897"/>
                  </a:lnTo>
                  <a:lnTo>
                    <a:pt x="0" y="19999"/>
                  </a:lnTo>
                  <a:lnTo>
                    <a:pt x="0" y="20094"/>
                  </a:lnTo>
                  <a:lnTo>
                    <a:pt x="0" y="20248"/>
                  </a:lnTo>
                  <a:lnTo>
                    <a:pt x="0" y="20445"/>
                  </a:lnTo>
                  <a:lnTo>
                    <a:pt x="0" y="20547"/>
                  </a:lnTo>
                  <a:lnTo>
                    <a:pt x="0" y="20650"/>
                  </a:lnTo>
                  <a:lnTo>
                    <a:pt x="0" y="20745"/>
                  </a:lnTo>
                  <a:lnTo>
                    <a:pt x="0" y="20847"/>
                  </a:lnTo>
                  <a:lnTo>
                    <a:pt x="0" y="20949"/>
                  </a:lnTo>
                  <a:lnTo>
                    <a:pt x="0" y="21051"/>
                  </a:lnTo>
                  <a:lnTo>
                    <a:pt x="0" y="21147"/>
                  </a:lnTo>
                  <a:lnTo>
                    <a:pt x="0" y="21249"/>
                  </a:lnTo>
                  <a:lnTo>
                    <a:pt x="180" y="21351"/>
                  </a:lnTo>
                  <a:lnTo>
                    <a:pt x="180" y="21396"/>
                  </a:lnTo>
                  <a:lnTo>
                    <a:pt x="180" y="21498"/>
                  </a:lnTo>
                  <a:lnTo>
                    <a:pt x="359" y="21498"/>
                  </a:lnTo>
                  <a:lnTo>
                    <a:pt x="359" y="21600"/>
                  </a:lnTo>
                  <a:lnTo>
                    <a:pt x="550" y="21396"/>
                  </a:lnTo>
                  <a:lnTo>
                    <a:pt x="820" y="21147"/>
                  </a:lnTo>
                  <a:lnTo>
                    <a:pt x="1190" y="20949"/>
                  </a:lnTo>
                  <a:lnTo>
                    <a:pt x="1561" y="20650"/>
                  </a:lnTo>
                  <a:lnTo>
                    <a:pt x="1920" y="20445"/>
                  </a:lnTo>
                  <a:lnTo>
                    <a:pt x="2290" y="20248"/>
                  </a:lnTo>
                  <a:lnTo>
                    <a:pt x="2649" y="20094"/>
                  </a:lnTo>
                  <a:lnTo>
                    <a:pt x="2930" y="19897"/>
                  </a:lnTo>
                  <a:lnTo>
                    <a:pt x="3480" y="19795"/>
                  </a:lnTo>
                  <a:lnTo>
                    <a:pt x="3840" y="19597"/>
                  </a:lnTo>
                  <a:lnTo>
                    <a:pt x="4210" y="19495"/>
                  </a:lnTo>
                  <a:lnTo>
                    <a:pt x="4580" y="19297"/>
                  </a:lnTo>
                  <a:lnTo>
                    <a:pt x="5030" y="19195"/>
                  </a:lnTo>
                  <a:lnTo>
                    <a:pt x="5400" y="19093"/>
                  </a:lnTo>
                  <a:lnTo>
                    <a:pt x="5770" y="19042"/>
                  </a:lnTo>
                  <a:lnTo>
                    <a:pt x="6321" y="19042"/>
                  </a:lnTo>
                  <a:lnTo>
                    <a:pt x="6859" y="18946"/>
                  </a:lnTo>
                  <a:lnTo>
                    <a:pt x="7140" y="18844"/>
                  </a:lnTo>
                  <a:lnTo>
                    <a:pt x="7511" y="18844"/>
                  </a:lnTo>
                  <a:lnTo>
                    <a:pt x="8061" y="18742"/>
                  </a:lnTo>
                  <a:lnTo>
                    <a:pt x="8600" y="18742"/>
                  </a:lnTo>
                  <a:lnTo>
                    <a:pt x="9060" y="18742"/>
                  </a:lnTo>
                  <a:lnTo>
                    <a:pt x="9430" y="18742"/>
                  </a:lnTo>
                  <a:lnTo>
                    <a:pt x="9980" y="18742"/>
                  </a:lnTo>
                  <a:lnTo>
                    <a:pt x="10340" y="18742"/>
                  </a:lnTo>
                  <a:lnTo>
                    <a:pt x="10890" y="18742"/>
                  </a:lnTo>
                  <a:lnTo>
                    <a:pt x="11170" y="18742"/>
                  </a:lnTo>
                  <a:lnTo>
                    <a:pt x="11721" y="18844"/>
                  </a:lnTo>
                  <a:lnTo>
                    <a:pt x="12271" y="18844"/>
                  </a:lnTo>
                  <a:lnTo>
                    <a:pt x="12630" y="18946"/>
                  </a:lnTo>
                  <a:lnTo>
                    <a:pt x="13180" y="19042"/>
                  </a:lnTo>
                  <a:lnTo>
                    <a:pt x="13640" y="19093"/>
                  </a:lnTo>
                  <a:lnTo>
                    <a:pt x="13820" y="19093"/>
                  </a:lnTo>
                  <a:lnTo>
                    <a:pt x="14000" y="19093"/>
                  </a:lnTo>
                  <a:lnTo>
                    <a:pt x="14370" y="19093"/>
                  </a:lnTo>
                  <a:lnTo>
                    <a:pt x="14550" y="19093"/>
                  </a:lnTo>
                  <a:lnTo>
                    <a:pt x="14920" y="19093"/>
                  </a:lnTo>
                  <a:lnTo>
                    <a:pt x="15100" y="19093"/>
                  </a:lnTo>
                  <a:lnTo>
                    <a:pt x="15291" y="19093"/>
                  </a:lnTo>
                  <a:lnTo>
                    <a:pt x="15380" y="19093"/>
                  </a:lnTo>
                  <a:lnTo>
                    <a:pt x="15560" y="19093"/>
                  </a:lnTo>
                  <a:lnTo>
                    <a:pt x="15931" y="19093"/>
                  </a:lnTo>
                  <a:lnTo>
                    <a:pt x="16110" y="19093"/>
                  </a:lnTo>
                  <a:lnTo>
                    <a:pt x="16290" y="19093"/>
                  </a:lnTo>
                  <a:lnTo>
                    <a:pt x="16481" y="19042"/>
                  </a:lnTo>
                  <a:lnTo>
                    <a:pt x="16660" y="19042"/>
                  </a:lnTo>
                  <a:lnTo>
                    <a:pt x="17031" y="19042"/>
                  </a:lnTo>
                  <a:lnTo>
                    <a:pt x="17210" y="18946"/>
                  </a:lnTo>
                  <a:lnTo>
                    <a:pt x="17390" y="18946"/>
                  </a:lnTo>
                  <a:lnTo>
                    <a:pt x="17390" y="18844"/>
                  </a:lnTo>
                  <a:lnTo>
                    <a:pt x="17480" y="18844"/>
                  </a:lnTo>
                  <a:lnTo>
                    <a:pt x="17671" y="18742"/>
                  </a:lnTo>
                  <a:lnTo>
                    <a:pt x="17850" y="18640"/>
                  </a:lnTo>
                  <a:lnTo>
                    <a:pt x="18030" y="18640"/>
                  </a:lnTo>
                  <a:lnTo>
                    <a:pt x="18221" y="18544"/>
                  </a:lnTo>
                  <a:lnTo>
                    <a:pt x="18400" y="18442"/>
                  </a:lnTo>
                  <a:lnTo>
                    <a:pt x="18580" y="18340"/>
                  </a:lnTo>
                  <a:lnTo>
                    <a:pt x="18760" y="18340"/>
                  </a:lnTo>
                  <a:lnTo>
                    <a:pt x="18951" y="18245"/>
                  </a:lnTo>
                  <a:lnTo>
                    <a:pt x="19130" y="18142"/>
                  </a:lnTo>
                  <a:lnTo>
                    <a:pt x="19130" y="18040"/>
                  </a:lnTo>
                  <a:lnTo>
                    <a:pt x="19310" y="17938"/>
                  </a:lnTo>
                  <a:lnTo>
                    <a:pt x="19501" y="17894"/>
                  </a:lnTo>
                  <a:lnTo>
                    <a:pt x="19590" y="17792"/>
                  </a:lnTo>
                  <a:lnTo>
                    <a:pt x="19501" y="17492"/>
                  </a:lnTo>
                  <a:lnTo>
                    <a:pt x="19501" y="17192"/>
                  </a:lnTo>
                  <a:lnTo>
                    <a:pt x="19310" y="16892"/>
                  </a:lnTo>
                  <a:lnTo>
                    <a:pt x="19310" y="16637"/>
                  </a:lnTo>
                  <a:lnTo>
                    <a:pt x="19130" y="16337"/>
                  </a:lnTo>
                  <a:lnTo>
                    <a:pt x="19130" y="16037"/>
                  </a:lnTo>
                  <a:lnTo>
                    <a:pt x="19130" y="15737"/>
                  </a:lnTo>
                  <a:lnTo>
                    <a:pt x="19130" y="15482"/>
                  </a:lnTo>
                  <a:lnTo>
                    <a:pt x="18951" y="15183"/>
                  </a:lnTo>
                  <a:lnTo>
                    <a:pt x="18951" y="14883"/>
                  </a:lnTo>
                  <a:lnTo>
                    <a:pt x="18951" y="14685"/>
                  </a:lnTo>
                  <a:lnTo>
                    <a:pt x="18760" y="14334"/>
                  </a:lnTo>
                  <a:lnTo>
                    <a:pt x="18760" y="14034"/>
                  </a:lnTo>
                  <a:lnTo>
                    <a:pt x="18760" y="13830"/>
                  </a:lnTo>
                  <a:lnTo>
                    <a:pt x="18580" y="13530"/>
                  </a:lnTo>
                  <a:lnTo>
                    <a:pt x="18580" y="13282"/>
                  </a:lnTo>
                  <a:lnTo>
                    <a:pt x="18580" y="12982"/>
                  </a:lnTo>
                  <a:lnTo>
                    <a:pt x="18580" y="12682"/>
                  </a:lnTo>
                  <a:lnTo>
                    <a:pt x="18580" y="12478"/>
                  </a:lnTo>
                  <a:lnTo>
                    <a:pt x="18580" y="12178"/>
                  </a:lnTo>
                  <a:lnTo>
                    <a:pt x="18580" y="11929"/>
                  </a:lnTo>
                  <a:lnTo>
                    <a:pt x="18580" y="11623"/>
                  </a:lnTo>
                  <a:lnTo>
                    <a:pt x="18580" y="11329"/>
                  </a:lnTo>
                  <a:lnTo>
                    <a:pt x="18580" y="11125"/>
                  </a:lnTo>
                  <a:lnTo>
                    <a:pt x="18580" y="10877"/>
                  </a:lnTo>
                  <a:lnTo>
                    <a:pt x="18580" y="10577"/>
                  </a:lnTo>
                  <a:lnTo>
                    <a:pt x="18580" y="10373"/>
                  </a:lnTo>
                  <a:lnTo>
                    <a:pt x="18580" y="10073"/>
                  </a:lnTo>
                  <a:lnTo>
                    <a:pt x="18760" y="9824"/>
                  </a:lnTo>
                  <a:lnTo>
                    <a:pt x="18760" y="9620"/>
                  </a:lnTo>
                  <a:lnTo>
                    <a:pt x="18760" y="9320"/>
                  </a:lnTo>
                  <a:lnTo>
                    <a:pt x="18951" y="9020"/>
                  </a:lnTo>
                  <a:lnTo>
                    <a:pt x="18951" y="8918"/>
                  </a:lnTo>
                  <a:lnTo>
                    <a:pt x="19130" y="8822"/>
                  </a:lnTo>
                  <a:lnTo>
                    <a:pt x="19130" y="8720"/>
                  </a:lnTo>
                  <a:lnTo>
                    <a:pt x="19130" y="8669"/>
                  </a:lnTo>
                  <a:lnTo>
                    <a:pt x="19130" y="8567"/>
                  </a:lnTo>
                  <a:lnTo>
                    <a:pt x="19310" y="8567"/>
                  </a:lnTo>
                  <a:lnTo>
                    <a:pt x="19310" y="8472"/>
                  </a:lnTo>
                  <a:lnTo>
                    <a:pt x="19501" y="8370"/>
                  </a:lnTo>
                  <a:lnTo>
                    <a:pt x="19501" y="8267"/>
                  </a:lnTo>
                  <a:lnTo>
                    <a:pt x="19590" y="8172"/>
                  </a:lnTo>
                  <a:lnTo>
                    <a:pt x="19770" y="8070"/>
                  </a:lnTo>
                  <a:lnTo>
                    <a:pt x="19770" y="7968"/>
                  </a:lnTo>
                  <a:lnTo>
                    <a:pt x="19961" y="7968"/>
                  </a:lnTo>
                  <a:lnTo>
                    <a:pt x="19961" y="7866"/>
                  </a:lnTo>
                  <a:lnTo>
                    <a:pt x="20141" y="7866"/>
                  </a:lnTo>
                  <a:lnTo>
                    <a:pt x="20141" y="7770"/>
                  </a:lnTo>
                  <a:lnTo>
                    <a:pt x="20320" y="7668"/>
                  </a:lnTo>
                  <a:lnTo>
                    <a:pt x="20500" y="7566"/>
                  </a:lnTo>
                  <a:lnTo>
                    <a:pt x="20691" y="7566"/>
                  </a:lnTo>
                  <a:lnTo>
                    <a:pt x="20870" y="7515"/>
                  </a:lnTo>
                  <a:lnTo>
                    <a:pt x="21050" y="7419"/>
                  </a:lnTo>
                  <a:lnTo>
                    <a:pt x="21050" y="7317"/>
                  </a:lnTo>
                  <a:lnTo>
                    <a:pt x="21241" y="7317"/>
                  </a:lnTo>
                  <a:lnTo>
                    <a:pt x="21420" y="7317"/>
                  </a:lnTo>
                  <a:lnTo>
                    <a:pt x="21420" y="7215"/>
                  </a:lnTo>
                  <a:lnTo>
                    <a:pt x="21600" y="7215"/>
                  </a:lnTo>
                  <a:lnTo>
                    <a:pt x="21600" y="300"/>
                  </a:lnTo>
                  <a:lnTo>
                    <a:pt x="19501" y="0"/>
                  </a:lnTo>
                  <a:lnTo>
                    <a:pt x="19501" y="4810"/>
                  </a:lnTo>
                  <a:lnTo>
                    <a:pt x="19501" y="4912"/>
                  </a:lnTo>
                  <a:lnTo>
                    <a:pt x="19501" y="5014"/>
                  </a:lnTo>
                  <a:lnTo>
                    <a:pt x="19501" y="5110"/>
                  </a:lnTo>
                  <a:lnTo>
                    <a:pt x="19501" y="5212"/>
                  </a:lnTo>
                  <a:lnTo>
                    <a:pt x="19310" y="5263"/>
                  </a:lnTo>
                  <a:lnTo>
                    <a:pt x="19310" y="5365"/>
                  </a:lnTo>
                  <a:lnTo>
                    <a:pt x="19310" y="5461"/>
                  </a:lnTo>
                  <a:lnTo>
                    <a:pt x="19130" y="5563"/>
                  </a:lnTo>
                  <a:lnTo>
                    <a:pt x="19130" y="5665"/>
                  </a:lnTo>
                  <a:lnTo>
                    <a:pt x="18951" y="5760"/>
                  </a:lnTo>
                  <a:lnTo>
                    <a:pt x="18760" y="5862"/>
                  </a:lnTo>
                  <a:lnTo>
                    <a:pt x="18580" y="5965"/>
                  </a:lnTo>
                  <a:lnTo>
                    <a:pt x="18400" y="6060"/>
                  </a:lnTo>
                  <a:lnTo>
                    <a:pt x="18221" y="6060"/>
                  </a:lnTo>
                  <a:lnTo>
                    <a:pt x="18221" y="6162"/>
                  </a:lnTo>
                  <a:lnTo>
                    <a:pt x="18030" y="6162"/>
                  </a:lnTo>
                  <a:lnTo>
                    <a:pt x="17850" y="6264"/>
                  </a:lnTo>
                  <a:lnTo>
                    <a:pt x="17671" y="6264"/>
                  </a:lnTo>
                  <a:lnTo>
                    <a:pt x="17480" y="6264"/>
                  </a:lnTo>
                  <a:lnTo>
                    <a:pt x="17390" y="6264"/>
                  </a:lnTo>
                </a:path>
              </a:pathLst>
            </a:custGeom>
            <a:gradFill rotWithShape="0">
              <a:gsLst>
                <a:gs pos="0">
                  <a:srgbClr val="009900"/>
                </a:gs>
                <a:gs pos="50000">
                  <a:srgbClr val="001700"/>
                </a:gs>
                <a:gs pos="100000">
                  <a:srgbClr val="009900"/>
                </a:gs>
              </a:gsLst>
              <a:lin ang="5400000" scaled="1"/>
            </a:gra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defTabSz="13716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700">
                <a:solidFill>
                  <a:srgbClr val="000000"/>
                </a:solidFill>
                <a:latin typeface="Arial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9" name="AutoShape 8">
              <a:extLst>
                <a:ext uri="{FF2B5EF4-FFF2-40B4-BE49-F238E27FC236}">
                  <a16:creationId xmlns:a16="http://schemas.microsoft.com/office/drawing/2014/main" xmlns="" id="{5BD52799-248A-415F-86E8-2B78637AD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" y="0"/>
              <a:ext cx="281" cy="52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4101" y="6264"/>
                  </a:moveTo>
                  <a:lnTo>
                    <a:pt x="4280" y="6060"/>
                  </a:lnTo>
                  <a:lnTo>
                    <a:pt x="4280" y="5862"/>
                  </a:lnTo>
                  <a:lnTo>
                    <a:pt x="4470" y="5665"/>
                  </a:lnTo>
                  <a:lnTo>
                    <a:pt x="4470" y="5563"/>
                  </a:lnTo>
                  <a:lnTo>
                    <a:pt x="4649" y="5263"/>
                  </a:lnTo>
                  <a:lnTo>
                    <a:pt x="4827" y="5212"/>
                  </a:lnTo>
                  <a:lnTo>
                    <a:pt x="4827" y="5014"/>
                  </a:lnTo>
                  <a:lnTo>
                    <a:pt x="5017" y="4810"/>
                  </a:lnTo>
                  <a:lnTo>
                    <a:pt x="5196" y="4708"/>
                  </a:lnTo>
                  <a:lnTo>
                    <a:pt x="5375" y="4510"/>
                  </a:lnTo>
                  <a:lnTo>
                    <a:pt x="5375" y="4306"/>
                  </a:lnTo>
                  <a:lnTo>
                    <a:pt x="5554" y="4210"/>
                  </a:lnTo>
                  <a:lnTo>
                    <a:pt x="5744" y="4108"/>
                  </a:lnTo>
                  <a:lnTo>
                    <a:pt x="5922" y="3961"/>
                  </a:lnTo>
                  <a:lnTo>
                    <a:pt x="6101" y="3859"/>
                  </a:lnTo>
                  <a:lnTo>
                    <a:pt x="6101" y="3757"/>
                  </a:lnTo>
                  <a:lnTo>
                    <a:pt x="6202" y="3560"/>
                  </a:lnTo>
                  <a:lnTo>
                    <a:pt x="6381" y="3458"/>
                  </a:lnTo>
                  <a:lnTo>
                    <a:pt x="6559" y="3355"/>
                  </a:lnTo>
                  <a:lnTo>
                    <a:pt x="6738" y="3260"/>
                  </a:lnTo>
                  <a:lnTo>
                    <a:pt x="6928" y="3158"/>
                  </a:lnTo>
                  <a:lnTo>
                    <a:pt x="7107" y="2954"/>
                  </a:lnTo>
                  <a:lnTo>
                    <a:pt x="7286" y="2954"/>
                  </a:lnTo>
                  <a:lnTo>
                    <a:pt x="7476" y="2909"/>
                  </a:lnTo>
                  <a:lnTo>
                    <a:pt x="7476" y="2807"/>
                  </a:lnTo>
                  <a:lnTo>
                    <a:pt x="7654" y="2705"/>
                  </a:lnTo>
                  <a:lnTo>
                    <a:pt x="7833" y="2603"/>
                  </a:lnTo>
                  <a:lnTo>
                    <a:pt x="8023" y="2507"/>
                  </a:lnTo>
                  <a:lnTo>
                    <a:pt x="8202" y="2405"/>
                  </a:lnTo>
                  <a:lnTo>
                    <a:pt x="8291" y="2303"/>
                  </a:lnTo>
                  <a:lnTo>
                    <a:pt x="8481" y="2207"/>
                  </a:lnTo>
                  <a:lnTo>
                    <a:pt x="8660" y="2207"/>
                  </a:lnTo>
                  <a:lnTo>
                    <a:pt x="9386" y="2405"/>
                  </a:lnTo>
                  <a:lnTo>
                    <a:pt x="9755" y="2603"/>
                  </a:lnTo>
                  <a:lnTo>
                    <a:pt x="10303" y="2807"/>
                  </a:lnTo>
                  <a:lnTo>
                    <a:pt x="10940" y="2954"/>
                  </a:lnTo>
                  <a:lnTo>
                    <a:pt x="11297" y="3260"/>
                  </a:lnTo>
                  <a:lnTo>
                    <a:pt x="11845" y="3458"/>
                  </a:lnTo>
                  <a:lnTo>
                    <a:pt x="12392" y="3655"/>
                  </a:lnTo>
                  <a:lnTo>
                    <a:pt x="12850" y="3961"/>
                  </a:lnTo>
                  <a:lnTo>
                    <a:pt x="13219" y="4210"/>
                  </a:lnTo>
                  <a:lnTo>
                    <a:pt x="13577" y="4408"/>
                  </a:lnTo>
                  <a:lnTo>
                    <a:pt x="14124" y="4708"/>
                  </a:lnTo>
                  <a:lnTo>
                    <a:pt x="14493" y="4912"/>
                  </a:lnTo>
                  <a:lnTo>
                    <a:pt x="14761" y="5212"/>
                  </a:lnTo>
                  <a:lnTo>
                    <a:pt x="15309" y="5461"/>
                  </a:lnTo>
                  <a:lnTo>
                    <a:pt x="15678" y="5760"/>
                  </a:lnTo>
                  <a:lnTo>
                    <a:pt x="16035" y="6060"/>
                  </a:lnTo>
                  <a:lnTo>
                    <a:pt x="16404" y="6366"/>
                  </a:lnTo>
                  <a:lnTo>
                    <a:pt x="16583" y="6615"/>
                  </a:lnTo>
                  <a:lnTo>
                    <a:pt x="16862" y="6915"/>
                  </a:lnTo>
                  <a:lnTo>
                    <a:pt x="17231" y="7317"/>
                  </a:lnTo>
                  <a:lnTo>
                    <a:pt x="17588" y="7566"/>
                  </a:lnTo>
                  <a:lnTo>
                    <a:pt x="17767" y="7866"/>
                  </a:lnTo>
                  <a:lnTo>
                    <a:pt x="18136" y="8267"/>
                  </a:lnTo>
                  <a:lnTo>
                    <a:pt x="18315" y="8567"/>
                  </a:lnTo>
                  <a:lnTo>
                    <a:pt x="18683" y="8822"/>
                  </a:lnTo>
                  <a:lnTo>
                    <a:pt x="18773" y="9218"/>
                  </a:lnTo>
                  <a:lnTo>
                    <a:pt x="18952" y="9620"/>
                  </a:lnTo>
                  <a:lnTo>
                    <a:pt x="19142" y="9875"/>
                  </a:lnTo>
                  <a:lnTo>
                    <a:pt x="19320" y="10271"/>
                  </a:lnTo>
                  <a:lnTo>
                    <a:pt x="19499" y="10672"/>
                  </a:lnTo>
                  <a:lnTo>
                    <a:pt x="19689" y="11023"/>
                  </a:lnTo>
                  <a:lnTo>
                    <a:pt x="19868" y="11425"/>
                  </a:lnTo>
                  <a:lnTo>
                    <a:pt x="19868" y="11623"/>
                  </a:lnTo>
                  <a:lnTo>
                    <a:pt x="20047" y="11929"/>
                  </a:lnTo>
                  <a:lnTo>
                    <a:pt x="20047" y="12127"/>
                  </a:lnTo>
                  <a:lnTo>
                    <a:pt x="20047" y="12376"/>
                  </a:lnTo>
                  <a:lnTo>
                    <a:pt x="20047" y="12580"/>
                  </a:lnTo>
                  <a:lnTo>
                    <a:pt x="20237" y="12880"/>
                  </a:lnTo>
                  <a:lnTo>
                    <a:pt x="20237" y="12982"/>
                  </a:lnTo>
                  <a:lnTo>
                    <a:pt x="20237" y="13282"/>
                  </a:lnTo>
                  <a:lnTo>
                    <a:pt x="20416" y="13428"/>
                  </a:lnTo>
                  <a:lnTo>
                    <a:pt x="20416" y="13734"/>
                  </a:lnTo>
                  <a:lnTo>
                    <a:pt x="20416" y="13932"/>
                  </a:lnTo>
                  <a:lnTo>
                    <a:pt x="20416" y="14130"/>
                  </a:lnTo>
                  <a:lnTo>
                    <a:pt x="20594" y="14436"/>
                  </a:lnTo>
                  <a:lnTo>
                    <a:pt x="20594" y="14583"/>
                  </a:lnTo>
                  <a:lnTo>
                    <a:pt x="20594" y="14781"/>
                  </a:lnTo>
                  <a:lnTo>
                    <a:pt x="20594" y="14985"/>
                  </a:lnTo>
                  <a:lnTo>
                    <a:pt x="20784" y="15285"/>
                  </a:lnTo>
                  <a:lnTo>
                    <a:pt x="20784" y="15482"/>
                  </a:lnTo>
                  <a:lnTo>
                    <a:pt x="20784" y="15635"/>
                  </a:lnTo>
                  <a:lnTo>
                    <a:pt x="20784" y="15935"/>
                  </a:lnTo>
                  <a:lnTo>
                    <a:pt x="20874" y="16139"/>
                  </a:lnTo>
                  <a:lnTo>
                    <a:pt x="20874" y="16337"/>
                  </a:lnTo>
                  <a:lnTo>
                    <a:pt x="20874" y="16535"/>
                  </a:lnTo>
                  <a:lnTo>
                    <a:pt x="20874" y="16790"/>
                  </a:lnTo>
                  <a:lnTo>
                    <a:pt x="20874" y="16988"/>
                  </a:lnTo>
                  <a:lnTo>
                    <a:pt x="20874" y="17192"/>
                  </a:lnTo>
                  <a:lnTo>
                    <a:pt x="21052" y="17390"/>
                  </a:lnTo>
                  <a:lnTo>
                    <a:pt x="21052" y="17594"/>
                  </a:lnTo>
                  <a:lnTo>
                    <a:pt x="21052" y="17894"/>
                  </a:lnTo>
                  <a:lnTo>
                    <a:pt x="21052" y="18040"/>
                  </a:lnTo>
                  <a:lnTo>
                    <a:pt x="21052" y="18245"/>
                  </a:lnTo>
                  <a:lnTo>
                    <a:pt x="21052" y="18442"/>
                  </a:lnTo>
                  <a:lnTo>
                    <a:pt x="21231" y="18640"/>
                  </a:lnTo>
                  <a:lnTo>
                    <a:pt x="21231" y="18742"/>
                  </a:lnTo>
                  <a:lnTo>
                    <a:pt x="21231" y="18946"/>
                  </a:lnTo>
                  <a:lnTo>
                    <a:pt x="21231" y="19042"/>
                  </a:lnTo>
                  <a:lnTo>
                    <a:pt x="21231" y="19195"/>
                  </a:lnTo>
                  <a:lnTo>
                    <a:pt x="21231" y="19297"/>
                  </a:lnTo>
                  <a:lnTo>
                    <a:pt x="21231" y="19393"/>
                  </a:lnTo>
                  <a:lnTo>
                    <a:pt x="21231" y="19495"/>
                  </a:lnTo>
                  <a:lnTo>
                    <a:pt x="21421" y="19693"/>
                  </a:lnTo>
                  <a:lnTo>
                    <a:pt x="21421" y="19795"/>
                  </a:lnTo>
                  <a:lnTo>
                    <a:pt x="21421" y="19897"/>
                  </a:lnTo>
                  <a:lnTo>
                    <a:pt x="21421" y="19999"/>
                  </a:lnTo>
                  <a:lnTo>
                    <a:pt x="21421" y="20094"/>
                  </a:lnTo>
                  <a:lnTo>
                    <a:pt x="21421" y="20248"/>
                  </a:lnTo>
                  <a:lnTo>
                    <a:pt x="21600" y="20445"/>
                  </a:lnTo>
                  <a:lnTo>
                    <a:pt x="21421" y="20547"/>
                  </a:lnTo>
                  <a:lnTo>
                    <a:pt x="21421" y="20650"/>
                  </a:lnTo>
                  <a:lnTo>
                    <a:pt x="21421" y="20745"/>
                  </a:lnTo>
                  <a:lnTo>
                    <a:pt x="21421" y="20847"/>
                  </a:lnTo>
                  <a:lnTo>
                    <a:pt x="21421" y="20949"/>
                  </a:lnTo>
                  <a:lnTo>
                    <a:pt x="21421" y="21051"/>
                  </a:lnTo>
                  <a:lnTo>
                    <a:pt x="21421" y="21147"/>
                  </a:lnTo>
                  <a:lnTo>
                    <a:pt x="21421" y="21249"/>
                  </a:lnTo>
                  <a:lnTo>
                    <a:pt x="21231" y="21351"/>
                  </a:lnTo>
                  <a:lnTo>
                    <a:pt x="21231" y="21396"/>
                  </a:lnTo>
                  <a:lnTo>
                    <a:pt x="21231" y="21498"/>
                  </a:lnTo>
                  <a:lnTo>
                    <a:pt x="21231" y="21600"/>
                  </a:lnTo>
                  <a:lnTo>
                    <a:pt x="20874" y="21396"/>
                  </a:lnTo>
                  <a:lnTo>
                    <a:pt x="20594" y="21147"/>
                  </a:lnTo>
                  <a:lnTo>
                    <a:pt x="20237" y="20949"/>
                  </a:lnTo>
                  <a:lnTo>
                    <a:pt x="19868" y="20650"/>
                  </a:lnTo>
                  <a:lnTo>
                    <a:pt x="19499" y="20445"/>
                  </a:lnTo>
                  <a:lnTo>
                    <a:pt x="19320" y="20248"/>
                  </a:lnTo>
                  <a:lnTo>
                    <a:pt x="18773" y="20094"/>
                  </a:lnTo>
                  <a:lnTo>
                    <a:pt x="18505" y="19897"/>
                  </a:lnTo>
                  <a:lnTo>
                    <a:pt x="18136" y="19795"/>
                  </a:lnTo>
                  <a:lnTo>
                    <a:pt x="17767" y="19597"/>
                  </a:lnTo>
                  <a:lnTo>
                    <a:pt x="17410" y="19495"/>
                  </a:lnTo>
                  <a:lnTo>
                    <a:pt x="16862" y="19297"/>
                  </a:lnTo>
                  <a:lnTo>
                    <a:pt x="16583" y="19195"/>
                  </a:lnTo>
                  <a:lnTo>
                    <a:pt x="16035" y="19093"/>
                  </a:lnTo>
                  <a:lnTo>
                    <a:pt x="15678" y="19042"/>
                  </a:lnTo>
                  <a:lnTo>
                    <a:pt x="15130" y="19042"/>
                  </a:lnTo>
                  <a:lnTo>
                    <a:pt x="14761" y="18946"/>
                  </a:lnTo>
                  <a:lnTo>
                    <a:pt x="14493" y="18844"/>
                  </a:lnTo>
                  <a:lnTo>
                    <a:pt x="13946" y="18844"/>
                  </a:lnTo>
                  <a:lnTo>
                    <a:pt x="13398" y="18742"/>
                  </a:lnTo>
                  <a:lnTo>
                    <a:pt x="13029" y="18742"/>
                  </a:lnTo>
                  <a:lnTo>
                    <a:pt x="12482" y="18742"/>
                  </a:lnTo>
                  <a:lnTo>
                    <a:pt x="12214" y="18742"/>
                  </a:lnTo>
                  <a:lnTo>
                    <a:pt x="11666" y="18742"/>
                  </a:lnTo>
                  <a:lnTo>
                    <a:pt x="11297" y="18742"/>
                  </a:lnTo>
                  <a:lnTo>
                    <a:pt x="10750" y="18742"/>
                  </a:lnTo>
                  <a:lnTo>
                    <a:pt x="10303" y="18742"/>
                  </a:lnTo>
                  <a:lnTo>
                    <a:pt x="9755" y="18844"/>
                  </a:lnTo>
                  <a:lnTo>
                    <a:pt x="9386" y="18844"/>
                  </a:lnTo>
                  <a:lnTo>
                    <a:pt x="8839" y="18946"/>
                  </a:lnTo>
                  <a:lnTo>
                    <a:pt x="8291" y="19042"/>
                  </a:lnTo>
                  <a:lnTo>
                    <a:pt x="8023" y="19093"/>
                  </a:lnTo>
                  <a:lnTo>
                    <a:pt x="7833" y="19093"/>
                  </a:lnTo>
                  <a:lnTo>
                    <a:pt x="7476" y="19093"/>
                  </a:lnTo>
                  <a:lnTo>
                    <a:pt x="7286" y="19093"/>
                  </a:lnTo>
                  <a:lnTo>
                    <a:pt x="6928" y="19093"/>
                  </a:lnTo>
                  <a:lnTo>
                    <a:pt x="6738" y="19093"/>
                  </a:lnTo>
                  <a:lnTo>
                    <a:pt x="6559" y="19093"/>
                  </a:lnTo>
                  <a:lnTo>
                    <a:pt x="6202" y="19093"/>
                  </a:lnTo>
                  <a:lnTo>
                    <a:pt x="6101" y="19093"/>
                  </a:lnTo>
                  <a:lnTo>
                    <a:pt x="5922" y="19093"/>
                  </a:lnTo>
                  <a:lnTo>
                    <a:pt x="5744" y="19093"/>
                  </a:lnTo>
                  <a:lnTo>
                    <a:pt x="5554" y="19093"/>
                  </a:lnTo>
                  <a:lnTo>
                    <a:pt x="5375" y="19093"/>
                  </a:lnTo>
                  <a:lnTo>
                    <a:pt x="5017" y="19042"/>
                  </a:lnTo>
                  <a:lnTo>
                    <a:pt x="4827" y="19042"/>
                  </a:lnTo>
                  <a:lnTo>
                    <a:pt x="4649" y="19042"/>
                  </a:lnTo>
                  <a:lnTo>
                    <a:pt x="4470" y="18946"/>
                  </a:lnTo>
                  <a:lnTo>
                    <a:pt x="4280" y="18946"/>
                  </a:lnTo>
                  <a:lnTo>
                    <a:pt x="4101" y="18844"/>
                  </a:lnTo>
                  <a:lnTo>
                    <a:pt x="4012" y="18844"/>
                  </a:lnTo>
                  <a:lnTo>
                    <a:pt x="3833" y="18742"/>
                  </a:lnTo>
                  <a:lnTo>
                    <a:pt x="3643" y="18640"/>
                  </a:lnTo>
                  <a:lnTo>
                    <a:pt x="3464" y="18640"/>
                  </a:lnTo>
                  <a:lnTo>
                    <a:pt x="3285" y="18544"/>
                  </a:lnTo>
                  <a:lnTo>
                    <a:pt x="3095" y="18442"/>
                  </a:lnTo>
                  <a:lnTo>
                    <a:pt x="2917" y="18340"/>
                  </a:lnTo>
                  <a:lnTo>
                    <a:pt x="2738" y="18340"/>
                  </a:lnTo>
                  <a:lnTo>
                    <a:pt x="2738" y="18245"/>
                  </a:lnTo>
                  <a:lnTo>
                    <a:pt x="2548" y="18142"/>
                  </a:lnTo>
                  <a:lnTo>
                    <a:pt x="2369" y="18040"/>
                  </a:lnTo>
                  <a:lnTo>
                    <a:pt x="2190" y="17938"/>
                  </a:lnTo>
                  <a:lnTo>
                    <a:pt x="2190" y="17894"/>
                  </a:lnTo>
                  <a:lnTo>
                    <a:pt x="2000" y="17792"/>
                  </a:lnTo>
                  <a:lnTo>
                    <a:pt x="2000" y="17492"/>
                  </a:lnTo>
                  <a:lnTo>
                    <a:pt x="2190" y="17192"/>
                  </a:lnTo>
                  <a:lnTo>
                    <a:pt x="2190" y="16892"/>
                  </a:lnTo>
                  <a:lnTo>
                    <a:pt x="2369" y="16637"/>
                  </a:lnTo>
                  <a:lnTo>
                    <a:pt x="2369" y="16337"/>
                  </a:lnTo>
                  <a:lnTo>
                    <a:pt x="2548" y="16037"/>
                  </a:lnTo>
                  <a:lnTo>
                    <a:pt x="2548" y="15737"/>
                  </a:lnTo>
                  <a:lnTo>
                    <a:pt x="2548" y="15482"/>
                  </a:lnTo>
                  <a:lnTo>
                    <a:pt x="2738" y="15183"/>
                  </a:lnTo>
                  <a:lnTo>
                    <a:pt x="2738" y="14883"/>
                  </a:lnTo>
                  <a:lnTo>
                    <a:pt x="2738" y="14685"/>
                  </a:lnTo>
                  <a:lnTo>
                    <a:pt x="2738" y="14334"/>
                  </a:lnTo>
                  <a:lnTo>
                    <a:pt x="2917" y="14034"/>
                  </a:lnTo>
                  <a:lnTo>
                    <a:pt x="2917" y="13830"/>
                  </a:lnTo>
                  <a:lnTo>
                    <a:pt x="2917" y="13530"/>
                  </a:lnTo>
                  <a:lnTo>
                    <a:pt x="2917" y="13282"/>
                  </a:lnTo>
                  <a:lnTo>
                    <a:pt x="2917" y="12982"/>
                  </a:lnTo>
                  <a:lnTo>
                    <a:pt x="2917" y="12682"/>
                  </a:lnTo>
                  <a:lnTo>
                    <a:pt x="3095" y="12478"/>
                  </a:lnTo>
                  <a:lnTo>
                    <a:pt x="3095" y="12178"/>
                  </a:lnTo>
                  <a:lnTo>
                    <a:pt x="3095" y="11929"/>
                  </a:lnTo>
                  <a:lnTo>
                    <a:pt x="3095" y="11623"/>
                  </a:lnTo>
                  <a:lnTo>
                    <a:pt x="3095" y="11329"/>
                  </a:lnTo>
                  <a:lnTo>
                    <a:pt x="3095" y="11125"/>
                  </a:lnTo>
                  <a:lnTo>
                    <a:pt x="3095" y="10877"/>
                  </a:lnTo>
                  <a:lnTo>
                    <a:pt x="2917" y="10577"/>
                  </a:lnTo>
                  <a:lnTo>
                    <a:pt x="2917" y="10373"/>
                  </a:lnTo>
                  <a:lnTo>
                    <a:pt x="2917" y="10073"/>
                  </a:lnTo>
                  <a:lnTo>
                    <a:pt x="2917" y="9824"/>
                  </a:lnTo>
                  <a:lnTo>
                    <a:pt x="2738" y="9620"/>
                  </a:lnTo>
                  <a:lnTo>
                    <a:pt x="2738" y="9320"/>
                  </a:lnTo>
                  <a:lnTo>
                    <a:pt x="2738" y="9020"/>
                  </a:lnTo>
                  <a:lnTo>
                    <a:pt x="2738" y="8918"/>
                  </a:lnTo>
                  <a:lnTo>
                    <a:pt x="2548" y="8822"/>
                  </a:lnTo>
                  <a:lnTo>
                    <a:pt x="2548" y="8720"/>
                  </a:lnTo>
                  <a:lnTo>
                    <a:pt x="2548" y="8669"/>
                  </a:lnTo>
                  <a:lnTo>
                    <a:pt x="2369" y="8567"/>
                  </a:lnTo>
                  <a:lnTo>
                    <a:pt x="2369" y="8472"/>
                  </a:lnTo>
                  <a:lnTo>
                    <a:pt x="2190" y="8472"/>
                  </a:lnTo>
                  <a:lnTo>
                    <a:pt x="2190" y="8370"/>
                  </a:lnTo>
                  <a:lnTo>
                    <a:pt x="2000" y="8267"/>
                  </a:lnTo>
                  <a:lnTo>
                    <a:pt x="2000" y="8172"/>
                  </a:lnTo>
                  <a:lnTo>
                    <a:pt x="1911" y="8172"/>
                  </a:lnTo>
                  <a:lnTo>
                    <a:pt x="1911" y="8070"/>
                  </a:lnTo>
                  <a:lnTo>
                    <a:pt x="1732" y="7968"/>
                  </a:lnTo>
                  <a:lnTo>
                    <a:pt x="1553" y="7866"/>
                  </a:lnTo>
                  <a:lnTo>
                    <a:pt x="1363" y="7770"/>
                  </a:lnTo>
                  <a:lnTo>
                    <a:pt x="1363" y="7668"/>
                  </a:lnTo>
                  <a:lnTo>
                    <a:pt x="1184" y="7668"/>
                  </a:lnTo>
                  <a:lnTo>
                    <a:pt x="1184" y="7566"/>
                  </a:lnTo>
                  <a:lnTo>
                    <a:pt x="1006" y="7566"/>
                  </a:lnTo>
                  <a:lnTo>
                    <a:pt x="816" y="7515"/>
                  </a:lnTo>
                  <a:lnTo>
                    <a:pt x="637" y="7515"/>
                  </a:lnTo>
                  <a:lnTo>
                    <a:pt x="637" y="7419"/>
                  </a:lnTo>
                  <a:lnTo>
                    <a:pt x="458" y="7317"/>
                  </a:lnTo>
                  <a:lnTo>
                    <a:pt x="268" y="7317"/>
                  </a:lnTo>
                  <a:lnTo>
                    <a:pt x="89" y="7215"/>
                  </a:lnTo>
                  <a:lnTo>
                    <a:pt x="0" y="7215"/>
                  </a:lnTo>
                  <a:lnTo>
                    <a:pt x="0" y="300"/>
                  </a:lnTo>
                  <a:lnTo>
                    <a:pt x="2190" y="0"/>
                  </a:lnTo>
                  <a:lnTo>
                    <a:pt x="2190" y="4810"/>
                  </a:lnTo>
                  <a:lnTo>
                    <a:pt x="2190" y="4912"/>
                  </a:lnTo>
                  <a:lnTo>
                    <a:pt x="2190" y="5014"/>
                  </a:lnTo>
                  <a:lnTo>
                    <a:pt x="2190" y="5110"/>
                  </a:lnTo>
                  <a:lnTo>
                    <a:pt x="2190" y="5212"/>
                  </a:lnTo>
                  <a:lnTo>
                    <a:pt x="2190" y="5263"/>
                  </a:lnTo>
                  <a:lnTo>
                    <a:pt x="2190" y="5365"/>
                  </a:lnTo>
                  <a:lnTo>
                    <a:pt x="2369" y="5365"/>
                  </a:lnTo>
                  <a:lnTo>
                    <a:pt x="2369" y="5461"/>
                  </a:lnTo>
                  <a:lnTo>
                    <a:pt x="2369" y="5563"/>
                  </a:lnTo>
                  <a:lnTo>
                    <a:pt x="2548" y="5563"/>
                  </a:lnTo>
                  <a:lnTo>
                    <a:pt x="2548" y="5665"/>
                  </a:lnTo>
                  <a:lnTo>
                    <a:pt x="2738" y="5760"/>
                  </a:lnTo>
                  <a:lnTo>
                    <a:pt x="2738" y="5862"/>
                  </a:lnTo>
                  <a:lnTo>
                    <a:pt x="2917" y="5862"/>
                  </a:lnTo>
                  <a:lnTo>
                    <a:pt x="2917" y="5965"/>
                  </a:lnTo>
                  <a:lnTo>
                    <a:pt x="3095" y="5965"/>
                  </a:lnTo>
                  <a:lnTo>
                    <a:pt x="3095" y="6060"/>
                  </a:lnTo>
                  <a:lnTo>
                    <a:pt x="3285" y="6060"/>
                  </a:lnTo>
                  <a:lnTo>
                    <a:pt x="3464" y="6162"/>
                  </a:lnTo>
                  <a:lnTo>
                    <a:pt x="3643" y="6162"/>
                  </a:lnTo>
                  <a:lnTo>
                    <a:pt x="3643" y="6264"/>
                  </a:lnTo>
                  <a:lnTo>
                    <a:pt x="3833" y="6264"/>
                  </a:lnTo>
                  <a:lnTo>
                    <a:pt x="4012" y="6264"/>
                  </a:lnTo>
                  <a:lnTo>
                    <a:pt x="4101" y="6264"/>
                  </a:lnTo>
                </a:path>
              </a:pathLst>
            </a:custGeom>
            <a:gradFill rotWithShape="0">
              <a:gsLst>
                <a:gs pos="0">
                  <a:srgbClr val="009900"/>
                </a:gs>
                <a:gs pos="50000">
                  <a:srgbClr val="001700"/>
                </a:gs>
                <a:gs pos="100000">
                  <a:srgbClr val="009900"/>
                </a:gs>
              </a:gsLst>
              <a:lin ang="5400000" scaled="1"/>
            </a:gra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defTabSz="13716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700">
                <a:solidFill>
                  <a:srgbClr val="000000"/>
                </a:solidFill>
                <a:latin typeface="Arial"/>
                <a:ea typeface="ヒラギノ角ゴ ProN W3" charset="0"/>
                <a:cs typeface="ヒラギノ角ゴ ProN W3" charset="0"/>
              </a:endParaRPr>
            </a:p>
          </p:txBody>
        </p:sp>
      </p:grpSp>
      <p:sp>
        <p:nvSpPr>
          <p:cNvPr id="10" name="Line 3">
            <a:extLst>
              <a:ext uri="{FF2B5EF4-FFF2-40B4-BE49-F238E27FC236}">
                <a16:creationId xmlns:a16="http://schemas.microsoft.com/office/drawing/2014/main" xmlns="" id="{5F383B12-2CD0-49C0-A5FB-29D84874358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322595"/>
            <a:ext cx="18288000" cy="0"/>
          </a:xfrm>
          <a:prstGeom prst="line">
            <a:avLst/>
          </a:prstGeom>
          <a:noFill/>
          <a:ln w="12700">
            <a:solidFill>
              <a:srgbClr val="3358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pt-BR" sz="270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  <a:prstGeom prst="rect">
            <a:avLst/>
          </a:prstGeom>
        </p:spPr>
        <p:txBody>
          <a:bodyPr/>
          <a:lstStyle>
            <a:lvl1pPr>
              <a:defRPr sz="81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/>
            </a:lvl1pPr>
            <a:lvl2pPr marL="685800" indent="0" algn="ctr">
              <a:buNone/>
              <a:defRPr/>
            </a:lvl2pPr>
            <a:lvl3pPr marL="1371600" indent="0" algn="ctr">
              <a:buNone/>
              <a:defRPr/>
            </a:lvl3pPr>
            <a:lvl4pPr marL="2057400" indent="0" algn="ctr">
              <a:buNone/>
              <a:defRPr/>
            </a:lvl4pPr>
            <a:lvl5pPr marL="2743200" indent="0" algn="ctr">
              <a:buNone/>
              <a:defRPr/>
            </a:lvl5pPr>
            <a:lvl6pPr marL="3429000" indent="0" algn="ctr">
              <a:buNone/>
              <a:defRPr/>
            </a:lvl6pPr>
            <a:lvl7pPr marL="4114800" indent="0" algn="ctr">
              <a:buNone/>
              <a:defRPr/>
            </a:lvl7pPr>
            <a:lvl8pPr marL="4800600" indent="0" algn="ctr">
              <a:buNone/>
              <a:defRPr/>
            </a:lvl8pPr>
            <a:lvl9pPr marL="54864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3699131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88940C01-9213-451F-8829-E1A4B0754D4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371600"/>
              <a:t>20/05/2024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8D83A30-2903-4BA8-BF2B-3243A82E07F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371600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120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88940C01-9213-451F-8829-E1A4B0754D4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371600"/>
              <a:t>20/05/2024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8D83A30-2903-4BA8-BF2B-3243A82E07F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371600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0738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88940C01-9213-451F-8829-E1A4B0754D4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371600"/>
              <a:t>20/05/2024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8D83A30-2903-4BA8-BF2B-3243A82E07F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371600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9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88940C01-9213-451F-8829-E1A4B0754D4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371600"/>
              <a:t>20/05/2024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8D83A30-2903-4BA8-BF2B-3243A82E07F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371600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7824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88940C01-9213-451F-8829-E1A4B0754D4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371600"/>
              <a:t>20/05/2024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8D83A30-2903-4BA8-BF2B-3243A82E07F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371600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134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88940C01-9213-451F-8829-E1A4B0754D4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371600"/>
              <a:t>20/05/2024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8D83A30-2903-4BA8-BF2B-3243A82E07F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371600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051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88940C01-9213-451F-8829-E1A4B0754D4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371600"/>
              <a:t>20/05/2024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8D83A30-2903-4BA8-BF2B-3243A82E07F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371600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330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88940C01-9213-451F-8829-E1A4B0754D4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371600"/>
              <a:t>20/05/2024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8D83A30-2903-4BA8-BF2B-3243A82E07F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371600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886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88940C01-9213-451F-8829-E1A4B0754D4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371600"/>
              <a:t>20/05/2024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78D83A30-2903-4BA8-BF2B-3243A82E07F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371600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4928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3761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64" y="107133"/>
            <a:ext cx="17573748" cy="1393029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440" y="1821634"/>
            <a:ext cx="17145120" cy="7367612"/>
          </a:xfrm>
          <a:prstGeom prst="rect">
            <a:avLst/>
          </a:prstGeom>
        </p:spPr>
        <p:txBody>
          <a:bodyPr/>
          <a:lstStyle>
            <a:lvl1pPr>
              <a:defRPr sz="4800" b="0"/>
            </a:lvl1pPr>
            <a:lvl2pPr>
              <a:defRPr sz="4200" b="0"/>
            </a:lvl2pPr>
            <a:lvl3pPr>
              <a:defRPr sz="3600"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364121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  <a:prstGeom prst="rect">
            <a:avLst/>
          </a:prstGeom>
        </p:spPr>
        <p:txBody>
          <a:bodyPr anchor="t"/>
          <a:lstStyle>
            <a:lvl1pPr algn="l">
              <a:defRPr sz="6000" b="1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00"/>
            </a:lvl1pPr>
            <a:lvl2pPr marL="685800" indent="0">
              <a:buNone/>
              <a:defRPr sz="2700"/>
            </a:lvl2pPr>
            <a:lvl3pPr marL="1371600" indent="0">
              <a:buNone/>
              <a:defRPr sz="2400"/>
            </a:lvl3pPr>
            <a:lvl4pPr marL="2057400" indent="0">
              <a:buNone/>
              <a:defRPr sz="2100"/>
            </a:lvl4pPr>
            <a:lvl5pPr marL="2743200" indent="0">
              <a:buNone/>
              <a:defRPr sz="2100"/>
            </a:lvl5pPr>
            <a:lvl6pPr marL="3429000" indent="0">
              <a:buNone/>
              <a:defRPr sz="2100"/>
            </a:lvl6pPr>
            <a:lvl7pPr marL="4114800" indent="0">
              <a:buNone/>
              <a:defRPr sz="2100"/>
            </a:lvl7pPr>
            <a:lvl8pPr marL="4800600" indent="0">
              <a:buNone/>
              <a:defRPr sz="2100"/>
            </a:lvl8pPr>
            <a:lvl9pPr marL="5486400" indent="0">
              <a:buNone/>
              <a:defRPr sz="2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593610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39070008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592693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6009280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-36"/>
            <a:ext cx="16459200" cy="1500198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16014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797" r:id="rId3"/>
  </p:sldLayoutIdLst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xmlns="" id="{9868EF0A-21F7-4867-904B-0A6BD2F8FD76}"/>
              </a:ext>
            </a:extLst>
          </p:cNvPr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8322926" cy="146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34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/>
  <p:txStyles>
    <p:titleStyle>
      <a:lvl1pPr marL="59532" indent="-59532"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marL="59532" indent="-59532"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2pPr>
      <a:lvl3pPr marL="59532" indent="-59532"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3pPr>
      <a:lvl4pPr marL="59532" indent="-59532"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4pPr>
      <a:lvl5pPr marL="59532" indent="-59532"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panose="020B0604020202020204" pitchFamily="34" charset="0"/>
        </a:defRPr>
      </a:lvl5pPr>
      <a:lvl6pPr marL="745332"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1431132"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2116932"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2802732"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573882" indent="-514350" algn="l" rtl="0" eaLnBrk="0" fontAlgn="base" hangingPunct="0">
        <a:spcBef>
          <a:spcPts val="450"/>
        </a:spcBef>
        <a:spcAft>
          <a:spcPct val="0"/>
        </a:spcAft>
        <a:buSzPct val="100000"/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Arial Bold"/>
        </a:defRPr>
      </a:lvl1pPr>
      <a:lvl2pPr marL="1173957" indent="-428625" algn="l" rtl="0" eaLnBrk="0" fontAlgn="base" hangingPunct="0">
        <a:spcBef>
          <a:spcPts val="300"/>
        </a:spcBef>
        <a:spcAft>
          <a:spcPct val="0"/>
        </a:spcAft>
        <a:buSzPct val="100000"/>
        <a:buFont typeface="Arial" panose="020B0604020202020204" pitchFamily="34" charset="0"/>
        <a:buChar char="–"/>
        <a:defRPr sz="1500">
          <a:solidFill>
            <a:schemeClr val="tx1"/>
          </a:solidFill>
          <a:latin typeface="+mj-lt"/>
          <a:ea typeface="+mj-ea"/>
          <a:cs typeface="+mj-cs"/>
          <a:sym typeface="Arial" panose="020B0604020202020204" pitchFamily="34" charset="0"/>
        </a:defRPr>
      </a:lvl2pPr>
      <a:lvl3pPr marL="1771650" indent="-340520" algn="l" rtl="0" eaLnBrk="0" fontAlgn="base" hangingPunct="0">
        <a:spcBef>
          <a:spcPts val="150"/>
        </a:spcBef>
        <a:spcAft>
          <a:spcPct val="0"/>
        </a:spcAft>
        <a:buSzPct val="100000"/>
        <a:buFont typeface="Arial" panose="020B0604020202020204" pitchFamily="34" charset="0"/>
        <a:buChar char="•"/>
        <a:defRPr sz="1050">
          <a:solidFill>
            <a:schemeClr val="tx1"/>
          </a:solidFill>
          <a:latin typeface="Arial Italic" charset="0"/>
          <a:ea typeface="+mj-ea"/>
          <a:cs typeface="+mj-cs"/>
          <a:sym typeface="Arial Italic"/>
        </a:defRPr>
      </a:lvl3pPr>
      <a:lvl4pPr marL="2459832" indent="-345282" algn="l" rtl="0" eaLnBrk="0" fontAlgn="base" hangingPunct="0">
        <a:spcBef>
          <a:spcPts val="750"/>
        </a:spcBef>
        <a:spcAft>
          <a:spcPct val="0"/>
        </a:spcAft>
        <a:buSzPct val="100000"/>
        <a:buFont typeface="Arial" panose="020B0604020202020204" pitchFamily="34" charset="0"/>
        <a:buChar char="–"/>
        <a:defRPr sz="3000">
          <a:solidFill>
            <a:schemeClr val="tx1"/>
          </a:solidFill>
          <a:latin typeface="+mj-lt"/>
          <a:ea typeface="+mj-ea"/>
          <a:cs typeface="+mj-cs"/>
          <a:sym typeface="Arial" panose="020B0604020202020204" pitchFamily="34" charset="0"/>
        </a:defRPr>
      </a:lvl4pPr>
      <a:lvl5pPr marL="3140870" indent="-342900" algn="l" rtl="0" eaLnBrk="0" fontAlgn="base" hangingPunct="0">
        <a:spcBef>
          <a:spcPts val="750"/>
        </a:spcBef>
        <a:spcAft>
          <a:spcPct val="0"/>
        </a:spcAft>
        <a:buSzPct val="100000"/>
        <a:buFont typeface="Arial" panose="020B0604020202020204" pitchFamily="34" charset="0"/>
        <a:buChar char="»"/>
        <a:defRPr sz="3000">
          <a:solidFill>
            <a:schemeClr val="tx1"/>
          </a:solidFill>
          <a:latin typeface="+mj-lt"/>
          <a:ea typeface="+mj-ea"/>
          <a:cs typeface="+mj-cs"/>
          <a:sym typeface="Arial" panose="020B0604020202020204" pitchFamily="34" charset="0"/>
        </a:defRPr>
      </a:lvl5pPr>
      <a:lvl6pPr marL="3826670" indent="-342900" algn="l" rtl="0" eaLnBrk="1" fontAlgn="base" hangingPunct="1">
        <a:spcBef>
          <a:spcPts val="750"/>
        </a:spcBef>
        <a:spcAft>
          <a:spcPct val="0"/>
        </a:spcAft>
        <a:buSzPct val="100000"/>
        <a:buFont typeface="Arial" charset="0"/>
        <a:buChar char="»"/>
        <a:defRPr sz="30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6pPr>
      <a:lvl7pPr marL="4512470" indent="-342900" algn="l" rtl="0" eaLnBrk="1" fontAlgn="base" hangingPunct="1">
        <a:spcBef>
          <a:spcPts val="750"/>
        </a:spcBef>
        <a:spcAft>
          <a:spcPct val="0"/>
        </a:spcAft>
        <a:buSzPct val="100000"/>
        <a:buFont typeface="Arial" charset="0"/>
        <a:buChar char="»"/>
        <a:defRPr sz="30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7pPr>
      <a:lvl8pPr marL="5198270" indent="-342900" algn="l" rtl="0" eaLnBrk="1" fontAlgn="base" hangingPunct="1">
        <a:spcBef>
          <a:spcPts val="750"/>
        </a:spcBef>
        <a:spcAft>
          <a:spcPct val="0"/>
        </a:spcAft>
        <a:buSzPct val="100000"/>
        <a:buFont typeface="Arial" charset="0"/>
        <a:buChar char="»"/>
        <a:defRPr sz="30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8pPr>
      <a:lvl9pPr marL="5884070" indent="-342900" algn="l" rtl="0" eaLnBrk="1" fontAlgn="base" hangingPunct="1">
        <a:spcBef>
          <a:spcPts val="750"/>
        </a:spcBef>
        <a:spcAft>
          <a:spcPct val="0"/>
        </a:spcAft>
        <a:buSzPct val="100000"/>
        <a:buFont typeface="Arial" charset="0"/>
        <a:buChar char="»"/>
        <a:defRPr sz="30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9pPr>
    </p:bodyStyle>
    <p:otherStyle>
      <a:defPPr>
        <a:defRPr lang="pt-BR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2400307"/>
            <a:ext cx="16459200" cy="6788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18288000" cy="201115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85690" y="9536939"/>
            <a:ext cx="17573748" cy="36933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r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Espaço Reservado para Conteúdo 12" descr="Pneumo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56971" y="9564121"/>
            <a:ext cx="704398" cy="497894"/>
          </a:xfrm>
          <a:prstGeom prst="rect">
            <a:avLst/>
          </a:prstGeom>
        </p:spPr>
      </p:pic>
      <p:cxnSp>
        <p:nvCxnSpPr>
          <p:cNvPr id="13" name="Conector reto 12"/>
          <p:cNvCxnSpPr/>
          <p:nvPr/>
        </p:nvCxnSpPr>
        <p:spPr>
          <a:xfrm>
            <a:off x="285690" y="9429780"/>
            <a:ext cx="17573748" cy="2382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24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9144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5" indent="-342905" algn="l" defTabSz="9144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9" indent="-285753" algn="l" defTabSz="914412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3" algn="l" defTabSz="91441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3" algn="l" defTabSz="914412" rtl="0" eaLnBrk="1" latinLnBrk="0" hangingPunct="1">
        <a:spcBef>
          <a:spcPct val="20000"/>
        </a:spcBef>
        <a:buFont typeface="Arial" pitchFamily="34" charset="0"/>
        <a:buChar char="–"/>
        <a:defRPr sz="20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2" rtl="0" eaLnBrk="1" latinLnBrk="0" hangingPunct="1">
        <a:spcBef>
          <a:spcPct val="20000"/>
        </a:spcBef>
        <a:buFont typeface="Arial" pitchFamily="34" charset="0"/>
        <a:buChar char="»"/>
        <a:defRPr sz="20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2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3" algn="l" defTabSz="914412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3" algn="l" defTabSz="914412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2" rtl="0" eaLnBrk="1" latinLnBrk="0" hangingPunct="1">
        <a:spcBef>
          <a:spcPct val="20000"/>
        </a:spcBef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2" algn="l" defTabSz="914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5" algn="l" defTabSz="914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1" algn="l" defTabSz="914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7" algn="l" defTabSz="914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90631437-9EF6-4C95-9BAD-04B39D26D85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371600"/>
              <a:t>20/05/2024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510FD350-C188-4CA6-9E5E-BB9FECF4E20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371600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6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5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88940C01-9213-451F-8829-E1A4B0754D4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371600"/>
              <a:t>20/05/2024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78D83A30-2903-4BA8-BF2B-3243A82E07F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371600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40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/>
          <p:nvPr/>
        </p:nvSpPr>
        <p:spPr>
          <a:xfrm flipH="1">
            <a:off x="6553200" y="557808"/>
            <a:ext cx="68579" cy="93901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46" y="6570546"/>
            <a:ext cx="2992554" cy="2992554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112500"/>
          </a:effectLst>
        </p:spPr>
      </p:pic>
      <p:sp>
        <p:nvSpPr>
          <p:cNvPr id="10" name="Text Box 1">
            <a:extLst>
              <a:ext uri="{FF2B5EF4-FFF2-40B4-BE49-F238E27FC236}">
                <a16:creationId xmlns:a16="http://schemas.microsoft.com/office/drawing/2014/main" xmlns="" id="{2944FC7D-2172-41A6-A635-559A0CBF4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7026" y="311464"/>
            <a:ext cx="10421374" cy="508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1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9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9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9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9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9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9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9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9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9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150000"/>
              </a:lnSpc>
              <a:buClr>
                <a:srgbClr val="325082"/>
              </a:buClr>
              <a:buSzPct val="100000"/>
            </a:pPr>
            <a:r>
              <a:rPr lang="pt-BR" altLang="pt-BR" sz="5400" b="1" dirty="0">
                <a:solidFill>
                  <a:srgbClr val="325082"/>
                </a:solidFill>
                <a:latin typeface="Century Gothic" panose="020B0502020202020204" pitchFamily="34" charset="0"/>
              </a:rPr>
              <a:t>Audiência </a:t>
            </a:r>
            <a:r>
              <a:rPr lang="pt-BR" altLang="pt-BR" sz="5400" b="1" dirty="0" smtClean="0">
                <a:solidFill>
                  <a:srgbClr val="325082"/>
                </a:solidFill>
                <a:latin typeface="Century Gothic" panose="020B0502020202020204" pitchFamily="34" charset="0"/>
              </a:rPr>
              <a:t>pública CAE : o que os legisladores e a população precisam saber sobre os cigarros eletrônicos</a:t>
            </a:r>
            <a:endParaRPr lang="pt-BR" altLang="pt-BR" sz="5400" b="1" dirty="0">
              <a:solidFill>
                <a:srgbClr val="325082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452B917D-D35D-4EEC-80F6-87B9D58E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6667500"/>
            <a:ext cx="1219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9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9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9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9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9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9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9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9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900"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r" eaLnBrk="1" hangingPunct="1">
              <a:lnSpc>
                <a:spcPct val="150000"/>
              </a:lnSpc>
              <a:spcBef>
                <a:spcPts val="22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pt-BR" sz="3000" b="1" dirty="0" smtClean="0">
                <a:solidFill>
                  <a:srgbClr val="325082"/>
                </a:solidFill>
                <a:latin typeface="Century Gothic" panose="020B0502020202020204" pitchFamily="34" charset="0"/>
              </a:rPr>
              <a:t>Paulo César R. P. </a:t>
            </a:r>
            <a:r>
              <a:rPr lang="en-GB" altLang="pt-BR" sz="3000" b="1" dirty="0" err="1" smtClean="0">
                <a:solidFill>
                  <a:srgbClr val="325082"/>
                </a:solidFill>
                <a:latin typeface="Century Gothic" panose="020B0502020202020204" pitchFamily="34" charset="0"/>
              </a:rPr>
              <a:t>Corrêa</a:t>
            </a:r>
            <a:r>
              <a:rPr lang="en-GB" altLang="pt-BR" sz="3000" b="1" dirty="0" smtClean="0">
                <a:solidFill>
                  <a:srgbClr val="325082"/>
                </a:solidFill>
                <a:latin typeface="Century Gothic" panose="020B0502020202020204" pitchFamily="34" charset="0"/>
              </a:rPr>
              <a:t>, M.D., MPH</a:t>
            </a:r>
            <a:endParaRPr lang="en-GB" altLang="pt-BR" sz="3000" b="1" dirty="0">
              <a:solidFill>
                <a:srgbClr val="325082"/>
              </a:solidFill>
              <a:latin typeface="Century Gothic" panose="020B0502020202020204" pitchFamily="34" charset="0"/>
            </a:endParaRPr>
          </a:p>
          <a:p>
            <a:pPr algn="r">
              <a:lnSpc>
                <a:spcPct val="150000"/>
              </a:lnSpc>
              <a:spcBef>
                <a:spcPts val="225"/>
              </a:spcBef>
              <a:buClr>
                <a:srgbClr val="000000"/>
              </a:buClr>
              <a:buSzPct val="100000"/>
            </a:pPr>
            <a:r>
              <a:rPr lang="pt-BR" altLang="pt-BR" sz="3000" b="1" dirty="0" smtClean="0">
                <a:solidFill>
                  <a:srgbClr val="325082"/>
                </a:solidFill>
                <a:latin typeface="Century Gothic" panose="020B0502020202020204" pitchFamily="34" charset="0"/>
              </a:rPr>
              <a:t>Coordenador da Comissão de Tabagismo da SBPT </a:t>
            </a:r>
          </a:p>
          <a:p>
            <a:pPr algn="r">
              <a:lnSpc>
                <a:spcPct val="150000"/>
              </a:lnSpc>
              <a:spcBef>
                <a:spcPts val="225"/>
              </a:spcBef>
              <a:buClr>
                <a:srgbClr val="000000"/>
              </a:buClr>
              <a:buSzPct val="100000"/>
            </a:pPr>
            <a:r>
              <a:rPr lang="pt-BR" altLang="pt-BR" sz="3000" b="1" dirty="0" smtClean="0">
                <a:solidFill>
                  <a:srgbClr val="325082"/>
                </a:solidFill>
                <a:latin typeface="Century Gothic" panose="020B0502020202020204" pitchFamily="34" charset="0"/>
              </a:rPr>
              <a:t>Universidade Federal de Ouro Preto (UFOP)</a:t>
            </a:r>
          </a:p>
          <a:p>
            <a:pPr algn="r">
              <a:lnSpc>
                <a:spcPct val="150000"/>
              </a:lnSpc>
              <a:spcBef>
                <a:spcPts val="225"/>
              </a:spcBef>
              <a:buClr>
                <a:srgbClr val="000000"/>
              </a:buClr>
              <a:buSzPct val="100000"/>
            </a:pPr>
            <a:r>
              <a:rPr lang="pt-BR" altLang="pt-BR" sz="3000" b="1" dirty="0" smtClean="0">
                <a:solidFill>
                  <a:srgbClr val="325082"/>
                </a:solidFill>
                <a:latin typeface="Century Gothic" panose="020B0502020202020204" pitchFamily="34" charset="0"/>
              </a:rPr>
              <a:t>Especialista em Controle do Tabagismo certificado pela OMS em grau de excelência</a:t>
            </a:r>
          </a:p>
          <a:p>
            <a:pPr algn="r">
              <a:lnSpc>
                <a:spcPct val="150000"/>
              </a:lnSpc>
              <a:spcBef>
                <a:spcPts val="225"/>
              </a:spcBef>
              <a:buClr>
                <a:srgbClr val="000000"/>
              </a:buClr>
              <a:buSzPct val="100000"/>
            </a:pPr>
            <a:r>
              <a:rPr lang="pt-BR" altLang="pt-BR" sz="3000" b="1" dirty="0" smtClean="0">
                <a:solidFill>
                  <a:srgbClr val="325082"/>
                </a:solidFill>
                <a:latin typeface="Century Gothic" panose="020B0502020202020204" pitchFamily="34" charset="0"/>
              </a:rPr>
              <a:t>Coordenador docente da </a:t>
            </a:r>
            <a:r>
              <a:rPr lang="pt-BR" altLang="pt-BR" sz="3000" b="1" i="1" dirty="0" err="1" smtClean="0">
                <a:solidFill>
                  <a:srgbClr val="325082"/>
                </a:solidFill>
                <a:latin typeface="Century Gothic" panose="020B0502020202020204" pitchFamily="34" charset="0"/>
              </a:rPr>
              <a:t>Education</a:t>
            </a:r>
            <a:r>
              <a:rPr lang="pt-BR" altLang="pt-BR" sz="3000" b="1" i="1" dirty="0" smtClean="0">
                <a:solidFill>
                  <a:srgbClr val="325082"/>
                </a:solidFill>
                <a:latin typeface="Century Gothic" panose="020B0502020202020204" pitchFamily="34" charset="0"/>
              </a:rPr>
              <a:t> </a:t>
            </a:r>
            <a:r>
              <a:rPr lang="pt-BR" altLang="pt-BR" sz="3000" b="1" i="1" dirty="0" err="1" smtClean="0">
                <a:solidFill>
                  <a:srgbClr val="325082"/>
                </a:solidFill>
                <a:latin typeface="Century Gothic" panose="020B0502020202020204" pitchFamily="34" charset="0"/>
              </a:rPr>
              <a:t>Against</a:t>
            </a:r>
            <a:r>
              <a:rPr lang="pt-BR" altLang="pt-BR" sz="3000" b="1" i="1" dirty="0" smtClean="0">
                <a:solidFill>
                  <a:srgbClr val="325082"/>
                </a:solidFill>
                <a:latin typeface="Century Gothic" panose="020B0502020202020204" pitchFamily="34" charset="0"/>
              </a:rPr>
              <a:t> </a:t>
            </a:r>
            <a:r>
              <a:rPr lang="pt-BR" altLang="pt-BR" sz="3000" b="1" i="1" dirty="0" err="1" smtClean="0">
                <a:solidFill>
                  <a:srgbClr val="325082"/>
                </a:solidFill>
                <a:latin typeface="Century Gothic" panose="020B0502020202020204" pitchFamily="34" charset="0"/>
              </a:rPr>
              <a:t>Tobacco</a:t>
            </a:r>
            <a:r>
              <a:rPr lang="pt-BR" altLang="pt-BR" sz="3000" b="1" dirty="0" smtClean="0">
                <a:solidFill>
                  <a:srgbClr val="325082"/>
                </a:solidFill>
                <a:latin typeface="Century Gothic" panose="020B0502020202020204" pitchFamily="34" charset="0"/>
              </a:rPr>
              <a:t> no Brasil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990600" y="557808"/>
            <a:ext cx="4419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21/05/24</a:t>
            </a:r>
          </a:p>
          <a:p>
            <a:pPr algn="ctr"/>
            <a:endParaRPr lang="pt-BR" sz="3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7" t="28770" r="31618" b="46032"/>
          <a:stretch/>
        </p:blipFill>
        <p:spPr bwMode="auto">
          <a:xfrm>
            <a:off x="18818" y="6799146"/>
            <a:ext cx="2894694" cy="253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79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5506" r="1025" b="4911"/>
          <a:stretch/>
        </p:blipFill>
        <p:spPr>
          <a:xfrm>
            <a:off x="0" y="391370"/>
            <a:ext cx="18288000" cy="930632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t="5207" r="220" b="4167"/>
          <a:stretch/>
        </p:blipFill>
        <p:spPr>
          <a:xfrm>
            <a:off x="-21771" y="619970"/>
            <a:ext cx="18309771" cy="934967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9A3E28A8-3092-71D1-3B96-5A90A63047EC}"/>
              </a:ext>
            </a:extLst>
          </p:cNvPr>
          <p:cNvSpPr/>
          <p:nvPr/>
        </p:nvSpPr>
        <p:spPr>
          <a:xfrm>
            <a:off x="1752600" y="4914900"/>
            <a:ext cx="14173200" cy="3352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l="23646" t="5208" r="1391" b="5208"/>
          <a:stretch/>
        </p:blipFill>
        <p:spPr>
          <a:xfrm>
            <a:off x="1146471" y="75009"/>
            <a:ext cx="14726892" cy="989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1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0" y="8975180"/>
            <a:ext cx="18288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Considerando a </a:t>
            </a:r>
            <a:r>
              <a:rPr lang="pt-BR" sz="2600" dirty="0">
                <a:solidFill>
                  <a:srgbClr val="0070C0"/>
                </a:solidFill>
                <a:latin typeface="Century Gothic" panose="020B0502020202020204" pitchFamily="34" charset="0"/>
              </a:rPr>
              <a:t>população total de 15 anos ou mais de idade pela Pesquisa Nacional de Saúde, </a:t>
            </a:r>
            <a:r>
              <a:rPr lang="pt-BR" sz="2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a </a:t>
            </a:r>
            <a:r>
              <a:rPr lang="pt-BR" sz="2600" dirty="0">
                <a:solidFill>
                  <a:srgbClr val="0070C0"/>
                </a:solidFill>
                <a:latin typeface="Century Gothic" panose="020B0502020202020204" pitchFamily="34" charset="0"/>
              </a:rPr>
              <a:t>proporção de usuários de </a:t>
            </a:r>
            <a:r>
              <a:rPr lang="pt-BR" sz="2600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DEFs</a:t>
            </a:r>
            <a:r>
              <a:rPr lang="pt-BR" sz="2600" dirty="0">
                <a:solidFill>
                  <a:srgbClr val="0070C0"/>
                </a:solidFill>
                <a:latin typeface="Century Gothic" panose="020B0502020202020204" pitchFamily="34" charset="0"/>
              </a:rPr>
              <a:t> foi </a:t>
            </a:r>
            <a:r>
              <a:rPr lang="pt-BR" sz="2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estimada em 0,6% </a:t>
            </a:r>
            <a:r>
              <a:rPr lang="pt-BR" sz="2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- </a:t>
            </a:r>
            <a:r>
              <a:rPr lang="pt-BR" sz="2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cerca </a:t>
            </a:r>
            <a:r>
              <a:rPr lang="pt-BR" sz="2600" dirty="0">
                <a:solidFill>
                  <a:srgbClr val="0070C0"/>
                </a:solidFill>
                <a:latin typeface="Century Gothic" panose="020B0502020202020204" pitchFamily="34" charset="0"/>
              </a:rPr>
              <a:t>de 1 milhão de pessoas, </a:t>
            </a:r>
            <a:endParaRPr lang="pt-BR" sz="26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2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das </a:t>
            </a:r>
            <a:r>
              <a:rPr lang="pt-BR" sz="2600" dirty="0">
                <a:solidFill>
                  <a:srgbClr val="0070C0"/>
                </a:solidFill>
                <a:latin typeface="Century Gothic" panose="020B0502020202020204" pitchFamily="34" charset="0"/>
              </a:rPr>
              <a:t>quais aproximadamente 70% eram jovens de 15 a 24 anos (~750 mil jovens</a:t>
            </a:r>
            <a:r>
              <a:rPr lang="pt-BR" sz="2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)</a:t>
            </a:r>
            <a:endParaRPr lang="pt-BR" sz="26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E3FDDAAF-DA65-42EE-88A7-73671719F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90500"/>
            <a:ext cx="17678400" cy="76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673895" rtl="0" eaLnBrk="1" fontAlgn="base" latinLnBrk="0" hangingPunct="1">
              <a:lnSpc>
                <a:spcPct val="87000"/>
              </a:lnSpc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pt-BR" altLang="pt-BR" sz="5000" b="1" spc="100" dirty="0" smtClean="0">
                <a:solidFill>
                  <a:srgbClr val="1F497D"/>
                </a:solidFill>
                <a:latin typeface="Century Gothic" pitchFamily="34" charset="0"/>
                <a:cs typeface="Lucida Sans Unicode" pitchFamily="34" charset="0"/>
              </a:rPr>
              <a:t>Estabilidade Tabagismo eletrônico </a:t>
            </a:r>
            <a:r>
              <a:rPr kumimoji="0" lang="pt-BR" altLang="pt-BR" sz="50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itchFamily="34" charset="0"/>
                <a:ea typeface="+mn-ea"/>
                <a:cs typeface="Lucida Sans Unicode" pitchFamily="34" charset="0"/>
              </a:rPr>
              <a:t>no Brasil </a:t>
            </a:r>
            <a:endParaRPr kumimoji="0" lang="pt-BR" altLang="pt-BR" sz="5700" b="1" i="0" u="none" strike="noStrike" kern="1200" cap="none" spc="10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 pitchFamily="34" charset="0"/>
              <a:ea typeface="+mn-ea"/>
              <a:cs typeface="Lucida Sans Unicode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137" y="970466"/>
            <a:ext cx="11835326" cy="7888865"/>
          </a:xfrm>
          <a:prstGeom prst="rect">
            <a:avLst/>
          </a:prstGeom>
        </p:spPr>
      </p:pic>
      <p:sp>
        <p:nvSpPr>
          <p:cNvPr id="12" name="Oval 3">
            <a:extLst>
              <a:ext uri="{FF2B5EF4-FFF2-40B4-BE49-F238E27FC236}">
                <a16:creationId xmlns:a16="http://schemas.microsoft.com/office/drawing/2014/main" xmlns="" id="{9A3E28A8-3092-71D1-3B96-5A90A63047EC}"/>
              </a:ext>
            </a:extLst>
          </p:cNvPr>
          <p:cNvSpPr/>
          <p:nvPr/>
        </p:nvSpPr>
        <p:spPr>
          <a:xfrm>
            <a:off x="6400800" y="6362701"/>
            <a:ext cx="2743200" cy="8381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5" name="CaixaDeTexto 4"/>
          <p:cNvSpPr txBox="1"/>
          <p:nvPr/>
        </p:nvSpPr>
        <p:spPr>
          <a:xfrm>
            <a:off x="7696200" y="3924300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267200" y="3619500"/>
            <a:ext cx="2590800" cy="990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7315200" y="5676899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PNS</a:t>
            </a:r>
            <a:endParaRPr lang="pt-BR" sz="24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6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E3FDDAAF-DA65-42EE-88A7-73671719F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90500"/>
            <a:ext cx="17678400" cy="76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673895" rtl="0" eaLnBrk="1" fontAlgn="base" latinLnBrk="0" hangingPunct="1">
              <a:lnSpc>
                <a:spcPct val="87000"/>
              </a:lnSpc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pt-BR" altLang="pt-BR" sz="5000" b="1" spc="100" dirty="0" smtClean="0">
                <a:solidFill>
                  <a:srgbClr val="1F497D"/>
                </a:solidFill>
                <a:latin typeface="Century Gothic" pitchFamily="34" charset="0"/>
                <a:cs typeface="Lucida Sans Unicode" pitchFamily="34" charset="0"/>
              </a:rPr>
              <a:t>Estabilidade Tabagismo eletrônico </a:t>
            </a:r>
            <a:r>
              <a:rPr kumimoji="0" lang="pt-BR" altLang="pt-BR" sz="50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itchFamily="34" charset="0"/>
                <a:ea typeface="+mn-ea"/>
                <a:cs typeface="Lucida Sans Unicode" pitchFamily="34" charset="0"/>
              </a:rPr>
              <a:t>no Brasil </a:t>
            </a:r>
            <a:endParaRPr kumimoji="0" lang="pt-BR" altLang="pt-BR" sz="5700" b="1" i="0" u="none" strike="noStrike" kern="1200" cap="none" spc="10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 pitchFamily="34" charset="0"/>
              <a:ea typeface="+mn-ea"/>
              <a:cs typeface="Lucida Sans Unicode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137" y="970466"/>
            <a:ext cx="11835326" cy="7888865"/>
          </a:xfrm>
          <a:prstGeom prst="rect">
            <a:avLst/>
          </a:prstGeom>
        </p:spPr>
      </p:pic>
      <p:sp>
        <p:nvSpPr>
          <p:cNvPr id="13" name="Oval 3">
            <a:extLst>
              <a:ext uri="{FF2B5EF4-FFF2-40B4-BE49-F238E27FC236}">
                <a16:creationId xmlns:a16="http://schemas.microsoft.com/office/drawing/2014/main" xmlns="" id="{9A3E28A8-3092-71D1-3B96-5A90A63047EC}"/>
              </a:ext>
            </a:extLst>
          </p:cNvPr>
          <p:cNvSpPr/>
          <p:nvPr/>
        </p:nvSpPr>
        <p:spPr>
          <a:xfrm>
            <a:off x="7010400" y="3619500"/>
            <a:ext cx="4724400" cy="17525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5" name="CaixaDeTexto 4"/>
          <p:cNvSpPr txBox="1"/>
          <p:nvPr/>
        </p:nvSpPr>
        <p:spPr>
          <a:xfrm>
            <a:off x="7696200" y="3924300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267200" y="3619500"/>
            <a:ext cx="2590800" cy="990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7315200" y="5676899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PNS</a:t>
            </a:r>
            <a:endParaRPr lang="pt-BR" sz="24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9563100"/>
            <a:ext cx="1828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Dados do </a:t>
            </a:r>
            <a:r>
              <a:rPr lang="pt-BR" sz="2800" dirty="0">
                <a:solidFill>
                  <a:srgbClr val="0070C0"/>
                </a:solidFill>
                <a:latin typeface="Century Gothic" panose="020B0502020202020204" pitchFamily="34" charset="0"/>
              </a:rPr>
              <a:t>VIGITEL e </a:t>
            </a:r>
            <a:r>
              <a:rPr lang="pt-BR" sz="2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COVITEL foi observada </a:t>
            </a:r>
            <a:r>
              <a:rPr lang="pt-BR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tendência de queda na proporção de usuários de </a:t>
            </a:r>
            <a:r>
              <a:rPr lang="pt-BR" sz="28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DEFs</a:t>
            </a:r>
            <a:endParaRPr lang="pt-BR" sz="2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Oval 3">
            <a:extLst>
              <a:ext uri="{FF2B5EF4-FFF2-40B4-BE49-F238E27FC236}">
                <a16:creationId xmlns:a16="http://schemas.microsoft.com/office/drawing/2014/main" xmlns="" id="{9A3E28A8-3092-71D1-3B96-5A90A63047EC}"/>
              </a:ext>
            </a:extLst>
          </p:cNvPr>
          <p:cNvSpPr/>
          <p:nvPr/>
        </p:nvSpPr>
        <p:spPr>
          <a:xfrm>
            <a:off x="12268200" y="3924300"/>
            <a:ext cx="2971800" cy="1447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5" name="CaixaDeTexto 14"/>
          <p:cNvSpPr txBox="1"/>
          <p:nvPr/>
        </p:nvSpPr>
        <p:spPr>
          <a:xfrm>
            <a:off x="15468600" y="40767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rgbClr val="7030A0"/>
                </a:solidFill>
                <a:latin typeface="Century Gothic" panose="020B0502020202020204" pitchFamily="34" charset="0"/>
              </a:rPr>
              <a:t>População </a:t>
            </a:r>
            <a:endParaRPr lang="pt-BR" sz="3600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36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&gt; 18 a</a:t>
            </a:r>
            <a:endParaRPr lang="pt-BR" sz="3600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93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E3FDDAAF-DA65-42EE-88A7-73671719F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90500"/>
            <a:ext cx="13716000" cy="146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673895" rtl="0" eaLnBrk="1" fontAlgn="base" latinLnBrk="0" hangingPunct="1">
              <a:lnSpc>
                <a:spcPct val="87000"/>
              </a:lnSpc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pt-BR" altLang="pt-BR" sz="5000" b="1" spc="100" dirty="0" smtClean="0">
                <a:solidFill>
                  <a:srgbClr val="1F497D"/>
                </a:solidFill>
                <a:latin typeface="Century Gothic" pitchFamily="34" charset="0"/>
                <a:cs typeface="Lucida Sans Unicode" pitchFamily="34" charset="0"/>
              </a:rPr>
              <a:t>O Tabagismo</a:t>
            </a:r>
            <a:r>
              <a:rPr kumimoji="0" lang="pt-BR" altLang="pt-BR" sz="50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itchFamily="34" charset="0"/>
                <a:ea typeface="+mn-ea"/>
                <a:cs typeface="Lucida Sans Unicode" pitchFamily="34" charset="0"/>
              </a:rPr>
              <a:t> convencional dá</a:t>
            </a:r>
          </a:p>
          <a:p>
            <a:pPr lvl="0" algn="ctr" defTabSz="673895" fontAlgn="base">
              <a:lnSpc>
                <a:spcPct val="87000"/>
              </a:lnSpc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pt-BR" altLang="pt-BR" sz="5000" b="1" spc="100" dirty="0" smtClean="0">
                <a:solidFill>
                  <a:srgbClr val="1F497D"/>
                </a:solidFill>
                <a:latin typeface="Century Gothic" pitchFamily="34" charset="0"/>
                <a:cs typeface="Lucida Sans Unicode" pitchFamily="34" charset="0"/>
              </a:rPr>
              <a:t>enormes prejuízos a</a:t>
            </a:r>
            <a:r>
              <a:rPr kumimoji="0" lang="pt-BR" altLang="pt-BR" sz="50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itchFamily="34" charset="0"/>
                <a:ea typeface="+mn-ea"/>
                <a:cs typeface="Lucida Sans Unicode" pitchFamily="34" charset="0"/>
              </a:rPr>
              <a:t>o Brasil 2020</a:t>
            </a:r>
            <a:endParaRPr kumimoji="0" lang="pt-BR" altLang="pt-BR" sz="5700" b="1" i="0" u="none" strike="noStrike" kern="1200" cap="none" spc="10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 pitchFamily="34" charset="0"/>
              <a:ea typeface="+mn-ea"/>
              <a:cs typeface="Lucida Sans Unicode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5" y="2162175"/>
            <a:ext cx="16907715" cy="7807977"/>
          </a:xfrm>
          <a:prstGeom prst="rect">
            <a:avLst/>
          </a:prstGeom>
        </p:spPr>
      </p:pic>
      <p:sp>
        <p:nvSpPr>
          <p:cNvPr id="11" name="Oval 3">
            <a:extLst>
              <a:ext uri="{FF2B5EF4-FFF2-40B4-BE49-F238E27FC236}">
                <a16:creationId xmlns:a16="http://schemas.microsoft.com/office/drawing/2014/main" xmlns="" id="{9A3E28A8-3092-71D1-3B96-5A90A63047EC}"/>
              </a:ext>
            </a:extLst>
          </p:cNvPr>
          <p:cNvSpPr/>
          <p:nvPr/>
        </p:nvSpPr>
        <p:spPr>
          <a:xfrm>
            <a:off x="762000" y="6134100"/>
            <a:ext cx="29718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2" name="Oval 3">
            <a:extLst>
              <a:ext uri="{FF2B5EF4-FFF2-40B4-BE49-F238E27FC236}">
                <a16:creationId xmlns:a16="http://schemas.microsoft.com/office/drawing/2014/main" xmlns="" id="{9A3E28A8-3092-71D1-3B96-5A90A63047EC}"/>
              </a:ext>
            </a:extLst>
          </p:cNvPr>
          <p:cNvSpPr/>
          <p:nvPr/>
        </p:nvSpPr>
        <p:spPr>
          <a:xfrm>
            <a:off x="14554201" y="7581900"/>
            <a:ext cx="3733799" cy="1600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4" name="CaixaDeTexto 3"/>
          <p:cNvSpPr txBox="1"/>
          <p:nvPr/>
        </p:nvSpPr>
        <p:spPr>
          <a:xfrm>
            <a:off x="11277600" y="9334500"/>
            <a:ext cx="6714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Century Gothic" panose="020B0502020202020204" pitchFamily="34" charset="0"/>
              </a:rPr>
              <a:t>não foram estimados os custos ambientais </a:t>
            </a:r>
            <a:endParaRPr lang="pt-BR" sz="2800" b="1" dirty="0">
              <a:latin typeface="Century Gothic" panose="020B0502020202020204" pitchFamily="34" charset="0"/>
            </a:endParaRPr>
          </a:p>
        </p:txBody>
      </p:sp>
      <p:sp>
        <p:nvSpPr>
          <p:cNvPr id="13" name="Oval 3">
            <a:extLst>
              <a:ext uri="{FF2B5EF4-FFF2-40B4-BE49-F238E27FC236}">
                <a16:creationId xmlns:a16="http://schemas.microsoft.com/office/drawing/2014/main" xmlns="" id="{9A3E28A8-3092-71D1-3B96-5A90A63047EC}"/>
              </a:ext>
            </a:extLst>
          </p:cNvPr>
          <p:cNvSpPr/>
          <p:nvPr/>
        </p:nvSpPr>
        <p:spPr>
          <a:xfrm>
            <a:off x="465886" y="1812533"/>
            <a:ext cx="6087314" cy="21879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4" name="Oval 3">
            <a:extLst>
              <a:ext uri="{FF2B5EF4-FFF2-40B4-BE49-F238E27FC236}">
                <a16:creationId xmlns:a16="http://schemas.microsoft.com/office/drawing/2014/main" xmlns="" id="{9A3E28A8-3092-71D1-3B96-5A90A63047EC}"/>
              </a:ext>
            </a:extLst>
          </p:cNvPr>
          <p:cNvSpPr/>
          <p:nvPr/>
        </p:nvSpPr>
        <p:spPr>
          <a:xfrm>
            <a:off x="5029201" y="6972300"/>
            <a:ext cx="3733799" cy="167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4187" y="2247901"/>
            <a:ext cx="7476613" cy="86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4" grpId="0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494"/>
          <a:stretch/>
        </p:blipFill>
        <p:spPr>
          <a:xfrm>
            <a:off x="1284514" y="0"/>
            <a:ext cx="16698686" cy="10287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r="1431"/>
          <a:stretch/>
        </p:blipFill>
        <p:spPr>
          <a:xfrm>
            <a:off x="1295400" y="-114300"/>
            <a:ext cx="16306800" cy="1047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6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64395"/>
            <a:ext cx="9220200" cy="645570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90600" y="87249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ou cerca de 14 bilhões de reais ao ano</a:t>
            </a:r>
            <a:endParaRPr lang="pt-BR" sz="2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9461682"/>
            <a:ext cx="7476613" cy="86341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3455" y="3162300"/>
            <a:ext cx="872454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0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5209" r="805" b="8333"/>
          <a:stretch/>
        </p:blipFill>
        <p:spPr>
          <a:xfrm>
            <a:off x="-60823" y="723900"/>
            <a:ext cx="18348823" cy="89916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811" y="685800"/>
            <a:ext cx="15311553" cy="879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8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3"/>
            <a:ext cx="12422408" cy="582385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3" b="1309"/>
          <a:stretch/>
        </p:blipFill>
        <p:spPr>
          <a:xfrm>
            <a:off x="10439400" y="419100"/>
            <a:ext cx="7543800" cy="770572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1362813" y="7886699"/>
            <a:ext cx="6714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Century Gothic" panose="020B0502020202020204" pitchFamily="34" charset="0"/>
              </a:rPr>
              <a:t>não foram estimados os custos ambientais </a:t>
            </a:r>
            <a:endParaRPr lang="pt-BR" sz="2800" b="1" dirty="0">
              <a:latin typeface="Century Gothic" panose="020B0502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9400" y="800100"/>
            <a:ext cx="7476613" cy="86341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04800" y="6591300"/>
            <a:ext cx="9677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Em 2019, o tabagismo causou </a:t>
            </a:r>
            <a:endParaRPr lang="pt-BR" sz="32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3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480 </a:t>
            </a:r>
            <a:r>
              <a:rPr lang="pt-BR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mortes por dia no </a:t>
            </a:r>
            <a:r>
              <a:rPr lang="pt-BR" sz="3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Brasil</a:t>
            </a:r>
          </a:p>
          <a:p>
            <a:pPr algn="ctr"/>
            <a:endParaRPr lang="pt-BR" sz="32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3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20 mortes por hora!</a:t>
            </a:r>
          </a:p>
          <a:p>
            <a:pPr algn="ctr"/>
            <a:endParaRPr lang="pt-BR" sz="32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3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A cada 15 minutos, morrem 5 brasileiros por causa de sua </a:t>
            </a:r>
            <a:r>
              <a:rPr lang="pt-BR" sz="3200" b="1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adicção</a:t>
            </a:r>
            <a:r>
              <a:rPr lang="pt-BR" sz="3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à nicotina</a:t>
            </a:r>
            <a:endParaRPr lang="pt-BR" sz="32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91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0288863" y="-233785"/>
            <a:ext cx="567624" cy="10768576"/>
          </a:xfrm>
          <a:prstGeom prst="rect">
            <a:avLst/>
          </a:prstGeom>
          <a:solidFill>
            <a:srgbClr val="F3F5F9"/>
          </a:solidFill>
        </p:spPr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xmlns="" id="{8336AFF1-2987-A5E1-45ED-1067C195E5EE}"/>
              </a:ext>
            </a:extLst>
          </p:cNvPr>
          <p:cNvSpPr/>
          <p:nvPr/>
        </p:nvSpPr>
        <p:spPr>
          <a:xfrm>
            <a:off x="1219200" y="6040491"/>
            <a:ext cx="15849600" cy="3979809"/>
          </a:xfrm>
          <a:prstGeom prst="roundRect">
            <a:avLst/>
          </a:prstGeom>
          <a:solidFill>
            <a:srgbClr val="99ADB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9895" y="6643315"/>
            <a:ext cx="2814358" cy="2793739"/>
          </a:xfrm>
          <a:prstGeom prst="rect">
            <a:avLst/>
          </a:prstGeom>
        </p:spPr>
      </p:pic>
      <p:sp>
        <p:nvSpPr>
          <p:cNvPr id="10" name="TextBox 5"/>
          <p:cNvSpPr txBox="1"/>
          <p:nvPr/>
        </p:nvSpPr>
        <p:spPr>
          <a:xfrm>
            <a:off x="2617824" y="6828124"/>
            <a:ext cx="10259976" cy="2115964"/>
          </a:xfrm>
          <a:prstGeom prst="rect">
            <a:avLst/>
          </a:prstGeom>
          <a:noFill/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15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15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paulocrpcorrea@yahoo.com.br</a:t>
            </a:r>
          </a:p>
          <a:p>
            <a:pPr marL="0" marR="0" lvl="0" indent="0" algn="ctr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15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Google Shape;41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" y="445948"/>
            <a:ext cx="4800600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417;p44"/>
          <p:cNvPicPr preferRelativeResize="0"/>
          <p:nvPr/>
        </p:nvPicPr>
        <p:blipFill rotWithShape="1">
          <a:blip r:embed="rId5">
            <a:alphaModFix/>
          </a:blip>
          <a:srcRect t="6933"/>
          <a:stretch/>
        </p:blipFill>
        <p:spPr>
          <a:xfrm>
            <a:off x="12039600" y="445948"/>
            <a:ext cx="5870400" cy="30398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4572000" y="5335369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  #</a:t>
            </a:r>
            <a:r>
              <a:rPr kumimoji="0" lang="pt-BR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cancelaovapeSenador@s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048" y="52711"/>
            <a:ext cx="4759151" cy="528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6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90500"/>
            <a:ext cx="11050891" cy="187152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3314700"/>
            <a:ext cx="18288000" cy="4257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67"/>
              </a:spcBef>
            </a:pPr>
            <a:r>
              <a:rPr lang="en-GB" sz="3600" dirty="0" err="1">
                <a:solidFill>
                  <a:srgbClr val="003366"/>
                </a:solidFill>
                <a:latin typeface="Century Gothic" panose="020B0502020202020204" pitchFamily="34" charset="0"/>
              </a:rPr>
              <a:t>Desenvolvi</a:t>
            </a:r>
            <a:r>
              <a:rPr lang="en-GB" sz="3600" dirty="0">
                <a:solidFill>
                  <a:srgbClr val="003366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 err="1">
                <a:solidFill>
                  <a:srgbClr val="003366"/>
                </a:solidFill>
                <a:latin typeface="Century Gothic" panose="020B0502020202020204" pitchFamily="34" charset="0"/>
              </a:rPr>
              <a:t>vídeos</a:t>
            </a:r>
            <a:r>
              <a:rPr lang="en-GB" sz="3600" dirty="0">
                <a:solidFill>
                  <a:srgbClr val="003366"/>
                </a:solidFill>
                <a:latin typeface="Century Gothic" panose="020B0502020202020204" pitchFamily="34" charset="0"/>
              </a:rPr>
              <a:t> e </a:t>
            </a:r>
            <a:r>
              <a:rPr lang="en-GB" sz="3600" dirty="0" err="1">
                <a:solidFill>
                  <a:srgbClr val="003366"/>
                </a:solidFill>
                <a:latin typeface="Century Gothic" panose="020B0502020202020204" pitchFamily="34" charset="0"/>
              </a:rPr>
              <a:t>materiais</a:t>
            </a:r>
            <a:r>
              <a:rPr lang="en-GB" sz="3600" dirty="0">
                <a:solidFill>
                  <a:srgbClr val="003366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 err="1">
                <a:solidFill>
                  <a:srgbClr val="003366"/>
                </a:solidFill>
                <a:latin typeface="Century Gothic" panose="020B0502020202020204" pitchFamily="34" charset="0"/>
              </a:rPr>
              <a:t>educativos</a:t>
            </a:r>
            <a:r>
              <a:rPr lang="en-GB" sz="3600" dirty="0">
                <a:solidFill>
                  <a:srgbClr val="003366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 err="1">
                <a:solidFill>
                  <a:srgbClr val="003366"/>
                </a:solidFill>
                <a:latin typeface="Century Gothic" panose="020B0502020202020204" pitchFamily="34" charset="0"/>
              </a:rPr>
              <a:t>em</a:t>
            </a:r>
            <a:r>
              <a:rPr lang="en-GB" sz="3600" dirty="0">
                <a:solidFill>
                  <a:srgbClr val="003366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 err="1">
                <a:solidFill>
                  <a:srgbClr val="003366"/>
                </a:solidFill>
                <a:latin typeface="Century Gothic" panose="020B0502020202020204" pitchFamily="34" charset="0"/>
              </a:rPr>
              <a:t>doenças</a:t>
            </a:r>
            <a:r>
              <a:rPr lang="en-GB" sz="3600" dirty="0">
                <a:solidFill>
                  <a:srgbClr val="003366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 err="1">
                <a:solidFill>
                  <a:srgbClr val="003366"/>
                </a:solidFill>
                <a:latin typeface="Century Gothic" panose="020B0502020202020204" pitchFamily="34" charset="0"/>
              </a:rPr>
              <a:t>respiratórias</a:t>
            </a:r>
            <a:r>
              <a:rPr lang="en-GB" sz="3600" dirty="0">
                <a:solidFill>
                  <a:srgbClr val="003366"/>
                </a:solidFill>
                <a:latin typeface="Century Gothic" panose="020B0502020202020204" pitchFamily="34" charset="0"/>
              </a:rPr>
              <a:t> para a </a:t>
            </a:r>
            <a:r>
              <a:rPr lang="en-GB" sz="3600" dirty="0" err="1">
                <a:solidFill>
                  <a:srgbClr val="003366"/>
                </a:solidFill>
                <a:latin typeface="Century Gothic" panose="020B0502020202020204" pitchFamily="34" charset="0"/>
              </a:rPr>
              <a:t>Boehringer</a:t>
            </a:r>
            <a:r>
              <a:rPr lang="en-GB" sz="3600" dirty="0">
                <a:solidFill>
                  <a:srgbClr val="003366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 err="1">
                <a:solidFill>
                  <a:srgbClr val="003366"/>
                </a:solidFill>
                <a:latin typeface="Century Gothic" panose="020B0502020202020204" pitchFamily="34" charset="0"/>
              </a:rPr>
              <a:t>Ingelheim</a:t>
            </a:r>
            <a:r>
              <a:rPr lang="en-GB" sz="3600" dirty="0">
                <a:solidFill>
                  <a:srgbClr val="003366"/>
                </a:solidFill>
                <a:latin typeface="Century Gothic" panose="020B0502020202020204" pitchFamily="34" charset="0"/>
              </a:rPr>
              <a:t> + 1 </a:t>
            </a:r>
            <a:r>
              <a:rPr lang="en-GB" sz="3600" dirty="0" err="1">
                <a:solidFill>
                  <a:srgbClr val="003366"/>
                </a:solidFill>
                <a:latin typeface="Century Gothic" panose="020B0502020202020204" pitchFamily="34" charset="0"/>
              </a:rPr>
              <a:t>palestra</a:t>
            </a:r>
            <a:r>
              <a:rPr lang="en-GB" sz="3600" dirty="0">
                <a:solidFill>
                  <a:srgbClr val="003366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 err="1">
                <a:solidFill>
                  <a:srgbClr val="003366"/>
                </a:solidFill>
                <a:latin typeface="Century Gothic" panose="020B0502020202020204" pitchFamily="34" charset="0"/>
              </a:rPr>
              <a:t>em</a:t>
            </a:r>
            <a:r>
              <a:rPr lang="en-GB" sz="3600" dirty="0">
                <a:solidFill>
                  <a:srgbClr val="003366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 err="1">
                <a:solidFill>
                  <a:srgbClr val="003366"/>
                </a:solidFill>
                <a:latin typeface="Century Gothic" panose="020B0502020202020204" pitchFamily="34" charset="0"/>
              </a:rPr>
              <a:t>evento</a:t>
            </a:r>
            <a:r>
              <a:rPr lang="en-GB" sz="3600" dirty="0">
                <a:solidFill>
                  <a:srgbClr val="003366"/>
                </a:solidFill>
                <a:latin typeface="Century Gothic" panose="020B0502020202020204" pitchFamily="34" charset="0"/>
              </a:rPr>
              <a:t> para </a:t>
            </a:r>
            <a:r>
              <a:rPr lang="en-GB" sz="3600" dirty="0" err="1" smtClean="0">
                <a:solidFill>
                  <a:srgbClr val="003366"/>
                </a:solidFill>
                <a:latin typeface="Century Gothic" panose="020B0502020202020204" pitchFamily="34" charset="0"/>
              </a:rPr>
              <a:t>médicos</a:t>
            </a:r>
            <a:r>
              <a:rPr lang="en-GB" sz="3600" dirty="0" smtClean="0">
                <a:solidFill>
                  <a:srgbClr val="003366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 err="1">
                <a:solidFill>
                  <a:srgbClr val="003366"/>
                </a:solidFill>
                <a:latin typeface="Century Gothic" panose="020B0502020202020204" pitchFamily="34" charset="0"/>
              </a:rPr>
              <a:t>em</a:t>
            </a:r>
            <a:r>
              <a:rPr lang="en-GB" sz="3600" dirty="0">
                <a:solidFill>
                  <a:srgbClr val="003366"/>
                </a:solidFill>
                <a:latin typeface="Century Gothic" panose="020B0502020202020204" pitchFamily="34" charset="0"/>
              </a:rPr>
              <a:t> 2023</a:t>
            </a:r>
          </a:p>
          <a:p>
            <a:pPr algn="ctr">
              <a:lnSpc>
                <a:spcPct val="150000"/>
              </a:lnSpc>
              <a:spcBef>
                <a:spcPts val="267"/>
              </a:spcBef>
            </a:pPr>
            <a:endParaRPr lang="en-GB" sz="3600" dirty="0">
              <a:solidFill>
                <a:srgbClr val="003366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  <a:spcBef>
                <a:spcPts val="267"/>
              </a:spcBef>
            </a:pPr>
            <a:r>
              <a:rPr lang="en-GB" sz="3600" dirty="0" err="1">
                <a:solidFill>
                  <a:srgbClr val="003366"/>
                </a:solidFill>
                <a:latin typeface="Century Gothic" panose="020B0502020202020204" pitchFamily="34" charset="0"/>
              </a:rPr>
              <a:t>Fui</a:t>
            </a:r>
            <a:r>
              <a:rPr lang="en-GB" sz="3600" dirty="0">
                <a:solidFill>
                  <a:srgbClr val="003366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 err="1">
                <a:solidFill>
                  <a:srgbClr val="003366"/>
                </a:solidFill>
                <a:latin typeface="Century Gothic" panose="020B0502020202020204" pitchFamily="34" charset="0"/>
              </a:rPr>
              <a:t>patrocinado</a:t>
            </a:r>
            <a:r>
              <a:rPr lang="en-GB" sz="3600" dirty="0">
                <a:solidFill>
                  <a:srgbClr val="003366"/>
                </a:solidFill>
                <a:latin typeface="Century Gothic" panose="020B0502020202020204" pitchFamily="34" charset="0"/>
              </a:rPr>
              <a:t> pela </a:t>
            </a:r>
            <a:r>
              <a:rPr lang="en-GB" sz="3600" dirty="0" err="1">
                <a:solidFill>
                  <a:srgbClr val="003366"/>
                </a:solidFill>
                <a:latin typeface="Century Gothic" panose="020B0502020202020204" pitchFamily="34" charset="0"/>
              </a:rPr>
              <a:t>Boehringer</a:t>
            </a:r>
            <a:r>
              <a:rPr lang="en-GB" sz="3600" dirty="0">
                <a:solidFill>
                  <a:srgbClr val="003366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 err="1">
                <a:solidFill>
                  <a:srgbClr val="003366"/>
                </a:solidFill>
                <a:latin typeface="Century Gothic" panose="020B0502020202020204" pitchFamily="34" charset="0"/>
              </a:rPr>
              <a:t>Ingelheim</a:t>
            </a:r>
            <a:r>
              <a:rPr lang="en-GB" sz="3600" dirty="0">
                <a:solidFill>
                  <a:srgbClr val="003366"/>
                </a:solidFill>
                <a:latin typeface="Century Gothic" panose="020B0502020202020204" pitchFamily="34" charset="0"/>
              </a:rPr>
              <a:t> para </a:t>
            </a:r>
            <a:r>
              <a:rPr lang="en-GB" sz="3600" dirty="0" err="1">
                <a:solidFill>
                  <a:srgbClr val="003366"/>
                </a:solidFill>
                <a:latin typeface="Century Gothic" panose="020B0502020202020204" pitchFamily="34" charset="0"/>
              </a:rPr>
              <a:t>participar</a:t>
            </a:r>
            <a:r>
              <a:rPr lang="en-GB" sz="3600" dirty="0">
                <a:solidFill>
                  <a:srgbClr val="003366"/>
                </a:solidFill>
                <a:latin typeface="Century Gothic" panose="020B0502020202020204" pitchFamily="34" charset="0"/>
              </a:rPr>
              <a:t> online do </a:t>
            </a:r>
          </a:p>
          <a:p>
            <a:pPr algn="ctr">
              <a:lnSpc>
                <a:spcPct val="150000"/>
              </a:lnSpc>
              <a:spcBef>
                <a:spcPts val="267"/>
              </a:spcBef>
            </a:pPr>
            <a:r>
              <a:rPr lang="en-GB" sz="3600" dirty="0" err="1">
                <a:solidFill>
                  <a:srgbClr val="003366"/>
                </a:solidFill>
                <a:latin typeface="Century Gothic" panose="020B0502020202020204" pitchFamily="34" charset="0"/>
              </a:rPr>
              <a:t>Congresso</a:t>
            </a:r>
            <a:r>
              <a:rPr lang="en-GB" sz="3600" dirty="0">
                <a:solidFill>
                  <a:srgbClr val="003366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 err="1">
                <a:solidFill>
                  <a:srgbClr val="003366"/>
                </a:solidFill>
                <a:latin typeface="Century Gothic" panose="020B0502020202020204" pitchFamily="34" charset="0"/>
              </a:rPr>
              <a:t>Europeu</a:t>
            </a:r>
            <a:r>
              <a:rPr lang="en-GB" sz="3600" dirty="0">
                <a:solidFill>
                  <a:srgbClr val="003366"/>
                </a:solidFill>
                <a:latin typeface="Century Gothic" panose="020B0502020202020204" pitchFamily="34" charset="0"/>
              </a:rPr>
              <a:t> de </a:t>
            </a:r>
            <a:r>
              <a:rPr lang="en-GB" sz="3600" dirty="0" err="1">
                <a:solidFill>
                  <a:srgbClr val="003366"/>
                </a:solidFill>
                <a:latin typeface="Century Gothic" panose="020B0502020202020204" pitchFamily="34" charset="0"/>
              </a:rPr>
              <a:t>Medicina</a:t>
            </a:r>
            <a:r>
              <a:rPr lang="en-GB" sz="3600" dirty="0">
                <a:solidFill>
                  <a:srgbClr val="003366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 err="1">
                <a:solidFill>
                  <a:srgbClr val="003366"/>
                </a:solidFill>
                <a:latin typeface="Century Gothic" panose="020B0502020202020204" pitchFamily="34" charset="0"/>
              </a:rPr>
              <a:t>Respiratória</a:t>
            </a:r>
            <a:r>
              <a:rPr lang="en-GB" sz="3600" dirty="0">
                <a:solidFill>
                  <a:srgbClr val="003366"/>
                </a:solidFill>
                <a:latin typeface="Century Gothic" panose="020B0502020202020204" pitchFamily="34" charset="0"/>
              </a:rPr>
              <a:t> (ERS 2022)</a:t>
            </a:r>
          </a:p>
        </p:txBody>
      </p:sp>
    </p:spTree>
    <p:extLst>
      <p:ext uri="{BB962C8B-B14F-4D97-AF65-F5344CB8AC3E}">
        <p14:creationId xmlns:p14="http://schemas.microsoft.com/office/powerpoint/2010/main" val="190247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E3FDDAAF-DA65-42EE-88A7-73671719F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42900"/>
            <a:ext cx="13716000" cy="76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673895" rtl="0" eaLnBrk="1" fontAlgn="base" latinLnBrk="0" hangingPunct="1">
              <a:lnSpc>
                <a:spcPct val="87000"/>
              </a:lnSpc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pt-BR" altLang="pt-BR" sz="50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itchFamily="34" charset="0"/>
                <a:ea typeface="+mn-ea"/>
                <a:cs typeface="Lucida Sans Unicode" pitchFamily="34" charset="0"/>
              </a:rPr>
              <a:t>Custos Tabagismo no Brasil em 2015</a:t>
            </a:r>
            <a:endParaRPr kumimoji="0" lang="pt-BR" altLang="pt-BR" sz="5700" b="1" i="0" u="none" strike="noStrike" kern="1200" cap="none" spc="10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 pitchFamily="34" charset="0"/>
              <a:ea typeface="+mn-ea"/>
              <a:cs typeface="Lucida Sans Unicode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485900"/>
            <a:ext cx="11658600" cy="829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8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8226387B-3AAF-4EF8-A87E-84394F2B8A9A}"/>
              </a:ext>
            </a:extLst>
          </p:cNvPr>
          <p:cNvSpPr txBox="1"/>
          <p:nvPr/>
        </p:nvSpPr>
        <p:spPr>
          <a:xfrm>
            <a:off x="0" y="-289024"/>
            <a:ext cx="182880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xmlns="" id="{F9EE6176-73CA-4517-9F94-0F202C2D5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6088" y="9563100"/>
            <a:ext cx="633851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None/>
              <a:defRPr/>
            </a:pPr>
            <a:r>
              <a:rPr lang="pt-BR" altLang="en-US" sz="1500" b="1" dirty="0" smtClean="0">
                <a:solidFill>
                  <a:srgbClr val="4F81BD">
                    <a:lumMod val="75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Pinto M, </a:t>
            </a:r>
            <a:r>
              <a:rPr lang="pt-BR" altLang="en-US" sz="1500" b="1" dirty="0" err="1" smtClean="0">
                <a:solidFill>
                  <a:srgbClr val="4F81BD">
                    <a:lumMod val="75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et</a:t>
            </a:r>
            <a:r>
              <a:rPr lang="pt-BR" altLang="en-US" sz="1500" b="1" dirty="0" smtClean="0">
                <a:solidFill>
                  <a:srgbClr val="4F81BD">
                    <a:lumMod val="75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pt-BR" altLang="en-US" sz="1500" b="1" dirty="0" err="1" smtClean="0">
                <a:solidFill>
                  <a:srgbClr val="4F81BD">
                    <a:lumMod val="75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al</a:t>
            </a:r>
            <a:r>
              <a:rPr lang="en-US" sz="1500" b="1" dirty="0" smtClean="0">
                <a:solidFill>
                  <a:srgbClr val="4F81BD">
                    <a:lumMod val="75000"/>
                  </a:srgbClr>
                </a:solidFill>
                <a:latin typeface="Century Gothic" panose="020B0502020202020204" pitchFamily="34" charset="0"/>
              </a:rPr>
              <a:t>, 2017</a:t>
            </a:r>
            <a:endParaRPr kumimoji="0" lang="pt-BR" altLang="en-US" sz="17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E3FDDAAF-DA65-42EE-88A7-73671719F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28625"/>
            <a:ext cx="13716000" cy="76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673895" rtl="0" eaLnBrk="1" fontAlgn="base" latinLnBrk="0" hangingPunct="1">
              <a:lnSpc>
                <a:spcPct val="87000"/>
              </a:lnSpc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pt-BR" altLang="pt-BR" sz="5000" b="1" spc="100" dirty="0" smtClean="0">
                <a:solidFill>
                  <a:srgbClr val="1F497D"/>
                </a:solidFill>
                <a:latin typeface="Century Gothic" pitchFamily="34" charset="0"/>
                <a:cs typeface="Lucida Sans Unicode" pitchFamily="34" charset="0"/>
              </a:rPr>
              <a:t>Mortes evitáveis</a:t>
            </a:r>
            <a:r>
              <a:rPr kumimoji="0" lang="pt-BR" altLang="pt-BR" sz="50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itchFamily="34" charset="0"/>
                <a:ea typeface="+mn-ea"/>
                <a:cs typeface="Lucida Sans Unicode" pitchFamily="34" charset="0"/>
              </a:rPr>
              <a:t> no Brasil em 2015 </a:t>
            </a:r>
            <a:endParaRPr kumimoji="0" lang="pt-BR" altLang="pt-BR" sz="5700" b="1" i="0" u="none" strike="noStrike" kern="1200" cap="none" spc="10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 pitchFamily="34" charset="0"/>
              <a:ea typeface="+mn-ea"/>
              <a:cs typeface="Lucida Sans Unicode" pitchFamily="34" charset="0"/>
            </a:endParaRPr>
          </a:p>
        </p:txBody>
      </p:sp>
      <p:grpSp>
        <p:nvGrpSpPr>
          <p:cNvPr id="7" name="Grupo 8"/>
          <p:cNvGrpSpPr>
            <a:grpSpLocks/>
          </p:cNvGrpSpPr>
          <p:nvPr/>
        </p:nvGrpSpPr>
        <p:grpSpPr bwMode="auto">
          <a:xfrm>
            <a:off x="1905000" y="1714500"/>
            <a:ext cx="14325600" cy="6781800"/>
            <a:chOff x="-1340356" y="-1924337"/>
            <a:chExt cx="11841725" cy="5451020"/>
          </a:xfrm>
        </p:grpSpPr>
        <p:pic>
          <p:nvPicPr>
            <p:cNvPr id="8" name="Imagem 9"/>
            <p:cNvPicPr>
              <a:picLocks noChangeAspect="1"/>
            </p:cNvPicPr>
            <p:nvPr/>
          </p:nvPicPr>
          <p:blipFill>
            <a:blip r:embed="rId3" cstate="print"/>
            <a:srcRect l="13545" t="8139" r="14813" b="41489"/>
            <a:stretch>
              <a:fillRect/>
            </a:stretch>
          </p:blipFill>
          <p:spPr bwMode="auto">
            <a:xfrm>
              <a:off x="-1340356" y="-1924337"/>
              <a:ext cx="11841725" cy="4681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4" cstate="print"/>
            <a:srcRect l="19755" t="8806" r="55280" b="60757"/>
            <a:stretch/>
          </p:blipFill>
          <p:spPr>
            <a:xfrm>
              <a:off x="-556779" y="1081187"/>
              <a:ext cx="3567793" cy="244549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0" name="CaixaDeTexto 9"/>
          <p:cNvSpPr txBox="1"/>
          <p:nvPr/>
        </p:nvSpPr>
        <p:spPr>
          <a:xfrm>
            <a:off x="15773400" y="2324100"/>
            <a:ext cx="2286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  <a:latin typeface="Century Gothic" pitchFamily="34" charset="0"/>
              </a:rPr>
              <a:t>74% das mortes por DPOC foram atribuíveis ao tabagismo</a:t>
            </a:r>
            <a:endParaRPr lang="pt-BR" sz="2800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cxnSp>
        <p:nvCxnSpPr>
          <p:cNvPr id="12" name="Conector de seta reta 11"/>
          <p:cNvCxnSpPr/>
          <p:nvPr/>
        </p:nvCxnSpPr>
        <p:spPr>
          <a:xfrm>
            <a:off x="15163800" y="3086100"/>
            <a:ext cx="6096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1" y="7962900"/>
            <a:ext cx="17830799" cy="224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9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8226387B-3AAF-4EF8-A87E-84394F2B8A9A}"/>
              </a:ext>
            </a:extLst>
          </p:cNvPr>
          <p:cNvSpPr txBox="1"/>
          <p:nvPr/>
        </p:nvSpPr>
        <p:spPr>
          <a:xfrm>
            <a:off x="0" y="-289024"/>
            <a:ext cx="182880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xmlns="" id="{F9EE6176-73CA-4517-9F94-0F202C2D5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6088" y="9563100"/>
            <a:ext cx="633851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Pinto M, </a:t>
            </a:r>
            <a:r>
              <a:rPr kumimoji="0" lang="pt-BR" altLang="en-US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Rivier</a:t>
            </a:r>
            <a:r>
              <a:rPr kumimoji="0" lang="pt-B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 A, </a:t>
            </a:r>
            <a:r>
              <a:rPr kumimoji="0" lang="pt-BR" altLang="en-US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Bardach</a:t>
            </a:r>
            <a:r>
              <a:rPr kumimoji="0" lang="pt-B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 A.</a:t>
            </a: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, 2017</a:t>
            </a:r>
            <a:endParaRPr kumimoji="0" lang="pt-BR" altLang="en-US" sz="17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E3FDDAAF-DA65-42EE-88A7-73671719F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28625"/>
            <a:ext cx="13716000" cy="76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673895" rtl="0" eaLnBrk="1" fontAlgn="base" latinLnBrk="0" hangingPunct="1">
              <a:lnSpc>
                <a:spcPct val="87000"/>
              </a:lnSpc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pt-BR" altLang="pt-BR" sz="50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itchFamily="34" charset="0"/>
                <a:ea typeface="+mn-ea"/>
                <a:cs typeface="Lucida Sans Unicode" pitchFamily="34" charset="0"/>
              </a:rPr>
              <a:t>Custos Tabagismo no Brasil em 2015</a:t>
            </a:r>
            <a:endParaRPr kumimoji="0" lang="pt-BR" altLang="pt-BR" sz="5700" b="1" i="0" u="none" strike="noStrike" kern="1200" cap="none" spc="10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 pitchFamily="34" charset="0"/>
              <a:ea typeface="+mn-ea"/>
              <a:cs typeface="Lucida Sans Unicode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4930" y="1485900"/>
            <a:ext cx="1398351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0" y="9401428"/>
            <a:ext cx="1409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40,62% dos custos de 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assistência 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direta são por causa DPOC </a:t>
            </a:r>
          </a:p>
        </p:txBody>
      </p:sp>
      <p:sp>
        <p:nvSpPr>
          <p:cNvPr id="7" name="Oval 3">
            <a:extLst>
              <a:ext uri="{FF2B5EF4-FFF2-40B4-BE49-F238E27FC236}">
                <a16:creationId xmlns:a16="http://schemas.microsoft.com/office/drawing/2014/main" xmlns="" id="{9A3E28A8-3092-71D1-3B96-5A90A63047EC}"/>
              </a:ext>
            </a:extLst>
          </p:cNvPr>
          <p:cNvSpPr/>
          <p:nvPr/>
        </p:nvSpPr>
        <p:spPr>
          <a:xfrm>
            <a:off x="2234930" y="3543301"/>
            <a:ext cx="3022869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05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8226387B-3AAF-4EF8-A87E-84394F2B8A9A}"/>
              </a:ext>
            </a:extLst>
          </p:cNvPr>
          <p:cNvSpPr txBox="1"/>
          <p:nvPr/>
        </p:nvSpPr>
        <p:spPr>
          <a:xfrm>
            <a:off x="0" y="-289025"/>
            <a:ext cx="182880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45">
              <a:defRPr/>
            </a:pPr>
            <a:endParaRPr lang="pt-BR" dirty="0">
              <a:solidFill>
                <a:prstClr val="black"/>
              </a:solidFill>
              <a:latin typeface="Calibri"/>
            </a:endParaRPr>
          </a:p>
          <a:p>
            <a:pPr defTabSz="914445">
              <a:defRPr/>
            </a:pPr>
            <a:endParaRPr lang="pt-BR" dirty="0">
              <a:solidFill>
                <a:prstClr val="black"/>
              </a:solidFill>
              <a:latin typeface="Calibri"/>
            </a:endParaRPr>
          </a:p>
          <a:p>
            <a:pPr defTabSz="914445">
              <a:defRPr/>
            </a:pPr>
            <a:endParaRPr lang="pt-BR" dirty="0">
              <a:solidFill>
                <a:prstClr val="black"/>
              </a:solidFill>
              <a:latin typeface="Calibri"/>
            </a:endParaRPr>
          </a:p>
          <a:p>
            <a:pPr defTabSz="914445">
              <a:defRPr/>
            </a:pPr>
            <a:endParaRPr lang="pt-BR" dirty="0">
              <a:solidFill>
                <a:prstClr val="black"/>
              </a:solidFill>
              <a:latin typeface="Calibri"/>
            </a:endParaRPr>
          </a:p>
          <a:p>
            <a:pPr defTabSz="914445">
              <a:defRPr/>
            </a:pPr>
            <a:endParaRPr lang="pt-BR" dirty="0">
              <a:solidFill>
                <a:prstClr val="black"/>
              </a:solidFill>
              <a:latin typeface="Calibri"/>
            </a:endParaRPr>
          </a:p>
          <a:p>
            <a:pPr defTabSz="914445">
              <a:defRPr/>
            </a:pPr>
            <a:endParaRPr lang="pt-BR" dirty="0">
              <a:solidFill>
                <a:prstClr val="black"/>
              </a:solidFill>
              <a:latin typeface="Calibri"/>
            </a:endParaRPr>
          </a:p>
          <a:p>
            <a:pPr defTabSz="914445">
              <a:defRPr/>
            </a:pPr>
            <a:endParaRPr lang="pt-BR" dirty="0">
              <a:solidFill>
                <a:prstClr val="black"/>
              </a:solidFill>
              <a:latin typeface="Calibri"/>
            </a:endParaRPr>
          </a:p>
          <a:p>
            <a:pPr defTabSz="914445">
              <a:defRPr/>
            </a:pPr>
            <a:endParaRPr lang="pt-BR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8" y="124628"/>
            <a:ext cx="8403764" cy="748529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3585372" y="3439889"/>
            <a:ext cx="431074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pt-BR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Aqueles que estavam empregados haviam </a:t>
            </a:r>
            <a:r>
              <a:rPr lang="pt-BR" sz="27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perdido uma média de 4,6 dias de trabalho nos seis meses anteriores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" y="5562599"/>
            <a:ext cx="537754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pt-BR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A DPOC causa quase tanta incapacidade quanto o AVC e </a:t>
            </a:r>
            <a:r>
              <a:rPr lang="pt-BR" sz="27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mais incapacidade do que doenças como câncer e doenças cardíacas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0891" y="653138"/>
            <a:ext cx="53775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pt-BR" sz="27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OS EMPREGADORES GASTAM CERCA DE US$ 17.000 POR ANO COM FUNCIONÁRIOS COM DPOC, </a:t>
            </a:r>
            <a:r>
              <a:rPr lang="pt-BR" sz="2700" b="1" u="sng" dirty="0">
                <a:solidFill>
                  <a:srgbClr val="FFC000"/>
                </a:solidFill>
                <a:latin typeface="Century Gothic" panose="020B0502020202020204" pitchFamily="34" charset="0"/>
              </a:rPr>
              <a:t>MAIS DE TRÊS VEZES O CUSTO DE FUNCIONÁRIOS SEM DPOC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0" y="8824353"/>
            <a:ext cx="18277110" cy="172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3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8226387B-3AAF-4EF8-A87E-84394F2B8A9A}"/>
              </a:ext>
            </a:extLst>
          </p:cNvPr>
          <p:cNvSpPr txBox="1"/>
          <p:nvPr/>
        </p:nvSpPr>
        <p:spPr>
          <a:xfrm>
            <a:off x="0" y="-289024"/>
            <a:ext cx="182880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xmlns="" id="{F9EE6176-73CA-4517-9F94-0F202C2D5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6088" y="9563100"/>
            <a:ext cx="633851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None/>
              <a:defRPr/>
            </a:pPr>
            <a:r>
              <a:rPr lang="pt-BR" altLang="en-US" sz="1500" b="1" dirty="0" smtClean="0">
                <a:solidFill>
                  <a:srgbClr val="4F81BD">
                    <a:lumMod val="75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Pinto M, </a:t>
            </a:r>
            <a:r>
              <a:rPr lang="pt-BR" altLang="en-US" sz="1500" b="1" dirty="0" err="1" smtClean="0">
                <a:solidFill>
                  <a:srgbClr val="4F81BD">
                    <a:lumMod val="75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Rivier</a:t>
            </a:r>
            <a:r>
              <a:rPr lang="pt-BR" altLang="en-US" sz="1500" b="1" dirty="0" smtClean="0">
                <a:solidFill>
                  <a:srgbClr val="4F81BD">
                    <a:lumMod val="75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A, </a:t>
            </a:r>
            <a:r>
              <a:rPr lang="pt-BR" altLang="en-US" sz="1500" b="1" dirty="0" err="1" smtClean="0">
                <a:solidFill>
                  <a:srgbClr val="4F81BD">
                    <a:lumMod val="75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Bardach</a:t>
            </a:r>
            <a:r>
              <a:rPr lang="pt-BR" altLang="en-US" sz="1500" b="1" dirty="0" smtClean="0">
                <a:solidFill>
                  <a:srgbClr val="4F81BD">
                    <a:lumMod val="75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A.</a:t>
            </a:r>
            <a:r>
              <a:rPr lang="en-US" sz="1500" b="1" dirty="0" smtClean="0">
                <a:solidFill>
                  <a:srgbClr val="4F81BD">
                    <a:lumMod val="75000"/>
                  </a:srgbClr>
                </a:solidFill>
                <a:latin typeface="Century Gothic" panose="020B0502020202020204" pitchFamily="34" charset="0"/>
              </a:rPr>
              <a:t>, 2017</a:t>
            </a:r>
            <a:endParaRPr kumimoji="0" lang="pt-BR" altLang="en-US" sz="17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E3FDDAAF-DA65-42EE-88A7-73671719F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28625"/>
            <a:ext cx="13716000" cy="76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673895" rtl="0" eaLnBrk="1" fontAlgn="base" latinLnBrk="0" hangingPunct="1">
              <a:lnSpc>
                <a:spcPct val="87000"/>
              </a:lnSpc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pt-BR" altLang="pt-BR" sz="5000" b="1" spc="100" dirty="0" smtClean="0">
                <a:solidFill>
                  <a:srgbClr val="1F497D"/>
                </a:solidFill>
                <a:latin typeface="Century Gothic" pitchFamily="34" charset="0"/>
                <a:cs typeface="Lucida Sans Unicode" pitchFamily="34" charset="0"/>
              </a:rPr>
              <a:t>Custos Tabagismo</a:t>
            </a:r>
            <a:r>
              <a:rPr kumimoji="0" lang="pt-BR" altLang="pt-BR" sz="50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Gothic" pitchFamily="34" charset="0"/>
                <a:ea typeface="+mn-ea"/>
                <a:cs typeface="Lucida Sans Unicode" pitchFamily="34" charset="0"/>
              </a:rPr>
              <a:t> no Brasil em 2015</a:t>
            </a:r>
            <a:endParaRPr kumimoji="0" lang="pt-BR" altLang="pt-BR" sz="5700" b="1" i="0" u="none" strike="noStrike" kern="1200" cap="none" spc="10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entury Gothic" pitchFamily="34" charset="0"/>
              <a:ea typeface="+mn-ea"/>
              <a:cs typeface="Lucida Sans Unicode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4930" y="1485900"/>
            <a:ext cx="1398351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1524000" y="9563100"/>
            <a:ext cx="1089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40,62% dos custos de </a:t>
            </a:r>
            <a:r>
              <a:rPr lang="pt-BR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assist. </a:t>
            </a:r>
            <a:r>
              <a:rPr lang="pt-BR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direta são por causa DPOC </a:t>
            </a:r>
          </a:p>
        </p:txBody>
      </p:sp>
      <p:sp>
        <p:nvSpPr>
          <p:cNvPr id="7" name="Oval 3">
            <a:extLst>
              <a:ext uri="{FF2B5EF4-FFF2-40B4-BE49-F238E27FC236}">
                <a16:creationId xmlns:a16="http://schemas.microsoft.com/office/drawing/2014/main" xmlns="" id="{9A3E28A8-3092-71D1-3B96-5A90A63047EC}"/>
              </a:ext>
            </a:extLst>
          </p:cNvPr>
          <p:cNvSpPr/>
          <p:nvPr/>
        </p:nvSpPr>
        <p:spPr>
          <a:xfrm>
            <a:off x="2234930" y="3543301"/>
            <a:ext cx="3022869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8" name="Oval 3">
            <a:extLst>
              <a:ext uri="{FF2B5EF4-FFF2-40B4-BE49-F238E27FC236}">
                <a16:creationId xmlns:a16="http://schemas.microsoft.com/office/drawing/2014/main" xmlns="" id="{9A3E28A8-3092-71D1-3B96-5A90A63047EC}"/>
              </a:ext>
            </a:extLst>
          </p:cNvPr>
          <p:cNvSpPr/>
          <p:nvPr/>
        </p:nvSpPr>
        <p:spPr>
          <a:xfrm>
            <a:off x="13411200" y="4610101"/>
            <a:ext cx="2743200" cy="8381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205050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0" y="495300"/>
            <a:ext cx="8560694" cy="9525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6" y="3390899"/>
            <a:ext cx="9514114" cy="3573385"/>
          </a:xfrm>
          <a:prstGeom prst="rect">
            <a:avLst/>
          </a:prstGeom>
        </p:spPr>
      </p:pic>
      <p:sp>
        <p:nvSpPr>
          <p:cNvPr id="6" name="Oval 3">
            <a:extLst>
              <a:ext uri="{FF2B5EF4-FFF2-40B4-BE49-F238E27FC236}">
                <a16:creationId xmlns:a16="http://schemas.microsoft.com/office/drawing/2014/main" xmlns="" id="{9A3E28A8-3092-71D1-3B96-5A90A63047EC}"/>
              </a:ext>
            </a:extLst>
          </p:cNvPr>
          <p:cNvSpPr/>
          <p:nvPr/>
        </p:nvSpPr>
        <p:spPr>
          <a:xfrm>
            <a:off x="5867400" y="6286501"/>
            <a:ext cx="2743200" cy="8381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70661" t="9000"/>
          <a:stretch/>
        </p:blipFill>
        <p:spPr bwMode="auto">
          <a:xfrm>
            <a:off x="-21771" y="-190500"/>
            <a:ext cx="5562600" cy="940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3795573"/>
            <a:ext cx="3709791" cy="3709791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0886" y="9211295"/>
            <a:ext cx="9514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17,5 Bilhões custos perda produtividade em 2015 (desatualizado) x 7,5 bilhões (métodos inadequados)</a:t>
            </a:r>
            <a:endParaRPr lang="pt-BR" sz="28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85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0" y="495300"/>
            <a:ext cx="8560694" cy="9525000"/>
          </a:xfrm>
          <a:prstGeom prst="rect">
            <a:avLst/>
          </a:prstGeom>
        </p:spPr>
      </p:pic>
      <p:sp>
        <p:nvSpPr>
          <p:cNvPr id="4" name="Seta para a Direita 3"/>
          <p:cNvSpPr/>
          <p:nvPr/>
        </p:nvSpPr>
        <p:spPr>
          <a:xfrm>
            <a:off x="6629400" y="4076700"/>
            <a:ext cx="26670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143000" y="3467100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Não é a realidade </a:t>
            </a:r>
          </a:p>
          <a:p>
            <a:pPr algn="ctr"/>
            <a:r>
              <a:rPr lang="pt-BR" sz="4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mostrada por pesquisas oficiais</a:t>
            </a:r>
            <a:endParaRPr lang="pt-BR" sz="4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t="4762" r="2197" b="4613"/>
          <a:stretch/>
        </p:blipFill>
        <p:spPr>
          <a:xfrm>
            <a:off x="5562600" y="3657600"/>
            <a:ext cx="127254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0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ítulo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339933"/>
      </a:accent1>
      <a:accent2>
        <a:srgbClr val="333399"/>
      </a:accent2>
      <a:accent3>
        <a:srgbClr val="FFFFFF"/>
      </a:accent3>
      <a:accent4>
        <a:srgbClr val="000000"/>
      </a:accent4>
      <a:accent5>
        <a:srgbClr val="ADCAAD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993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20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993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20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ítu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odelo USP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98776</TotalTime>
  <Words>430</Words>
  <Application>Microsoft Office PowerPoint</Application>
  <PresentationFormat>Personalizar</PresentationFormat>
  <Paragraphs>82</Paragraphs>
  <Slides>18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18</vt:i4>
      </vt:variant>
    </vt:vector>
  </HeadingPairs>
  <TitlesOfParts>
    <vt:vector size="31" baseType="lpstr">
      <vt:lpstr>Arial</vt:lpstr>
      <vt:lpstr>Arial Bold</vt:lpstr>
      <vt:lpstr>Lucida Sans Unicode</vt:lpstr>
      <vt:lpstr>Calibri</vt:lpstr>
      <vt:lpstr>Century Gothic</vt:lpstr>
      <vt:lpstr>Arial Italic</vt:lpstr>
      <vt:lpstr>ヒラギノ角ゴ ProN W3</vt:lpstr>
      <vt:lpstr>Calibri Light</vt:lpstr>
      <vt:lpstr>Office Theme</vt:lpstr>
      <vt:lpstr>Título</vt:lpstr>
      <vt:lpstr>1_Modelo USP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Modern Creative Corporate Social Media Strategy Presentation</dc:title>
  <dc:creator>Iane Vieira</dc:creator>
  <cp:lastModifiedBy>Erika Mara Barbacena</cp:lastModifiedBy>
  <cp:revision>656</cp:revision>
  <dcterms:created xsi:type="dcterms:W3CDTF">2006-08-16T00:00:00Z</dcterms:created>
  <dcterms:modified xsi:type="dcterms:W3CDTF">2024-05-20T19:59:43Z</dcterms:modified>
  <dc:identifier>DAD6XzdXikQ</dc:identifier>
</cp:coreProperties>
</file>