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4.jpg" ContentType="image/jpg"/>
  <Override PartName="/ppt/media/image45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72" r:id="rId5"/>
    <p:sldMasterId id="2147483670" r:id="rId6"/>
    <p:sldMasterId id="2147483688" r:id="rId7"/>
  </p:sldMasterIdLst>
  <p:notesMasterIdLst>
    <p:notesMasterId r:id="rId33"/>
  </p:notesMasterIdLst>
  <p:sldIdLst>
    <p:sldId id="256" r:id="rId8"/>
    <p:sldId id="286" r:id="rId9"/>
    <p:sldId id="3707" r:id="rId10"/>
    <p:sldId id="261" r:id="rId11"/>
    <p:sldId id="3721" r:id="rId12"/>
    <p:sldId id="3757" r:id="rId13"/>
    <p:sldId id="3697" r:id="rId14"/>
    <p:sldId id="3759" r:id="rId15"/>
    <p:sldId id="3741" r:id="rId16"/>
    <p:sldId id="3737" r:id="rId17"/>
    <p:sldId id="3744" r:id="rId18"/>
    <p:sldId id="3754" r:id="rId19"/>
    <p:sldId id="3733" r:id="rId20"/>
    <p:sldId id="3745" r:id="rId21"/>
    <p:sldId id="3755" r:id="rId22"/>
    <p:sldId id="258" r:id="rId23"/>
    <p:sldId id="267" r:id="rId24"/>
    <p:sldId id="284" r:id="rId25"/>
    <p:sldId id="282" r:id="rId26"/>
    <p:sldId id="259" r:id="rId27"/>
    <p:sldId id="280" r:id="rId28"/>
    <p:sldId id="285" r:id="rId29"/>
    <p:sldId id="283" r:id="rId30"/>
    <p:sldId id="257" r:id="rId31"/>
    <p:sldId id="272" r:id="rId32"/>
  </p:sldIdLst>
  <p:sldSz cx="12192000" cy="6858000"/>
  <p:notesSz cx="6797675" cy="9926638"/>
  <p:embeddedFontLst>
    <p:embeddedFont>
      <p:font typeface="Tahoma" panose="020B060403050404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Bahnschrift" panose="020B0502040204020203" pitchFamily="34" charset="0"/>
      <p:regular r:id="rId44"/>
      <p:bold r:id="rId45"/>
    </p:embeddedFont>
    <p:embeddedFont>
      <p:font typeface="Montserrat" panose="020B060402020202020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Palatino Linotype" panose="02040502050505030304" pitchFamily="18" charset="0"/>
      <p:regular r:id="rId52"/>
      <p:bold r:id="rId53"/>
      <p:italic r:id="rId54"/>
      <p:boldItalic r:id="rId55"/>
    </p:embeddedFont>
    <p:embeddedFont>
      <p:font typeface="Yu Gothic UI Light" panose="020B0300000000000000" pitchFamily="34" charset="-128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4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hSELI/AL3lQ2b1nqmlt3dHMIr8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5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752C52-6350-4E1D-AC29-DED6E2DE4996}" v="6" dt="2023-08-28T21:03:07.028"/>
    <p1510:client id="{90EBE021-8805-4F14-A700-F49D95B665CE}" v="30" dt="2023-08-29T00:14:43.816"/>
  </p1510:revLst>
</p1510:revInfo>
</file>

<file path=ppt/tableStyles.xml><?xml version="1.0" encoding="utf-8"?>
<a:tblStyleLst xmlns:a="http://schemas.openxmlformats.org/drawingml/2006/main" def="{6903FBE2-C18A-4E63-BB14-F4BBACA3BA9C}">
  <a:tblStyle styleId="{6903FBE2-C18A-4E63-BB14-F4BBACA3BA9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9E8E6"/>
          </a:solidFill>
        </a:fill>
      </a:tcStyle>
    </a:wholeTbl>
    <a:band1H>
      <a:tcTxStyle/>
      <a:tcStyle>
        <a:tcBdr/>
        <a:fill>
          <a:solidFill>
            <a:srgbClr val="F2CF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2CF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86369" autoAdjust="0"/>
  </p:normalViewPr>
  <p:slideViewPr>
    <p:cSldViewPr snapToGrid="0">
      <p:cViewPr varScale="1">
        <p:scale>
          <a:sx n="63" d="100"/>
          <a:sy n="63" d="100"/>
        </p:scale>
        <p:origin x="906" y="78"/>
      </p:cViewPr>
      <p:guideLst>
        <p:guide orient="horz" pos="104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6.fntdata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customschemas.google.com/relationships/presentationmetadata" Target="meta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Ellery Girao Barroso" userId="eede17e5-f71e-46ea-881b-62763452743d" providerId="ADAL" clId="{8B752C52-6350-4E1D-AC29-DED6E2DE4996}"/>
    <pc:docChg chg="undo redo custSel addSld delSld modSld addMainMaster delMainMaster modMainMaster">
      <pc:chgData name="Marcio Ellery Girao Barroso" userId="eede17e5-f71e-46ea-881b-62763452743d" providerId="ADAL" clId="{8B752C52-6350-4E1D-AC29-DED6E2DE4996}" dt="2023-08-28T21:04:03.322" v="25" actId="6549"/>
      <pc:docMkLst>
        <pc:docMk/>
      </pc:docMkLst>
      <pc:sldChg chg="modSp mod">
        <pc:chgData name="Marcio Ellery Girao Barroso" userId="eede17e5-f71e-46ea-881b-62763452743d" providerId="ADAL" clId="{8B752C52-6350-4E1D-AC29-DED6E2DE4996}" dt="2023-08-28T21:04:03.322" v="25" actId="6549"/>
        <pc:sldMkLst>
          <pc:docMk/>
          <pc:sldMk cId="2930118220" sldId="257"/>
        </pc:sldMkLst>
        <pc:spChg chg="mod">
          <ac:chgData name="Marcio Ellery Girao Barroso" userId="eede17e5-f71e-46ea-881b-62763452743d" providerId="ADAL" clId="{8B752C52-6350-4E1D-AC29-DED6E2DE4996}" dt="2023-08-28T21:04:03.322" v="25" actId="6549"/>
          <ac:spMkLst>
            <pc:docMk/>
            <pc:sldMk cId="2930118220" sldId="257"/>
            <ac:spMk id="3" creationId="{B6C85F38-7743-99D8-4A8C-B7A9AB3E6316}"/>
          </ac:spMkLst>
        </pc:spChg>
      </pc:sldChg>
      <pc:sldChg chg="addSp delSp modSp mod">
        <pc:chgData name="Marcio Ellery Girao Barroso" userId="eede17e5-f71e-46ea-881b-62763452743d" providerId="ADAL" clId="{8B752C52-6350-4E1D-AC29-DED6E2DE4996}" dt="2023-08-28T20:52:05.252" v="1" actId="478"/>
        <pc:sldMkLst>
          <pc:docMk/>
          <pc:sldMk cId="0" sldId="258"/>
        </pc:sldMkLst>
        <pc:spChg chg="mod">
          <ac:chgData name="Marcio Ellery Girao Barroso" userId="eede17e5-f71e-46ea-881b-62763452743d" providerId="ADAL" clId="{8B752C52-6350-4E1D-AC29-DED6E2DE4996}" dt="2023-08-28T20:51:55.156" v="0"/>
          <ac:spMkLst>
            <pc:docMk/>
            <pc:sldMk cId="0" sldId="258"/>
            <ac:spMk id="4" creationId="{88E8DB39-4F6C-8EAD-9827-9FB28D0F8E25}"/>
          </ac:spMkLst>
        </pc:spChg>
        <pc:grpChg chg="add del mod">
          <ac:chgData name="Marcio Ellery Girao Barroso" userId="eede17e5-f71e-46ea-881b-62763452743d" providerId="ADAL" clId="{8B752C52-6350-4E1D-AC29-DED6E2DE4996}" dt="2023-08-28T20:52:05.252" v="1" actId="478"/>
          <ac:grpSpMkLst>
            <pc:docMk/>
            <pc:sldMk cId="0" sldId="258"/>
            <ac:grpSpMk id="3" creationId="{311A7841-3BC9-743C-3C0C-58DF5172D4B7}"/>
          </ac:grpSpMkLst>
        </pc:grpChg>
        <pc:picChg chg="mod">
          <ac:chgData name="Marcio Ellery Girao Barroso" userId="eede17e5-f71e-46ea-881b-62763452743d" providerId="ADAL" clId="{8B752C52-6350-4E1D-AC29-DED6E2DE4996}" dt="2023-08-28T20:51:55.156" v="0"/>
          <ac:picMkLst>
            <pc:docMk/>
            <pc:sldMk cId="0" sldId="258"/>
            <ac:picMk id="9" creationId="{B5AE297D-54D0-2DDA-5E35-4E53FF5FF8E1}"/>
          </ac:picMkLst>
        </pc:picChg>
        <pc:cxnChg chg="mod">
          <ac:chgData name="Marcio Ellery Girao Barroso" userId="eede17e5-f71e-46ea-881b-62763452743d" providerId="ADAL" clId="{8B752C52-6350-4E1D-AC29-DED6E2DE4996}" dt="2023-08-28T20:51:55.156" v="0"/>
          <ac:cxnSpMkLst>
            <pc:docMk/>
            <pc:sldMk cId="0" sldId="258"/>
            <ac:cxnSpMk id="7" creationId="{4B1E9A9C-57FC-7932-2EB5-869746532DDC}"/>
          </ac:cxnSpMkLst>
        </pc:cxnChg>
      </pc:sldChg>
      <pc:sldChg chg="addSp delSp modSp mod">
        <pc:chgData name="Marcio Ellery Girao Barroso" userId="eede17e5-f71e-46ea-881b-62763452743d" providerId="ADAL" clId="{8B752C52-6350-4E1D-AC29-DED6E2DE4996}" dt="2023-08-28T21:03:26.222" v="24" actId="478"/>
        <pc:sldMkLst>
          <pc:docMk/>
          <pc:sldMk cId="1448283806" sldId="284"/>
        </pc:sldMkLst>
        <pc:spChg chg="mod">
          <ac:chgData name="Marcio Ellery Girao Barroso" userId="eede17e5-f71e-46ea-881b-62763452743d" providerId="ADAL" clId="{8B752C52-6350-4E1D-AC29-DED6E2DE4996}" dt="2023-08-28T20:59:27.937" v="21" actId="27636"/>
          <ac:spMkLst>
            <pc:docMk/>
            <pc:sldMk cId="1448283806" sldId="284"/>
            <ac:spMk id="2" creationId="{9AA08F55-DD31-EE06-22FD-3E8E21171037}"/>
          </ac:spMkLst>
        </pc:spChg>
        <pc:spChg chg="mod">
          <ac:chgData name="Marcio Ellery Girao Barroso" userId="eede17e5-f71e-46ea-881b-62763452743d" providerId="ADAL" clId="{8B752C52-6350-4E1D-AC29-DED6E2DE4996}" dt="2023-08-28T21:03:07.028" v="22"/>
          <ac:spMkLst>
            <pc:docMk/>
            <pc:sldMk cId="1448283806" sldId="284"/>
            <ac:spMk id="4" creationId="{0B93726E-FEF7-B534-041C-19DD62B19988}"/>
          </ac:spMkLst>
        </pc:spChg>
        <pc:grpChg chg="add del mod">
          <ac:chgData name="Marcio Ellery Girao Barroso" userId="eede17e5-f71e-46ea-881b-62763452743d" providerId="ADAL" clId="{8B752C52-6350-4E1D-AC29-DED6E2DE4996}" dt="2023-08-28T21:03:26.222" v="24" actId="478"/>
          <ac:grpSpMkLst>
            <pc:docMk/>
            <pc:sldMk cId="1448283806" sldId="284"/>
            <ac:grpSpMk id="3" creationId="{D575A3C3-B47A-1A6E-267A-1B7A63296F37}"/>
          </ac:grpSpMkLst>
        </pc:grpChg>
        <pc:picChg chg="mod">
          <ac:chgData name="Marcio Ellery Girao Barroso" userId="eede17e5-f71e-46ea-881b-62763452743d" providerId="ADAL" clId="{8B752C52-6350-4E1D-AC29-DED6E2DE4996}" dt="2023-08-28T20:55:11.858" v="12" actId="1076"/>
          <ac:picMkLst>
            <pc:docMk/>
            <pc:sldMk cId="1448283806" sldId="284"/>
            <ac:picMk id="5" creationId="{3D4A708A-AF90-21EC-DBBF-F27F0195DBE9}"/>
          </ac:picMkLst>
        </pc:picChg>
        <pc:picChg chg="mod">
          <ac:chgData name="Marcio Ellery Girao Barroso" userId="eede17e5-f71e-46ea-881b-62763452743d" providerId="ADAL" clId="{8B752C52-6350-4E1D-AC29-DED6E2DE4996}" dt="2023-08-28T21:03:07.028" v="22"/>
          <ac:picMkLst>
            <pc:docMk/>
            <pc:sldMk cId="1448283806" sldId="284"/>
            <ac:picMk id="7" creationId="{4079C350-0066-0EA6-2065-7E8743740D04}"/>
          </ac:picMkLst>
        </pc:picChg>
        <pc:cxnChg chg="mod">
          <ac:chgData name="Marcio Ellery Girao Barroso" userId="eede17e5-f71e-46ea-881b-62763452743d" providerId="ADAL" clId="{8B752C52-6350-4E1D-AC29-DED6E2DE4996}" dt="2023-08-28T21:03:07.028" v="22"/>
          <ac:cxnSpMkLst>
            <pc:docMk/>
            <pc:sldMk cId="1448283806" sldId="284"/>
            <ac:cxnSpMk id="6" creationId="{AAFD3527-B6B4-3B45-0C58-CA49AC2D034B}"/>
          </ac:cxnSpMkLst>
        </pc:cxnChg>
      </pc:sldChg>
      <pc:sldChg chg="new add del">
        <pc:chgData name="Marcio Ellery Girao Barroso" userId="eede17e5-f71e-46ea-881b-62763452743d" providerId="ADAL" clId="{8B752C52-6350-4E1D-AC29-DED6E2DE4996}" dt="2023-08-28T20:57:24.687" v="17" actId="47"/>
        <pc:sldMkLst>
          <pc:docMk/>
          <pc:sldMk cId="2151014204" sldId="286"/>
        </pc:sldMkLst>
      </pc:sldChg>
      <pc:sldChg chg="addSp delSp new del">
        <pc:chgData name="Marcio Ellery Girao Barroso" userId="eede17e5-f71e-46ea-881b-62763452743d" providerId="ADAL" clId="{8B752C52-6350-4E1D-AC29-DED6E2DE4996}" dt="2023-08-28T20:55:52.629" v="13" actId="47"/>
        <pc:sldMkLst>
          <pc:docMk/>
          <pc:sldMk cId="4101950670" sldId="286"/>
        </pc:sldMkLst>
        <pc:picChg chg="add del">
          <ac:chgData name="Marcio Ellery Girao Barroso" userId="eede17e5-f71e-46ea-881b-62763452743d" providerId="ADAL" clId="{8B752C52-6350-4E1D-AC29-DED6E2DE4996}" dt="2023-08-28T20:55:10.868" v="11"/>
          <ac:picMkLst>
            <pc:docMk/>
            <pc:sldMk cId="4101950670" sldId="286"/>
            <ac:picMk id="2" creationId="{416893E7-DECF-1DD0-2D77-0F0551417645}"/>
          </ac:picMkLst>
        </pc:picChg>
      </pc:sldChg>
      <pc:sldMasterChg chg="delSldLayout modSldLayout">
        <pc:chgData name="Marcio Ellery Girao Barroso" userId="eede17e5-f71e-46ea-881b-62763452743d" providerId="ADAL" clId="{8B752C52-6350-4E1D-AC29-DED6E2DE4996}" dt="2023-08-28T20:59:27.901" v="20"/>
        <pc:sldMasterMkLst>
          <pc:docMk/>
          <pc:sldMasterMk cId="0" sldId="2147483648"/>
        </pc:sldMasterMkLst>
        <pc:sldLayoutChg chg="del">
          <pc:chgData name="Marcio Ellery Girao Barroso" userId="eede17e5-f71e-46ea-881b-62763452743d" providerId="ADAL" clId="{8B752C52-6350-4E1D-AC29-DED6E2DE4996}" dt="2023-08-28T20:57:24.687" v="17" actId="47"/>
          <pc:sldLayoutMkLst>
            <pc:docMk/>
            <pc:sldMasterMk cId="0" sldId="2147483648"/>
            <pc:sldLayoutMk cId="0" sldId="2147483654"/>
          </pc:sldLayoutMkLst>
        </pc:sldLayoutChg>
        <pc:sldLayoutChg chg="addSp delSp modSp mod">
          <pc:chgData name="Marcio Ellery Girao Barroso" userId="eede17e5-f71e-46ea-881b-62763452743d" providerId="ADAL" clId="{8B752C52-6350-4E1D-AC29-DED6E2DE4996}" dt="2023-08-28T20:59:27.901" v="20"/>
          <pc:sldLayoutMkLst>
            <pc:docMk/>
            <pc:sldMasterMk cId="0" sldId="2147483648"/>
            <pc:sldLayoutMk cId="2595824086" sldId="2147483669"/>
          </pc:sldLayoutMkLst>
          <pc:spChg chg="del">
            <ac:chgData name="Marcio Ellery Girao Barroso" userId="eede17e5-f71e-46ea-881b-62763452743d" providerId="ADAL" clId="{8B752C52-6350-4E1D-AC29-DED6E2DE4996}" dt="2023-08-28T20:58:39.036" v="18" actId="478"/>
            <ac:spMkLst>
              <pc:docMk/>
              <pc:sldMasterMk cId="0" sldId="2147483648"/>
              <pc:sldLayoutMk cId="2595824086" sldId="2147483669"/>
              <ac:spMk id="2" creationId="{00000000-0000-0000-0000-000000000000}"/>
            </ac:spMkLst>
          </pc:spChg>
          <pc:spChg chg="del">
            <ac:chgData name="Marcio Ellery Girao Barroso" userId="eede17e5-f71e-46ea-881b-62763452743d" providerId="ADAL" clId="{8B752C52-6350-4E1D-AC29-DED6E2DE4996}" dt="2023-08-28T20:58:40.321" v="19" actId="478"/>
            <ac:spMkLst>
              <pc:docMk/>
              <pc:sldMasterMk cId="0" sldId="2147483648"/>
              <pc:sldLayoutMk cId="2595824086" sldId="2147483669"/>
              <ac:spMk id="3" creationId="{00000000-0000-0000-0000-000000000000}"/>
            </ac:spMkLst>
          </pc:spChg>
          <pc:picChg chg="add mod">
            <ac:chgData name="Marcio Ellery Girao Barroso" userId="eede17e5-f71e-46ea-881b-62763452743d" providerId="ADAL" clId="{8B752C52-6350-4E1D-AC29-DED6E2DE4996}" dt="2023-08-28T20:59:27.901" v="20"/>
            <ac:picMkLst>
              <pc:docMk/>
              <pc:sldMasterMk cId="0" sldId="2147483648"/>
              <pc:sldLayoutMk cId="2595824086" sldId="2147483669"/>
              <ac:picMk id="7" creationId="{02C73238-F9D9-E264-C348-1EB25320151F}"/>
            </ac:picMkLst>
          </pc:picChg>
        </pc:sldLayoutChg>
      </pc:sldMasterChg>
      <pc:sldMasterChg chg="del delSldLayout modSldLayout">
        <pc:chgData name="Marcio Ellery Girao Barroso" userId="eede17e5-f71e-46ea-881b-62763452743d" providerId="ADAL" clId="{8B752C52-6350-4E1D-AC29-DED6E2DE4996}" dt="2023-08-28T20:55:52.629" v="13" actId="47"/>
        <pc:sldMasterMkLst>
          <pc:docMk/>
          <pc:sldMasterMk cId="0" sldId="2147483659"/>
        </pc:sldMasterMkLst>
        <pc:sldLayoutChg chg="del">
          <pc:chgData name="Marcio Ellery Girao Barroso" userId="eede17e5-f71e-46ea-881b-62763452743d" providerId="ADAL" clId="{8B752C52-6350-4E1D-AC29-DED6E2DE4996}" dt="2023-08-28T20:55:52.629" v="13" actId="47"/>
          <pc:sldLayoutMkLst>
            <pc:docMk/>
            <pc:sldMasterMk cId="0" sldId="2147483659"/>
            <pc:sldLayoutMk cId="0" sldId="2147483660"/>
          </pc:sldLayoutMkLst>
        </pc:sldLayoutChg>
        <pc:sldLayoutChg chg="del">
          <pc:chgData name="Marcio Ellery Girao Barroso" userId="eede17e5-f71e-46ea-881b-62763452743d" providerId="ADAL" clId="{8B752C52-6350-4E1D-AC29-DED6E2DE4996}" dt="2023-08-28T20:55:52.629" v="13" actId="47"/>
          <pc:sldLayoutMkLst>
            <pc:docMk/>
            <pc:sldMasterMk cId="0" sldId="2147483659"/>
            <pc:sldLayoutMk cId="0" sldId="2147483661"/>
          </pc:sldLayoutMkLst>
        </pc:sldLayoutChg>
        <pc:sldLayoutChg chg="addSp delSp modSp del mod">
          <pc:chgData name="Marcio Ellery Girao Barroso" userId="eede17e5-f71e-46ea-881b-62763452743d" providerId="ADAL" clId="{8B752C52-6350-4E1D-AC29-DED6E2DE4996}" dt="2023-08-28T20:55:52.629" v="13" actId="47"/>
          <pc:sldLayoutMkLst>
            <pc:docMk/>
            <pc:sldMasterMk cId="0" sldId="2147483659"/>
            <pc:sldLayoutMk cId="0" sldId="2147483662"/>
          </pc:sldLayoutMkLst>
          <pc:spChg chg="mod">
            <ac:chgData name="Marcio Ellery Girao Barroso" userId="eede17e5-f71e-46ea-881b-62763452743d" providerId="ADAL" clId="{8B752C52-6350-4E1D-AC29-DED6E2DE4996}" dt="2023-08-28T20:53:53.573" v="2"/>
            <ac:spMkLst>
              <pc:docMk/>
              <pc:sldMasterMk cId="0" sldId="2147483659"/>
              <pc:sldLayoutMk cId="0" sldId="2147483662"/>
              <ac:spMk id="3" creationId="{E4ACC3DF-CC62-36AC-9F6C-A57A49099DDD}"/>
            </ac:spMkLst>
          </pc:spChg>
          <pc:spChg chg="del">
            <ac:chgData name="Marcio Ellery Girao Barroso" userId="eede17e5-f71e-46ea-881b-62763452743d" providerId="ADAL" clId="{8B752C52-6350-4E1D-AC29-DED6E2DE4996}" dt="2023-08-28T20:54:25.264" v="6" actId="478"/>
            <ac:spMkLst>
              <pc:docMk/>
              <pc:sldMasterMk cId="0" sldId="2147483659"/>
              <pc:sldLayoutMk cId="0" sldId="2147483662"/>
              <ac:spMk id="65" creationId="{00000000-0000-0000-0000-000000000000}"/>
            </ac:spMkLst>
          </pc:spChg>
          <pc:grpChg chg="add del mod">
            <ac:chgData name="Marcio Ellery Girao Barroso" userId="eede17e5-f71e-46ea-881b-62763452743d" providerId="ADAL" clId="{8B752C52-6350-4E1D-AC29-DED6E2DE4996}" dt="2023-08-28T20:54:19.934" v="5" actId="478"/>
            <ac:grpSpMkLst>
              <pc:docMk/>
              <pc:sldMasterMk cId="0" sldId="2147483659"/>
              <pc:sldLayoutMk cId="0" sldId="2147483662"/>
              <ac:grpSpMk id="2" creationId="{3E38C188-2BBC-A445-A408-76C0B3404D5B}"/>
            </ac:grpSpMkLst>
          </pc:grpChg>
          <pc:picChg chg="mod">
            <ac:chgData name="Marcio Ellery Girao Barroso" userId="eede17e5-f71e-46ea-881b-62763452743d" providerId="ADAL" clId="{8B752C52-6350-4E1D-AC29-DED6E2DE4996}" dt="2023-08-28T20:53:53.573" v="2"/>
            <ac:picMkLst>
              <pc:docMk/>
              <pc:sldMasterMk cId="0" sldId="2147483659"/>
              <pc:sldLayoutMk cId="0" sldId="2147483662"/>
              <ac:picMk id="5" creationId="{667CAEAE-E26A-5103-EA74-2C80EC88D622}"/>
            </ac:picMkLst>
          </pc:picChg>
          <pc:cxnChg chg="mod">
            <ac:chgData name="Marcio Ellery Girao Barroso" userId="eede17e5-f71e-46ea-881b-62763452743d" providerId="ADAL" clId="{8B752C52-6350-4E1D-AC29-DED6E2DE4996}" dt="2023-08-28T20:53:53.573" v="2"/>
            <ac:cxnSpMkLst>
              <pc:docMk/>
              <pc:sldMasterMk cId="0" sldId="2147483659"/>
              <pc:sldLayoutMk cId="0" sldId="2147483662"/>
              <ac:cxnSpMk id="4" creationId="{4A890CBD-F07D-7FB1-BC38-CE5387FD5B04}"/>
            </ac:cxnSpMkLst>
          </pc:cxnChg>
        </pc:sldLayoutChg>
        <pc:sldLayoutChg chg="del">
          <pc:chgData name="Marcio Ellery Girao Barroso" userId="eede17e5-f71e-46ea-881b-62763452743d" providerId="ADAL" clId="{8B752C52-6350-4E1D-AC29-DED6E2DE4996}" dt="2023-08-28T20:55:52.629" v="13" actId="47"/>
          <pc:sldLayoutMkLst>
            <pc:docMk/>
            <pc:sldMasterMk cId="0" sldId="2147483659"/>
            <pc:sldLayoutMk cId="0" sldId="2147483663"/>
          </pc:sldLayoutMkLst>
        </pc:sldLayoutChg>
        <pc:sldLayoutChg chg="del">
          <pc:chgData name="Marcio Ellery Girao Barroso" userId="eede17e5-f71e-46ea-881b-62763452743d" providerId="ADAL" clId="{8B752C52-6350-4E1D-AC29-DED6E2DE4996}" dt="2023-08-28T20:55:52.629" v="13" actId="47"/>
          <pc:sldLayoutMkLst>
            <pc:docMk/>
            <pc:sldMasterMk cId="0" sldId="2147483659"/>
            <pc:sldLayoutMk cId="0" sldId="2147483664"/>
          </pc:sldLayoutMkLst>
        </pc:sldLayoutChg>
        <pc:sldLayoutChg chg="del">
          <pc:chgData name="Marcio Ellery Girao Barroso" userId="eede17e5-f71e-46ea-881b-62763452743d" providerId="ADAL" clId="{8B752C52-6350-4E1D-AC29-DED6E2DE4996}" dt="2023-08-28T20:55:52.629" v="13" actId="47"/>
          <pc:sldLayoutMkLst>
            <pc:docMk/>
            <pc:sldMasterMk cId="0" sldId="2147483659"/>
            <pc:sldLayoutMk cId="0" sldId="2147483665"/>
          </pc:sldLayoutMkLst>
        </pc:sldLayoutChg>
        <pc:sldLayoutChg chg="del">
          <pc:chgData name="Marcio Ellery Girao Barroso" userId="eede17e5-f71e-46ea-881b-62763452743d" providerId="ADAL" clId="{8B752C52-6350-4E1D-AC29-DED6E2DE4996}" dt="2023-08-28T20:55:52.629" v="13" actId="47"/>
          <pc:sldLayoutMkLst>
            <pc:docMk/>
            <pc:sldMasterMk cId="0" sldId="2147483659"/>
            <pc:sldLayoutMk cId="0" sldId="2147483666"/>
          </pc:sldLayoutMkLst>
        </pc:sldLayoutChg>
        <pc:sldLayoutChg chg="del">
          <pc:chgData name="Marcio Ellery Girao Barroso" userId="eede17e5-f71e-46ea-881b-62763452743d" providerId="ADAL" clId="{8B752C52-6350-4E1D-AC29-DED6E2DE4996}" dt="2023-08-28T20:55:52.629" v="13" actId="47"/>
          <pc:sldLayoutMkLst>
            <pc:docMk/>
            <pc:sldMasterMk cId="0" sldId="2147483659"/>
            <pc:sldLayoutMk cId="0" sldId="2147483667"/>
          </pc:sldLayoutMkLst>
        </pc:sldLayoutChg>
      </pc:sldMasterChg>
      <pc:sldMasterChg chg="new mod addSldLayout">
        <pc:chgData name="Marcio Ellery Girao Barroso" userId="eede17e5-f71e-46ea-881b-62763452743d" providerId="ADAL" clId="{8B752C52-6350-4E1D-AC29-DED6E2DE4996}" dt="2023-08-28T20:54:27.551" v="7" actId="6938"/>
        <pc:sldMasterMkLst>
          <pc:docMk/>
          <pc:sldMasterMk cId="2708751678" sldId="2147483672"/>
        </pc:sldMasterMkLst>
        <pc:sldLayoutChg chg="new replId">
          <pc:chgData name="Marcio Ellery Girao Barroso" userId="eede17e5-f71e-46ea-881b-62763452743d" providerId="ADAL" clId="{8B752C52-6350-4E1D-AC29-DED6E2DE4996}" dt="2023-08-28T20:54:27.551" v="7" actId="6938"/>
          <pc:sldLayoutMkLst>
            <pc:docMk/>
            <pc:sldMasterMk cId="2708751678" sldId="2147483672"/>
            <pc:sldLayoutMk cId="3103520238" sldId="2147483673"/>
          </pc:sldLayoutMkLst>
        </pc:sldLayoutChg>
        <pc:sldLayoutChg chg="new replId">
          <pc:chgData name="Marcio Ellery Girao Barroso" userId="eede17e5-f71e-46ea-881b-62763452743d" providerId="ADAL" clId="{8B752C52-6350-4E1D-AC29-DED6E2DE4996}" dt="2023-08-28T20:54:27.551" v="7" actId="6938"/>
          <pc:sldLayoutMkLst>
            <pc:docMk/>
            <pc:sldMasterMk cId="2708751678" sldId="2147483672"/>
            <pc:sldLayoutMk cId="1323905261" sldId="2147483674"/>
          </pc:sldLayoutMkLst>
        </pc:sldLayoutChg>
        <pc:sldLayoutChg chg="new replId">
          <pc:chgData name="Marcio Ellery Girao Barroso" userId="eede17e5-f71e-46ea-881b-62763452743d" providerId="ADAL" clId="{8B752C52-6350-4E1D-AC29-DED6E2DE4996}" dt="2023-08-28T20:54:27.551" v="7" actId="6938"/>
          <pc:sldLayoutMkLst>
            <pc:docMk/>
            <pc:sldMasterMk cId="2708751678" sldId="2147483672"/>
            <pc:sldLayoutMk cId="2904142244" sldId="2147483675"/>
          </pc:sldLayoutMkLst>
        </pc:sldLayoutChg>
        <pc:sldLayoutChg chg="new replId">
          <pc:chgData name="Marcio Ellery Girao Barroso" userId="eede17e5-f71e-46ea-881b-62763452743d" providerId="ADAL" clId="{8B752C52-6350-4E1D-AC29-DED6E2DE4996}" dt="2023-08-28T20:54:27.551" v="7" actId="6938"/>
          <pc:sldLayoutMkLst>
            <pc:docMk/>
            <pc:sldMasterMk cId="2708751678" sldId="2147483672"/>
            <pc:sldLayoutMk cId="754146189" sldId="2147483676"/>
          </pc:sldLayoutMkLst>
        </pc:sldLayoutChg>
        <pc:sldLayoutChg chg="new replId">
          <pc:chgData name="Marcio Ellery Girao Barroso" userId="eede17e5-f71e-46ea-881b-62763452743d" providerId="ADAL" clId="{8B752C52-6350-4E1D-AC29-DED6E2DE4996}" dt="2023-08-28T20:54:27.551" v="7" actId="6938"/>
          <pc:sldLayoutMkLst>
            <pc:docMk/>
            <pc:sldMasterMk cId="2708751678" sldId="2147483672"/>
            <pc:sldLayoutMk cId="3667871885" sldId="2147483677"/>
          </pc:sldLayoutMkLst>
        </pc:sldLayoutChg>
        <pc:sldLayoutChg chg="new replId">
          <pc:chgData name="Marcio Ellery Girao Barroso" userId="eede17e5-f71e-46ea-881b-62763452743d" providerId="ADAL" clId="{8B752C52-6350-4E1D-AC29-DED6E2DE4996}" dt="2023-08-28T20:54:27.551" v="7" actId="6938"/>
          <pc:sldLayoutMkLst>
            <pc:docMk/>
            <pc:sldMasterMk cId="2708751678" sldId="2147483672"/>
            <pc:sldLayoutMk cId="3840378653" sldId="2147483678"/>
          </pc:sldLayoutMkLst>
        </pc:sldLayoutChg>
        <pc:sldLayoutChg chg="new replId">
          <pc:chgData name="Marcio Ellery Girao Barroso" userId="eede17e5-f71e-46ea-881b-62763452743d" providerId="ADAL" clId="{8B752C52-6350-4E1D-AC29-DED6E2DE4996}" dt="2023-08-28T20:54:27.551" v="7" actId="6938"/>
          <pc:sldLayoutMkLst>
            <pc:docMk/>
            <pc:sldMasterMk cId="2708751678" sldId="2147483672"/>
            <pc:sldLayoutMk cId="3543229085" sldId="2147483679"/>
          </pc:sldLayoutMkLst>
        </pc:sldLayoutChg>
        <pc:sldLayoutChg chg="new replId">
          <pc:chgData name="Marcio Ellery Girao Barroso" userId="eede17e5-f71e-46ea-881b-62763452743d" providerId="ADAL" clId="{8B752C52-6350-4E1D-AC29-DED6E2DE4996}" dt="2023-08-28T20:54:27.551" v="7" actId="6938"/>
          <pc:sldLayoutMkLst>
            <pc:docMk/>
            <pc:sldMasterMk cId="2708751678" sldId="2147483672"/>
            <pc:sldLayoutMk cId="3264766887" sldId="2147483680"/>
          </pc:sldLayoutMkLst>
        </pc:sldLayoutChg>
        <pc:sldLayoutChg chg="new replId">
          <pc:chgData name="Marcio Ellery Girao Barroso" userId="eede17e5-f71e-46ea-881b-62763452743d" providerId="ADAL" clId="{8B752C52-6350-4E1D-AC29-DED6E2DE4996}" dt="2023-08-28T20:54:27.551" v="7" actId="6938"/>
          <pc:sldLayoutMkLst>
            <pc:docMk/>
            <pc:sldMasterMk cId="2708751678" sldId="2147483672"/>
            <pc:sldLayoutMk cId="2078626096" sldId="2147483681"/>
          </pc:sldLayoutMkLst>
        </pc:sldLayoutChg>
        <pc:sldLayoutChg chg="new replId">
          <pc:chgData name="Marcio Ellery Girao Barroso" userId="eede17e5-f71e-46ea-881b-62763452743d" providerId="ADAL" clId="{8B752C52-6350-4E1D-AC29-DED6E2DE4996}" dt="2023-08-28T20:54:27.551" v="7" actId="6938"/>
          <pc:sldLayoutMkLst>
            <pc:docMk/>
            <pc:sldMasterMk cId="2708751678" sldId="2147483672"/>
            <pc:sldLayoutMk cId="2687011043" sldId="2147483682"/>
          </pc:sldLayoutMkLst>
        </pc:sldLayoutChg>
        <pc:sldLayoutChg chg="new replId">
          <pc:chgData name="Marcio Ellery Girao Barroso" userId="eede17e5-f71e-46ea-881b-62763452743d" providerId="ADAL" clId="{8B752C52-6350-4E1D-AC29-DED6E2DE4996}" dt="2023-08-28T20:54:27.551" v="7" actId="6938"/>
          <pc:sldLayoutMkLst>
            <pc:docMk/>
            <pc:sldMasterMk cId="2708751678" sldId="2147483672"/>
            <pc:sldLayoutMk cId="4040290488" sldId="2147483683"/>
          </pc:sldLayoutMkLst>
        </pc:sldLayoutChg>
      </pc:sldMasterChg>
    </pc:docChg>
  </pc:docChgLst>
  <pc:docChgLst>
    <pc:chgData name="Marcio Ellery Girao Barroso" userId="eede17e5-f71e-46ea-881b-62763452743d" providerId="ADAL" clId="{90EBE021-8805-4F14-A700-F49D95B665CE}"/>
    <pc:docChg chg="undo custSel addSld delSld modSld sldOrd">
      <pc:chgData name="Marcio Ellery Girao Barroso" userId="eede17e5-f71e-46ea-881b-62763452743d" providerId="ADAL" clId="{90EBE021-8805-4F14-A700-F49D95B665CE}" dt="2023-08-29T00:17:21.543" v="313" actId="14100"/>
      <pc:docMkLst>
        <pc:docMk/>
      </pc:docMkLst>
      <pc:sldChg chg="delSp mod">
        <pc:chgData name="Marcio Ellery Girao Barroso" userId="eede17e5-f71e-46ea-881b-62763452743d" providerId="ADAL" clId="{90EBE021-8805-4F14-A700-F49D95B665CE}" dt="2023-08-28T23:12:57.809" v="6" actId="478"/>
        <pc:sldMkLst>
          <pc:docMk/>
          <pc:sldMk cId="0" sldId="256"/>
        </pc:sldMkLst>
        <pc:spChg chg="del">
          <ac:chgData name="Marcio Ellery Girao Barroso" userId="eede17e5-f71e-46ea-881b-62763452743d" providerId="ADAL" clId="{90EBE021-8805-4F14-A700-F49D95B665CE}" dt="2023-08-28T23:12:57.809" v="6" actId="478"/>
          <ac:spMkLst>
            <pc:docMk/>
            <pc:sldMk cId="0" sldId="256"/>
            <ac:spMk id="2" creationId="{6B90B89B-7A1D-B978-FDF4-5DB0360C78C2}"/>
          </ac:spMkLst>
        </pc:spChg>
      </pc:sldChg>
      <pc:sldChg chg="modSp mod">
        <pc:chgData name="Marcio Ellery Girao Barroso" userId="eede17e5-f71e-46ea-881b-62763452743d" providerId="ADAL" clId="{90EBE021-8805-4F14-A700-F49D95B665CE}" dt="2023-08-29T00:15:55.987" v="311" actId="404"/>
        <pc:sldMkLst>
          <pc:docMk/>
          <pc:sldMk cId="2930118220" sldId="257"/>
        </pc:sldMkLst>
        <pc:spChg chg="mod">
          <ac:chgData name="Marcio Ellery Girao Barroso" userId="eede17e5-f71e-46ea-881b-62763452743d" providerId="ADAL" clId="{90EBE021-8805-4F14-A700-F49D95B665CE}" dt="2023-08-28T23:57:53.474" v="205" actId="14100"/>
          <ac:spMkLst>
            <pc:docMk/>
            <pc:sldMk cId="2930118220" sldId="257"/>
            <ac:spMk id="3" creationId="{B6C85F38-7743-99D8-4A8C-B7A9AB3E6316}"/>
          </ac:spMkLst>
        </pc:spChg>
        <pc:spChg chg="mod">
          <ac:chgData name="Marcio Ellery Girao Barroso" userId="eede17e5-f71e-46ea-881b-62763452743d" providerId="ADAL" clId="{90EBE021-8805-4F14-A700-F49D95B665CE}" dt="2023-08-29T00:15:55.987" v="311" actId="404"/>
          <ac:spMkLst>
            <pc:docMk/>
            <pc:sldMk cId="2930118220" sldId="257"/>
            <ac:spMk id="4" creationId="{E533E411-6288-33A4-34ED-C840E6E9C215}"/>
          </ac:spMkLst>
        </pc:spChg>
      </pc:sldChg>
      <pc:sldChg chg="addSp delSp modSp mod">
        <pc:chgData name="Marcio Ellery Girao Barroso" userId="eede17e5-f71e-46ea-881b-62763452743d" providerId="ADAL" clId="{90EBE021-8805-4F14-A700-F49D95B665CE}" dt="2023-08-28T23:40:55.270" v="137" actId="1076"/>
        <pc:sldMkLst>
          <pc:docMk/>
          <pc:sldMk cId="0" sldId="258"/>
        </pc:sldMkLst>
        <pc:spChg chg="add mod">
          <ac:chgData name="Marcio Ellery Girao Barroso" userId="eede17e5-f71e-46ea-881b-62763452743d" providerId="ADAL" clId="{90EBE021-8805-4F14-A700-F49D95B665CE}" dt="2023-08-28T23:40:55.270" v="137" actId="1076"/>
          <ac:spMkLst>
            <pc:docMk/>
            <pc:sldMk cId="0" sldId="258"/>
            <ac:spMk id="3" creationId="{A21251D5-9F2B-6557-995D-29EA5A56D5D5}"/>
          </ac:spMkLst>
        </pc:spChg>
        <pc:spChg chg="del">
          <ac:chgData name="Marcio Ellery Girao Barroso" userId="eede17e5-f71e-46ea-881b-62763452743d" providerId="ADAL" clId="{90EBE021-8805-4F14-A700-F49D95B665CE}" dt="2023-08-28T23:20:26.282" v="21" actId="478"/>
          <ac:spMkLst>
            <pc:docMk/>
            <pc:sldMk cId="0" sldId="258"/>
            <ac:spMk id="5" creationId="{00000000-0000-0000-0000-000000000000}"/>
          </ac:spMkLst>
        </pc:spChg>
        <pc:spChg chg="del mod">
          <ac:chgData name="Marcio Ellery Girao Barroso" userId="eede17e5-f71e-46ea-881b-62763452743d" providerId="ADAL" clId="{90EBE021-8805-4F14-A700-F49D95B665CE}" dt="2023-08-28T23:37:17.785" v="118" actId="478"/>
          <ac:spMkLst>
            <pc:docMk/>
            <pc:sldMk cId="0" sldId="258"/>
            <ac:spMk id="6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8T23:39:22.657" v="130"/>
          <ac:spMkLst>
            <pc:docMk/>
            <pc:sldMk cId="0" sldId="258"/>
            <ac:spMk id="7" creationId="{95947801-1BEC-F162-06ED-0037A3796C9C}"/>
          </ac:spMkLst>
        </pc:spChg>
        <pc:spChg chg="mod">
          <ac:chgData name="Marcio Ellery Girao Barroso" userId="eede17e5-f71e-46ea-881b-62763452743d" providerId="ADAL" clId="{90EBE021-8805-4F14-A700-F49D95B665CE}" dt="2023-08-28T23:38:33.807" v="128" actId="14100"/>
          <ac:spMkLst>
            <pc:docMk/>
            <pc:sldMk cId="0" sldId="258"/>
            <ac:spMk id="8" creationId="{B6963197-1B8F-B7A3-B04F-A7240762BD50}"/>
          </ac:spMkLst>
        </pc:spChg>
        <pc:grpChg chg="add del mod">
          <ac:chgData name="Marcio Ellery Girao Barroso" userId="eede17e5-f71e-46ea-881b-62763452743d" providerId="ADAL" clId="{90EBE021-8805-4F14-A700-F49D95B665CE}" dt="2023-08-28T23:40:46.702" v="136" actId="478"/>
          <ac:grpSpMkLst>
            <pc:docMk/>
            <pc:sldMk cId="0" sldId="258"/>
            <ac:grpSpMk id="4" creationId="{AD504390-A2C6-B8D3-1810-3AD51CE462E3}"/>
          </ac:grpSpMkLst>
        </pc:grpChg>
        <pc:picChg chg="mod">
          <ac:chgData name="Marcio Ellery Girao Barroso" userId="eede17e5-f71e-46ea-881b-62763452743d" providerId="ADAL" clId="{90EBE021-8805-4F14-A700-F49D95B665CE}" dt="2023-08-28T23:39:22.657" v="130"/>
          <ac:picMkLst>
            <pc:docMk/>
            <pc:sldMk cId="0" sldId="258"/>
            <ac:picMk id="10" creationId="{5AA024C5-642E-79C0-24D0-D4777CC92B10}"/>
          </ac:picMkLst>
        </pc:picChg>
        <pc:cxnChg chg="mod">
          <ac:chgData name="Marcio Ellery Girao Barroso" userId="eede17e5-f71e-46ea-881b-62763452743d" providerId="ADAL" clId="{90EBE021-8805-4F14-A700-F49D95B665CE}" dt="2023-08-28T23:39:22.657" v="130"/>
          <ac:cxnSpMkLst>
            <pc:docMk/>
            <pc:sldMk cId="0" sldId="258"/>
            <ac:cxnSpMk id="9" creationId="{3C40D4CB-16AB-B191-D915-CF8246D09E03}"/>
          </ac:cxnSpMkLst>
        </pc:cxnChg>
      </pc:sldChg>
      <pc:sldChg chg="modSp mod modAnim">
        <pc:chgData name="Marcio Ellery Girao Barroso" userId="eede17e5-f71e-46ea-881b-62763452743d" providerId="ADAL" clId="{90EBE021-8805-4F14-A700-F49D95B665CE}" dt="2023-08-29T00:14:43.816" v="305" actId="404"/>
        <pc:sldMkLst>
          <pc:docMk/>
          <pc:sldMk cId="0" sldId="259"/>
        </pc:sldMkLst>
        <pc:spChg chg="mod">
          <ac:chgData name="Marcio Ellery Girao Barroso" userId="eede17e5-f71e-46ea-881b-62763452743d" providerId="ADAL" clId="{90EBE021-8805-4F14-A700-F49D95B665CE}" dt="2023-08-29T00:14:43.816" v="305" actId="404"/>
          <ac:spMkLst>
            <pc:docMk/>
            <pc:sldMk cId="0" sldId="259"/>
            <ac:spMk id="49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07:18.015" v="263" actId="20577"/>
          <ac:spMkLst>
            <pc:docMk/>
            <pc:sldMk cId="0" sldId="259"/>
            <ac:spMk id="51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05:42.796" v="255" actId="14100"/>
          <ac:spMkLst>
            <pc:docMk/>
            <pc:sldMk cId="0" sldId="259"/>
            <ac:spMk id="52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01:22.926" v="218" actId="1076"/>
          <ac:spMkLst>
            <pc:docMk/>
            <pc:sldMk cId="0" sldId="259"/>
            <ac:spMk id="54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01:39.674" v="221" actId="1076"/>
          <ac:spMkLst>
            <pc:docMk/>
            <pc:sldMk cId="0" sldId="259"/>
            <ac:spMk id="57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00:36.825" v="212" actId="1076"/>
          <ac:spMkLst>
            <pc:docMk/>
            <pc:sldMk cId="0" sldId="259"/>
            <ac:spMk id="58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05:31.793" v="252" actId="14100"/>
          <ac:spMkLst>
            <pc:docMk/>
            <pc:sldMk cId="0" sldId="259"/>
            <ac:spMk id="59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01:50.130" v="222" actId="1076"/>
          <ac:spMkLst>
            <pc:docMk/>
            <pc:sldMk cId="0" sldId="259"/>
            <ac:spMk id="60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05:19.583" v="251" actId="14100"/>
          <ac:spMkLst>
            <pc:docMk/>
            <pc:sldMk cId="0" sldId="259"/>
            <ac:spMk id="61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01:57.031" v="223" actId="1076"/>
          <ac:spMkLst>
            <pc:docMk/>
            <pc:sldMk cId="0" sldId="259"/>
            <ac:spMk id="63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02:01.806" v="224" actId="1076"/>
          <ac:spMkLst>
            <pc:docMk/>
            <pc:sldMk cId="0" sldId="259"/>
            <ac:spMk id="66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01:01.473" v="215" actId="14100"/>
          <ac:spMkLst>
            <pc:docMk/>
            <pc:sldMk cId="0" sldId="259"/>
            <ac:spMk id="67" creationId="{00000000-0000-0000-0000-000000000000}"/>
          </ac:spMkLst>
        </pc:spChg>
        <pc:grpChg chg="mod">
          <ac:chgData name="Marcio Ellery Girao Barroso" userId="eede17e5-f71e-46ea-881b-62763452743d" providerId="ADAL" clId="{90EBE021-8805-4F14-A700-F49D95B665CE}" dt="2023-08-29T00:05:54.983" v="257" actId="14100"/>
          <ac:grpSpMkLst>
            <pc:docMk/>
            <pc:sldMk cId="0" sldId="259"/>
            <ac:grpSpMk id="2" creationId="{73CFC4C2-6F2C-21E6-3BB7-392FDCE570A9}"/>
          </ac:grpSpMkLst>
        </pc:grpChg>
        <pc:grpChg chg="mod">
          <ac:chgData name="Marcio Ellery Girao Barroso" userId="eede17e5-f71e-46ea-881b-62763452743d" providerId="ADAL" clId="{90EBE021-8805-4F14-A700-F49D95B665CE}" dt="2023-08-29T00:06:03.065" v="258" actId="1076"/>
          <ac:grpSpMkLst>
            <pc:docMk/>
            <pc:sldMk cId="0" sldId="259"/>
            <ac:grpSpMk id="3" creationId="{E313D17C-E80D-C3E6-4DB0-BA4CCC939B81}"/>
          </ac:grpSpMkLst>
        </pc:grpChg>
        <pc:grpChg chg="mod">
          <ac:chgData name="Marcio Ellery Girao Barroso" userId="eede17e5-f71e-46ea-881b-62763452743d" providerId="ADAL" clId="{90EBE021-8805-4F14-A700-F49D95B665CE}" dt="2023-08-29T00:05:11.473" v="249" actId="1076"/>
          <ac:grpSpMkLst>
            <pc:docMk/>
            <pc:sldMk cId="0" sldId="259"/>
            <ac:grpSpMk id="5" creationId="{BA6C2639-5BA1-3D1C-4AC5-8FA23AE1BB9A}"/>
          </ac:grpSpMkLst>
        </pc:grpChg>
        <pc:grpChg chg="mod">
          <ac:chgData name="Marcio Ellery Girao Barroso" userId="eede17e5-f71e-46ea-881b-62763452743d" providerId="ADAL" clId="{90EBE021-8805-4F14-A700-F49D95B665CE}" dt="2023-08-29T00:06:47.533" v="260" actId="14100"/>
          <ac:grpSpMkLst>
            <pc:docMk/>
            <pc:sldMk cId="0" sldId="259"/>
            <ac:grpSpMk id="6" creationId="{CF2C5849-252B-1F14-72D9-7C0A051EECEB}"/>
          </ac:grpSpMkLst>
        </pc:grpChg>
        <pc:grpChg chg="mod">
          <ac:chgData name="Marcio Ellery Girao Barroso" userId="eede17e5-f71e-46ea-881b-62763452743d" providerId="ADAL" clId="{90EBE021-8805-4F14-A700-F49D95B665CE}" dt="2023-08-29T00:04:27.257" v="244" actId="1076"/>
          <ac:grpSpMkLst>
            <pc:docMk/>
            <pc:sldMk cId="0" sldId="259"/>
            <ac:grpSpMk id="7" creationId="{1EC88EE2-33CA-32EB-DD3F-97BF881A944E}"/>
          </ac:grpSpMkLst>
        </pc:grpChg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3895324325" sldId="261"/>
        </pc:sldMkLst>
      </pc:sldChg>
      <pc:sldChg chg="modSp mod">
        <pc:chgData name="Marcio Ellery Girao Barroso" userId="eede17e5-f71e-46ea-881b-62763452743d" providerId="ADAL" clId="{90EBE021-8805-4F14-A700-F49D95B665CE}" dt="2023-08-29T00:16:42.021" v="312" actId="1076"/>
        <pc:sldMkLst>
          <pc:docMk/>
          <pc:sldMk cId="0" sldId="267"/>
        </pc:sldMkLst>
        <pc:spChg chg="mod">
          <ac:chgData name="Marcio Ellery Girao Barroso" userId="eede17e5-f71e-46ea-881b-62763452743d" providerId="ADAL" clId="{90EBE021-8805-4F14-A700-F49D95B665CE}" dt="2023-08-29T00:13:32.571" v="294" actId="404"/>
          <ac:spMkLst>
            <pc:docMk/>
            <pc:sldMk cId="0" sldId="267"/>
            <ac:spMk id="2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16:42.021" v="312" actId="1076"/>
          <ac:spMkLst>
            <pc:docMk/>
            <pc:sldMk cId="0" sldId="267"/>
            <ac:spMk id="10" creationId="{00000000-0000-0000-0000-000000000000}"/>
          </ac:spMkLst>
        </pc:spChg>
      </pc:sldChg>
      <pc:sldChg chg="add">
        <pc:chgData name="Marcio Ellery Girao Barroso" userId="eede17e5-f71e-46ea-881b-62763452743d" providerId="ADAL" clId="{90EBE021-8805-4F14-A700-F49D95B665CE}" dt="2023-08-28T23:10:47.621" v="0"/>
        <pc:sldMkLst>
          <pc:docMk/>
          <pc:sldMk cId="2926560155" sldId="272"/>
        </pc:sldMkLst>
      </pc:sldChg>
      <pc:sldChg chg="modSp mod">
        <pc:chgData name="Marcio Ellery Girao Barroso" userId="eede17e5-f71e-46ea-881b-62763452743d" providerId="ADAL" clId="{90EBE021-8805-4F14-A700-F49D95B665CE}" dt="2023-08-29T00:14:57.301" v="307" actId="404"/>
        <pc:sldMkLst>
          <pc:docMk/>
          <pc:sldMk cId="3427099245" sldId="280"/>
        </pc:sldMkLst>
        <pc:spChg chg="mod">
          <ac:chgData name="Marcio Ellery Girao Barroso" userId="eede17e5-f71e-46ea-881b-62763452743d" providerId="ADAL" clId="{90EBE021-8805-4F14-A700-F49D95B665CE}" dt="2023-08-29T00:10:20.775" v="277" actId="948"/>
          <ac:spMkLst>
            <pc:docMk/>
            <pc:sldMk cId="3427099245" sldId="280"/>
            <ac:spMk id="14" creationId="{69460CF7-811C-FF1B-44F9-A1B2CAC80690}"/>
          </ac:spMkLst>
        </pc:spChg>
        <pc:spChg chg="mod">
          <ac:chgData name="Marcio Ellery Girao Barroso" userId="eede17e5-f71e-46ea-881b-62763452743d" providerId="ADAL" clId="{90EBE021-8805-4F14-A700-F49D95B665CE}" dt="2023-08-29T00:14:57.301" v="307" actId="404"/>
          <ac:spMkLst>
            <pc:docMk/>
            <pc:sldMk cId="3427099245" sldId="280"/>
            <ac:spMk id="16" creationId="{035CD3DE-F284-6937-7ECA-7E7DB4489A9A}"/>
          </ac:spMkLst>
        </pc:spChg>
      </pc:sldChg>
      <pc:sldChg chg="modSp mod modAnim">
        <pc:chgData name="Marcio Ellery Girao Barroso" userId="eede17e5-f71e-46ea-881b-62763452743d" providerId="ADAL" clId="{90EBE021-8805-4F14-A700-F49D95B665CE}" dt="2023-08-29T00:14:30.737" v="303" actId="404"/>
        <pc:sldMkLst>
          <pc:docMk/>
          <pc:sldMk cId="0" sldId="282"/>
        </pc:sldMkLst>
        <pc:spChg chg="mod">
          <ac:chgData name="Marcio Ellery Girao Barroso" userId="eede17e5-f71e-46ea-881b-62763452743d" providerId="ADAL" clId="{90EBE021-8805-4F14-A700-F49D95B665CE}" dt="2023-08-29T00:14:30.737" v="303" actId="404"/>
          <ac:spMkLst>
            <pc:docMk/>
            <pc:sldMk cId="0" sldId="282"/>
            <ac:spMk id="24" creationId="{00000000-0000-0000-0000-000000000000}"/>
          </ac:spMkLst>
        </pc:spChg>
      </pc:sldChg>
      <pc:sldChg chg="modSp mod modAnim">
        <pc:chgData name="Marcio Ellery Girao Barroso" userId="eede17e5-f71e-46ea-881b-62763452743d" providerId="ADAL" clId="{90EBE021-8805-4F14-A700-F49D95B665CE}" dt="2023-08-29T00:17:21.543" v="313" actId="14100"/>
        <pc:sldMkLst>
          <pc:docMk/>
          <pc:sldMk cId="0" sldId="283"/>
        </pc:sldMkLst>
        <pc:spChg chg="mod">
          <ac:chgData name="Marcio Ellery Girao Barroso" userId="eede17e5-f71e-46ea-881b-62763452743d" providerId="ADAL" clId="{90EBE021-8805-4F14-A700-F49D95B665CE}" dt="2023-08-29T00:17:21.543" v="313" actId="14100"/>
          <ac:spMkLst>
            <pc:docMk/>
            <pc:sldMk cId="0" sldId="283"/>
            <ac:spMk id="41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11:58.626" v="286" actId="14100"/>
          <ac:spMkLst>
            <pc:docMk/>
            <pc:sldMk cId="0" sldId="283"/>
            <ac:spMk id="42" creationId="{00000000-0000-0000-0000-000000000000}"/>
          </ac:spMkLst>
        </pc:spChg>
        <pc:spChg chg="mod">
          <ac:chgData name="Marcio Ellery Girao Barroso" userId="eede17e5-f71e-46ea-881b-62763452743d" providerId="ADAL" clId="{90EBE021-8805-4F14-A700-F49D95B665CE}" dt="2023-08-29T00:11:53.750" v="285" actId="14100"/>
          <ac:spMkLst>
            <pc:docMk/>
            <pc:sldMk cId="0" sldId="283"/>
            <ac:spMk id="43" creationId="{00000000-0000-0000-0000-000000000000}"/>
          </ac:spMkLst>
        </pc:spChg>
      </pc:sldChg>
      <pc:sldChg chg="modSp mod">
        <pc:chgData name="Marcio Ellery Girao Barroso" userId="eede17e5-f71e-46ea-881b-62763452743d" providerId="ADAL" clId="{90EBE021-8805-4F14-A700-F49D95B665CE}" dt="2023-08-29T00:14:14.632" v="301" actId="27636"/>
        <pc:sldMkLst>
          <pc:docMk/>
          <pc:sldMk cId="1448283806" sldId="284"/>
        </pc:sldMkLst>
        <pc:spChg chg="mod">
          <ac:chgData name="Marcio Ellery Girao Barroso" userId="eede17e5-f71e-46ea-881b-62763452743d" providerId="ADAL" clId="{90EBE021-8805-4F14-A700-F49D95B665CE}" dt="2023-08-29T00:14:14.632" v="301" actId="27636"/>
          <ac:spMkLst>
            <pc:docMk/>
            <pc:sldMk cId="1448283806" sldId="284"/>
            <ac:spMk id="2" creationId="{9AA08F55-DD31-EE06-22FD-3E8E21171037}"/>
          </ac:spMkLst>
        </pc:spChg>
      </pc:sldChg>
      <pc:sldChg chg="modSp mod">
        <pc:chgData name="Marcio Ellery Girao Barroso" userId="eede17e5-f71e-46ea-881b-62763452743d" providerId="ADAL" clId="{90EBE021-8805-4F14-A700-F49D95B665CE}" dt="2023-08-28T23:53:44.075" v="181" actId="1076"/>
        <pc:sldMkLst>
          <pc:docMk/>
          <pc:sldMk cId="3772465020" sldId="285"/>
        </pc:sldMkLst>
        <pc:spChg chg="mod">
          <ac:chgData name="Marcio Ellery Girao Barroso" userId="eede17e5-f71e-46ea-881b-62763452743d" providerId="ADAL" clId="{90EBE021-8805-4F14-A700-F49D95B665CE}" dt="2023-08-28T23:52:45.324" v="178" actId="114"/>
          <ac:spMkLst>
            <pc:docMk/>
            <pc:sldMk cId="3772465020" sldId="285"/>
            <ac:spMk id="8" creationId="{2D892697-D713-1E71-4DF5-6EBC2812565B}"/>
          </ac:spMkLst>
        </pc:spChg>
        <pc:graphicFrameChg chg="mod">
          <ac:chgData name="Marcio Ellery Girao Barroso" userId="eede17e5-f71e-46ea-881b-62763452743d" providerId="ADAL" clId="{90EBE021-8805-4F14-A700-F49D95B665CE}" dt="2023-08-28T23:53:44.075" v="181" actId="1076"/>
          <ac:graphicFrameMkLst>
            <pc:docMk/>
            <pc:sldMk cId="3772465020" sldId="285"/>
            <ac:graphicFrameMk id="6" creationId="{0856F974-A32C-9B1A-F98D-08AD02478F0D}"/>
          </ac:graphicFrameMkLst>
        </pc:graphicFrameChg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2285015327" sldId="286"/>
        </pc:sldMkLst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293766812" sldId="3697"/>
        </pc:sldMkLst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3181396673" sldId="3707"/>
        </pc:sldMkLst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1123136013" sldId="3711"/>
        </pc:sldMkLst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4240323383" sldId="3721"/>
        </pc:sldMkLst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796960246" sldId="3733"/>
        </pc:sldMkLst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3511647677" sldId="3737"/>
        </pc:sldMkLst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2323083743" sldId="3739"/>
        </pc:sldMkLst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994395224" sldId="3741"/>
        </pc:sldMkLst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43718317" sldId="3744"/>
        </pc:sldMkLst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2927484902" sldId="3745"/>
        </pc:sldMkLst>
      </pc:sldChg>
      <pc:sldChg chg="add del">
        <pc:chgData name="Marcio Ellery Girao Barroso" userId="eede17e5-f71e-46ea-881b-62763452743d" providerId="ADAL" clId="{90EBE021-8805-4F14-A700-F49D95B665CE}" dt="2023-08-28T23:16:25.047" v="11" actId="47"/>
        <pc:sldMkLst>
          <pc:docMk/>
          <pc:sldMk cId="3326984410" sldId="3746"/>
        </pc:sldMkLst>
      </pc:sldChg>
      <pc:sldChg chg="add del">
        <pc:chgData name="Marcio Ellery Girao Barroso" userId="eede17e5-f71e-46ea-881b-62763452743d" providerId="ADAL" clId="{90EBE021-8805-4F14-A700-F49D95B665CE}" dt="2023-08-28T23:17:36.562" v="15" actId="47"/>
        <pc:sldMkLst>
          <pc:docMk/>
          <pc:sldMk cId="153426676" sldId="3753"/>
        </pc:sldMkLst>
      </pc:sldChg>
      <pc:sldChg chg="add">
        <pc:chgData name="Marcio Ellery Girao Barroso" userId="eede17e5-f71e-46ea-881b-62763452743d" providerId="ADAL" clId="{90EBE021-8805-4F14-A700-F49D95B665CE}" dt="2023-08-28T23:11:49.872" v="1"/>
        <pc:sldMkLst>
          <pc:docMk/>
          <pc:sldMk cId="2508646880" sldId="3754"/>
        </pc:sldMkLst>
      </pc:sldChg>
      <pc:sldChg chg="delSp modSp add mod ord">
        <pc:chgData name="Marcio Ellery Girao Barroso" userId="eede17e5-f71e-46ea-881b-62763452743d" providerId="ADAL" clId="{90EBE021-8805-4F14-A700-F49D95B665CE}" dt="2023-08-28T23:18:26.356" v="17" actId="6549"/>
        <pc:sldMkLst>
          <pc:docMk/>
          <pc:sldMk cId="3885737472" sldId="3755"/>
        </pc:sldMkLst>
        <pc:spChg chg="del">
          <ac:chgData name="Marcio Ellery Girao Barroso" userId="eede17e5-f71e-46ea-881b-62763452743d" providerId="ADAL" clId="{90EBE021-8805-4F14-A700-F49D95B665CE}" dt="2023-08-28T23:12:39.583" v="5" actId="478"/>
          <ac:spMkLst>
            <pc:docMk/>
            <pc:sldMk cId="3885737472" sldId="3755"/>
            <ac:spMk id="2" creationId="{6B90B89B-7A1D-B978-FDF4-5DB0360C78C2}"/>
          </ac:spMkLst>
        </pc:spChg>
        <pc:spChg chg="mod">
          <ac:chgData name="Marcio Ellery Girao Barroso" userId="eede17e5-f71e-46ea-881b-62763452743d" providerId="ADAL" clId="{90EBE021-8805-4F14-A700-F49D95B665CE}" dt="2023-08-28T23:18:26.356" v="17" actId="6549"/>
          <ac:spMkLst>
            <pc:docMk/>
            <pc:sldMk cId="3885737472" sldId="3755"/>
            <ac:spMk id="4" creationId="{4064702D-E054-40AD-9CB7-6CDC08F1E1D9}"/>
          </ac:spMkLst>
        </pc:spChg>
      </pc:sldChg>
      <pc:sldChg chg="add del">
        <pc:chgData name="Marcio Ellery Girao Barroso" userId="eede17e5-f71e-46ea-881b-62763452743d" providerId="ADAL" clId="{90EBE021-8805-4F14-A700-F49D95B665CE}" dt="2023-08-28T23:15:37.599" v="8"/>
        <pc:sldMkLst>
          <pc:docMk/>
          <pc:sldMk cId="382230180" sldId="3756"/>
        </pc:sldMkLst>
      </pc:sldChg>
      <pc:sldChg chg="add del">
        <pc:chgData name="Marcio Ellery Girao Barroso" userId="eede17e5-f71e-46ea-881b-62763452743d" providerId="ADAL" clId="{90EBE021-8805-4F14-A700-F49D95B665CE}" dt="2023-08-28T23:16:27.346" v="12" actId="47"/>
        <pc:sldMkLst>
          <pc:docMk/>
          <pc:sldMk cId="4029457001" sldId="3756"/>
        </pc:sldMkLst>
      </pc:sldChg>
      <pc:sldChg chg="add">
        <pc:chgData name="Marcio Ellery Girao Barroso" userId="eede17e5-f71e-46ea-881b-62763452743d" providerId="ADAL" clId="{90EBE021-8805-4F14-A700-F49D95B665CE}" dt="2023-08-28T23:16:11.228" v="10"/>
        <pc:sldMkLst>
          <pc:docMk/>
          <pc:sldMk cId="2842727475" sldId="3757"/>
        </pc:sldMkLst>
      </pc:sldChg>
      <pc:sldChg chg="add del">
        <pc:chgData name="Marcio Ellery Girao Barroso" userId="eede17e5-f71e-46ea-881b-62763452743d" providerId="ADAL" clId="{90EBE021-8805-4F14-A700-F49D95B665CE}" dt="2023-08-28T23:17:45.184" v="16" actId="47"/>
        <pc:sldMkLst>
          <pc:docMk/>
          <pc:sldMk cId="1524956694" sldId="3758"/>
        </pc:sldMkLst>
      </pc:sldChg>
      <pc:sldChg chg="add">
        <pc:chgData name="Marcio Ellery Girao Barroso" userId="eede17e5-f71e-46ea-881b-62763452743d" providerId="ADAL" clId="{90EBE021-8805-4F14-A700-F49D95B665CE}" dt="2023-08-28T23:17:32.016" v="14"/>
        <pc:sldMkLst>
          <pc:docMk/>
          <pc:sldMk cId="1228015534" sldId="375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56820786502698E-2"/>
          <c:y val="0.16241391361767329"/>
          <c:w val="0.92562513848602002"/>
          <c:h val="0.73112504493964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Resultado Operacional</c:v>
                </c:pt>
              </c:strCache>
            </c:strRef>
          </c:tx>
          <c:spPr>
            <a:solidFill>
              <a:srgbClr val="00505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Sheet1!$B$2:$B$14</c:f>
              <c:numCache>
                <c:formatCode>0.0</c:formatCode>
                <c:ptCount val="13"/>
                <c:pt idx="0">
                  <c:v>71.364000000000004</c:v>
                </c:pt>
                <c:pt idx="1">
                  <c:v>131.97200000000001</c:v>
                </c:pt>
                <c:pt idx="2">
                  <c:v>163.904</c:v>
                </c:pt>
                <c:pt idx="3">
                  <c:v>251.84100000000001</c:v>
                </c:pt>
                <c:pt idx="4">
                  <c:v>363.916</c:v>
                </c:pt>
                <c:pt idx="5">
                  <c:v>392.92500000000001</c:v>
                </c:pt>
                <c:pt idx="6">
                  <c:v>235.18799999999999</c:v>
                </c:pt>
                <c:pt idx="7">
                  <c:v>-45.683999999999997</c:v>
                </c:pt>
                <c:pt idx="8">
                  <c:v>298.89</c:v>
                </c:pt>
                <c:pt idx="9">
                  <c:v>104.08</c:v>
                </c:pt>
                <c:pt idx="10">
                  <c:v>399.28699999999998</c:v>
                </c:pt>
                <c:pt idx="11">
                  <c:v>303.32100000000003</c:v>
                </c:pt>
                <c:pt idx="12">
                  <c:v>418.41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00-439D-9CDF-1E08E35E11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Lucro / Prejuízo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7006173249704926E-3"/>
                  <c:y val="-1.2163269548334516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15355008374572E-2"/>
                      <c:h val="6.17348348745253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5700-439D-9CDF-1E08E35E11CE}"/>
                </c:ext>
              </c:extLst>
            </c:dLbl>
            <c:dLbl>
              <c:idx val="1"/>
              <c:layout>
                <c:manualLayout>
                  <c:x val="9.4521606373967233E-3"/>
                  <c:y val="-1.216326954833451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5700-439D-9CDF-1E08E35E11CE}"/>
                </c:ext>
              </c:extLst>
            </c:dLbl>
            <c:dLbl>
              <c:idx val="2"/>
              <c:layout>
                <c:manualLayout>
                  <c:x val="6.7515433124262312E-3"/>
                  <c:y val="3.31729365258061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5700-439D-9CDF-1E08E35E11CE}"/>
                </c:ext>
              </c:extLst>
            </c:dLbl>
            <c:dLbl>
              <c:idx val="3"/>
              <c:layout>
                <c:manualLayout>
                  <c:x val="9.45216063739672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5700-439D-9CDF-1E08E35E11CE}"/>
                </c:ext>
              </c:extLst>
            </c:dLbl>
            <c:dLbl>
              <c:idx val="4"/>
              <c:layout>
                <c:manualLayout>
                  <c:x val="4.0509259874557391E-3"/>
                  <c:y val="-9.9518809577419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5700-439D-9CDF-1E08E35E11CE}"/>
                </c:ext>
              </c:extLst>
            </c:dLbl>
            <c:dLbl>
              <c:idx val="5"/>
              <c:layout>
                <c:manualLayout>
                  <c:x val="4.050925987455689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5700-439D-9CDF-1E08E35E11CE}"/>
                </c:ext>
              </c:extLst>
            </c:dLbl>
            <c:dLbl>
              <c:idx val="6"/>
              <c:layout>
                <c:manualLayout>
                  <c:x val="1.080246929988197E-2"/>
                  <c:y val="3.31729365258055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39404494741611E-2"/>
                      <c:h val="5.84175412219447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5700-439D-9CDF-1E08E35E11CE}"/>
                </c:ext>
              </c:extLst>
            </c:dLbl>
            <c:dLbl>
              <c:idx val="7"/>
              <c:layout>
                <c:manualLayout>
                  <c:x val="1.21527779623672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5700-439D-9CDF-1E08E35E11CE}"/>
                </c:ext>
              </c:extLst>
            </c:dLbl>
            <c:dLbl>
              <c:idx val="8"/>
              <c:layout>
                <c:manualLayout>
                  <c:x val="9.4521606373967233E-3"/>
                  <c:y val="-9.95175035562967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241266985048893E-2"/>
                      <c:h val="5.51002475693640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5700-439D-9CDF-1E08E35E11CE}"/>
                </c:ext>
              </c:extLst>
            </c:dLbl>
            <c:dLbl>
              <c:idx val="9"/>
              <c:layout>
                <c:manualLayout>
                  <c:x val="2.700617324970393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5700-439D-9CDF-1E08E35E11CE}"/>
                </c:ext>
              </c:extLst>
            </c:dLbl>
            <c:dLbl>
              <c:idx val="10"/>
              <c:layout>
                <c:manualLayout>
                  <c:x val="6.751543312426132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5700-439D-9CDF-1E08E35E11CE}"/>
                </c:ext>
              </c:extLst>
            </c:dLbl>
            <c:dLbl>
              <c:idx val="11"/>
              <c:layout>
                <c:manualLayout>
                  <c:x val="4.0509259874556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5700-439D-9CDF-1E08E35E11CE}"/>
                </c:ext>
              </c:extLst>
            </c:dLbl>
            <c:dLbl>
              <c:idx val="12"/>
              <c:layout>
                <c:manualLayout>
                  <c:x val="8.101851974911675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5700-439D-9CDF-1E08E35E11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Sheet1!$C$2:$C$14</c:f>
              <c:numCache>
                <c:formatCode>0.0</c:formatCode>
                <c:ptCount val="13"/>
                <c:pt idx="0">
                  <c:v>82.808000000000007</c:v>
                </c:pt>
                <c:pt idx="1">
                  <c:v>85.656000000000006</c:v>
                </c:pt>
                <c:pt idx="2">
                  <c:v>112.508</c:v>
                </c:pt>
                <c:pt idx="3">
                  <c:v>162.476</c:v>
                </c:pt>
                <c:pt idx="4">
                  <c:v>261.32299999999998</c:v>
                </c:pt>
                <c:pt idx="5">
                  <c:v>298.40899999999999</c:v>
                </c:pt>
                <c:pt idx="6">
                  <c:v>162.28700000000001</c:v>
                </c:pt>
                <c:pt idx="7">
                  <c:v>-24.484999999999999</c:v>
                </c:pt>
                <c:pt idx="8">
                  <c:v>180.17099999999999</c:v>
                </c:pt>
                <c:pt idx="9">
                  <c:v>32.636000000000003</c:v>
                </c:pt>
                <c:pt idx="10">
                  <c:v>206.04499999999999</c:v>
                </c:pt>
                <c:pt idx="11">
                  <c:v>180.178</c:v>
                </c:pt>
                <c:pt idx="12">
                  <c:v>290.26600000000002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00-439D-9CDF-1E08E35E1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29750800"/>
        <c:axId val="2129754496"/>
      </c:barChart>
      <c:catAx>
        <c:axId val="212975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29754496"/>
        <c:crosses val="autoZero"/>
        <c:auto val="0"/>
        <c:lblAlgn val="ctr"/>
        <c:lblOffset val="100"/>
        <c:noMultiLvlLbl val="0"/>
      </c:catAx>
      <c:valAx>
        <c:axId val="212975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2975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96212501157597"/>
          <c:y val="3.312853180762209E-2"/>
          <c:w val="0.31930916208609167"/>
          <c:h val="5.978916022975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Projetada 2023</c:v>
                </c:pt>
              </c:strCache>
            </c:strRef>
          </c:tx>
          <c:spPr>
            <a:ln w="28575" cap="rnd">
              <a:solidFill>
                <a:srgbClr val="00505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505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1"/>
              <c:layout>
                <c:manualLayout>
                  <c:x val="-1.1907641170665216E-16"/>
                  <c:y val="1.9581329587697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676-4BBD-998F-C1FD98D9CD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829.8</c:v>
                </c:pt>
                <c:pt idx="1">
                  <c:v>1659.7</c:v>
                </c:pt>
                <c:pt idx="2">
                  <c:v>2489.5</c:v>
                </c:pt>
                <c:pt idx="3">
                  <c:v>3319.4</c:v>
                </c:pt>
                <c:pt idx="4">
                  <c:v>4149.2</c:v>
                </c:pt>
                <c:pt idx="5">
                  <c:v>4979.1000000000004</c:v>
                </c:pt>
                <c:pt idx="6">
                  <c:v>5808.9</c:v>
                </c:pt>
                <c:pt idx="7">
                  <c:v>6638.8</c:v>
                </c:pt>
                <c:pt idx="8">
                  <c:v>7468.6</c:v>
                </c:pt>
                <c:pt idx="9">
                  <c:v>8298.5</c:v>
                </c:pt>
                <c:pt idx="10">
                  <c:v>9128.2999999999993</c:v>
                </c:pt>
                <c:pt idx="11">
                  <c:v>9958.2000000000007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76-4BBD-998F-C1FD98D9CD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Realizada 2023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0851972160857839E-2"/>
                  <c:y val="-9.7906647938486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676-4BBD-998F-C1FD98D9CD3E}"/>
                </c:ext>
              </c:extLst>
            </c:dLbl>
            <c:dLbl>
              <c:idx val="1"/>
              <c:layout>
                <c:manualLayout>
                  <c:x val="-1.9485456101594436E-2"/>
                  <c:y val="-5.2216878900526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676-4BBD-998F-C1FD98D9CD3E}"/>
                </c:ext>
              </c:extLst>
            </c:dLbl>
            <c:dLbl>
              <c:idx val="2"/>
              <c:layout>
                <c:manualLayout>
                  <c:x val="0"/>
                  <c:y val="-0.110960867663618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676-4BBD-998F-C1FD98D9CD3E}"/>
                </c:ext>
              </c:extLst>
            </c:dLbl>
            <c:dLbl>
              <c:idx val="3"/>
              <c:layout>
                <c:manualLayout>
                  <c:x val="-6.4951520338648022E-3"/>
                  <c:y val="-8.1588873282072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676-4BBD-998F-C1FD98D9CD3E}"/>
                </c:ext>
              </c:extLst>
            </c:dLbl>
            <c:dLbl>
              <c:idx val="4"/>
              <c:layout>
                <c:manualLayout>
                  <c:x val="0"/>
                  <c:y val="-9.7906647938486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676-4BBD-998F-C1FD98D9CD3E}"/>
                </c:ext>
              </c:extLst>
            </c:dLbl>
            <c:dLbl>
              <c:idx val="5"/>
              <c:layout>
                <c:manualLayout>
                  <c:x val="1.1366516059263403E-2"/>
                  <c:y val="-8.4852428213355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676-4BBD-998F-C1FD98D9CD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829.8</c:v>
                </c:pt>
                <c:pt idx="1">
                  <c:v>2000</c:v>
                </c:pt>
                <c:pt idx="2">
                  <c:v>2948.8</c:v>
                </c:pt>
                <c:pt idx="3">
                  <c:v>4063.8</c:v>
                </c:pt>
                <c:pt idx="4">
                  <c:v>5011.6000000000004</c:v>
                </c:pt>
                <c:pt idx="5">
                  <c:v>5696.3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76-4BBD-998F-C1FD98D9CD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0464991"/>
        <c:axId val="2110466623"/>
      </c:lineChart>
      <c:catAx>
        <c:axId val="2110464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pPr>
            <a:endParaRPr lang="pt-BR"/>
          </a:p>
        </c:txPr>
        <c:crossAx val="2110466623"/>
        <c:crosses val="autoZero"/>
        <c:auto val="1"/>
        <c:lblAlgn val="ctr"/>
        <c:lblOffset val="100"/>
        <c:noMultiLvlLbl val="0"/>
      </c:catAx>
      <c:valAx>
        <c:axId val="2110466623"/>
        <c:scaling>
          <c:orientation val="minMax"/>
          <c:max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pPr>
            <a:endParaRPr lang="pt-BR"/>
          </a:p>
        </c:txPr>
        <c:crossAx val="2110464991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5785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528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" name="Google Shape;2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054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44BC1-3969-49A1-BD8A-66ACA3B7B69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28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36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6959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Aqui é o que de fato precisa ser aprovado ou seja o valor total a captar o 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Valor total a ser </a:t>
            </a:r>
            <a:r>
              <a:rPr lang="en-US" b="1" err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captado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 do 22º </a:t>
            </a:r>
            <a:r>
              <a:rPr lang="en-US" b="1" err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empréstimo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: R$ 4.979.080.025,00.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756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678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431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170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95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Cap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47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80" y="1324851"/>
            <a:ext cx="10972800" cy="4525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8A8C8E"/>
                </a:solidFill>
              </a:defRPr>
            </a:lvl1pPr>
            <a:lvl2pPr>
              <a:defRPr sz="1400">
                <a:solidFill>
                  <a:srgbClr val="8A8C8E"/>
                </a:solidFill>
              </a:defRPr>
            </a:lvl2pPr>
            <a:lvl3pPr>
              <a:defRPr sz="1200">
                <a:solidFill>
                  <a:srgbClr val="8A8C8E"/>
                </a:solidFill>
              </a:defRPr>
            </a:lvl3pPr>
            <a:lvl4pPr>
              <a:defRPr sz="1100">
                <a:solidFill>
                  <a:srgbClr val="8A8C8E"/>
                </a:solidFill>
              </a:defRPr>
            </a:lvl4pPr>
            <a:lvl5pPr>
              <a:defRPr sz="1100">
                <a:solidFill>
                  <a:srgbClr val="8A8C8E"/>
                </a:solidFill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1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9" y="-17930"/>
            <a:ext cx="12281647" cy="6908426"/>
          </a:xfrm>
          <a:prstGeom prst="rect">
            <a:avLst/>
          </a:prstGeom>
        </p:spPr>
      </p:pic>
      <p:sp>
        <p:nvSpPr>
          <p:cNvPr id="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09600" y="1712509"/>
            <a:ext cx="6392709" cy="1207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0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59B4D2-5BAA-D339-EAF1-1A459B286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267DD8-B5FD-6A2A-9D4E-9FDEF6818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56BC59-87DB-D4AB-5058-84EDCCA3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2ED10D-22A7-15FE-5BFF-F864CA18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FD67F8-50B9-6418-2A9F-2228D2EF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520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D225D-52C7-9A49-6475-1AC384A7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E1FB04-CF37-1AD8-9024-A381EAF68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855589-21D6-1558-6B14-3ADDC3FB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CBFD70-87C4-2335-0AF5-EB7EA83FF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378749-22B3-23DB-9E10-B371EF4F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905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2C045-4010-7A6B-2BAD-484C8A70B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AC3EAE-EF98-49BE-B389-BAF7A0EF1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55B18F-35D1-869C-8C74-8D3E12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769302-24FF-55F5-E325-F043F5B3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58C983-9357-8B98-0A1D-29E6E6BC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142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897B85-1D95-E99F-6C6C-B503D4739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CDC33C-CD6F-5A64-AF4A-7E67F52CB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313771F-C7E6-B6AC-57F7-E4CC014C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086DF9-5518-50A8-9CF8-C0A82B2C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C884FB-8E0E-18A7-492B-79DEAB79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07206C-AD93-5D55-9DC4-8DECBE3A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146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D833D-478F-E724-6ACE-FC42E357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784462-3466-DA9E-85C9-5B24C340D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0ECC5C-5D4F-35CD-56E9-D34BE9FB1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8856D3-9F7D-E5B8-69CF-FA456DC41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1974135-C4B2-52B7-C4CD-0C0DBC643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82E4284-B15A-F10C-1640-DA98FDFC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79FDBE3-9414-B8A2-A4B7-B97493D3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D891C6A-98C4-07EA-AD3D-CEF9D960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871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740DB3-C08C-418D-AE20-A1EC4CB0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8DB5F6-EDB0-93D0-6CBC-A64F4E080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3C424A-385E-11E5-012C-66ECBE4E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54EEC46-BF58-3182-8E33-21AB69B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378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879D1F-5C5A-7B8E-F660-0C0CAB240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2CFE3C3-30E6-7242-9DDA-9227B852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FEF64F-34B1-8422-9B17-12D997E6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322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Capa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0"/>
          <p:cNvSpPr txBox="1">
            <a:spLocks noGrp="1"/>
          </p:cNvSpPr>
          <p:nvPr>
            <p:ph type="title"/>
          </p:nvPr>
        </p:nvSpPr>
        <p:spPr>
          <a:xfrm>
            <a:off x="6645499" y="629541"/>
            <a:ext cx="5052231" cy="193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DD4F05"/>
              </a:buClr>
              <a:buSzPts val="4400"/>
              <a:buFont typeface="Tahoma"/>
              <a:buNone/>
              <a:defRPr sz="4400" b="1" i="0">
                <a:solidFill>
                  <a:srgbClr val="DD4F0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86" y="1035599"/>
            <a:ext cx="3844954" cy="2132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EA266E-00AA-350F-C03F-F6A91686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F11875-254F-1473-1754-D1821D12F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E5DA6B-89A1-64DC-275E-B4E44BBD9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E13C26-6083-EF41-AF3D-0F54A95B6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37B3305-137E-1FA1-D652-F8B07F2A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FEF407-A4CF-719A-272B-4A009F4C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766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0AD3C-0B02-C505-C6F4-2AA0A56D9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FE866CC-75AE-DBF6-F137-72088E2C6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D0D1D97-598B-F269-CC08-442C42126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CB1BE16-39AD-24E3-8DA8-A0C02870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4BC973-ED2A-11BA-4698-BEB84C42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E708DE-6E5E-143A-6FBA-6CF7A5AE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626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7DAEE-D605-2D67-B52C-9E197B3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DB47B0-BCBA-4DF9-9543-413DBE59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ECCFFA-66E7-9AC8-6F53-C1FAB86C0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50D6CE-66EA-3A60-069B-9002559F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0D0CCB-C84E-8894-969F-E3CF4B5A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7011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52D5C2-D096-C065-AE32-309C17809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A592BE7-297C-F915-D4CA-97A41A868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5FA737-E855-B797-98AF-8ED1F7A91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62FF94-3A47-0AC4-F8C8-C1BAA461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F4FB24-C858-EC04-DF46-AA609EF9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290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70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335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067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5E5E2-E7C6-C0CD-487B-44C13FE1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0A310E-7AFD-F82E-9204-117580555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2DC6541-A8A7-0E78-82E9-ED4FDFCE5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BB9A31-7B39-E33D-1B5E-3F114102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2894-D09F-4649-8A89-A583C92412AA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90F153B-62A3-67A5-FFA0-C6D1D2B95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679FAA-494C-E5AE-4326-44E711202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9F49-D6E3-4D9A-BCCF-C430A47BBC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7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5C81B1BD-4E56-41C9-0F82-23DD8ED1C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972" t="9856" r="24595" b="8756"/>
          <a:stretch/>
        </p:blipFill>
        <p:spPr>
          <a:xfrm rot="18718229">
            <a:off x="8787521" y="1895308"/>
            <a:ext cx="5475054" cy="46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63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80" y="1324851"/>
            <a:ext cx="10972800" cy="4525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8A8C8E"/>
                </a:solidFill>
              </a:defRPr>
            </a:lvl1pPr>
            <a:lvl2pPr>
              <a:defRPr sz="1400">
                <a:solidFill>
                  <a:srgbClr val="8A8C8E"/>
                </a:solidFill>
              </a:defRPr>
            </a:lvl2pPr>
            <a:lvl3pPr>
              <a:defRPr sz="1200">
                <a:solidFill>
                  <a:srgbClr val="8A8C8E"/>
                </a:solidFill>
              </a:defRPr>
            </a:lvl3pPr>
            <a:lvl4pPr>
              <a:defRPr sz="1100">
                <a:solidFill>
                  <a:srgbClr val="8A8C8E"/>
                </a:solidFill>
              </a:defRPr>
            </a:lvl4pPr>
            <a:lvl5pPr>
              <a:defRPr sz="1100">
                <a:solidFill>
                  <a:srgbClr val="8A8C8E"/>
                </a:solidFill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62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Capa 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584" y="-8793"/>
            <a:ext cx="12442092" cy="6998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76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09600" y="1712509"/>
            <a:ext cx="6392709" cy="1207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endParaRPr lang="pt-BR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pt-BR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18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79805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1600" y="1846944"/>
            <a:ext cx="10972800" cy="4520514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19115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84" y="1222047"/>
            <a:ext cx="1697823" cy="2427129"/>
          </a:xfrm>
          <a:prstGeom prst="rect">
            <a:avLst/>
          </a:prstGeom>
        </p:spPr>
      </p:pic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E9B55147-78A5-B05B-D05C-DEF99CBBA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60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2A37DAE-3F6B-1C0A-8D1F-4A891A7150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972" t="9856" r="24595" b="8756"/>
          <a:stretch/>
        </p:blipFill>
        <p:spPr>
          <a:xfrm rot="18718229">
            <a:off x="8787521" y="1895308"/>
            <a:ext cx="5475054" cy="46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09601" y="1712510"/>
            <a:ext cx="6392709" cy="120773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endParaRPr lang="pt-BR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pt-BR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BBA6244-828F-9FD8-2FF8-3F6F52217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972" t="9856" r="24595" b="8756"/>
          <a:stretch/>
        </p:blipFill>
        <p:spPr>
          <a:xfrm rot="18718229">
            <a:off x="8787521" y="1895308"/>
            <a:ext cx="5475054" cy="46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7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2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09601" y="1712510"/>
            <a:ext cx="6392709" cy="120773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endParaRPr lang="pt-BR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pt-BR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22C33AF-2335-5C1A-BFE1-A8519A8DA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972" t="9856" r="24595" b="8756"/>
          <a:stretch/>
        </p:blipFill>
        <p:spPr>
          <a:xfrm rot="18718229">
            <a:off x="8787521" y="1895308"/>
            <a:ext cx="5475054" cy="46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9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7335DE0-B587-82DF-274D-C9B95A04D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972" t="9856" r="24595" b="8756"/>
          <a:stretch/>
        </p:blipFill>
        <p:spPr>
          <a:xfrm rot="18718229">
            <a:off x="8787521" y="1895308"/>
            <a:ext cx="5475054" cy="46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35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27" y="0"/>
            <a:ext cx="12282854" cy="69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25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36268"/>
            <a:ext cx="12256477" cy="689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87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375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09601" y="1712510"/>
            <a:ext cx="6392709" cy="120773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endParaRPr lang="pt-BR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pt-BR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66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5"/>
          <p:cNvSpPr>
            <a:spLocks noGrp="1"/>
          </p:cNvSpPr>
          <p:nvPr>
            <p:ph type="title"/>
          </p:nvPr>
        </p:nvSpPr>
        <p:spPr>
          <a:xfrm>
            <a:off x="540480" y="-116695"/>
            <a:ext cx="10972801" cy="88745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399" b="0" i="0" baseline="0">
                <a:solidFill>
                  <a:schemeClr val="accent1"/>
                </a:solidFill>
                <a:latin typeface="Tahoma"/>
                <a:cs typeface="Tahoma"/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9751" y="1324852"/>
            <a:ext cx="10972801" cy="4525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rgbClr val="8A8C8E"/>
                </a:solidFill>
              </a:defRPr>
            </a:lvl1pPr>
            <a:lvl2pPr>
              <a:defRPr sz="1050">
                <a:solidFill>
                  <a:srgbClr val="8A8C8E"/>
                </a:solidFill>
              </a:defRPr>
            </a:lvl2pPr>
            <a:lvl3pPr>
              <a:defRPr sz="900">
                <a:solidFill>
                  <a:srgbClr val="8A8C8E"/>
                </a:solidFill>
              </a:defRPr>
            </a:lvl3pPr>
            <a:lvl4pPr>
              <a:defRPr sz="825">
                <a:solidFill>
                  <a:srgbClr val="8A8C8E"/>
                </a:solidFill>
              </a:defRPr>
            </a:lvl4pPr>
            <a:lvl5pPr>
              <a:defRPr sz="825">
                <a:solidFill>
                  <a:srgbClr val="8A8C8E"/>
                </a:solidFill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56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A37A0DFF-6BC9-A148-B9A5-CF821CA36C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189"/>
              <a:t>29/08/2023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FC28FAE6-E3DA-4D4B-8D42-C78C0A33CE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189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5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 3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4762"/>
            <a:ext cx="12200481" cy="685323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chamento">
  <p:cSld name="Fechamento 3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2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3" name="Google Shape;43;p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448" y="5389902"/>
              <a:ext cx="8279348" cy="12944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558457" y="1472534"/>
            <a:ext cx="7750540" cy="919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Tahoma"/>
              <a:buNone/>
              <a:defRPr sz="1600" b="0" i="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61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2C73238-F9D9-E264-C348-1EB253201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9" y="-17930"/>
            <a:ext cx="12281647" cy="69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2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84" y="1222047"/>
            <a:ext cx="1697823" cy="2427129"/>
          </a:xfrm>
          <a:prstGeom prst="rect">
            <a:avLst/>
          </a:prstGeom>
        </p:spPr>
      </p:pic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E9B55147-78A5-B05B-D05C-DEF99CBBA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49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7" r:id="rId5"/>
    <p:sldLayoutId id="2147483658" r:id="rId6"/>
    <p:sldLayoutId id="2147483668" r:id="rId7"/>
    <p:sldLayoutId id="2147483669" r:id="rId8"/>
    <p:sldLayoutId id="2147483684" r:id="rId9"/>
    <p:sldLayoutId id="2147483685" r:id="rId10"/>
    <p:sldLayoutId id="2147483686" r:id="rId11"/>
    <p:sldLayoutId id="214748368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97EDC3E-E876-80C8-FF98-CBDF1AE5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883055-53A5-7628-A6E3-D27BE8413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6A017A-ECB6-F200-21F0-D24A8A123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E5308-8D28-417E-A94F-7D7207617A93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F88F3F-1281-E440-DC35-21E951B42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4D2392-A6EB-0300-C4B6-7808583E9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AA6A4-EDAB-44CB-8173-4623D76EC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75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3250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7853CCA-DDB2-98FA-22E9-80C352FAB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3D1084-D2F3-1FE4-406F-136E45DEC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7D0BB2-282B-0CE1-0031-1126D9C1D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22894-D09F-4649-8A89-A583C92412AA}" type="datetimeFigureOut">
              <a:rPr lang="pt-BR" smtClean="0"/>
              <a:t>29/08/2023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2B965F-5553-2B76-8621-43BB7BA78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D24797-1895-D91D-C397-D8C9B42A8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9F49-D6E3-4D9A-BCCF-C430A47BBC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10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13.sv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o_Microsoft_Word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chart" Target="../charts/chart1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5" Type="http://schemas.openxmlformats.org/officeDocument/2006/relationships/chart" Target="../charts/char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064702D-E054-40AD-9CB7-6CDC08F1E1D9}"/>
              </a:ext>
            </a:extLst>
          </p:cNvPr>
          <p:cNvSpPr/>
          <p:nvPr/>
        </p:nvSpPr>
        <p:spPr>
          <a:xfrm>
            <a:off x="262597" y="2661557"/>
            <a:ext cx="7591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4"/>
                </a:solidFill>
              </a:rPr>
              <a:t>FINANCIAMENTO PARA A TRANSIÇÃO ENERGÉTICA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BA5CB524-EB53-B931-5BDE-63219E75F694}"/>
              </a:ext>
            </a:extLst>
          </p:cNvPr>
          <p:cNvSpPr txBox="1"/>
          <p:nvPr/>
        </p:nvSpPr>
        <p:spPr>
          <a:xfrm>
            <a:off x="1023248" y="237913"/>
            <a:ext cx="1047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400" b="0">
                <a:solidFill>
                  <a:srgbClr val="005051"/>
                </a:solidFill>
              </a:rPr>
              <a:t>Plano Anual de Investimento Recursos Não Reembolsáveis </a:t>
            </a:r>
            <a:r>
              <a:rPr lang="pt-BR" sz="2400" b="0">
                <a:solidFill>
                  <a:srgbClr val="FF4A11"/>
                </a:solidFill>
              </a:rPr>
              <a:t>(PAI 2023)</a:t>
            </a:r>
            <a:endParaRPr lang="pt-BR" sz="2400">
              <a:solidFill>
                <a:srgbClr val="FF4A1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B93956C-4FA7-437C-03B9-F69E9CDD76FF}"/>
              </a:ext>
            </a:extLst>
          </p:cNvPr>
          <p:cNvGrpSpPr/>
          <p:nvPr/>
        </p:nvGrpSpPr>
        <p:grpSpPr>
          <a:xfrm>
            <a:off x="101723" y="-13685"/>
            <a:ext cx="921525" cy="1049358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FCEC1AE-F4E0-1DB2-C854-6FD43340D073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680E752E-F55E-B15C-766C-D6A2D79DAEC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661345D-68C5-A25D-D6CB-E942EE02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789FF6EE-26C1-6B48-DE7C-4C364E3C592A}"/>
              </a:ext>
            </a:extLst>
          </p:cNvPr>
          <p:cNvGraphicFramePr>
            <a:graphicFrameLocks noGrp="1"/>
          </p:cNvGraphicFramePr>
          <p:nvPr/>
        </p:nvGraphicFramePr>
        <p:xfrm>
          <a:off x="2317423" y="2076685"/>
          <a:ext cx="7557153" cy="2155951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90767">
                  <a:extLst>
                    <a:ext uri="{9D8B030D-6E8A-4147-A177-3AD203B41FA5}">
                      <a16:colId xmlns:a16="http://schemas.microsoft.com/office/drawing/2014/main" val="3061767820"/>
                    </a:ext>
                  </a:extLst>
                </a:gridCol>
                <a:gridCol w="1584674">
                  <a:extLst>
                    <a:ext uri="{9D8B030D-6E8A-4147-A177-3AD203B41FA5}">
                      <a16:colId xmlns:a16="http://schemas.microsoft.com/office/drawing/2014/main" val="4123761582"/>
                    </a:ext>
                  </a:extLst>
                </a:gridCol>
                <a:gridCol w="1643195">
                  <a:extLst>
                    <a:ext uri="{9D8B030D-6E8A-4147-A177-3AD203B41FA5}">
                      <a16:colId xmlns:a16="http://schemas.microsoft.com/office/drawing/2014/main" val="2143161054"/>
                    </a:ext>
                  </a:extLst>
                </a:gridCol>
                <a:gridCol w="1638517">
                  <a:extLst>
                    <a:ext uri="{9D8B030D-6E8A-4147-A177-3AD203B41FA5}">
                      <a16:colId xmlns:a16="http://schemas.microsoft.com/office/drawing/2014/main" val="2222031374"/>
                    </a:ext>
                  </a:extLst>
                </a:gridCol>
              </a:tblGrid>
              <a:tr h="674069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Demanda Orçamentária UO 24901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A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A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257826"/>
                  </a:ext>
                </a:extLst>
              </a:tr>
              <a:tr h="390532">
                <a:tc>
                  <a:txBody>
                    <a:bodyPr/>
                    <a:lstStyle/>
                    <a:p>
                      <a:r>
                        <a:rPr lang="pt-BR" sz="1400"/>
                        <a:t>Carteira Contratada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>
                          <a:solidFill>
                            <a:schemeClr val="bg1"/>
                          </a:solidFill>
                        </a:rPr>
                        <a:t>1.776.488.656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A1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/>
                        <a:t>1.714.283.324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/>
                        <a:t>769.147.065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717155"/>
                  </a:ext>
                </a:extLst>
              </a:tr>
              <a:tr h="545675">
                <a:tc>
                  <a:txBody>
                    <a:bodyPr/>
                    <a:lstStyle/>
                    <a:p>
                      <a:r>
                        <a:rPr lang="pt-BR" sz="1400"/>
                        <a:t>Carteira em Contratação e a Contratar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>
                          <a:solidFill>
                            <a:schemeClr val="bg1"/>
                          </a:solidFill>
                        </a:rPr>
                        <a:t>1.822.237.729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A1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/>
                        <a:t>1.079.851.760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/>
                        <a:t>583.164.011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291039"/>
                  </a:ext>
                </a:extLst>
              </a:tr>
              <a:tr h="545675">
                <a:tc>
                  <a:txBody>
                    <a:bodyPr/>
                    <a:lstStyle/>
                    <a:p>
                      <a:r>
                        <a:rPr lang="pt-BR" sz="1400"/>
                        <a:t>Programas de Investimentos (novas Iniciativas)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>
                          <a:solidFill>
                            <a:schemeClr val="bg1"/>
                          </a:solidFill>
                        </a:rPr>
                        <a:t>1.250.100.000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A1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/>
                        <a:t>4.010.000.000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/>
                        <a:t>7.400.000.000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477245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DCAB11F0-0414-DAC9-5435-9DC62AB9633B}"/>
              </a:ext>
            </a:extLst>
          </p:cNvPr>
          <p:cNvSpPr txBox="1"/>
          <p:nvPr/>
        </p:nvSpPr>
        <p:spPr>
          <a:xfrm>
            <a:off x="3447067" y="1423448"/>
            <a:ext cx="529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rgbClr val="005051"/>
                </a:solidFill>
              </a:rPr>
              <a:t>Situação Orçamentária para  2023, 2024 e 2025</a:t>
            </a:r>
          </a:p>
        </p:txBody>
      </p:sp>
    </p:spTree>
    <p:extLst>
      <p:ext uri="{BB962C8B-B14F-4D97-AF65-F5344CB8AC3E}">
        <p14:creationId xmlns:p14="http://schemas.microsoft.com/office/powerpoint/2010/main" val="351164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D8D46238-1C0E-EC38-A984-488A0DD8D367}"/>
              </a:ext>
            </a:extLst>
          </p:cNvPr>
          <p:cNvSpPr/>
          <p:nvPr/>
        </p:nvSpPr>
        <p:spPr>
          <a:xfrm>
            <a:off x="4167456" y="1177413"/>
            <a:ext cx="7940523" cy="7881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5051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72FDF3FF-CEA6-61D8-1BB2-AB0EEC3FF0A5}"/>
              </a:ext>
            </a:extLst>
          </p:cNvPr>
          <p:cNvSpPr/>
          <p:nvPr/>
        </p:nvSpPr>
        <p:spPr>
          <a:xfrm>
            <a:off x="7725898" y="1237619"/>
            <a:ext cx="3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rgbClr val="005051"/>
                </a:solidFill>
              </a:rPr>
              <a:t>Reator </a:t>
            </a:r>
            <a:r>
              <a:rPr lang="pt-BR" b="1" err="1">
                <a:solidFill>
                  <a:srgbClr val="005051"/>
                </a:solidFill>
              </a:rPr>
              <a:t>Multipropósito</a:t>
            </a:r>
            <a:r>
              <a:rPr lang="pt-BR" b="1">
                <a:solidFill>
                  <a:srgbClr val="005051"/>
                </a:solidFill>
              </a:rPr>
              <a:t> Brasileiro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FDADB33-E0E0-3659-291A-6803FA0D54EB}"/>
              </a:ext>
            </a:extLst>
          </p:cNvPr>
          <p:cNvSpPr/>
          <p:nvPr/>
        </p:nvSpPr>
        <p:spPr>
          <a:xfrm>
            <a:off x="8047693" y="1679159"/>
            <a:ext cx="3281208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400">
                <a:solidFill>
                  <a:srgbClr val="005051"/>
                </a:solidFill>
              </a:rPr>
              <a:t>Objetivo de produzir radioisótopos (especialmente o Molibidênio-99) para á saúde, indústria e agricultura. Atualmente , todo o Mo-99 utilizado no Brasil é importante e a instabilidade de seu fortalecimento deixa o país vulnerável para atender mais de 3 mil pacientes/dia. </a:t>
            </a:r>
          </a:p>
        </p:txBody>
      </p:sp>
      <p:sp>
        <p:nvSpPr>
          <p:cNvPr id="30" name="Retângulo com Único Canto Aparado 34">
            <a:extLst>
              <a:ext uri="{FF2B5EF4-FFF2-40B4-BE49-F238E27FC236}">
                <a16:creationId xmlns:a16="http://schemas.microsoft.com/office/drawing/2014/main" id="{DD3D93CA-9A8E-A9F5-96AA-26A6F18C6474}"/>
              </a:ext>
            </a:extLst>
          </p:cNvPr>
          <p:cNvSpPr/>
          <p:nvPr/>
        </p:nvSpPr>
        <p:spPr>
          <a:xfrm>
            <a:off x="9818730" y="5899407"/>
            <a:ext cx="875333" cy="414321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">
            <a:extLst>
              <a:ext uri="{FF2B5EF4-FFF2-40B4-BE49-F238E27FC236}">
                <a16:creationId xmlns:a16="http://schemas.microsoft.com/office/drawing/2014/main" id="{EDE75622-7D2E-D771-A0EC-D6C87003D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6581" y="5961110"/>
            <a:ext cx="834101" cy="26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>
                <a:solidFill>
                  <a:schemeClr val="bg1"/>
                </a:solidFill>
              </a:rPr>
              <a:t>R$  226 MM</a:t>
            </a:r>
            <a:endParaRPr lang="pt-BR" altLang="pt-BR" sz="1200" b="1">
              <a:solidFill>
                <a:schemeClr val="bg1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90F1558-37AC-901E-C956-B7ED12258D60}"/>
              </a:ext>
            </a:extLst>
          </p:cNvPr>
          <p:cNvSpPr/>
          <p:nvPr/>
        </p:nvSpPr>
        <p:spPr>
          <a:xfrm>
            <a:off x="4091589" y="1283715"/>
            <a:ext cx="3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rgbClr val="005051"/>
                </a:solidFill>
              </a:rPr>
              <a:t>Projeto SIRIUS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BD6EFDCA-F38C-933F-A36A-255CFBA6607B}"/>
              </a:ext>
            </a:extLst>
          </p:cNvPr>
          <p:cNvSpPr/>
          <p:nvPr/>
        </p:nvSpPr>
        <p:spPr>
          <a:xfrm>
            <a:off x="4439420" y="1667157"/>
            <a:ext cx="3281208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400">
                <a:solidFill>
                  <a:srgbClr val="005051"/>
                </a:solidFill>
              </a:rPr>
              <a:t>Construção da maior e mais complexa infraestrutura de geração de luz </a:t>
            </a:r>
            <a:r>
              <a:rPr lang="pt-BR" sz="1400" err="1">
                <a:solidFill>
                  <a:srgbClr val="005051"/>
                </a:solidFill>
              </a:rPr>
              <a:t>síncroton</a:t>
            </a:r>
            <a:r>
              <a:rPr lang="pt-BR" sz="1400">
                <a:solidFill>
                  <a:srgbClr val="005051"/>
                </a:solidFill>
              </a:rPr>
              <a:t> do Hemisfério Sul. Pesquisa em matérias sintéticos e biológicos com benefícios para toda as áreas do conhecimento.</a:t>
            </a:r>
          </a:p>
        </p:txBody>
      </p:sp>
      <p:sp>
        <p:nvSpPr>
          <p:cNvPr id="37" name="Retângulo com Único Canto Aparado 16">
            <a:extLst>
              <a:ext uri="{FF2B5EF4-FFF2-40B4-BE49-F238E27FC236}">
                <a16:creationId xmlns:a16="http://schemas.microsoft.com/office/drawing/2014/main" id="{DD483217-1943-653B-811B-BC2398B79DC3}"/>
              </a:ext>
            </a:extLst>
          </p:cNvPr>
          <p:cNvSpPr/>
          <p:nvPr/>
        </p:nvSpPr>
        <p:spPr>
          <a:xfrm>
            <a:off x="6211000" y="5869888"/>
            <a:ext cx="875333" cy="414321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">
            <a:extLst>
              <a:ext uri="{FF2B5EF4-FFF2-40B4-BE49-F238E27FC236}">
                <a16:creationId xmlns:a16="http://schemas.microsoft.com/office/drawing/2014/main" id="{77767205-4671-7E8A-AB53-1C9A7B808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580" y="5931591"/>
            <a:ext cx="834101" cy="26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>
                <a:solidFill>
                  <a:schemeClr val="bg1"/>
                </a:solidFill>
              </a:rPr>
              <a:t>R$  314 MM</a:t>
            </a:r>
            <a:endParaRPr lang="pt-BR" altLang="pt-BR" sz="1200" b="1">
              <a:solidFill>
                <a:schemeClr val="bg1"/>
              </a:solidFill>
            </a:endParaRP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CFA07F50-477B-0FB4-D02A-80AD82C74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19" t="72496" r="31106" b="17036"/>
          <a:stretch/>
        </p:blipFill>
        <p:spPr>
          <a:xfrm>
            <a:off x="8246484" y="5408030"/>
            <a:ext cx="582975" cy="736471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A1FCC2D5-6D06-35A9-5A6C-A6B9CAAE1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0" t="43840" r="52210" b="28403"/>
          <a:stretch/>
        </p:blipFill>
        <p:spPr>
          <a:xfrm>
            <a:off x="4439419" y="2921737"/>
            <a:ext cx="3281208" cy="1892058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9999DC54-D989-C0AB-C635-515DCBD24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5" t="73650" r="60903" b="19371"/>
          <a:stretch/>
        </p:blipFill>
        <p:spPr>
          <a:xfrm>
            <a:off x="6287425" y="4952174"/>
            <a:ext cx="1507695" cy="490981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9699A58D-22F5-DF0F-6E20-CE2B4FA722B9}"/>
              </a:ext>
            </a:extLst>
          </p:cNvPr>
          <p:cNvPicPr/>
          <p:nvPr/>
        </p:nvPicPr>
        <p:blipFill rotWithShape="1">
          <a:blip r:embed="rId3"/>
          <a:srcRect l="16580" t="51453" r="52904" b="35056"/>
          <a:stretch/>
        </p:blipFill>
        <p:spPr bwMode="auto">
          <a:xfrm>
            <a:off x="4404815" y="4890290"/>
            <a:ext cx="1611729" cy="552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2B757B0D-C808-98B4-1764-C192C991B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17" t="42891" r="18158" b="28084"/>
          <a:stretch/>
        </p:blipFill>
        <p:spPr>
          <a:xfrm>
            <a:off x="8047693" y="3323736"/>
            <a:ext cx="3281208" cy="204203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0132088-ECF7-AEC1-CE4E-9A3657CD6635}"/>
              </a:ext>
            </a:extLst>
          </p:cNvPr>
          <p:cNvSpPr txBox="1"/>
          <p:nvPr/>
        </p:nvSpPr>
        <p:spPr>
          <a:xfrm>
            <a:off x="1052745" y="170084"/>
            <a:ext cx="109821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8">
              <a:defRPr/>
            </a:pPr>
            <a:r>
              <a:rPr lang="pt-BR"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rPr>
              <a:t>Exemplos de Projetos Não Reembolsáveis: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27EF144-184E-58B9-B71D-64164955C544}"/>
              </a:ext>
            </a:extLst>
          </p:cNvPr>
          <p:cNvGrpSpPr/>
          <p:nvPr/>
        </p:nvGrpSpPr>
        <p:grpSpPr>
          <a:xfrm>
            <a:off x="101723" y="-13685"/>
            <a:ext cx="921525" cy="1049358"/>
            <a:chOff x="101723" y="-13685"/>
            <a:chExt cx="921525" cy="1049358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228F8B5-5DB3-9FA0-9E5F-E2A394CA98E4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A5D5FBC2-B85D-5E6B-E312-BB61C3C23DB7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01288282-9FB1-2F00-E17A-727FC62C9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D40B2A3E-8162-4252-C673-5E7C9AB92BB1}"/>
              </a:ext>
            </a:extLst>
          </p:cNvPr>
          <p:cNvSpPr/>
          <p:nvPr/>
        </p:nvSpPr>
        <p:spPr>
          <a:xfrm>
            <a:off x="0" y="1347882"/>
            <a:ext cx="4519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rgbClr val="005051"/>
                </a:solidFill>
                <a:latin typeface="Calibri"/>
              </a:rPr>
              <a:t>LABOCEANO – Tanque Oceânico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AA77944-5803-1FCF-3796-B6B399DE23DB}"/>
              </a:ext>
            </a:extLst>
          </p:cNvPr>
          <p:cNvSpPr/>
          <p:nvPr/>
        </p:nvSpPr>
        <p:spPr>
          <a:xfrm>
            <a:off x="246725" y="1747855"/>
            <a:ext cx="3778513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400">
                <a:solidFill>
                  <a:srgbClr val="005051"/>
                </a:solidFill>
                <a:latin typeface="Calibri"/>
              </a:rPr>
              <a:t>Maior taque oceânico do mundo, o projeto vai garantir maior segurança e confiabilidade aos projetos de estruturas flutuantes e às operações no mar, assegurando a preservação do meio ambiente e das estruturas e equipamentos que, em geral, exigem elevado porte de capital.</a:t>
            </a:r>
          </a:p>
        </p:txBody>
      </p:sp>
      <p:sp>
        <p:nvSpPr>
          <p:cNvPr id="8" name="Retângulo com Único Canto Aparado 16">
            <a:extLst>
              <a:ext uri="{FF2B5EF4-FFF2-40B4-BE49-F238E27FC236}">
                <a16:creationId xmlns:a16="http://schemas.microsoft.com/office/drawing/2014/main" id="{0BA258E4-5F58-2D9F-0684-341EA1AC012E}"/>
              </a:ext>
            </a:extLst>
          </p:cNvPr>
          <p:cNvSpPr/>
          <p:nvPr/>
        </p:nvSpPr>
        <p:spPr>
          <a:xfrm>
            <a:off x="2228913" y="5979832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tângulo 3">
            <a:extLst>
              <a:ext uri="{FF2B5EF4-FFF2-40B4-BE49-F238E27FC236}">
                <a16:creationId xmlns:a16="http://schemas.microsoft.com/office/drawing/2014/main" id="{A295B1C8-7B67-E5F3-F261-82DCD03D2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977" y="6043837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>
                <a:solidFill>
                  <a:prstClr val="white"/>
                </a:solidFill>
              </a:rPr>
              <a:t>R$  15 MM</a:t>
            </a:r>
            <a:endParaRPr lang="pt-BR" altLang="pt-BR" sz="1200" b="1">
              <a:solidFill>
                <a:prstClr val="white"/>
              </a:solidFill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5B6D96B-BAB9-00D1-FE2F-33AB1055C0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17" t="35554" r="52002" b="26466"/>
          <a:stretch/>
        </p:blipFill>
        <p:spPr>
          <a:xfrm>
            <a:off x="246725" y="3210032"/>
            <a:ext cx="3778513" cy="272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5DF8A0C-FD14-9740-C8E2-FCC816CDDAA5}"/>
              </a:ext>
            </a:extLst>
          </p:cNvPr>
          <p:cNvSpPr/>
          <p:nvPr/>
        </p:nvSpPr>
        <p:spPr>
          <a:xfrm>
            <a:off x="0" y="0"/>
            <a:ext cx="12352421" cy="7202905"/>
          </a:xfrm>
          <a:prstGeom prst="rect">
            <a:avLst/>
          </a:prstGeom>
          <a:solidFill>
            <a:srgbClr val="005051"/>
          </a:solidFill>
          <a:ln>
            <a:solidFill>
              <a:srgbClr val="0050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B5B67BC-1C86-AAB0-85C8-70BF3C46BD3E}"/>
              </a:ext>
            </a:extLst>
          </p:cNvPr>
          <p:cNvSpPr/>
          <p:nvPr/>
        </p:nvSpPr>
        <p:spPr>
          <a:xfrm>
            <a:off x="2456767" y="334651"/>
            <a:ext cx="7278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DD4F05"/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Impacto da aprovação da TR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20DB0DD-30B6-F432-D480-F88D8EB485E6}"/>
              </a:ext>
            </a:extLst>
          </p:cNvPr>
          <p:cNvSpPr/>
          <p:nvPr/>
        </p:nvSpPr>
        <p:spPr>
          <a:xfrm>
            <a:off x="1123950" y="1377188"/>
            <a:ext cx="9315449" cy="48549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>
                <a:srgbClr val="0A4C4C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Financiamento às atividades de inovação das empresas, via </a:t>
            </a: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FNDCT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>
                <a:srgbClr val="0A4C4C"/>
              </a:buClr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>
                <a:srgbClr val="0A4C4C"/>
              </a:buClr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prstClr val="white">
                    <a:lumMod val="95000"/>
                  </a:prstClr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Taxa de Juros Atual, </a:t>
            </a:r>
            <a:r>
              <a:rPr lang="pt-BR" sz="2000" b="1" dirty="0">
                <a:solidFill>
                  <a:srgbClr val="DD4F05"/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SELIC: 13,75 </a:t>
            </a:r>
            <a:r>
              <a:rPr lang="pt-BR" sz="2000" b="1" dirty="0" err="1">
                <a:solidFill>
                  <a:srgbClr val="DD4F05"/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a.a</a:t>
            </a:r>
            <a:endParaRPr lang="pt-BR" sz="2000" b="1" dirty="0">
              <a:solidFill>
                <a:srgbClr val="DD4F05"/>
              </a:solidFill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>
                <a:srgbClr val="0A4C4C"/>
              </a:buClr>
              <a:buSzTx/>
              <a:buFontTx/>
              <a:buNone/>
              <a:tabLst/>
              <a:defRPr/>
            </a:pPr>
            <a:endParaRPr lang="pt-BR" sz="2000" b="1" dirty="0">
              <a:solidFill>
                <a:prstClr val="white">
                  <a:lumMod val="95000"/>
                </a:prstClr>
              </a:solidFill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>
                <a:srgbClr val="0A4C4C"/>
              </a:buClr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prstClr val="white">
                    <a:lumMod val="95000"/>
                  </a:prstClr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Antes, com a TJLP: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400">
              <a:lnSpc>
                <a:spcPts val="2239"/>
              </a:lnSpc>
              <a:buClr>
                <a:srgbClr val="0A4C4C"/>
              </a:buClr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Taxas de até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9,9%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a.a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400">
              <a:lnSpc>
                <a:spcPts val="2239"/>
              </a:lnSpc>
              <a:buClr>
                <a:srgbClr val="0A4C4C"/>
              </a:buClr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Até 48 meses de carência e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168 meses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prazo total</a:t>
            </a:r>
          </a:p>
          <a:p>
            <a:pPr defTabSz="914400">
              <a:lnSpc>
                <a:spcPts val="2239"/>
              </a:lnSpc>
              <a:buClr>
                <a:srgbClr val="0A4C4C"/>
              </a:buClr>
              <a:defRPr/>
            </a:pPr>
            <a:endParaRPr lang="pt-BR" sz="1400" dirty="0">
              <a:solidFill>
                <a:prstClr val="white">
                  <a:lumMod val="95000"/>
                </a:prstClr>
              </a:solidFill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400">
              <a:lnSpc>
                <a:spcPts val="2239"/>
              </a:lnSpc>
              <a:buClr>
                <a:srgbClr val="0A4C4C"/>
              </a:buClr>
              <a:defRPr/>
            </a:pPr>
            <a:endParaRPr kumimoji="0" lang="pt-BR" sz="6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400">
              <a:lnSpc>
                <a:spcPts val="2239"/>
              </a:lnSpc>
              <a:buClr>
                <a:srgbClr val="0A4C4C"/>
              </a:buClr>
              <a:defRPr/>
            </a:pPr>
            <a:endParaRPr kumimoji="0" lang="pt-BR" sz="6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>
                <a:srgbClr val="0A4C4C"/>
              </a:buClr>
              <a:buSzTx/>
              <a:buFontTx/>
              <a:buNone/>
              <a:tabLst/>
              <a:defRPr/>
            </a:pPr>
            <a:endParaRPr lang="pt-BR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>
                <a:srgbClr val="0A4C4C"/>
              </a:buClr>
              <a:buSzTx/>
              <a:buFontTx/>
              <a:buNone/>
              <a:tabLst/>
              <a:defRPr/>
            </a:pPr>
            <a:endParaRPr lang="pt-BR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>
                <a:srgbClr val="0A4C4C"/>
              </a:buClr>
              <a:buSzTx/>
              <a:buFontTx/>
              <a:buNone/>
              <a:tabLst/>
              <a:defRPr/>
            </a:pPr>
            <a:r>
              <a:rPr lang="pt-BR" sz="6600" b="1" dirty="0">
                <a:solidFill>
                  <a:schemeClr val="bg1"/>
                </a:solidFill>
                <a:latin typeface="Bahnschrift"/>
                <a:ea typeface="Tahoma"/>
                <a:cs typeface="Tahoma"/>
              </a:rPr>
              <a:t>Agora, com a </a:t>
            </a:r>
            <a:r>
              <a:rPr lang="pt-BR" sz="6600" b="1" dirty="0">
                <a:solidFill>
                  <a:schemeClr val="accent4"/>
                </a:solidFill>
                <a:latin typeface="Bahnschrift"/>
                <a:ea typeface="Tahoma"/>
                <a:cs typeface="Tahoma"/>
              </a:rPr>
              <a:t>TR 2% a.a.</a:t>
            </a:r>
          </a:p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>
                <a:srgbClr val="0A4C4C"/>
              </a:buClr>
              <a:buSzTx/>
              <a:buFontTx/>
              <a:buNone/>
              <a:tabLst/>
              <a:defRPr/>
            </a:pPr>
            <a:endParaRPr lang="pt-BR" sz="6600" b="1" dirty="0">
              <a:solidFill>
                <a:schemeClr val="accent4"/>
              </a:solidFill>
              <a:latin typeface="Bahnschrift"/>
              <a:ea typeface="Tahoma"/>
              <a:cs typeface="Tahoma"/>
            </a:endParaRPr>
          </a:p>
          <a:p>
            <a:pPr defTabSz="914400">
              <a:lnSpc>
                <a:spcPts val="2239"/>
              </a:lnSpc>
              <a:defRPr/>
            </a:pPr>
            <a:endParaRPr lang="pt-BR" sz="6600" b="1" dirty="0">
              <a:solidFill>
                <a:schemeClr val="accent4"/>
              </a:solidFill>
              <a:latin typeface="Bahnschrift"/>
              <a:ea typeface="Tahoma"/>
              <a:cs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>
                <a:srgbClr val="0A4C4C"/>
              </a:buClr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/>
                <a:ea typeface="Tahoma"/>
                <a:cs typeface="Tahoma"/>
              </a:rPr>
              <a:t>Até 48 meses de carência e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/>
                <a:ea typeface="Tahoma"/>
                <a:cs typeface="Tahoma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Bahnschrift"/>
                <a:ea typeface="Tahoma"/>
                <a:cs typeface="Tahoma"/>
              </a:rPr>
              <a:t>192 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Bahnschrift"/>
                <a:ea typeface="Tahoma"/>
                <a:cs typeface="Tahoma"/>
              </a:rPr>
              <a:t>meses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/>
                <a:ea typeface="Tahoma"/>
                <a:cs typeface="Tahoma"/>
              </a:rPr>
              <a:t>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/>
                <a:ea typeface="Tahoma"/>
                <a:cs typeface="Tahoma"/>
              </a:rPr>
              <a:t>de prazo total</a:t>
            </a:r>
            <a:endParaRPr lang="pt-BR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/>
              <a:ea typeface="Tahoma"/>
              <a:cs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>
                <a:srgbClr val="0A4C4C"/>
              </a:buClr>
              <a:buSzTx/>
              <a:buFontTx/>
              <a:buNone/>
              <a:tabLst/>
              <a:defRPr/>
            </a:pPr>
            <a:endParaRPr lang="pt-BR" sz="1400" dirty="0"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MercadoImoveis.com: Queda do juro abre espaço para renegociar financiamento  imobiliário atrasado">
            <a:extLst>
              <a:ext uri="{FF2B5EF4-FFF2-40B4-BE49-F238E27FC236}">
                <a16:creationId xmlns:a16="http://schemas.microsoft.com/office/drawing/2014/main" id="{E8912A64-5CF8-DA49-35CF-F09963A1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141" y="2105025"/>
            <a:ext cx="269319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4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105019" y="334289"/>
            <a:ext cx="8528718" cy="352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80000"/>
              </a:lnSpc>
              <a:defRPr/>
            </a:pPr>
            <a:r>
              <a:rPr lang="pt-BR" sz="2100" b="1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Bebas Neue Regular"/>
              </a:rPr>
              <a:t>Plano Anual de Investimentos Recursos Reembolsáveis 2023</a:t>
            </a:r>
          </a:p>
        </p:txBody>
      </p:sp>
      <p:grpSp>
        <p:nvGrpSpPr>
          <p:cNvPr id="6" name="Group 4"/>
          <p:cNvGrpSpPr/>
          <p:nvPr/>
        </p:nvGrpSpPr>
        <p:grpSpPr>
          <a:xfrm>
            <a:off x="1383293" y="874285"/>
            <a:ext cx="1443453" cy="425698"/>
            <a:chOff x="0" y="0"/>
            <a:chExt cx="1722525" cy="508000"/>
          </a:xfrm>
          <a:solidFill>
            <a:srgbClr val="F26522"/>
          </a:solidFill>
        </p:grpSpPr>
        <p:sp>
          <p:nvSpPr>
            <p:cNvPr id="7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ítulo 1"/>
          <p:cNvSpPr txBox="1">
            <a:spLocks/>
          </p:cNvSpPr>
          <p:nvPr/>
        </p:nvSpPr>
        <p:spPr>
          <a:xfrm>
            <a:off x="2973484" y="857679"/>
            <a:ext cx="8203064" cy="5745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algn="l"/>
            <a:r>
              <a:rPr lang="pt-BR" sz="2100" b="1">
                <a:solidFill>
                  <a:schemeClr val="accent1"/>
                </a:solidFill>
                <a:latin typeface="+mj-lt"/>
              </a:rPr>
              <a:t>Cronograma Desembolso Proposto</a:t>
            </a:r>
          </a:p>
          <a:p>
            <a:pPr algn="l"/>
            <a:endParaRPr lang="pt-BR" sz="1050" b="1">
              <a:solidFill>
                <a:srgbClr val="00505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pt-BR" sz="1050" b="1">
              <a:solidFill>
                <a:srgbClr val="00505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pt-BR" sz="1050" b="1">
              <a:solidFill>
                <a:srgbClr val="00505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350" b="1">
              <a:solidFill>
                <a:srgbClr val="00505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1350" b="1">
              <a:solidFill>
                <a:srgbClr val="00505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100" b="1">
              <a:solidFill>
                <a:srgbClr val="00505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2100" b="1">
              <a:solidFill>
                <a:srgbClr val="00505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3300" b="1"/>
          </a:p>
          <a:p>
            <a:pPr algn="l"/>
            <a:endParaRPr lang="en-US" sz="3300" b="1"/>
          </a:p>
          <a:p>
            <a:pPr algn="l"/>
            <a:endParaRPr lang="en-US" sz="2100" b="1">
              <a:solidFill>
                <a:srgbClr val="00505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pt-BR" sz="3000" b="1">
              <a:solidFill>
                <a:schemeClr val="accent1"/>
              </a:solidFill>
            </a:endParaRPr>
          </a:p>
        </p:txBody>
      </p:sp>
      <p:pic>
        <p:nvPicPr>
          <p:cNvPr id="10" name="Gráfico 2">
            <a:extLst>
              <a:ext uri="{FF2B5EF4-FFF2-40B4-BE49-F238E27FC236}">
                <a16:creationId xmlns:a16="http://schemas.microsoft.com/office/drawing/2014/main" id="{C65BF852-43D8-8A9E-69BD-84068D575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73484" y="2920208"/>
            <a:ext cx="6841392" cy="3419267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973485" y="1258477"/>
            <a:ext cx="7532663" cy="196509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Considerando:</a:t>
            </a:r>
          </a:p>
          <a:p>
            <a:pPr lvl="1"/>
            <a:r>
              <a:rPr lang="en-US" sz="1600" err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Demanda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 </a:t>
            </a:r>
            <a:r>
              <a:rPr lang="en-US" sz="1600" err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atual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 total: R$ 4,476 </a:t>
            </a:r>
            <a:r>
              <a:rPr lang="en-US" sz="1600" err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bilhões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Bebas Neue Regular"/>
            </a:endParaRPr>
          </a:p>
          <a:p>
            <a:pPr lvl="1"/>
            <a:r>
              <a:rPr lang="pt-BR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Necessidade de saldo residual em dezembro 2023 para as liberações das operações nos primeiros meses do ano de 2024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Bebas Neue Regular"/>
            </a:endParaRPr>
          </a:p>
          <a:p>
            <a:pPr lvl="1"/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Bebas Neue Regular"/>
            </a:endParaRPr>
          </a:p>
          <a:p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Valor total </a:t>
            </a:r>
            <a:r>
              <a:rPr lang="en-US" sz="1600" b="1" err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captado</a:t>
            </a: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 do 22º </a:t>
            </a:r>
            <a:r>
              <a:rPr lang="en-US" sz="1600" b="1" err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empréstimo</a:t>
            </a: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cs typeface="Bebas Neue Regular"/>
              </a:rPr>
              <a:t>: R$ 4.979.080.025,00</a:t>
            </a:r>
          </a:p>
          <a:p>
            <a:pPr algn="ctr" defTabSz="457189">
              <a:lnSpc>
                <a:spcPct val="80000"/>
              </a:lnSpc>
              <a:defRPr/>
            </a:pPr>
            <a:endParaRPr lang="pt-BR" sz="160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Bebas Neue Regular"/>
            </a:endParaRPr>
          </a:p>
          <a:p>
            <a:pPr algn="ctr" defTabSz="457189">
              <a:lnSpc>
                <a:spcPct val="80000"/>
              </a:lnSpc>
              <a:defRPr/>
            </a:pPr>
            <a:endParaRPr lang="pt-BR" sz="160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Bebas Neue Regular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468F790-73D8-AF5D-4A84-258DA8722A06}"/>
              </a:ext>
            </a:extLst>
          </p:cNvPr>
          <p:cNvGrpSpPr/>
          <p:nvPr/>
        </p:nvGrpSpPr>
        <p:grpSpPr>
          <a:xfrm>
            <a:off x="131128" y="0"/>
            <a:ext cx="921525" cy="1049358"/>
            <a:chOff x="101723" y="-13685"/>
            <a:chExt cx="921525" cy="1049358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21AD057F-43DB-2847-086E-00EF84CDCEAC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F961B63C-D6B0-1ED6-BB8E-DF3C1398C1D6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C40F1CA2-0253-66E0-0AEA-0EC3F7A6F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69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132088-ECF7-AEC1-CE4E-9A3657CD6635}"/>
              </a:ext>
            </a:extLst>
          </p:cNvPr>
          <p:cNvSpPr txBox="1"/>
          <p:nvPr/>
        </p:nvSpPr>
        <p:spPr>
          <a:xfrm>
            <a:off x="1052745" y="170084"/>
            <a:ext cx="109821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8">
              <a:defRPr/>
            </a:pPr>
            <a:r>
              <a:rPr lang="pt-BR"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rPr>
              <a:t>Exemplos de Projetos de Crédito Direto: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27EF144-184E-58B9-B71D-64164955C544}"/>
              </a:ext>
            </a:extLst>
          </p:cNvPr>
          <p:cNvGrpSpPr/>
          <p:nvPr/>
        </p:nvGrpSpPr>
        <p:grpSpPr>
          <a:xfrm>
            <a:off x="101723" y="-13685"/>
            <a:ext cx="921525" cy="1049358"/>
            <a:chOff x="101723" y="-13685"/>
            <a:chExt cx="921525" cy="1049358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228F8B5-5DB3-9FA0-9E5F-E2A394CA98E4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A5D5FBC2-B85D-5E6B-E312-BB61C3C23DB7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01288282-9FB1-2F00-E17A-727FC62C9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B240813C-340E-91D4-AA79-039D9632BE18}"/>
              </a:ext>
            </a:extLst>
          </p:cNvPr>
          <p:cNvGrpSpPr/>
          <p:nvPr/>
        </p:nvGrpSpPr>
        <p:grpSpPr>
          <a:xfrm>
            <a:off x="280312" y="1172247"/>
            <a:ext cx="3972686" cy="5206056"/>
            <a:chOff x="280312" y="1190601"/>
            <a:chExt cx="3855634" cy="5425155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A20E24B9-15AD-EC1B-2B74-B77CCBAF68C7}"/>
                </a:ext>
              </a:extLst>
            </p:cNvPr>
            <p:cNvSpPr/>
            <p:nvPr/>
          </p:nvSpPr>
          <p:spPr>
            <a:xfrm>
              <a:off x="280312" y="1190601"/>
              <a:ext cx="38446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b="1">
                  <a:solidFill>
                    <a:schemeClr val="accent6"/>
                  </a:solidFill>
                </a:rPr>
                <a:t>Produção de medicamentos biológicos</a:t>
              </a:r>
              <a:endParaRPr lang="pt-BR" altLang="pt-BR" b="1">
                <a:solidFill>
                  <a:schemeClr val="accent6"/>
                </a:solidFill>
              </a:endParaRPr>
            </a:p>
          </p:txBody>
        </p:sp>
        <p:sp>
          <p:nvSpPr>
            <p:cNvPr id="5" name="Retângulo com Único Canto Aparado 29">
              <a:extLst>
                <a:ext uri="{FF2B5EF4-FFF2-40B4-BE49-F238E27FC236}">
                  <a16:creationId xmlns:a16="http://schemas.microsoft.com/office/drawing/2014/main" id="{496EA8D9-5137-E9E8-4547-9B3A86260798}"/>
                </a:ext>
              </a:extLst>
            </p:cNvPr>
            <p:cNvSpPr/>
            <p:nvPr/>
          </p:nvSpPr>
          <p:spPr>
            <a:xfrm>
              <a:off x="2438730" y="5870768"/>
              <a:ext cx="1008000" cy="429768"/>
            </a:xfrm>
            <a:prstGeom prst="snip1Rect">
              <a:avLst/>
            </a:prstGeom>
            <a:solidFill>
              <a:srgbClr val="007A7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3">
              <a:extLst>
                <a:ext uri="{FF2B5EF4-FFF2-40B4-BE49-F238E27FC236}">
                  <a16:creationId xmlns:a16="http://schemas.microsoft.com/office/drawing/2014/main" id="{F694F1C9-5913-9967-72D7-BC84ECEDE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218" y="5934772"/>
              <a:ext cx="9605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pt-BR" sz="1200" b="1">
                  <a:solidFill>
                    <a:schemeClr val="bg1"/>
                  </a:solidFill>
                </a:rPr>
                <a:t>R$  182 MM</a:t>
              </a:r>
              <a:endParaRPr lang="pt-BR" altLang="pt-BR" sz="1200" b="1">
                <a:solidFill>
                  <a:schemeClr val="bg1"/>
                </a:solidFill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218A996-4592-37DE-1A86-0C53E7E0043F}"/>
                </a:ext>
              </a:extLst>
            </p:cNvPr>
            <p:cNvSpPr/>
            <p:nvPr/>
          </p:nvSpPr>
          <p:spPr>
            <a:xfrm>
              <a:off x="357433" y="1604974"/>
              <a:ext cx="3778513" cy="1468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lvl="0" algn="just" fontAlgn="base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pt-BR" sz="1200">
                  <a:solidFill>
                    <a:srgbClr val="005051"/>
                  </a:solidFill>
                </a:rPr>
                <a:t>Desenvolvimento de medicamentos biológicos: Anticorpos monoclonais de uso oncológico para atendimento do SUS; e Desenvolvimento de vacinas recombinantes para prevenção da esquistossomose (inovação radical), influenza (formulação alternativa à vigente no mercado mundial) e câncer (inovação radical).</a:t>
              </a:r>
            </a:p>
          </p:txBody>
        </p:sp>
        <p:pic>
          <p:nvPicPr>
            <p:cNvPr id="19" name="Picture 4" descr="Resultado de imagem para fiocruz logo">
              <a:extLst>
                <a:ext uri="{FF2B5EF4-FFF2-40B4-BE49-F238E27FC236}">
                  <a16:creationId xmlns:a16="http://schemas.microsoft.com/office/drawing/2014/main" id="{14DFFA56-2C46-8861-07C1-184D46CBC6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50" b="20781"/>
            <a:stretch/>
          </p:blipFill>
          <p:spPr bwMode="auto">
            <a:xfrm>
              <a:off x="418935" y="6066600"/>
              <a:ext cx="1221008" cy="549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5D5CB920-8960-DD28-B093-C9308B394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573" t="48739" r="53946" b="35252"/>
            <a:stretch/>
          </p:blipFill>
          <p:spPr>
            <a:xfrm>
              <a:off x="357433" y="5587702"/>
              <a:ext cx="1406936" cy="444617"/>
            </a:xfrm>
            <a:prstGeom prst="rect">
              <a:avLst/>
            </a:prstGeom>
          </p:spPr>
        </p:pic>
        <p:pic>
          <p:nvPicPr>
            <p:cNvPr id="21" name="Picture 6" descr="Resultado de imagem para orygen medicamento biolÃ³gico">
              <a:extLst>
                <a:ext uri="{FF2B5EF4-FFF2-40B4-BE49-F238E27FC236}">
                  <a16:creationId xmlns:a16="http://schemas.microsoft.com/office/drawing/2014/main" id="{C90F0739-7E29-4864-D4C6-CA667E752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33" y="3515432"/>
              <a:ext cx="3767514" cy="1895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tângulo 21">
            <a:extLst>
              <a:ext uri="{FF2B5EF4-FFF2-40B4-BE49-F238E27FC236}">
                <a16:creationId xmlns:a16="http://schemas.microsoft.com/office/drawing/2014/main" id="{8ABBA0F8-9D61-5E58-A904-8F713E7F6424}"/>
              </a:ext>
            </a:extLst>
          </p:cNvPr>
          <p:cNvSpPr/>
          <p:nvPr/>
        </p:nvSpPr>
        <p:spPr>
          <a:xfrm>
            <a:off x="4353100" y="1193180"/>
            <a:ext cx="3844635" cy="38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b="1">
                <a:solidFill>
                  <a:schemeClr val="accent6"/>
                </a:solidFill>
              </a:rPr>
              <a:t>Novos maquinários 4.0</a:t>
            </a:r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B2A0BDF3-EC1C-79AE-0B3A-02D785EC0471}"/>
              </a:ext>
            </a:extLst>
          </p:cNvPr>
          <p:cNvGrpSpPr/>
          <p:nvPr/>
        </p:nvGrpSpPr>
        <p:grpSpPr>
          <a:xfrm>
            <a:off x="4496031" y="1759069"/>
            <a:ext cx="3560025" cy="4546729"/>
            <a:chOff x="4496031" y="1615228"/>
            <a:chExt cx="3784288" cy="4930879"/>
          </a:xfrm>
        </p:grpSpPr>
        <p:sp>
          <p:nvSpPr>
            <p:cNvPr id="23" name="Retângulo com Único Canto Aparado 49">
              <a:extLst>
                <a:ext uri="{FF2B5EF4-FFF2-40B4-BE49-F238E27FC236}">
                  <a16:creationId xmlns:a16="http://schemas.microsoft.com/office/drawing/2014/main" id="{83941708-7DCE-454A-0B8C-62A418ED8C60}"/>
                </a:ext>
              </a:extLst>
            </p:cNvPr>
            <p:cNvSpPr/>
            <p:nvPr/>
          </p:nvSpPr>
          <p:spPr>
            <a:xfrm>
              <a:off x="6154563" y="6116339"/>
              <a:ext cx="1008000" cy="429768"/>
            </a:xfrm>
            <a:prstGeom prst="snip1Rect">
              <a:avLst/>
            </a:prstGeom>
            <a:solidFill>
              <a:srgbClr val="007A7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3">
              <a:extLst>
                <a:ext uri="{FF2B5EF4-FFF2-40B4-BE49-F238E27FC236}">
                  <a16:creationId xmlns:a16="http://schemas.microsoft.com/office/drawing/2014/main" id="{A5657BD0-6185-436E-2011-8EAD17D69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977" y="6199393"/>
              <a:ext cx="9252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pt-BR" sz="1200" b="1">
                  <a:solidFill>
                    <a:schemeClr val="bg1"/>
                  </a:solidFill>
                </a:rPr>
                <a:t>R$ 198 MM</a:t>
              </a:r>
              <a:endParaRPr lang="pt-BR" altLang="pt-BR" sz="1200" b="1">
                <a:solidFill>
                  <a:schemeClr val="bg1"/>
                </a:solidFill>
              </a:endParaRP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BB4F56A0-F051-B0A9-2337-0D9F7FD7D458}"/>
                </a:ext>
              </a:extLst>
            </p:cNvPr>
            <p:cNvSpPr/>
            <p:nvPr/>
          </p:nvSpPr>
          <p:spPr>
            <a:xfrm>
              <a:off x="4496032" y="1615228"/>
              <a:ext cx="3778513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lvl="0" algn="just">
                <a:spcBef>
                  <a:spcPts val="600"/>
                </a:spcBef>
                <a:defRPr/>
              </a:pPr>
              <a:r>
                <a:rPr lang="pt-BR" sz="1200">
                  <a:solidFill>
                    <a:schemeClr val="accent6"/>
                  </a:solidFill>
                </a:rPr>
                <a:t>Desenvolvimento de novos produtos com funcionalidades </a:t>
              </a:r>
              <a:r>
                <a:rPr lang="pt-BR" sz="1200" err="1">
                  <a:solidFill>
                    <a:schemeClr val="accent6"/>
                  </a:solidFill>
                </a:rPr>
                <a:t>IoT</a:t>
              </a:r>
              <a:r>
                <a:rPr lang="pt-BR" sz="1200">
                  <a:solidFill>
                    <a:schemeClr val="accent6"/>
                  </a:solidFill>
                </a:rPr>
                <a:t> e construção de uma nova fábrica de máquinas e implementos agrícolas seguindo o conceito de Indústria 4.0</a:t>
              </a:r>
            </a:p>
          </p:txBody>
        </p:sp>
        <p:pic>
          <p:nvPicPr>
            <p:cNvPr id="34" name="Picture 2" descr="https://www.stara.com.br/wp-content/themes/stara_2016/images/logo-topo_pt-br.png">
              <a:extLst>
                <a:ext uri="{FF2B5EF4-FFF2-40B4-BE49-F238E27FC236}">
                  <a16:creationId xmlns:a16="http://schemas.microsoft.com/office/drawing/2014/main" id="{1D9E4226-BBFC-E3B4-B1FD-4F57C90B6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6031" y="5581347"/>
              <a:ext cx="1618527" cy="830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s://miro.medium.com/max/1024/1*XHMyTOYXBtxMpU5OiOH8dQ.png">
              <a:extLst>
                <a:ext uri="{FF2B5EF4-FFF2-40B4-BE49-F238E27FC236}">
                  <a16:creationId xmlns:a16="http://schemas.microsoft.com/office/drawing/2014/main" id="{9F186567-47C8-0ED4-C8DD-8E8AF724E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6032" y="2955464"/>
              <a:ext cx="3784287" cy="2547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81FED460-BE29-67E2-7B64-83AC8624948B}"/>
              </a:ext>
            </a:extLst>
          </p:cNvPr>
          <p:cNvGrpSpPr/>
          <p:nvPr/>
        </p:nvGrpSpPr>
        <p:grpSpPr>
          <a:xfrm>
            <a:off x="8084865" y="1194292"/>
            <a:ext cx="4107135" cy="5040677"/>
            <a:chOff x="8084865" y="1635944"/>
            <a:chExt cx="4107135" cy="4842124"/>
          </a:xfrm>
        </p:grpSpPr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CCBB0CD2-17FE-3396-5A06-B7ECA26AA86E}"/>
                </a:ext>
              </a:extLst>
            </p:cNvPr>
            <p:cNvSpPr/>
            <p:nvPr/>
          </p:nvSpPr>
          <p:spPr>
            <a:xfrm>
              <a:off x="8084865" y="1635944"/>
              <a:ext cx="4107135" cy="585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b="1">
                  <a:solidFill>
                    <a:schemeClr val="accent6"/>
                  </a:solidFill>
                </a:rPr>
                <a:t>Produção Pioneira de Semicondutores e Eletrônicos</a:t>
              </a:r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176AFEF5-9BFB-A739-DD5C-7E10E4A37C4E}"/>
                </a:ext>
              </a:extLst>
            </p:cNvPr>
            <p:cNvSpPr/>
            <p:nvPr/>
          </p:nvSpPr>
          <p:spPr>
            <a:xfrm>
              <a:off x="8414889" y="2221315"/>
              <a:ext cx="3447087" cy="14494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pt-BR" sz="1200">
                  <a:solidFill>
                    <a:schemeClr val="accent6"/>
                  </a:solidFill>
                </a:rPr>
                <a:t>Quatro inovações de produto. O desenvolvimento dessas inovações pretende ofertar dois produtos novos para o mercado brasileiro e dois para a empresa. Isso ocorrerá a partir da implantação de um processo produtivo com etapas de corte, encapsulamento e teste para produção pioneira de memórias </a:t>
              </a:r>
              <a:r>
                <a:rPr lang="pt-BR" sz="1400">
                  <a:solidFill>
                    <a:schemeClr val="accent6"/>
                  </a:solidFill>
                </a:rPr>
                <a:t>de nova geração.</a:t>
              </a:r>
            </a:p>
          </p:txBody>
        </p:sp>
        <p:sp>
          <p:nvSpPr>
            <p:cNvPr id="56" name="Retângulo com Único Canto Aparado 16">
              <a:extLst>
                <a:ext uri="{FF2B5EF4-FFF2-40B4-BE49-F238E27FC236}">
                  <a16:creationId xmlns:a16="http://schemas.microsoft.com/office/drawing/2014/main" id="{E0606858-B257-A3D0-D7F6-49C215ACA961}"/>
                </a:ext>
              </a:extLst>
            </p:cNvPr>
            <p:cNvSpPr/>
            <p:nvPr/>
          </p:nvSpPr>
          <p:spPr>
            <a:xfrm>
              <a:off x="10272432" y="6010220"/>
              <a:ext cx="857256" cy="389233"/>
            </a:xfrm>
            <a:prstGeom prst="snip1Rect">
              <a:avLst/>
            </a:prstGeom>
            <a:solidFill>
              <a:srgbClr val="007A7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3">
              <a:extLst>
                <a:ext uri="{FF2B5EF4-FFF2-40B4-BE49-F238E27FC236}">
                  <a16:creationId xmlns:a16="http://schemas.microsoft.com/office/drawing/2014/main" id="{C933D2C9-2757-0BD9-C942-7603829FA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9502" y="6068188"/>
              <a:ext cx="720084" cy="250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pt-BR" sz="1200" b="1">
                  <a:solidFill>
                    <a:schemeClr val="bg1"/>
                  </a:solidFill>
                </a:rPr>
                <a:t>R$ 75 MM</a:t>
              </a:r>
              <a:endParaRPr lang="pt-BR" altLang="pt-BR" sz="1200" b="1">
                <a:solidFill>
                  <a:schemeClr val="bg1"/>
                </a:solidFill>
              </a:endParaRPr>
            </a:p>
          </p:txBody>
        </p:sp>
        <p:pic>
          <p:nvPicPr>
            <p:cNvPr id="61" name="Picture 6" descr="ss060_01">
              <a:extLst>
                <a:ext uri="{FF2B5EF4-FFF2-40B4-BE49-F238E27FC236}">
                  <a16:creationId xmlns:a16="http://schemas.microsoft.com/office/drawing/2014/main" id="{541B35C0-D984-05E1-83C5-05EEFDC38A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63" b="16834"/>
            <a:stretch/>
          </p:blipFill>
          <p:spPr bwMode="auto">
            <a:xfrm>
              <a:off x="8699077" y="3750274"/>
              <a:ext cx="2878709" cy="1949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Imagem 61">
              <a:extLst>
                <a:ext uri="{FF2B5EF4-FFF2-40B4-BE49-F238E27FC236}">
                  <a16:creationId xmlns:a16="http://schemas.microsoft.com/office/drawing/2014/main" id="{D2928EDC-6CA6-D682-130E-E1AFF6820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1126" t="34974" r="6780" b="49842"/>
            <a:stretch/>
          </p:blipFill>
          <p:spPr>
            <a:xfrm>
              <a:off x="8660944" y="5718553"/>
              <a:ext cx="1086838" cy="759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74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064702D-E054-40AD-9CB7-6CDC08F1E1D9}"/>
              </a:ext>
            </a:extLst>
          </p:cNvPr>
          <p:cNvSpPr/>
          <p:nvPr/>
        </p:nvSpPr>
        <p:spPr>
          <a:xfrm>
            <a:off x="262597" y="2661557"/>
            <a:ext cx="7591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chemeClr val="accent4"/>
                </a:solidFill>
              </a:rPr>
              <a:t>TRANSIÇÃO </a:t>
            </a:r>
            <a:r>
              <a:rPr lang="pt-BR" sz="2800" b="1" dirty="0">
                <a:solidFill>
                  <a:schemeClr val="accent4"/>
                </a:solidFill>
              </a:rPr>
              <a:t>ENERGÉTICA</a:t>
            </a:r>
          </a:p>
        </p:txBody>
      </p:sp>
    </p:spTree>
    <p:extLst>
      <p:ext uri="{BB962C8B-B14F-4D97-AF65-F5344CB8AC3E}">
        <p14:creationId xmlns:p14="http://schemas.microsoft.com/office/powerpoint/2010/main" val="38857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3131" y="0"/>
            <a:ext cx="4658868" cy="595274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6963197-1B8F-B7A3-B04F-A7240762BD50}"/>
              </a:ext>
            </a:extLst>
          </p:cNvPr>
          <p:cNvSpPr txBox="1"/>
          <p:nvPr/>
        </p:nvSpPr>
        <p:spPr>
          <a:xfrm>
            <a:off x="673240" y="6012275"/>
            <a:ext cx="6859892" cy="659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265">
              <a:lnSpc>
                <a:spcPct val="100000"/>
              </a:lnSpc>
              <a:spcBef>
                <a:spcPts val="105"/>
              </a:spcBef>
            </a:pPr>
            <a:r>
              <a:rPr lang="pt-BR" sz="1800" spc="45" dirty="0">
                <a:latin typeface="Cambria"/>
                <a:cs typeface="Cambria"/>
              </a:rPr>
              <a:t>Isso implica</a:t>
            </a:r>
            <a:r>
              <a:rPr lang="pt-BR" sz="1800" spc="60" dirty="0">
                <a:latin typeface="Cambria"/>
                <a:cs typeface="Cambria"/>
              </a:rPr>
              <a:t> </a:t>
            </a:r>
            <a:r>
              <a:rPr lang="pt-BR" sz="1800" spc="40" dirty="0">
                <a:latin typeface="Cambria"/>
                <a:cs typeface="Cambria"/>
              </a:rPr>
              <a:t>em</a:t>
            </a:r>
            <a:r>
              <a:rPr lang="pt-BR" sz="1800" spc="70" dirty="0">
                <a:latin typeface="Cambria"/>
                <a:cs typeface="Cambria"/>
              </a:rPr>
              <a:t> uma</a:t>
            </a:r>
            <a:r>
              <a:rPr lang="pt-BR" sz="1800" spc="45" dirty="0">
                <a:latin typeface="Cambria"/>
                <a:cs typeface="Cambria"/>
              </a:rPr>
              <a:t> </a:t>
            </a:r>
            <a:r>
              <a:rPr lang="pt-BR" sz="1800" b="1" spc="40" dirty="0">
                <a:latin typeface="Cambria"/>
                <a:cs typeface="Cambria"/>
              </a:rPr>
              <a:t>evolução</a:t>
            </a:r>
            <a:r>
              <a:rPr lang="pt-BR" sz="1800" b="1" spc="35" dirty="0">
                <a:latin typeface="Cambria"/>
                <a:cs typeface="Cambria"/>
              </a:rPr>
              <a:t> </a:t>
            </a:r>
            <a:r>
              <a:rPr lang="pt-BR" sz="1800" b="1" spc="70" dirty="0">
                <a:latin typeface="Cambria"/>
                <a:cs typeface="Cambria"/>
              </a:rPr>
              <a:t>do</a:t>
            </a:r>
            <a:r>
              <a:rPr lang="pt-BR" sz="1800" b="1" spc="55" dirty="0">
                <a:latin typeface="Cambria"/>
                <a:cs typeface="Cambria"/>
              </a:rPr>
              <a:t> </a:t>
            </a:r>
            <a:r>
              <a:rPr lang="pt-BR" sz="1800" b="1" spc="35" dirty="0">
                <a:latin typeface="Cambria"/>
                <a:cs typeface="Cambria"/>
              </a:rPr>
              <a:t>uso</a:t>
            </a:r>
            <a:r>
              <a:rPr lang="pt-BR" sz="1800" b="1" spc="45" dirty="0">
                <a:latin typeface="Cambria"/>
                <a:cs typeface="Cambria"/>
              </a:rPr>
              <a:t> </a:t>
            </a:r>
            <a:r>
              <a:rPr lang="pt-BR" sz="1800" b="1" spc="40" dirty="0">
                <a:latin typeface="Cambria"/>
                <a:cs typeface="Cambria"/>
              </a:rPr>
              <a:t>das</a:t>
            </a:r>
            <a:r>
              <a:rPr lang="pt-BR" sz="1800" b="1" spc="65" dirty="0">
                <a:latin typeface="Cambria"/>
                <a:cs typeface="Cambria"/>
              </a:rPr>
              <a:t> </a:t>
            </a:r>
            <a:r>
              <a:rPr lang="pt-BR" sz="1800" b="1" spc="15">
                <a:solidFill>
                  <a:srgbClr val="FF0000"/>
                </a:solidFill>
                <a:latin typeface="Cambria"/>
                <a:cs typeface="Cambria"/>
              </a:rPr>
              <a:t>fontes</a:t>
            </a:r>
            <a:r>
              <a:rPr lang="pt-BR" sz="1800" b="1" spc="5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pt-BR" sz="1800" b="1" spc="10">
                <a:solidFill>
                  <a:srgbClr val="FF0000"/>
                </a:solidFill>
                <a:latin typeface="Cambria"/>
                <a:cs typeface="Cambria"/>
              </a:rPr>
              <a:t>energéticas</a:t>
            </a:r>
          </a:p>
          <a:p>
            <a:pPr marL="88265">
              <a:lnSpc>
                <a:spcPct val="100000"/>
              </a:lnSpc>
              <a:spcBef>
                <a:spcPts val="105"/>
              </a:spcBef>
            </a:pPr>
            <a:r>
              <a:rPr lang="pt-BR" sz="1800" b="1" spc="45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pt-BR" sz="1800" spc="-20">
                <a:latin typeface="Cambria"/>
                <a:cs typeface="Cambria"/>
              </a:rPr>
              <a:t>e</a:t>
            </a:r>
            <a:r>
              <a:rPr lang="pt-BR" sz="1800" spc="70">
                <a:latin typeface="Cambria"/>
                <a:cs typeface="Cambria"/>
              </a:rPr>
              <a:t> </a:t>
            </a:r>
            <a:r>
              <a:rPr lang="pt-BR" sz="1800" spc="40">
                <a:latin typeface="Cambria"/>
                <a:cs typeface="Cambria"/>
              </a:rPr>
              <a:t>em </a:t>
            </a:r>
            <a:r>
              <a:rPr lang="pt-BR" sz="1800" spc="5">
                <a:latin typeface="Cambria"/>
                <a:cs typeface="Cambria"/>
              </a:rPr>
              <a:t>alteração</a:t>
            </a:r>
            <a:r>
              <a:rPr lang="pt-BR" sz="1800" spc="30">
                <a:latin typeface="Cambria"/>
                <a:cs typeface="Cambria"/>
              </a:rPr>
              <a:t> </a:t>
            </a:r>
            <a:r>
              <a:rPr lang="pt-BR" sz="1800" spc="35" dirty="0">
                <a:latin typeface="Cambria"/>
                <a:cs typeface="Cambria"/>
              </a:rPr>
              <a:t>na</a:t>
            </a:r>
            <a:r>
              <a:rPr lang="pt-BR" sz="1800" spc="50" dirty="0">
                <a:latin typeface="Cambria"/>
                <a:cs typeface="Cambria"/>
              </a:rPr>
              <a:t> </a:t>
            </a:r>
            <a:r>
              <a:rPr lang="pt-BR" sz="1800" spc="30" dirty="0">
                <a:latin typeface="Cambria"/>
                <a:cs typeface="Cambria"/>
              </a:rPr>
              <a:t>composição</a:t>
            </a:r>
            <a:r>
              <a:rPr lang="pt-BR" sz="1800" spc="35" dirty="0">
                <a:latin typeface="Cambria"/>
                <a:cs typeface="Cambria"/>
              </a:rPr>
              <a:t> </a:t>
            </a:r>
            <a:r>
              <a:rPr lang="pt-BR" sz="1800" spc="40" dirty="0">
                <a:latin typeface="Cambria"/>
                <a:cs typeface="Cambria"/>
              </a:rPr>
              <a:t>das</a:t>
            </a:r>
            <a:r>
              <a:rPr lang="pt-BR" sz="1800" spc="45" dirty="0">
                <a:latin typeface="Cambria"/>
                <a:cs typeface="Cambria"/>
              </a:rPr>
              <a:t> </a:t>
            </a:r>
            <a:r>
              <a:rPr lang="pt-BR" sz="1800" b="1" dirty="0">
                <a:solidFill>
                  <a:srgbClr val="FF0000"/>
                </a:solidFill>
                <a:latin typeface="Palatino Linotype"/>
                <a:cs typeface="Palatino Linotype"/>
              </a:rPr>
              <a:t>matrizes</a:t>
            </a:r>
            <a:r>
              <a:rPr lang="pt-BR" sz="1800" b="1" spc="-35" dirty="0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lang="pt-BR" sz="1800" b="1" dirty="0">
                <a:solidFill>
                  <a:srgbClr val="FF0000"/>
                </a:solidFill>
                <a:latin typeface="Palatino Linotype"/>
                <a:cs typeface="Palatino Linotype"/>
              </a:rPr>
              <a:t>energéticas</a:t>
            </a:r>
            <a:endParaRPr lang="pt-BR" sz="1800" dirty="0">
              <a:latin typeface="Palatino Linotype"/>
              <a:cs typeface="Palatino Linotype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21251D5-9F2B-6557-995D-29EA5A56D5D5}"/>
              </a:ext>
            </a:extLst>
          </p:cNvPr>
          <p:cNvSpPr/>
          <p:nvPr/>
        </p:nvSpPr>
        <p:spPr>
          <a:xfrm>
            <a:off x="566795" y="531813"/>
            <a:ext cx="6590460" cy="4692580"/>
          </a:xfrm>
          <a:prstGeom prst="rect">
            <a:avLst/>
          </a:prstGeom>
          <a:solidFill>
            <a:srgbClr val="005051"/>
          </a:solidFill>
          <a:ln>
            <a:solidFill>
              <a:srgbClr val="00505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10"/>
              </a:spcBef>
            </a:pPr>
            <a:endParaRPr lang="pt-BR" sz="2500" b="1">
              <a:solidFill>
                <a:schemeClr val="bg1"/>
              </a:solidFill>
              <a:latin typeface="Arial MT"/>
              <a:cs typeface="Arial MT"/>
            </a:endParaRPr>
          </a:p>
          <a:p>
            <a:pPr algn="ctr">
              <a:spcBef>
                <a:spcPts val="10"/>
              </a:spcBef>
            </a:pPr>
            <a:r>
              <a:rPr lang="pt-BR" sz="2500" b="1">
                <a:solidFill>
                  <a:schemeClr val="bg1"/>
                </a:solidFill>
                <a:latin typeface="Arial MT"/>
                <a:cs typeface="Arial MT"/>
              </a:rPr>
              <a:t>Política</a:t>
            </a:r>
            <a:r>
              <a:rPr lang="pt-BR" sz="2500" b="1" spc="-5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lang="pt-BR" sz="2500" b="1">
                <a:solidFill>
                  <a:schemeClr val="bg1"/>
                </a:solidFill>
                <a:latin typeface="Arial MT"/>
                <a:cs typeface="Arial MT"/>
              </a:rPr>
              <a:t>Nacional</a:t>
            </a:r>
            <a:r>
              <a:rPr lang="pt-BR" sz="2500" b="1" spc="-2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lang="pt-BR" sz="2500" b="1">
                <a:solidFill>
                  <a:schemeClr val="bg1"/>
                </a:solidFill>
                <a:latin typeface="Arial MT"/>
                <a:cs typeface="Arial MT"/>
              </a:rPr>
              <a:t>de</a:t>
            </a:r>
            <a:r>
              <a:rPr lang="pt-BR" sz="2500" b="1" spc="-55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lang="pt-BR" sz="2500" b="1" spc="-10">
                <a:solidFill>
                  <a:schemeClr val="bg1"/>
                </a:solidFill>
                <a:latin typeface="Arial MT"/>
                <a:cs typeface="Arial MT"/>
              </a:rPr>
              <a:t>Transição</a:t>
            </a:r>
            <a:r>
              <a:rPr lang="pt-BR" sz="2500" b="1" spc="-45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lang="pt-BR" sz="2500" b="1">
                <a:solidFill>
                  <a:schemeClr val="bg1"/>
                </a:solidFill>
                <a:latin typeface="Arial MT"/>
                <a:cs typeface="Arial MT"/>
              </a:rPr>
              <a:t>Energética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pt-BR" sz="3200">
              <a:latin typeface="Arial"/>
              <a:cs typeface="Arial"/>
            </a:endParaRPr>
          </a:p>
          <a:p>
            <a:pPr marL="360000" lvl="8" indent="-457200">
              <a:spcBef>
                <a:spcPts val="10"/>
              </a:spcBef>
            </a:pPr>
            <a:r>
              <a:rPr lang="pt-BR" sz="2000">
                <a:solidFill>
                  <a:srgbClr val="2D75B6"/>
                </a:solidFill>
                <a:latin typeface="Arial MT"/>
                <a:cs typeface="Arial MT"/>
              </a:rPr>
              <a:t>    </a:t>
            </a:r>
            <a:r>
              <a:rPr lang="pt-BR" sz="240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“Nosso</a:t>
            </a:r>
            <a:r>
              <a:rPr lang="pt-BR" sz="2400" spc="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programa de </a:t>
            </a:r>
            <a:r>
              <a:rPr lang="pt-BR" sz="240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investimentos </a:t>
            </a:r>
            <a:r>
              <a:rPr lang="pt-BR" sz="240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estratégicos em </a:t>
            </a:r>
            <a:r>
              <a:rPr lang="pt-BR" sz="2400" spc="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infraestrutura</a:t>
            </a:r>
            <a:r>
              <a:rPr lang="pt-BR" sz="2400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contará</a:t>
            </a:r>
            <a:r>
              <a:rPr lang="pt-BR" sz="2400" spc="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com</a:t>
            </a:r>
            <a:r>
              <a:rPr lang="pt-BR" sz="2400" spc="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seis </a:t>
            </a:r>
            <a:r>
              <a:rPr lang="pt-BR" sz="240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eixos:</a:t>
            </a:r>
            <a:r>
              <a:rPr lang="pt-BR" sz="2400" spc="2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transportes;</a:t>
            </a:r>
            <a:r>
              <a:rPr lang="pt-BR" sz="2400" spc="1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infraestrutura </a:t>
            </a:r>
            <a:r>
              <a:rPr lang="pt-BR" sz="2400" spc="-65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social;</a:t>
            </a:r>
            <a:r>
              <a:rPr lang="pt-BR" sz="2400" spc="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inclusão</a:t>
            </a:r>
            <a:r>
              <a:rPr lang="pt-BR" sz="2400" spc="3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digital</a:t>
            </a:r>
            <a:r>
              <a:rPr lang="pt-BR" sz="2400" spc="1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e </a:t>
            </a:r>
            <a:r>
              <a:rPr lang="pt-BR" sz="240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conectividade;</a:t>
            </a:r>
            <a:r>
              <a:rPr lang="pt-BR" sz="2400" spc="2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infraestrutura </a:t>
            </a:r>
            <a:r>
              <a:rPr lang="pt-BR" sz="240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urbana;</a:t>
            </a:r>
            <a:r>
              <a:rPr lang="pt-BR" sz="240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água</a:t>
            </a:r>
            <a:r>
              <a:rPr lang="pt-BR" sz="2400" spc="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para</a:t>
            </a:r>
            <a:r>
              <a:rPr lang="pt-BR" sz="2400" spc="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todos</a:t>
            </a:r>
            <a:r>
              <a:rPr lang="pt-BR" sz="2400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e </a:t>
            </a:r>
            <a:r>
              <a:rPr lang="pt-BR" sz="240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 </a:t>
            </a:r>
            <a:r>
              <a:rPr lang="pt-BR" sz="2400" b="1" spc="-5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transição energética</a:t>
            </a:r>
            <a:r>
              <a:rPr lang="pt-BR" sz="2400" spc="-5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”</a:t>
            </a:r>
            <a:endParaRPr lang="pt-BR" sz="2000" spc="-5">
              <a:solidFill>
                <a:schemeClr val="bg1">
                  <a:lumMod val="95000"/>
                </a:schemeClr>
              </a:solidFill>
              <a:latin typeface="Arial MT"/>
              <a:cs typeface="Arial MT"/>
            </a:endParaRPr>
          </a:p>
          <a:p>
            <a:pPr marL="360000" lvl="8" indent="-457200">
              <a:spcBef>
                <a:spcPts val="10"/>
              </a:spcBef>
            </a:pPr>
            <a:endParaRPr lang="pt-BR" sz="2000" spc="-5">
              <a:solidFill>
                <a:schemeClr val="bg1">
                  <a:lumMod val="95000"/>
                </a:schemeClr>
              </a:solidFill>
              <a:latin typeface="Arial MT"/>
              <a:cs typeface="Arial MT"/>
            </a:endParaRPr>
          </a:p>
          <a:p>
            <a:pPr marL="360000" lvl="8" indent="-457200" algn="r">
              <a:spcBef>
                <a:spcPts val="10"/>
              </a:spcBef>
            </a:pPr>
            <a:r>
              <a:rPr lang="pt-BR" sz="2000" i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Presidente</a:t>
            </a:r>
            <a:r>
              <a:rPr lang="pt-BR" sz="2000" i="1" spc="-4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pt-BR" sz="2000" i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Lula,</a:t>
            </a:r>
            <a:r>
              <a:rPr lang="pt-BR" sz="2000" i="1" spc="-3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pt-BR" sz="2000" i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abril/2023</a:t>
            </a:r>
            <a:endParaRPr lang="pt-BR" sz="200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360000" lvl="8" indent="-457200" algn="r">
              <a:spcBef>
                <a:spcPts val="10"/>
              </a:spcBef>
            </a:pPr>
            <a:endParaRPr lang="pt-BR" sz="2000">
              <a:solidFill>
                <a:schemeClr val="bg1">
                  <a:lumMod val="95000"/>
                </a:schemeClr>
              </a:solidFill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pt-BR" sz="3200">
              <a:latin typeface="Arial"/>
              <a:cs typeface="Arial"/>
            </a:endParaRPr>
          </a:p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034962" y="215744"/>
            <a:ext cx="7908129" cy="457176"/>
          </a:xfrm>
          <a:prstGeom prst="rect">
            <a:avLst/>
          </a:prstGeom>
          <a:solidFill>
            <a:srgbClr val="005051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chemeClr val="bg1"/>
                </a:solidFill>
                <a:latin typeface="Arial MT"/>
              </a:rPr>
              <a:t>Desafios</a:t>
            </a:r>
            <a:r>
              <a:rPr sz="2800" spc="-30" dirty="0">
                <a:solidFill>
                  <a:schemeClr val="bg1"/>
                </a:solidFill>
                <a:latin typeface="Arial MT"/>
              </a:rPr>
              <a:t> </a:t>
            </a:r>
            <a:r>
              <a:rPr sz="2800" dirty="0">
                <a:solidFill>
                  <a:schemeClr val="bg1"/>
                </a:solidFill>
                <a:latin typeface="Arial MT"/>
              </a:rPr>
              <a:t>da Transição:</a:t>
            </a:r>
            <a:r>
              <a:rPr sz="2800" spc="-30" dirty="0">
                <a:solidFill>
                  <a:schemeClr val="bg1"/>
                </a:solidFill>
                <a:latin typeface="Arial MT"/>
              </a:rPr>
              <a:t> </a:t>
            </a:r>
            <a:r>
              <a:rPr lang="pt-BR" sz="2800" spc="-5" dirty="0">
                <a:solidFill>
                  <a:schemeClr val="bg1"/>
                </a:solidFill>
                <a:latin typeface="Arial MT"/>
              </a:rPr>
              <a:t>M</a:t>
            </a:r>
            <a:r>
              <a:rPr sz="2800" spc="-5" dirty="0" err="1">
                <a:solidFill>
                  <a:schemeClr val="bg1"/>
                </a:solidFill>
                <a:latin typeface="Arial MT"/>
              </a:rPr>
              <a:t>atriz</a:t>
            </a:r>
            <a:r>
              <a:rPr sz="28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pt-BR" sz="2800" dirty="0">
                <a:solidFill>
                  <a:schemeClr val="bg1"/>
                </a:solidFill>
                <a:latin typeface="Arial MT"/>
              </a:rPr>
              <a:t>E</a:t>
            </a:r>
            <a:r>
              <a:rPr sz="2800" dirty="0" err="1">
                <a:solidFill>
                  <a:schemeClr val="bg1"/>
                </a:solidFill>
                <a:latin typeface="Arial MT"/>
              </a:rPr>
              <a:t>nergética</a:t>
            </a:r>
            <a:endParaRPr sz="2800" dirty="0">
              <a:solidFill>
                <a:schemeClr val="bg1"/>
              </a:solidFill>
              <a:latin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8111" y="1823612"/>
            <a:ext cx="6701832" cy="440801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372099" y="841668"/>
            <a:ext cx="144779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b="1" spc="-5" dirty="0">
                <a:latin typeface="Arial"/>
                <a:cs typeface="Arial"/>
              </a:rPr>
              <a:t>B</a:t>
            </a:r>
            <a:r>
              <a:rPr lang="pt-BR" sz="2400" b="1" spc="-15" dirty="0">
                <a:latin typeface="Arial"/>
                <a:cs typeface="Arial"/>
              </a:rPr>
              <a:t>r</a:t>
            </a:r>
            <a:r>
              <a:rPr sz="2400" b="1" spc="-5" dirty="0" err="1">
                <a:latin typeface="Arial"/>
                <a:cs typeface="Arial"/>
              </a:rPr>
              <a:t>a</a:t>
            </a:r>
            <a:r>
              <a:rPr sz="2400" b="1" spc="-15" dirty="0" err="1">
                <a:latin typeface="Arial"/>
                <a:cs typeface="Arial"/>
              </a:rPr>
              <a:t>s</a:t>
            </a:r>
            <a:r>
              <a:rPr sz="2400" b="1" dirty="0" err="1">
                <a:latin typeface="Arial"/>
                <a:cs typeface="Arial"/>
              </a:rPr>
              <a:t>il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91506" y="6332110"/>
            <a:ext cx="177369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mbria"/>
                <a:cs typeface="Cambria"/>
              </a:rPr>
              <a:t>Fonte: </a:t>
            </a:r>
            <a:r>
              <a:rPr sz="1400" spc="40" dirty="0">
                <a:latin typeface="Cambria"/>
                <a:cs typeface="Cambria"/>
              </a:rPr>
              <a:t>EPE</a:t>
            </a:r>
            <a:r>
              <a:rPr sz="1400" spc="10" dirty="0">
                <a:latin typeface="Cambria"/>
                <a:cs typeface="Cambria"/>
              </a:rPr>
              <a:t> </a:t>
            </a:r>
            <a:r>
              <a:rPr sz="1400" spc="-45" dirty="0">
                <a:latin typeface="Cambria"/>
                <a:cs typeface="Cambria"/>
              </a:rPr>
              <a:t>(2022).</a:t>
            </a:r>
            <a:endParaRPr sz="14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A08F55-DD31-EE06-22FD-3E8E211710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4580" y="174154"/>
            <a:ext cx="7620000" cy="931165"/>
          </a:xfrm>
          <a:solidFill>
            <a:srgbClr val="005051"/>
          </a:solidFill>
        </p:spPr>
        <p:txBody>
          <a:bodyPr anchor="ctr">
            <a:normAutofit fontScale="90000"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 MT"/>
              </a:rPr>
              <a:t>Desafios da Transição</a:t>
            </a:r>
            <a:br>
              <a:rPr lang="pt-BR" sz="2800" dirty="0">
                <a:solidFill>
                  <a:schemeClr val="bg1"/>
                </a:solidFill>
                <a:latin typeface="Arial MT"/>
              </a:rPr>
            </a:br>
            <a:r>
              <a:rPr lang="pt-BR" sz="2800" dirty="0">
                <a:solidFill>
                  <a:schemeClr val="bg1"/>
                </a:solidFill>
                <a:latin typeface="Arial MT"/>
              </a:rPr>
              <a:t>Evolução da Matriz Elétrica brasileira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4A708A-AF90-21EC-DBBF-F27F0195D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8" y="1560548"/>
            <a:ext cx="11527972" cy="47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1840543" y="181533"/>
            <a:ext cx="8261290" cy="509857"/>
          </a:xfrm>
          <a:prstGeom prst="rect">
            <a:avLst/>
          </a:prstGeom>
          <a:solidFill>
            <a:srgbClr val="00505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972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3188"/>
              <a:buFont typeface="Montserrat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A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necessidade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 para a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transição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energética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MT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300249-A42F-4AAE-DB98-74BC73EB144E}"/>
              </a:ext>
            </a:extLst>
          </p:cNvPr>
          <p:cNvGrpSpPr/>
          <p:nvPr/>
        </p:nvGrpSpPr>
        <p:grpSpPr>
          <a:xfrm>
            <a:off x="257062" y="1429779"/>
            <a:ext cx="3778396" cy="3664735"/>
            <a:chOff x="299962" y="1926344"/>
            <a:chExt cx="3778396" cy="3984625"/>
          </a:xfrm>
          <a:solidFill>
            <a:schemeClr val="accent3">
              <a:lumMod val="60000"/>
              <a:lumOff val="40000"/>
            </a:schemeClr>
          </a:solidFill>
        </p:grpSpPr>
        <p:pic>
          <p:nvPicPr>
            <p:cNvPr id="25" name="Google Shape;25;p4" descr="preencode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21511" y="1926344"/>
              <a:ext cx="942739" cy="876081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6" name="Google Shape;26;p4"/>
            <p:cNvSpPr/>
            <p:nvPr/>
          </p:nvSpPr>
          <p:spPr>
            <a:xfrm>
              <a:off x="299962" y="2992729"/>
              <a:ext cx="3770957" cy="79037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972"/>
                </a:lnSpc>
                <a:spcBef>
                  <a:spcPts val="0"/>
                </a:spcBef>
                <a:spcAft>
                  <a:spcPts val="0"/>
                </a:spcAft>
                <a:buClr>
                  <a:srgbClr val="2A2921"/>
                </a:buClr>
                <a:buSzPts val="1440"/>
                <a:buFont typeface="Montserrat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Geração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energia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tem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um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impacto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ambiental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alto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307401" y="3999321"/>
              <a:ext cx="3770957" cy="191164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Crises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globais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no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clima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na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biodiversidade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são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causadas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principalmente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pelo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modo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pelo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qual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sociedades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produzem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consomem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energia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306F8BE-B876-E4A1-B6AF-1E9042A5CF12}"/>
              </a:ext>
            </a:extLst>
          </p:cNvPr>
          <p:cNvGrpSpPr/>
          <p:nvPr/>
        </p:nvGrpSpPr>
        <p:grpSpPr>
          <a:xfrm>
            <a:off x="4178022" y="1457995"/>
            <a:ext cx="3749953" cy="3734135"/>
            <a:chOff x="4219475" y="1959824"/>
            <a:chExt cx="3749953" cy="3750608"/>
          </a:xfrm>
          <a:solidFill>
            <a:schemeClr val="accent1">
              <a:lumMod val="40000"/>
              <a:lumOff val="60000"/>
            </a:schemeClr>
          </a:solidFill>
        </p:grpSpPr>
        <p:pic>
          <p:nvPicPr>
            <p:cNvPr id="28" name="Google Shape;28;p4" descr="preencoded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26213" y="1959824"/>
              <a:ext cx="742764" cy="790377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9" name="Google Shape;29;p4"/>
            <p:cNvSpPr/>
            <p:nvPr/>
          </p:nvSpPr>
          <p:spPr>
            <a:xfrm>
              <a:off x="4219475" y="2867671"/>
              <a:ext cx="3749953" cy="136503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972"/>
                </a:lnSpc>
                <a:spcBef>
                  <a:spcPts val="0"/>
                </a:spcBef>
                <a:spcAft>
                  <a:spcPts val="0"/>
                </a:spcAft>
                <a:buClr>
                  <a:srgbClr val="2A2921"/>
                </a:buClr>
                <a:buSzPts val="1440"/>
                <a:buFont typeface="Montserrat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efeito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cumulativo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destes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impactos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nas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últimas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décadas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está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afetando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humanidade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4219475" y="3944497"/>
              <a:ext cx="3749953" cy="176593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A5A4C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Ondas de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calor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incêndios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pandemias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secas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redução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no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fluxo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água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migrações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, 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C396016-5232-94D5-A701-4B838F065D6D}"/>
              </a:ext>
            </a:extLst>
          </p:cNvPr>
          <p:cNvGrpSpPr/>
          <p:nvPr/>
        </p:nvGrpSpPr>
        <p:grpSpPr>
          <a:xfrm>
            <a:off x="8261290" y="1351062"/>
            <a:ext cx="3673648" cy="3841068"/>
            <a:chOff x="8351635" y="1904032"/>
            <a:chExt cx="3673648" cy="3841068"/>
          </a:xfrm>
          <a:solidFill>
            <a:schemeClr val="accent6">
              <a:lumMod val="40000"/>
              <a:lumOff val="60000"/>
            </a:schemeClr>
          </a:solidFill>
        </p:grpSpPr>
        <p:pic>
          <p:nvPicPr>
            <p:cNvPr id="31" name="Google Shape;31;p4" descr="preencode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507744" y="1904032"/>
              <a:ext cx="971307" cy="904649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32" name="Google Shape;32;p4"/>
            <p:cNvSpPr/>
            <p:nvPr/>
          </p:nvSpPr>
          <p:spPr>
            <a:xfrm>
              <a:off x="8359074" y="2924847"/>
              <a:ext cx="3666209" cy="101964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972"/>
                </a:lnSpc>
                <a:spcBef>
                  <a:spcPts val="0"/>
                </a:spcBef>
                <a:spcAft>
                  <a:spcPts val="0"/>
                </a:spcAft>
                <a:buClr>
                  <a:srgbClr val="2A2921"/>
                </a:buClr>
                <a:buSzPts val="1440"/>
                <a:buFont typeface="Montserrat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janela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oportunidade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para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fazer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esta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transição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está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se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fechando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rapidamente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351635" y="3915326"/>
              <a:ext cx="3666209" cy="1829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A5A4C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Para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atingirmos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a meta de 1,5°C  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diminuirmos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emissões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, 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temos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completar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transição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energética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até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  2050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34;p4"/>
          <p:cNvSpPr/>
          <p:nvPr/>
        </p:nvSpPr>
        <p:spPr>
          <a:xfrm>
            <a:off x="0" y="5293371"/>
            <a:ext cx="12188952" cy="1504574"/>
          </a:xfrm>
          <a:prstGeom prst="rect">
            <a:avLst/>
          </a:prstGeom>
          <a:solidFill>
            <a:srgbClr val="F0B3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-69560" y="5438862"/>
            <a:ext cx="12328072" cy="727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26000"/>
              </a:lnSpc>
              <a:buClr>
                <a:srgbClr val="2A2921"/>
              </a:buClr>
              <a:buSzPts val="1800"/>
              <a:defRPr/>
            </a:pPr>
            <a:r>
              <a:rPr lang="pt-BR" sz="2800" dirty="0"/>
              <a:t>OBJETIVO: Substituição de fontes não renováveis e emissoras de gases de </a:t>
            </a:r>
          </a:p>
          <a:p>
            <a:pPr lvl="0" algn="ctr">
              <a:lnSpc>
                <a:spcPct val="126000"/>
              </a:lnSpc>
              <a:buClr>
                <a:srgbClr val="2A2921"/>
              </a:buClr>
              <a:buSzPts val="1800"/>
              <a:defRPr/>
            </a:pPr>
            <a:r>
              <a:rPr lang="pt-BR" sz="2800" dirty="0"/>
              <a:t>efeito estufa para fontes renováveis e limpas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138E3838-D8D0-53A1-33BF-5445802B2392}"/>
              </a:ext>
            </a:extLst>
          </p:cNvPr>
          <p:cNvSpPr/>
          <p:nvPr/>
        </p:nvSpPr>
        <p:spPr>
          <a:xfrm>
            <a:off x="1752399" y="-701613"/>
            <a:ext cx="9079311" cy="9079311"/>
          </a:xfrm>
          <a:prstGeom prst="ellipse">
            <a:avLst/>
          </a:prstGeom>
          <a:solidFill>
            <a:srgbClr val="034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ECC09A33-649A-42D0-F105-E66EF63CF554}"/>
              </a:ext>
            </a:extLst>
          </p:cNvPr>
          <p:cNvSpPr/>
          <p:nvPr/>
        </p:nvSpPr>
        <p:spPr>
          <a:xfrm>
            <a:off x="1556344" y="-396814"/>
            <a:ext cx="9471420" cy="9471420"/>
          </a:xfrm>
          <a:prstGeom prst="ellipse">
            <a:avLst/>
          </a:prstGeom>
          <a:noFill/>
          <a:ln>
            <a:solidFill>
              <a:srgbClr val="E55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28D18E3-F729-B46C-5B6A-974ED8DBFE84}"/>
              </a:ext>
            </a:extLst>
          </p:cNvPr>
          <p:cNvSpPr/>
          <p:nvPr/>
        </p:nvSpPr>
        <p:spPr>
          <a:xfrm>
            <a:off x="1640284" y="-1627121"/>
            <a:ext cx="9471420" cy="9471420"/>
          </a:xfrm>
          <a:prstGeom prst="ellipse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A2E550A-B8BE-80D5-64CA-873B7D137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972" t="9856" r="24595" b="8756"/>
          <a:stretch/>
        </p:blipFill>
        <p:spPr>
          <a:xfrm rot="18718229">
            <a:off x="2820780" y="1222718"/>
            <a:ext cx="7723131" cy="6616500"/>
          </a:xfrm>
          <a:prstGeom prst="rect">
            <a:avLst/>
          </a:prstGeom>
        </p:spPr>
      </p:pic>
      <p:sp>
        <p:nvSpPr>
          <p:cNvPr id="9" name="Title 15">
            <a:extLst>
              <a:ext uri="{FF2B5EF4-FFF2-40B4-BE49-F238E27FC236}">
                <a16:creationId xmlns:a16="http://schemas.microsoft.com/office/drawing/2014/main" id="{7FC44090-C46D-B240-ACEE-45EDF87FDDF8}"/>
              </a:ext>
            </a:extLst>
          </p:cNvPr>
          <p:cNvSpPr txBox="1">
            <a:spLocks/>
          </p:cNvSpPr>
          <p:nvPr/>
        </p:nvSpPr>
        <p:spPr>
          <a:xfrm>
            <a:off x="2464787" y="1358590"/>
            <a:ext cx="7974814" cy="34999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40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ea typeface="Yu Gothic UI Light" panose="020B0300000000000000" pitchFamily="34" charset="-128"/>
              </a:rPr>
              <a:t>A </a:t>
            </a:r>
            <a:r>
              <a:rPr kumimoji="0" lang="pt-BR" sz="2800" b="1" i="0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ea typeface="Yu Gothic UI Light" panose="020B0300000000000000" pitchFamily="34" charset="-128"/>
              </a:rPr>
              <a:t>Finep</a:t>
            </a:r>
            <a:r>
              <a:rPr kumimoji="0" lang="pt-BR" sz="2800" b="0" i="0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ea typeface="Yu Gothic UI Light" panose="020B0300000000000000" pitchFamily="34" charset="-128"/>
              </a:rPr>
              <a:t> é uma empresa pública vinculada ao MCTI (Ministério da Ciência, Tecnologia e Inovação) criada em 24 de julho de 1967. Seu objetivo é atuar em toda a cadeia da inovação, com foco em ações estratégicas, estruturantes e de impacto para o desenvolvimento sustentável do Brasil.</a:t>
            </a:r>
            <a:endParaRPr kumimoji="0" lang="pt-BR" sz="2800" b="0" i="0" u="none" strike="noStrike" kern="1200" cap="none" spc="1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7376BB-701F-F3F3-736B-89C7A5211080}"/>
              </a:ext>
            </a:extLst>
          </p:cNvPr>
          <p:cNvGrpSpPr/>
          <p:nvPr/>
        </p:nvGrpSpPr>
        <p:grpSpPr>
          <a:xfrm>
            <a:off x="-1213354" y="2487968"/>
            <a:ext cx="570528" cy="1849108"/>
            <a:chOff x="-513102" y="1666687"/>
            <a:chExt cx="470945" cy="1764053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42BC62B-7857-F2DA-847A-08DF0493C18F}"/>
                </a:ext>
              </a:extLst>
            </p:cNvPr>
            <p:cNvSpPr/>
            <p:nvPr/>
          </p:nvSpPr>
          <p:spPr>
            <a:xfrm>
              <a:off x="-513102" y="1887601"/>
              <a:ext cx="470945" cy="217662"/>
            </a:xfrm>
            <a:prstGeom prst="rect">
              <a:avLst/>
            </a:prstGeom>
            <a:solidFill>
              <a:srgbClr val="DD4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34" b="0" i="0" u="none" strike="noStrike" kern="1200" cap="none" spc="0" normalizeH="0" baseline="0" noProof="0">
                <a:ln>
                  <a:noFill/>
                </a:ln>
                <a:solidFill>
                  <a:srgbClr val="0370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151A4A8-8710-974C-28A9-C39FB77B68BA}"/>
                </a:ext>
              </a:extLst>
            </p:cNvPr>
            <p:cNvSpPr/>
            <p:nvPr/>
          </p:nvSpPr>
          <p:spPr>
            <a:xfrm>
              <a:off x="-513102" y="1666687"/>
              <a:ext cx="470945" cy="217662"/>
            </a:xfrm>
            <a:prstGeom prst="rect">
              <a:avLst/>
            </a:prstGeom>
            <a:solidFill>
              <a:srgbClr val="00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34" b="0" i="0" u="none" strike="noStrike" kern="1200" cap="none" spc="0" normalizeH="0" baseline="0" noProof="0">
                <a:ln>
                  <a:noFill/>
                </a:ln>
                <a:solidFill>
                  <a:srgbClr val="0370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0D00D367-598A-8470-A8A2-AC47FC18D4F5}"/>
                </a:ext>
              </a:extLst>
            </p:cNvPr>
            <p:cNvSpPr/>
            <p:nvPr/>
          </p:nvSpPr>
          <p:spPr>
            <a:xfrm>
              <a:off x="-513102" y="2108513"/>
              <a:ext cx="470945" cy="217662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34" b="0" i="0" u="none" strike="noStrike" kern="1200" cap="none" spc="0" normalizeH="0" baseline="0" noProof="0">
                <a:ln>
                  <a:noFill/>
                </a:ln>
                <a:solidFill>
                  <a:srgbClr val="0370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C6C9A19-0B7A-CFB5-1424-81E4B863D933}"/>
                </a:ext>
              </a:extLst>
            </p:cNvPr>
            <p:cNvSpPr/>
            <p:nvPr/>
          </p:nvSpPr>
          <p:spPr>
            <a:xfrm>
              <a:off x="-513102" y="2329427"/>
              <a:ext cx="470945" cy="217662"/>
            </a:xfrm>
            <a:prstGeom prst="rect">
              <a:avLst/>
            </a:prstGeom>
            <a:solidFill>
              <a:srgbClr val="69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34" b="0" i="0" u="none" strike="noStrike" kern="1200" cap="none" spc="0" normalizeH="0" baseline="0" noProof="0">
                <a:ln>
                  <a:noFill/>
                </a:ln>
                <a:solidFill>
                  <a:srgbClr val="0370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330E6E43-E839-8C93-2725-A7C677AC3AA4}"/>
                </a:ext>
              </a:extLst>
            </p:cNvPr>
            <p:cNvSpPr/>
            <p:nvPr/>
          </p:nvSpPr>
          <p:spPr>
            <a:xfrm>
              <a:off x="-513102" y="3213078"/>
              <a:ext cx="470945" cy="2176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34" b="0" i="0" u="none" strike="noStrike" kern="1200" cap="none" spc="0" normalizeH="0" baseline="0" noProof="0">
                <a:ln>
                  <a:noFill/>
                </a:ln>
                <a:solidFill>
                  <a:srgbClr val="0370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430AA55-5DC0-147C-30F3-2F3995343DB3}"/>
                </a:ext>
              </a:extLst>
            </p:cNvPr>
            <p:cNvSpPr/>
            <p:nvPr/>
          </p:nvSpPr>
          <p:spPr>
            <a:xfrm>
              <a:off x="-513102" y="2771253"/>
              <a:ext cx="470945" cy="217662"/>
            </a:xfrm>
            <a:prstGeom prst="rect">
              <a:avLst/>
            </a:prstGeom>
            <a:solidFill>
              <a:srgbClr val="7CC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34" b="0" i="0" u="none" strike="noStrike" kern="1200" cap="none" spc="0" normalizeH="0" baseline="0" noProof="0">
                <a:ln>
                  <a:noFill/>
                </a:ln>
                <a:solidFill>
                  <a:srgbClr val="0370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B7207E5-B90F-2717-2128-1CFECCA53453}"/>
                </a:ext>
              </a:extLst>
            </p:cNvPr>
            <p:cNvSpPr/>
            <p:nvPr/>
          </p:nvSpPr>
          <p:spPr>
            <a:xfrm>
              <a:off x="-513102" y="2992168"/>
              <a:ext cx="470945" cy="217662"/>
            </a:xfrm>
            <a:prstGeom prst="rect">
              <a:avLst/>
            </a:prstGeom>
            <a:solidFill>
              <a:srgbClr val="8A8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34" b="0" i="0" u="none" strike="noStrike" kern="1200" cap="none" spc="0" normalizeH="0" baseline="0" noProof="0">
                <a:ln>
                  <a:noFill/>
                </a:ln>
                <a:solidFill>
                  <a:srgbClr val="0370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8071B066-064A-6DD4-5CC0-2745989D4813}"/>
                </a:ext>
              </a:extLst>
            </p:cNvPr>
            <p:cNvSpPr/>
            <p:nvPr/>
          </p:nvSpPr>
          <p:spPr>
            <a:xfrm>
              <a:off x="-513102" y="2550338"/>
              <a:ext cx="470945" cy="217662"/>
            </a:xfrm>
            <a:prstGeom prst="rect">
              <a:avLst/>
            </a:prstGeom>
            <a:solidFill>
              <a:srgbClr val="009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34" b="0" i="0" u="none" strike="noStrike" kern="1200" cap="none" spc="0" normalizeH="0" baseline="0" noProof="0">
                <a:ln>
                  <a:noFill/>
                </a:ln>
                <a:solidFill>
                  <a:srgbClr val="0370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0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2140879" y="203105"/>
            <a:ext cx="7609336" cy="509857"/>
          </a:xfrm>
          <a:prstGeom prst="rect">
            <a:avLst/>
          </a:prstGeom>
          <a:solidFill>
            <a:srgbClr val="00505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972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3188"/>
              <a:buFont typeface="Montserrat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Investindo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 para a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Transição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Energética</a:t>
            </a:r>
            <a:endParaRPr kumimoji="0" sz="1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MT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CFC4C2-6F2C-21E6-3BB7-392FDCE570A9}"/>
              </a:ext>
            </a:extLst>
          </p:cNvPr>
          <p:cNvGrpSpPr/>
          <p:nvPr/>
        </p:nvGrpSpPr>
        <p:grpSpPr>
          <a:xfrm>
            <a:off x="107761" y="1005244"/>
            <a:ext cx="4113362" cy="2301304"/>
            <a:chOff x="1" y="1729311"/>
            <a:chExt cx="4192472" cy="2333042"/>
          </a:xfrm>
        </p:grpSpPr>
        <p:sp>
          <p:nvSpPr>
            <p:cNvPr id="50" name="Google Shape;50;p6"/>
            <p:cNvSpPr/>
            <p:nvPr/>
          </p:nvSpPr>
          <p:spPr>
            <a:xfrm>
              <a:off x="1" y="1729311"/>
              <a:ext cx="4192472" cy="2333042"/>
            </a:xfrm>
            <a:prstGeom prst="rect">
              <a:avLst/>
            </a:prstGeom>
            <a:noFill/>
            <a:ln w="25400" cap="flat" cmpd="sng">
              <a:solidFill>
                <a:srgbClr val="62A8B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2726" y="1815522"/>
              <a:ext cx="4066076" cy="62610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6041"/>
                </a:lnSpc>
                <a:spcBef>
                  <a:spcPts val="0"/>
                </a:spcBef>
                <a:spcAft>
                  <a:spcPts val="0"/>
                </a:spcAft>
                <a:buClr>
                  <a:srgbClr val="2A2921"/>
                </a:buClr>
                <a:buSzPts val="1632"/>
                <a:buFont typeface="Montserrat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Apoio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à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pesquisa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básica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e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tecnológica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2725" y="2242089"/>
              <a:ext cx="4003352" cy="1684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A5A4C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Apoiar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inovação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científica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tecnológica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no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setor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energia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por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meio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apoio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melhoria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infraestrutura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(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laboratórios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e equipes) dos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institutos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pesquisa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universidades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brasileiras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313D17C-E80D-C3E6-4DB0-BA4CCC939B81}"/>
              </a:ext>
            </a:extLst>
          </p:cNvPr>
          <p:cNvGrpSpPr/>
          <p:nvPr/>
        </p:nvGrpSpPr>
        <p:grpSpPr>
          <a:xfrm>
            <a:off x="4414362" y="1005244"/>
            <a:ext cx="3618596" cy="2333042"/>
            <a:chOff x="4285177" y="1523619"/>
            <a:chExt cx="3618596" cy="2333042"/>
          </a:xfrm>
        </p:grpSpPr>
        <p:sp>
          <p:nvSpPr>
            <p:cNvPr id="53" name="Google Shape;53;p6"/>
            <p:cNvSpPr/>
            <p:nvPr/>
          </p:nvSpPr>
          <p:spPr>
            <a:xfrm>
              <a:off x="4285178" y="1523619"/>
              <a:ext cx="3618595" cy="2333042"/>
            </a:xfrm>
            <a:prstGeom prst="rect">
              <a:avLst/>
            </a:prstGeom>
            <a:noFill/>
            <a:ln w="25400" cap="flat" cmpd="sng">
              <a:solidFill>
                <a:srgbClr val="62A8B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4366119" y="1578092"/>
              <a:ext cx="3456711" cy="3487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6041"/>
                </a:lnSpc>
                <a:spcBef>
                  <a:spcPts val="0"/>
                </a:spcBef>
                <a:spcAft>
                  <a:spcPts val="0"/>
                </a:spcAft>
                <a:buClr>
                  <a:srgbClr val="2A2921"/>
                </a:buClr>
                <a:buSzPts val="1632"/>
                <a:buFont typeface="Montserrat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Parcerias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público-privadas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4285177" y="2129529"/>
              <a:ext cx="3586527" cy="853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Parcerias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comerciais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entre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organizações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do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governo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e do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setor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privado para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dividir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custos 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riscos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na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disseminação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de de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novas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tecnologias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promissoras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03B917-3E15-466A-CBEB-2CD4C25171D3}"/>
              </a:ext>
            </a:extLst>
          </p:cNvPr>
          <p:cNvGrpSpPr/>
          <p:nvPr/>
        </p:nvGrpSpPr>
        <p:grpSpPr>
          <a:xfrm>
            <a:off x="8226198" y="1005244"/>
            <a:ext cx="3618595" cy="2333042"/>
            <a:chOff x="8094226" y="1523619"/>
            <a:chExt cx="3618595" cy="2333042"/>
          </a:xfrm>
        </p:grpSpPr>
        <p:sp>
          <p:nvSpPr>
            <p:cNvPr id="56" name="Google Shape;56;p6"/>
            <p:cNvSpPr/>
            <p:nvPr/>
          </p:nvSpPr>
          <p:spPr>
            <a:xfrm>
              <a:off x="8094226" y="1523619"/>
              <a:ext cx="3618595" cy="2333042"/>
            </a:xfrm>
            <a:prstGeom prst="rect">
              <a:avLst/>
            </a:prstGeom>
            <a:noFill/>
            <a:ln w="25400" cap="flat" cmpd="sng">
              <a:solidFill>
                <a:srgbClr val="62A8B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8189453" y="1582089"/>
              <a:ext cx="3456711" cy="37217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6041"/>
                </a:lnSpc>
                <a:spcBef>
                  <a:spcPts val="0"/>
                </a:spcBef>
                <a:spcAft>
                  <a:spcPts val="0"/>
                </a:spcAft>
                <a:buClr>
                  <a:srgbClr val="2A2921"/>
                </a:buClr>
                <a:buSzPts val="1632"/>
                <a:buFont typeface="Montserrat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Incubadoras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8189453" y="2140027"/>
              <a:ext cx="3456711" cy="639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Programas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dedicados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apoio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para startups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focalizadas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produtos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possam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acelerar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transição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energética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A6C2639-5BA1-3D1C-4AC5-8FA23AE1BB9A}"/>
              </a:ext>
            </a:extLst>
          </p:cNvPr>
          <p:cNvGrpSpPr/>
          <p:nvPr/>
        </p:nvGrpSpPr>
        <p:grpSpPr>
          <a:xfrm>
            <a:off x="107761" y="4047113"/>
            <a:ext cx="4219818" cy="2333042"/>
            <a:chOff x="384035" y="4047113"/>
            <a:chExt cx="3837088" cy="2333042"/>
          </a:xfrm>
        </p:grpSpPr>
        <p:sp>
          <p:nvSpPr>
            <p:cNvPr id="59" name="Google Shape;59;p6"/>
            <p:cNvSpPr/>
            <p:nvPr/>
          </p:nvSpPr>
          <p:spPr>
            <a:xfrm>
              <a:off x="384035" y="4047113"/>
              <a:ext cx="3710691" cy="2333042"/>
            </a:xfrm>
            <a:prstGeom prst="rect">
              <a:avLst/>
            </a:prstGeom>
            <a:noFill/>
            <a:ln w="25400" cap="flat" cmpd="sng">
              <a:solidFill>
                <a:srgbClr val="62A8B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557072" y="4088304"/>
              <a:ext cx="3456711" cy="35241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6041"/>
                </a:lnSpc>
                <a:spcBef>
                  <a:spcPts val="0"/>
                </a:spcBef>
                <a:spcAft>
                  <a:spcPts val="0"/>
                </a:spcAft>
                <a:buClr>
                  <a:srgbClr val="2A2921"/>
                </a:buClr>
                <a:buSzPts val="1632"/>
                <a:buFont typeface="Montserrat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Fundos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para Venture Capital 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384035" y="4557797"/>
              <a:ext cx="3837088" cy="10663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A5A4C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Financiamento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privado para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novas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empresas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energia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com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produtos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tecnológicos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voltados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para 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transição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energética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possuam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alto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potencial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de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crescimento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2C5849-252B-1F14-72D9-7C0A051EECEB}"/>
              </a:ext>
            </a:extLst>
          </p:cNvPr>
          <p:cNvGrpSpPr/>
          <p:nvPr/>
        </p:nvGrpSpPr>
        <p:grpSpPr>
          <a:xfrm>
            <a:off x="4422722" y="4070416"/>
            <a:ext cx="3601103" cy="2333042"/>
            <a:chOff x="4285178" y="4047113"/>
            <a:chExt cx="3618595" cy="2333042"/>
          </a:xfrm>
        </p:grpSpPr>
        <p:sp>
          <p:nvSpPr>
            <p:cNvPr id="62" name="Google Shape;62;p6"/>
            <p:cNvSpPr/>
            <p:nvPr/>
          </p:nvSpPr>
          <p:spPr>
            <a:xfrm>
              <a:off x="4285178" y="4047113"/>
              <a:ext cx="3618595" cy="2333042"/>
            </a:xfrm>
            <a:prstGeom prst="rect">
              <a:avLst/>
            </a:prstGeom>
            <a:noFill/>
            <a:ln w="25400" cap="flat" cmpd="sng">
              <a:solidFill>
                <a:srgbClr val="62A8B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4362618" y="4088304"/>
              <a:ext cx="3456711" cy="36008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6041"/>
                </a:lnSpc>
                <a:spcBef>
                  <a:spcPts val="0"/>
                </a:spcBef>
                <a:spcAft>
                  <a:spcPts val="0"/>
                </a:spcAft>
                <a:buClr>
                  <a:srgbClr val="2A2921"/>
                </a:buClr>
                <a:buSzPts val="1632"/>
                <a:buFont typeface="Montserrat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Subsídios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4570858" y="4653023"/>
              <a:ext cx="3005600" cy="639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Subsídios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incentivem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investimentos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atividades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para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acelerar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transição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energética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C88EE2-33CA-32EB-DD3F-97BF881A944E}"/>
              </a:ext>
            </a:extLst>
          </p:cNvPr>
          <p:cNvGrpSpPr/>
          <p:nvPr/>
        </p:nvGrpSpPr>
        <p:grpSpPr>
          <a:xfrm>
            <a:off x="8240482" y="4047113"/>
            <a:ext cx="3618595" cy="2333042"/>
            <a:chOff x="8094226" y="4047113"/>
            <a:chExt cx="3618595" cy="2333042"/>
          </a:xfrm>
        </p:grpSpPr>
        <p:sp>
          <p:nvSpPr>
            <p:cNvPr id="65" name="Google Shape;65;p6"/>
            <p:cNvSpPr/>
            <p:nvPr/>
          </p:nvSpPr>
          <p:spPr>
            <a:xfrm>
              <a:off x="8094226" y="4047113"/>
              <a:ext cx="3618595" cy="2333042"/>
            </a:xfrm>
            <a:prstGeom prst="rect">
              <a:avLst/>
            </a:prstGeom>
            <a:noFill/>
            <a:ln w="25400" cap="flat" cmpd="sng">
              <a:solidFill>
                <a:srgbClr val="62A8B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8178217" y="4075222"/>
              <a:ext cx="3456711" cy="3927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6041"/>
                </a:lnSpc>
                <a:spcBef>
                  <a:spcPts val="0"/>
                </a:spcBef>
                <a:spcAft>
                  <a:spcPts val="0"/>
                </a:spcAft>
                <a:buClr>
                  <a:srgbClr val="2A2921"/>
                </a:buClr>
                <a:buSzPts val="1632"/>
                <a:buFont typeface="Montserrat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Prêmios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e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A2921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Desafios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8189370" y="4653023"/>
              <a:ext cx="3426881" cy="853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A5A4C"/>
                </a:buClr>
                <a:buSzPts val="1200"/>
                <a:buFont typeface="Montserrat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Competições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com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prêmios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monetários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para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novas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descobertas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tecnologias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que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incentivem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inovação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acelerem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substancialmente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a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transição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energética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A5A4C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69460CF7-811C-FF1B-44F9-A1B2CAC80690}"/>
              </a:ext>
            </a:extLst>
          </p:cNvPr>
          <p:cNvSpPr txBox="1"/>
          <p:nvPr/>
        </p:nvSpPr>
        <p:spPr>
          <a:xfrm>
            <a:off x="458037" y="1241804"/>
            <a:ext cx="9818914" cy="52629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/>
              <a:t>Financiamento </a:t>
            </a:r>
            <a:r>
              <a:rPr lang="pt-BR" sz="2800" dirty="0"/>
              <a:t>com taxa de juros menores: </a:t>
            </a:r>
            <a:r>
              <a:rPr lang="pt-BR" sz="2800" b="1" dirty="0">
                <a:solidFill>
                  <a:srgbClr val="FF0000"/>
                </a:solidFill>
              </a:rPr>
              <a:t>FINEP</a:t>
            </a:r>
            <a:r>
              <a:rPr lang="pt-BR" sz="2800" dirty="0"/>
              <a:t>, BNDES, Finame, Fundo Clima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/>
              <a:t>Start </a:t>
            </a:r>
            <a:r>
              <a:rPr lang="pt-BR" sz="2800" dirty="0"/>
              <a:t>com o PROINFA com tarifa feed-in, leilões de energias renováveis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/>
              <a:t>Isenção </a:t>
            </a:r>
            <a:r>
              <a:rPr lang="pt-BR" sz="2800" dirty="0"/>
              <a:t>fiscal para equipamentos importados, ICMS, COFINS e outros para estimular a energia eólica e solar.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/>
              <a:t>Investimentos </a:t>
            </a:r>
            <a:r>
              <a:rPr lang="pt-BR" sz="2800" dirty="0"/>
              <a:t>obrigatórios de empresas em P&amp; D e EE (Lei 9.991/2000) – investimento médio de 380 milhões ------ </a:t>
            </a:r>
            <a:r>
              <a:rPr lang="pt-BR" sz="2800" b="1" dirty="0">
                <a:solidFill>
                  <a:srgbClr val="FF0000"/>
                </a:solidFill>
              </a:rPr>
              <a:t>FNDCT 0,4%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35CD3DE-F284-6937-7ECA-7E7DB4489A9A}"/>
              </a:ext>
            </a:extLst>
          </p:cNvPr>
          <p:cNvSpPr txBox="1"/>
          <p:nvPr/>
        </p:nvSpPr>
        <p:spPr>
          <a:xfrm>
            <a:off x="1764322" y="267598"/>
            <a:ext cx="7206343" cy="523220"/>
          </a:xfrm>
          <a:prstGeom prst="rect">
            <a:avLst/>
          </a:prstGeom>
          <a:solidFill>
            <a:srgbClr val="005051"/>
          </a:solidFill>
        </p:spPr>
        <p:txBody>
          <a:bodyPr wrap="square" anchor="ctr">
            <a:spAutoFit/>
          </a:bodyPr>
          <a:lstStyle/>
          <a:p>
            <a:pPr marL="43815" marR="36195" algn="ctr">
              <a:spcBef>
                <a:spcPts val="110"/>
              </a:spcBef>
              <a:spcAft>
                <a:spcPts val="0"/>
              </a:spcAft>
            </a:pPr>
            <a:r>
              <a:rPr lang="pt-PT" sz="2800" dirty="0">
                <a:solidFill>
                  <a:schemeClr val="bg1"/>
                </a:solidFill>
                <a:effectLst/>
                <a:latin typeface="Arial MT"/>
                <a:ea typeface="Tahoma" panose="020B0604030504040204" pitchFamily="34" charset="0"/>
                <a:cs typeface="Tahoma" panose="020B0604030504040204" pitchFamily="34" charset="0"/>
              </a:rPr>
              <a:t>Incentivos</a:t>
            </a:r>
            <a:r>
              <a:rPr lang="pt-PT" sz="2800" spc="-15" dirty="0">
                <a:solidFill>
                  <a:schemeClr val="bg1"/>
                </a:solidFill>
                <a:effectLst/>
                <a:latin typeface="Arial M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effectLst/>
                <a:latin typeface="Arial MT"/>
                <a:ea typeface="Tahoma" panose="020B0604030504040204" pitchFamily="34" charset="0"/>
                <a:cs typeface="Tahoma" panose="020B0604030504040204" pitchFamily="34" charset="0"/>
              </a:rPr>
              <a:t>ﬁscais</a:t>
            </a:r>
            <a:r>
              <a:rPr lang="pt-PT" sz="2800" spc="-15" dirty="0">
                <a:solidFill>
                  <a:schemeClr val="bg1"/>
                </a:solidFill>
                <a:effectLst/>
                <a:latin typeface="Arial M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effectLst/>
                <a:latin typeface="Arial MT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pt-PT" sz="2800" spc="-20" dirty="0">
                <a:solidFill>
                  <a:schemeClr val="bg1"/>
                </a:solidFill>
                <a:effectLst/>
                <a:latin typeface="Arial M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effectLst/>
                <a:latin typeface="Arial MT"/>
                <a:ea typeface="Tahoma" panose="020B0604030504040204" pitchFamily="34" charset="0"/>
                <a:cs typeface="Tahoma" panose="020B0604030504040204" pitchFamily="34" charset="0"/>
              </a:rPr>
              <a:t>econômicos</a:t>
            </a:r>
            <a:endParaRPr lang="pt-BR" sz="2800" dirty="0">
              <a:solidFill>
                <a:schemeClr val="bg1"/>
              </a:solidFill>
              <a:effectLst/>
              <a:latin typeface="Arial M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0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0856F974-A32C-9B1A-F98D-08AD02478F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185370"/>
              </p:ext>
            </p:extLst>
          </p:nvPr>
        </p:nvGraphicFramePr>
        <p:xfrm>
          <a:off x="542141" y="183917"/>
          <a:ext cx="9929812" cy="592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6299000" imgH="4620798" progId="Word.Document.12">
                  <p:embed/>
                </p:oleObj>
              </mc:Choice>
              <mc:Fallback>
                <p:oleObj name="Document" r:id="rId3" imgW="6299000" imgH="4620798" progId="Word.Document.12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0856F974-A32C-9B1A-F98D-08AD02478F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141" y="183917"/>
                        <a:ext cx="9929812" cy="592772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2D892697-D713-1E71-4DF5-6EBC2812565B}"/>
              </a:ext>
            </a:extLst>
          </p:cNvPr>
          <p:cNvSpPr txBox="1"/>
          <p:nvPr/>
        </p:nvSpPr>
        <p:spPr>
          <a:xfrm>
            <a:off x="914399" y="6111642"/>
            <a:ext cx="1012915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1050" marR="791210" algn="ctr">
              <a:spcBef>
                <a:spcPts val="400"/>
              </a:spcBef>
              <a:spcAft>
                <a:spcPts val="0"/>
              </a:spcAft>
            </a:pP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Alguns</a:t>
            </a:r>
            <a:r>
              <a:rPr lang="pt-PT" sz="1600" spc="45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mecanismos</a:t>
            </a:r>
            <a:r>
              <a:rPr lang="pt-PT" sz="1600" spc="4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de</a:t>
            </a:r>
            <a:r>
              <a:rPr lang="pt-PT" sz="1600" spc="45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Incentivos</a:t>
            </a:r>
            <a:r>
              <a:rPr lang="pt-PT" sz="1600" spc="4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fiscais</a:t>
            </a:r>
            <a:r>
              <a:rPr lang="pt-PT" sz="1600" spc="4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e</a:t>
            </a:r>
            <a:r>
              <a:rPr lang="pt-PT" sz="1600" spc="45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financeiros</a:t>
            </a:r>
            <a:r>
              <a:rPr lang="pt-PT" sz="1600" spc="4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para</a:t>
            </a:r>
            <a:r>
              <a:rPr lang="pt-PT" sz="1600" spc="45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e</a:t>
            </a:r>
            <a:r>
              <a:rPr lang="pt-PT" sz="1600" spc="4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energia</a:t>
            </a:r>
            <a:r>
              <a:rPr lang="pt-PT" sz="1600" spc="4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alternativa</a:t>
            </a:r>
            <a:r>
              <a:rPr lang="pt-PT" sz="1600" spc="45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no</a:t>
            </a:r>
            <a:r>
              <a:rPr lang="pt-PT" sz="1600" spc="4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pt-PT" sz="1600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Brasil</a:t>
            </a:r>
            <a:endParaRPr lang="pt-BR" sz="1600" dirty="0">
              <a:effectLst/>
              <a:latin typeface="Arial MT"/>
              <a:ea typeface="Arial MT"/>
              <a:cs typeface="Arial MT"/>
            </a:endParaRPr>
          </a:p>
          <a:p>
            <a:pPr marL="781050" marR="791210" algn="r">
              <a:spcBef>
                <a:spcPts val="295"/>
              </a:spcBef>
              <a:spcAft>
                <a:spcPts val="0"/>
              </a:spcAft>
            </a:pPr>
            <a:r>
              <a:rPr lang="pt-PT" sz="1600" i="1" dirty="0">
                <a:solidFill>
                  <a:srgbClr val="231F20"/>
                </a:solidFill>
                <a:effectLst/>
                <a:latin typeface="Arial MT"/>
                <a:ea typeface="Arial MT"/>
                <a:cs typeface="Arial MT"/>
              </a:rPr>
              <a:t>Fonte:Centro Clima</a:t>
            </a:r>
            <a:endParaRPr lang="pt-BR" sz="1600" i="1" dirty="0">
              <a:effectLst/>
              <a:latin typeface="Arial MT"/>
              <a:ea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7724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1256042" y="62599"/>
            <a:ext cx="9988363" cy="520205"/>
          </a:xfrm>
          <a:prstGeom prst="rect">
            <a:avLst/>
          </a:prstGeom>
          <a:solidFill>
            <a:srgbClr val="00505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972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3188"/>
              <a:buFont typeface="Montserrat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As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prioridades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 de C&amp;T&amp;I para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a </a:t>
            </a:r>
            <a:r>
              <a:rPr lang="en-US" sz="2800">
                <a:solidFill>
                  <a:schemeClr val="bg1"/>
                </a:solidFill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T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M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ransição Energética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MT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0" y="758151"/>
            <a:ext cx="6366541" cy="6099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42900" marR="0" lvl="0" indent="-242900" algn="l" defTabSz="914400" rtl="0" eaLnBrk="1" fontAlgn="auto" latinLnBrk="0" hangingPunct="1">
              <a:lnSpc>
                <a:spcPct val="126018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2160"/>
              <a:buFont typeface="Montserrat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Energia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renovável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404"/>
              </a:spcBef>
              <a:spcAft>
                <a:spcPts val="0"/>
              </a:spcAft>
              <a:buClr>
                <a:srgbClr val="5A5A4C"/>
              </a:buClr>
              <a:buSzPts val="1380"/>
              <a:buFont typeface="Montserr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Melhorar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a performance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socioambiental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dos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sistemas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energia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renovável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já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existentes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identificar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novos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sistemas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  <a:p>
            <a:pPr marL="242900" marR="0" lvl="0" indent="-242900" algn="l" defTabSz="914400" rtl="0" eaLnBrk="1" fontAlgn="auto" latinLnBrk="0" hangingPunct="1">
              <a:lnSpc>
                <a:spcPct val="126018"/>
              </a:lnSpc>
              <a:spcBef>
                <a:spcPts val="2609"/>
              </a:spcBef>
              <a:spcAft>
                <a:spcPts val="0"/>
              </a:spcAft>
              <a:buClr>
                <a:srgbClr val="2A2921"/>
              </a:buClr>
              <a:buSzPts val="2160"/>
              <a:buFont typeface="Montserrat"/>
              <a:buChar char="•"/>
              <a:tabLst/>
              <a:defRPr/>
            </a:pP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Melhorar</a:t>
            </a:r>
            <a:r>
              <a:rPr kumimoji="0" lang="en-US" sz="2160" b="1" i="0" u="none" strike="noStrike" kern="0" cap="none" spc="0" normalizeH="0" baseline="0" noProof="0" dirty="0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eficiência</a:t>
            </a:r>
            <a:r>
              <a:rPr kumimoji="0" lang="en-US" sz="2160" b="1" i="0" u="none" strike="noStrike" kern="0" cap="none" spc="0" normalizeH="0" baseline="0" noProof="0" dirty="0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energética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404"/>
              </a:spcBef>
              <a:spcAft>
                <a:spcPts val="0"/>
              </a:spcAft>
              <a:buClr>
                <a:srgbClr val="5A5A4C"/>
              </a:buClr>
              <a:buSzPts val="1380"/>
              <a:buFont typeface="Montserr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Pesquisar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implementar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tecnologias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práticas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para usar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energia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de forma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mais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eficiente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nos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prédios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transporte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indústria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. 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  <a:p>
            <a:pPr marL="242900" marR="0" lvl="0" indent="-242900" algn="l" defTabSz="914400" rtl="0" eaLnBrk="1" fontAlgn="auto" latinLnBrk="0" hangingPunct="1">
              <a:lnSpc>
                <a:spcPct val="126018"/>
              </a:lnSpc>
              <a:spcBef>
                <a:spcPts val="2609"/>
              </a:spcBef>
              <a:spcAft>
                <a:spcPts val="0"/>
              </a:spcAft>
              <a:buClr>
                <a:srgbClr val="2A2921"/>
              </a:buClr>
              <a:buSzPts val="2160"/>
              <a:buFont typeface="Montserrat"/>
              <a:buChar char="•"/>
              <a:tabLst/>
              <a:defRPr/>
            </a:pP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Desenvolver</a:t>
            </a:r>
            <a:r>
              <a:rPr kumimoji="0" lang="en-US" sz="2160" b="1" i="0" u="none" strike="noStrike" kern="0" cap="none" spc="0" normalizeH="0" baseline="0" noProof="0" dirty="0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sistemas</a:t>
            </a:r>
            <a:r>
              <a:rPr kumimoji="0" lang="en-US" sz="2160" b="1" i="0" u="none" strike="noStrike" kern="0" cap="none" spc="0" normalizeH="0" baseline="0" noProof="0" dirty="0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estocagem</a:t>
            </a:r>
            <a:r>
              <a:rPr kumimoji="0" lang="en-US" sz="2160" b="1" i="0" u="none" strike="noStrike" kern="0" cap="none" spc="0" normalizeH="0" baseline="0" noProof="0" dirty="0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energia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404"/>
              </a:spcBef>
              <a:spcAft>
                <a:spcPts val="0"/>
              </a:spcAft>
              <a:buClr>
                <a:srgbClr val="5A5A4C"/>
              </a:buClr>
              <a:buSzPts val="1380"/>
              <a:buFont typeface="Montserr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Pesquisar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novas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formas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estocar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baterias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ampliar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uso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energia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renovável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criar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redes de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produção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distribuição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energia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mais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resilientes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6366540" y="758151"/>
            <a:ext cx="5822411" cy="60998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42900" marR="0" lvl="0" indent="-242900" algn="l" defTabSz="914400" rtl="0" eaLnBrk="1" fontAlgn="auto" latinLnBrk="0" hangingPunct="1">
              <a:lnSpc>
                <a:spcPct val="126018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2160"/>
              <a:buFont typeface="Montserrat"/>
              <a:buChar char="•"/>
              <a:tabLst/>
              <a:defRPr/>
            </a:pP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Modernizar</a:t>
            </a:r>
            <a:r>
              <a:rPr kumimoji="0" lang="en-US" sz="2160" b="1" i="0" u="none" strike="noStrike" kern="0" cap="none" spc="0" normalizeH="0" baseline="0" noProof="0" dirty="0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as redes de </a:t>
            </a: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distribuição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404"/>
              </a:spcBef>
              <a:spcAft>
                <a:spcPts val="0"/>
              </a:spcAft>
              <a:buClr>
                <a:srgbClr val="5A5A4C"/>
              </a:buClr>
              <a:buSzPts val="1380"/>
              <a:buFont typeface="Montserr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Desenvolver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novos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sistemas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sensores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que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permitam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melhor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gestão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descentralização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oferta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energia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  <a:p>
            <a:pPr marL="242900" marR="0" lvl="0" indent="-242900" algn="l" defTabSz="914400" rtl="0" eaLnBrk="1" fontAlgn="auto" latinLnBrk="0" hangingPunct="1">
              <a:lnSpc>
                <a:spcPct val="126018"/>
              </a:lnSpc>
              <a:spcBef>
                <a:spcPts val="2609"/>
              </a:spcBef>
              <a:spcAft>
                <a:spcPts val="0"/>
              </a:spcAft>
              <a:buClr>
                <a:srgbClr val="2A2921"/>
              </a:buClr>
              <a:buSzPts val="2160"/>
              <a:buFont typeface="Montserrat"/>
              <a:buChar char="•"/>
              <a:tabLst/>
              <a:defRPr/>
            </a:pP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Monitorar</a:t>
            </a:r>
            <a:r>
              <a:rPr kumimoji="0" lang="en-US" sz="2160" b="1" i="0" u="none" strike="noStrike" kern="0" cap="none" spc="0" normalizeH="0" baseline="0" noProof="0" dirty="0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mitigar</a:t>
            </a:r>
            <a:r>
              <a:rPr kumimoji="0" lang="en-US" sz="2160" b="1" i="0" u="none" strike="noStrike" kern="0" cap="none" spc="0" normalizeH="0" baseline="0" noProof="0" dirty="0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impactos</a:t>
            </a:r>
            <a:r>
              <a:rPr kumimoji="0" lang="en-US" sz="2160" b="1" i="0" u="none" strike="noStrike" kern="0" cap="none" spc="0" normalizeH="0" baseline="0" noProof="0" dirty="0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2160" b="1" i="0" u="none" strike="noStrike" kern="0" cap="none" spc="0" normalizeH="0" baseline="0" noProof="0" dirty="0" err="1">
                <a:ln>
                  <a:noFill/>
                </a:ln>
                <a:solidFill>
                  <a:srgbClr val="2A29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socioambientais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404"/>
              </a:spcBef>
              <a:spcAft>
                <a:spcPts val="0"/>
              </a:spcAft>
              <a:buClr>
                <a:srgbClr val="5A5A4C"/>
              </a:buClr>
              <a:buSzPts val="1380"/>
              <a:buFont typeface="Montserrat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Desenvolver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sistemas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informação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integrados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que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permitam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monitorar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mitigar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impactos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socioambientais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setor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energia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tempo real.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>
            <a:extLst>
              <a:ext uri="{FF2B5EF4-FFF2-40B4-BE49-F238E27FC236}">
                <a16:creationId xmlns:a16="http://schemas.microsoft.com/office/drawing/2014/main" id="{E533E411-6288-33A4-34ED-C840E6E9C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62919" y="238702"/>
            <a:ext cx="7139353" cy="795731"/>
          </a:xfrm>
          <a:prstGeom prst="rect">
            <a:avLst/>
          </a:prstGeom>
          <a:solidFill>
            <a:srgbClr val="005051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245"/>
              </a:spcBef>
              <a:tabLst>
                <a:tab pos="378460" algn="l"/>
                <a:tab pos="379095" algn="l"/>
              </a:tabLst>
            </a:pPr>
            <a:r>
              <a:rPr lang="pt-BR" sz="2400" b="0" spc="-10" dirty="0">
                <a:solidFill>
                  <a:schemeClr val="bg1"/>
                </a:solidFill>
                <a:latin typeface="Arial MT"/>
                <a:ea typeface="Tahoma" panose="020B0604030504040204" pitchFamily="34" charset="0"/>
                <a:cs typeface="Tahoma" panose="020B0604030504040204" pitchFamily="34" charset="0"/>
              </a:rPr>
              <a:t>OS FINANCIAMENTOS DA FINEP PARA A TRANSIÇÃO ENERGÉTICA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C85F38-7743-99D8-4A8C-B7A9AB3E6316}"/>
              </a:ext>
            </a:extLst>
          </p:cNvPr>
          <p:cNvSpPr txBox="1"/>
          <p:nvPr/>
        </p:nvSpPr>
        <p:spPr>
          <a:xfrm>
            <a:off x="4762918" y="1256365"/>
            <a:ext cx="7429081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460" indent="-287020">
              <a:lnSpc>
                <a:spcPct val="100000"/>
              </a:lnSpc>
              <a:spcBef>
                <a:spcPts val="24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lang="pt-BR" sz="2800" spc="-10" dirty="0">
                <a:solidFill>
                  <a:schemeClr val="tx1"/>
                </a:solidFill>
                <a:latin typeface="Calibri"/>
                <a:cs typeface="Calibri"/>
              </a:rPr>
              <a:t>PROGRAMA DE INVESTIMENTOS </a:t>
            </a:r>
            <a:r>
              <a:rPr lang="pt-BR" sz="2800" spc="-10">
                <a:solidFill>
                  <a:schemeClr val="tx1"/>
                </a:solidFill>
                <a:latin typeface="Calibri"/>
                <a:cs typeface="Calibri"/>
              </a:rPr>
              <a:t>EM STARTUPS </a:t>
            </a:r>
            <a:r>
              <a:rPr lang="pt-BR" sz="2800" spc="-10" dirty="0">
                <a:solidFill>
                  <a:schemeClr val="tx1"/>
                </a:solidFill>
                <a:latin typeface="Calibri"/>
                <a:cs typeface="Calibri"/>
              </a:rPr>
              <a:t>INOVADORAS –ENERGIA</a:t>
            </a:r>
          </a:p>
          <a:p>
            <a:pPr marL="91440">
              <a:lnSpc>
                <a:spcPct val="100000"/>
              </a:lnSpc>
              <a:spcBef>
                <a:spcPts val="245"/>
              </a:spcBef>
              <a:tabLst>
                <a:tab pos="378460" algn="l"/>
                <a:tab pos="379095" algn="l"/>
              </a:tabLst>
            </a:pPr>
            <a:endParaRPr lang="pt-BR" sz="2800" spc="-1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378460" indent="-287020">
              <a:lnSpc>
                <a:spcPct val="100000"/>
              </a:lnSpc>
              <a:spcBef>
                <a:spcPts val="24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lang="pt-BR" sz="2800" spc="-10" dirty="0">
                <a:solidFill>
                  <a:schemeClr val="tx1"/>
                </a:solidFill>
                <a:latin typeface="Calibri"/>
                <a:cs typeface="Calibri"/>
              </a:rPr>
              <a:t> PROGRAMA INOVA ENERGIA </a:t>
            </a:r>
          </a:p>
          <a:p>
            <a:pPr marL="378460" indent="-287020">
              <a:lnSpc>
                <a:spcPct val="100000"/>
              </a:lnSpc>
              <a:spcBef>
                <a:spcPts val="24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endParaRPr lang="pt-BR" sz="2800" spc="-1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378460" indent="-287020">
              <a:lnSpc>
                <a:spcPct val="100000"/>
              </a:lnSpc>
              <a:spcBef>
                <a:spcPts val="24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lang="pt-BR" sz="2800" spc="-10" dirty="0">
                <a:solidFill>
                  <a:schemeClr val="tx1"/>
                </a:solidFill>
                <a:latin typeface="Calibri"/>
                <a:cs typeface="Calibri"/>
              </a:rPr>
              <a:t> PROGRAMA ENERGIAS RENOVÁVEIS 2022</a:t>
            </a:r>
          </a:p>
          <a:p>
            <a:pPr marL="378460" indent="-287020">
              <a:lnSpc>
                <a:spcPct val="100000"/>
              </a:lnSpc>
              <a:spcBef>
                <a:spcPts val="24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endParaRPr lang="pt-BR" sz="2800" spc="-1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378460" indent="-287020">
              <a:lnSpc>
                <a:spcPct val="100000"/>
              </a:lnSpc>
              <a:spcBef>
                <a:spcPts val="245"/>
              </a:spcBef>
              <a:buFont typeface="Wingdings"/>
              <a:buChar char=""/>
              <a:tabLst>
                <a:tab pos="378460" algn="l"/>
                <a:tab pos="379095" algn="l"/>
              </a:tabLst>
            </a:pPr>
            <a:r>
              <a:rPr lang="pt-BR" sz="2800" spc="-10" dirty="0">
                <a:solidFill>
                  <a:schemeClr val="tx1"/>
                </a:solidFill>
                <a:latin typeface="Calibri"/>
                <a:cs typeface="Calibri"/>
              </a:rPr>
              <a:t>PROGRAMA INOVAÇÕES RADICAIS NO SETOR ELÉTRICO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9301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88685" y="615382"/>
            <a:ext cx="5100901" cy="80701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 algn="l"/>
            <a:r>
              <a:rPr lang="pt-BR" sz="5000" kern="1400" spc="10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Celso </a:t>
            </a:r>
            <a:r>
              <a:rPr lang="pt-BR" sz="5000" kern="1400" spc="100" err="1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Pansera</a:t>
            </a:r>
            <a:endParaRPr lang="pt-BR" sz="5000" kern="1400" spc="100">
              <a:solidFill>
                <a:schemeClr val="bg1"/>
              </a:solidFill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3000" kern="1400" spc="10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Presidente</a:t>
            </a:r>
          </a:p>
        </p:txBody>
      </p:sp>
    </p:spTree>
    <p:extLst>
      <p:ext uri="{BB962C8B-B14F-4D97-AF65-F5344CB8AC3E}">
        <p14:creationId xmlns:p14="http://schemas.microsoft.com/office/powerpoint/2010/main" val="29265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CaixaDeTexto 20">
            <a:extLst>
              <a:ext uri="{FF2B5EF4-FFF2-40B4-BE49-F238E27FC236}">
                <a16:creationId xmlns:a16="http://schemas.microsoft.com/office/drawing/2014/main" id="{B7578B79-F0B8-80B4-E1D4-A45C6E36B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264" y="7000"/>
            <a:ext cx="111842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1pPr>
            <a:lvl2pPr marL="742950" indent="-285750"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3000">
                <a:solidFill>
                  <a:srgbClr val="034D4E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Marcos da evolução do Sistema Nacional de Ciência e Tecnologia e Inovação</a:t>
            </a:r>
            <a:endParaRPr lang="pt-BR" altLang="pt-BR" sz="3000">
              <a:solidFill>
                <a:srgbClr val="034D4E"/>
              </a:solidFill>
              <a:latin typeface="Bahnschrift" panose="020B0502040204020203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3A8C3CA6-7A15-9303-71EE-65DB5F76C313}"/>
              </a:ext>
            </a:extLst>
          </p:cNvPr>
          <p:cNvCxnSpPr>
            <a:cxnSpLocks/>
          </p:cNvCxnSpPr>
          <p:nvPr/>
        </p:nvCxnSpPr>
        <p:spPr>
          <a:xfrm>
            <a:off x="-267063" y="3995318"/>
            <a:ext cx="1260173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5B2D2F9A-9A37-6A6B-7FDB-0817B4B378F1}"/>
              </a:ext>
            </a:extLst>
          </p:cNvPr>
          <p:cNvGrpSpPr/>
          <p:nvPr/>
        </p:nvGrpSpPr>
        <p:grpSpPr>
          <a:xfrm rot="5400000">
            <a:off x="230176" y="3729308"/>
            <a:ext cx="554831" cy="554831"/>
            <a:chOff x="1150597" y="3535738"/>
            <a:chExt cx="919162" cy="919162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BDBBBBFB-0D54-9063-F523-80F78DEBAEC7}"/>
                </a:ext>
              </a:extLst>
            </p:cNvPr>
            <p:cNvSpPr/>
            <p:nvPr/>
          </p:nvSpPr>
          <p:spPr>
            <a:xfrm>
              <a:off x="1150597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877BCEF5-26D4-D9DE-14A8-1EE0902EF451}"/>
                </a:ext>
              </a:extLst>
            </p:cNvPr>
            <p:cNvSpPr/>
            <p:nvPr/>
          </p:nvSpPr>
          <p:spPr>
            <a:xfrm>
              <a:off x="1514928" y="3900069"/>
              <a:ext cx="190500" cy="190500"/>
            </a:xfrm>
            <a:prstGeom prst="ellipse">
              <a:avLst/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4" name="Circle: Hollow 8">
              <a:extLst>
                <a:ext uri="{FF2B5EF4-FFF2-40B4-BE49-F238E27FC236}">
                  <a16:creationId xmlns:a16="http://schemas.microsoft.com/office/drawing/2014/main" id="{FD2A9F45-1902-FDE0-2AE3-F4945625587C}"/>
                </a:ext>
              </a:extLst>
            </p:cNvPr>
            <p:cNvSpPr/>
            <p:nvPr/>
          </p:nvSpPr>
          <p:spPr>
            <a:xfrm>
              <a:off x="1395362" y="3783798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5" name="Circle: Hollow 9">
              <a:extLst>
                <a:ext uri="{FF2B5EF4-FFF2-40B4-BE49-F238E27FC236}">
                  <a16:creationId xmlns:a16="http://schemas.microsoft.com/office/drawing/2014/main" id="{5075C562-CCBA-6FEA-ED4A-847880CECED3}"/>
                </a:ext>
              </a:extLst>
            </p:cNvPr>
            <p:cNvSpPr/>
            <p:nvPr/>
          </p:nvSpPr>
          <p:spPr>
            <a:xfrm>
              <a:off x="1262993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E3BC38BB-8AC9-F60F-0275-591CC414F5A2}"/>
              </a:ext>
            </a:extLst>
          </p:cNvPr>
          <p:cNvGrpSpPr/>
          <p:nvPr/>
        </p:nvGrpSpPr>
        <p:grpSpPr>
          <a:xfrm rot="10800000">
            <a:off x="443787" y="2654662"/>
            <a:ext cx="124240" cy="1132494"/>
            <a:chOff x="1548058" y="4342505"/>
            <a:chExt cx="124240" cy="1132494"/>
          </a:xfrm>
          <a:solidFill>
            <a:srgbClr val="034D4E"/>
          </a:solidFill>
        </p:grpSpPr>
        <p:cxnSp>
          <p:nvCxnSpPr>
            <p:cNvPr id="16" name="Straight Connector 11">
              <a:extLst>
                <a:ext uri="{FF2B5EF4-FFF2-40B4-BE49-F238E27FC236}">
                  <a16:creationId xmlns:a16="http://schemas.microsoft.com/office/drawing/2014/main" id="{B6EDCC51-BC33-F9D7-B7C4-319AF61189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0179" y="4342505"/>
              <a:ext cx="0" cy="1033387"/>
            </a:xfrm>
            <a:prstGeom prst="line">
              <a:avLst/>
            </a:prstGeom>
            <a:grpFill/>
            <a:ln w="19050">
              <a:solidFill>
                <a:srgbClr val="034D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45AD58C7-EDD3-5A4A-4E33-774D2CAF9D5B}"/>
                </a:ext>
              </a:extLst>
            </p:cNvPr>
            <p:cNvSpPr/>
            <p:nvPr/>
          </p:nvSpPr>
          <p:spPr>
            <a:xfrm rot="18703098">
              <a:off x="1548058" y="5350759"/>
              <a:ext cx="124240" cy="124240"/>
            </a:xfrm>
            <a:prstGeom prst="ellipse">
              <a:avLst/>
            </a:prstGeom>
            <a:grpFill/>
            <a:ln>
              <a:solidFill>
                <a:srgbClr val="034D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sp>
        <p:nvSpPr>
          <p:cNvPr id="18" name="TextBox 15">
            <a:extLst>
              <a:ext uri="{FF2B5EF4-FFF2-40B4-BE49-F238E27FC236}">
                <a16:creationId xmlns:a16="http://schemas.microsoft.com/office/drawing/2014/main" id="{D0D29264-E128-812B-41A4-92E2C2F3CF1E}"/>
              </a:ext>
            </a:extLst>
          </p:cNvPr>
          <p:cNvSpPr txBox="1"/>
          <p:nvPr/>
        </p:nvSpPr>
        <p:spPr>
          <a:xfrm>
            <a:off x="-253064" y="1801131"/>
            <a:ext cx="15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34D4E"/>
                </a:solidFill>
                <a:latin typeface="Bahnschrift" panose="020B0502040204020203" pitchFamily="34" charset="0"/>
              </a:rPr>
              <a:t>1908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05EFC447-AA76-E54C-3361-41BAB222D0D8}"/>
              </a:ext>
            </a:extLst>
          </p:cNvPr>
          <p:cNvSpPr txBox="1"/>
          <p:nvPr/>
        </p:nvSpPr>
        <p:spPr>
          <a:xfrm>
            <a:off x="-365390" y="2058219"/>
            <a:ext cx="17425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Instituto </a:t>
            </a:r>
          </a:p>
          <a:p>
            <a:pPr algn="ctr"/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Oswaldo Cruz</a:t>
            </a:r>
          </a:p>
          <a:p>
            <a:pPr algn="ctr"/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FIOCRUZ</a:t>
            </a:r>
            <a:endParaRPr lang="en-US" sz="1100">
              <a:solidFill>
                <a:srgbClr val="034D4E"/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62F669F6-46B4-3EAB-8FDC-4CA9ED1512AF}"/>
              </a:ext>
            </a:extLst>
          </p:cNvPr>
          <p:cNvSpPr txBox="1"/>
          <p:nvPr/>
        </p:nvSpPr>
        <p:spPr>
          <a:xfrm>
            <a:off x="1272477" y="1787522"/>
            <a:ext cx="15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34D4E"/>
                </a:solidFill>
                <a:latin typeface="Bahnschrift" panose="020B0502040204020203" pitchFamily="34" charset="0"/>
              </a:rPr>
              <a:t>1920</a:t>
            </a:r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876262EA-BB09-A2A3-F712-68851B103AE4}"/>
              </a:ext>
            </a:extLst>
          </p:cNvPr>
          <p:cNvGrpSpPr/>
          <p:nvPr/>
        </p:nvGrpSpPr>
        <p:grpSpPr>
          <a:xfrm>
            <a:off x="955628" y="3745448"/>
            <a:ext cx="554829" cy="554829"/>
            <a:chOff x="5642508" y="3535738"/>
            <a:chExt cx="919162" cy="919162"/>
          </a:xfrm>
        </p:grpSpPr>
        <p:sp>
          <p:nvSpPr>
            <p:cNvPr id="28" name="Arc 26">
              <a:extLst>
                <a:ext uri="{FF2B5EF4-FFF2-40B4-BE49-F238E27FC236}">
                  <a16:creationId xmlns:a16="http://schemas.microsoft.com/office/drawing/2014/main" id="{533AEA94-AD03-8220-3A9C-614C8301C7D9}"/>
                </a:ext>
              </a:extLst>
            </p:cNvPr>
            <p:cNvSpPr/>
            <p:nvPr/>
          </p:nvSpPr>
          <p:spPr>
            <a:xfrm>
              <a:off x="5642508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47243-C78B-BD2F-97EB-57D1CBF95E78}"/>
                </a:ext>
              </a:extLst>
            </p:cNvPr>
            <p:cNvSpPr/>
            <p:nvPr/>
          </p:nvSpPr>
          <p:spPr>
            <a:xfrm>
              <a:off x="6006839" y="3900069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95E04548-0CF3-B504-5CB5-A15A427EAF4E}"/>
                </a:ext>
              </a:extLst>
            </p:cNvPr>
            <p:cNvSpPr/>
            <p:nvPr/>
          </p:nvSpPr>
          <p:spPr>
            <a:xfrm>
              <a:off x="5888516" y="3781006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D7A079C5-C87E-B756-B15A-DEEF07D31A27}"/>
                </a:ext>
              </a:extLst>
            </p:cNvPr>
            <p:cNvSpPr/>
            <p:nvPr/>
          </p:nvSpPr>
          <p:spPr>
            <a:xfrm>
              <a:off x="5754904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4D296A-26D0-EAC0-8D9A-D7F5846FE091}"/>
              </a:ext>
            </a:extLst>
          </p:cNvPr>
          <p:cNvCxnSpPr>
            <a:cxnSpLocks/>
            <a:stCxn id="33" idx="0"/>
            <a:endCxn id="30" idx="4"/>
          </p:cNvCxnSpPr>
          <p:nvPr/>
        </p:nvCxnSpPr>
        <p:spPr>
          <a:xfrm flipH="1" flipV="1">
            <a:off x="1233490" y="4152227"/>
            <a:ext cx="2500" cy="1671698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8C038C64-F80B-90B1-9AD8-F5D39F1EB5F6}"/>
              </a:ext>
            </a:extLst>
          </p:cNvPr>
          <p:cNvSpPr/>
          <p:nvPr/>
        </p:nvSpPr>
        <p:spPr>
          <a:xfrm>
            <a:off x="1173870" y="5823925"/>
            <a:ext cx="124240" cy="124240"/>
          </a:xfrm>
          <a:prstGeom prst="ellipse">
            <a:avLst/>
          </a:prstGeom>
          <a:solidFill>
            <a:srgbClr val="034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37810D-D6D1-2007-E4A1-536B74C7EFDC}"/>
              </a:ext>
            </a:extLst>
          </p:cNvPr>
          <p:cNvSpPr txBox="1"/>
          <p:nvPr/>
        </p:nvSpPr>
        <p:spPr>
          <a:xfrm>
            <a:off x="470633" y="3470621"/>
            <a:ext cx="15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34D4E"/>
                </a:solidFill>
                <a:latin typeface="Bahnschrift" panose="020B0502040204020203" pitchFamily="34" charset="0"/>
              </a:rPr>
              <a:t>1916</a:t>
            </a:r>
          </a:p>
        </p:txBody>
      </p:sp>
      <p:cxnSp>
        <p:nvCxnSpPr>
          <p:cNvPr id="52" name="Straight Connector 63">
            <a:extLst>
              <a:ext uri="{FF2B5EF4-FFF2-40B4-BE49-F238E27FC236}">
                <a16:creationId xmlns:a16="http://schemas.microsoft.com/office/drawing/2014/main" id="{887DE889-6276-4170-0360-27D5E2967E1A}"/>
              </a:ext>
            </a:extLst>
          </p:cNvPr>
          <p:cNvCxnSpPr>
            <a:cxnSpLocks/>
          </p:cNvCxnSpPr>
          <p:nvPr/>
        </p:nvCxnSpPr>
        <p:spPr>
          <a:xfrm>
            <a:off x="187981" y="2077211"/>
            <a:ext cx="611494" cy="0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65">
            <a:extLst>
              <a:ext uri="{FF2B5EF4-FFF2-40B4-BE49-F238E27FC236}">
                <a16:creationId xmlns:a16="http://schemas.microsoft.com/office/drawing/2014/main" id="{48E7763F-5E88-72D0-9ACC-6A176EB1937D}"/>
              </a:ext>
            </a:extLst>
          </p:cNvPr>
          <p:cNvCxnSpPr>
            <a:cxnSpLocks/>
          </p:cNvCxnSpPr>
          <p:nvPr/>
        </p:nvCxnSpPr>
        <p:spPr>
          <a:xfrm>
            <a:off x="934585" y="3750022"/>
            <a:ext cx="601538" cy="0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67">
            <a:extLst>
              <a:ext uri="{FF2B5EF4-FFF2-40B4-BE49-F238E27FC236}">
                <a16:creationId xmlns:a16="http://schemas.microsoft.com/office/drawing/2014/main" id="{F201E792-F850-549F-E9BB-080287F6C5C2}"/>
              </a:ext>
            </a:extLst>
          </p:cNvPr>
          <p:cNvCxnSpPr>
            <a:cxnSpLocks/>
          </p:cNvCxnSpPr>
          <p:nvPr/>
        </p:nvCxnSpPr>
        <p:spPr>
          <a:xfrm>
            <a:off x="1717420" y="2077211"/>
            <a:ext cx="599861" cy="0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16">
            <a:extLst>
              <a:ext uri="{FF2B5EF4-FFF2-40B4-BE49-F238E27FC236}">
                <a16:creationId xmlns:a16="http://schemas.microsoft.com/office/drawing/2014/main" id="{E7CB29B1-A2BA-456A-09E7-F1D7A067B452}"/>
              </a:ext>
            </a:extLst>
          </p:cNvPr>
          <p:cNvSpPr txBox="1"/>
          <p:nvPr/>
        </p:nvSpPr>
        <p:spPr>
          <a:xfrm>
            <a:off x="1264772" y="4356311"/>
            <a:ext cx="144803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034D4E"/>
                </a:solidFill>
                <a:latin typeface="Bahnschrift" panose="020B0502040204020203" pitchFamily="34" charset="0"/>
              </a:defRPr>
            </a:lvl1pPr>
          </a:lstStyle>
          <a:p>
            <a:pPr algn="l"/>
            <a:r>
              <a:rPr lang="en-US" err="1"/>
              <a:t>Fundada</a:t>
            </a:r>
            <a:r>
              <a:rPr lang="en-US"/>
              <a:t> </a:t>
            </a:r>
            <a:r>
              <a:rPr lang="en-US" err="1"/>
              <a:t>por</a:t>
            </a:r>
            <a:r>
              <a:rPr lang="en-US"/>
              <a:t> 27 </a:t>
            </a:r>
            <a:r>
              <a:rPr lang="en-US" err="1"/>
              <a:t>cientistas</a:t>
            </a:r>
            <a:r>
              <a:rPr lang="en-US"/>
              <a:t>,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cidade</a:t>
            </a:r>
            <a:r>
              <a:rPr lang="en-US"/>
              <a:t> do RJ</a:t>
            </a:r>
          </a:p>
          <a:p>
            <a:pPr algn="l"/>
            <a:r>
              <a:rPr lang="en-US"/>
              <a:t>1921- </a:t>
            </a:r>
            <a:r>
              <a:rPr lang="en-US" err="1"/>
              <a:t>denominação</a:t>
            </a:r>
            <a:r>
              <a:rPr lang="en-US"/>
              <a:t> </a:t>
            </a:r>
            <a:r>
              <a:rPr lang="en-US" err="1"/>
              <a:t>atual</a:t>
            </a:r>
            <a:endParaRPr lang="en-US"/>
          </a:p>
        </p:txBody>
      </p:sp>
      <p:sp>
        <p:nvSpPr>
          <p:cNvPr id="11276" name="TextBox 16">
            <a:extLst>
              <a:ext uri="{FF2B5EF4-FFF2-40B4-BE49-F238E27FC236}">
                <a16:creationId xmlns:a16="http://schemas.microsoft.com/office/drawing/2014/main" id="{31AD9FAC-8CDB-B76D-AC38-C928B3EFD496}"/>
              </a:ext>
            </a:extLst>
          </p:cNvPr>
          <p:cNvSpPr txBox="1"/>
          <p:nvPr/>
        </p:nvSpPr>
        <p:spPr>
          <a:xfrm>
            <a:off x="3905267" y="4070409"/>
            <a:ext cx="1561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rgbClr val="034D4E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err="1"/>
              <a:t>Criação</a:t>
            </a:r>
            <a:r>
              <a:rPr lang="en-US"/>
              <a:t> do </a:t>
            </a:r>
            <a:r>
              <a:rPr lang="en-US" err="1"/>
              <a:t>Conselho</a:t>
            </a:r>
            <a:r>
              <a:rPr lang="en-US"/>
              <a:t> Nacional de </a:t>
            </a:r>
            <a:r>
              <a:rPr lang="en-US" err="1"/>
              <a:t>Pesquisa</a:t>
            </a:r>
            <a:r>
              <a:rPr lang="en-US"/>
              <a:t> (</a:t>
            </a:r>
            <a:r>
              <a:rPr lang="en-US" err="1"/>
              <a:t>CNPq</a:t>
            </a:r>
            <a:r>
              <a:rPr lang="en-US"/>
              <a:t>) </a:t>
            </a:r>
            <a:r>
              <a:rPr lang="en-US" err="1"/>
              <a:t>como</a:t>
            </a:r>
            <a:r>
              <a:rPr lang="en-US"/>
              <a:t> </a:t>
            </a:r>
            <a:r>
              <a:rPr lang="en-US" err="1"/>
              <a:t>autarquia</a:t>
            </a:r>
            <a:r>
              <a:rPr lang="en-US"/>
              <a:t> </a:t>
            </a:r>
            <a:r>
              <a:rPr lang="en-US" err="1"/>
              <a:t>vinculada</a:t>
            </a:r>
            <a:r>
              <a:rPr lang="en-US"/>
              <a:t> a </a:t>
            </a:r>
            <a:r>
              <a:rPr lang="en-US" err="1"/>
              <a:t>Presidência</a:t>
            </a:r>
            <a:r>
              <a:rPr lang="en-US"/>
              <a:t> da República</a:t>
            </a:r>
          </a:p>
        </p:txBody>
      </p:sp>
      <p:sp>
        <p:nvSpPr>
          <p:cNvPr id="11277" name="TextBox 16">
            <a:extLst>
              <a:ext uri="{FF2B5EF4-FFF2-40B4-BE49-F238E27FC236}">
                <a16:creationId xmlns:a16="http://schemas.microsoft.com/office/drawing/2014/main" id="{2A59EED5-2454-730F-5E4A-46C005C9C759}"/>
              </a:ext>
            </a:extLst>
          </p:cNvPr>
          <p:cNvSpPr txBox="1"/>
          <p:nvPr/>
        </p:nvSpPr>
        <p:spPr>
          <a:xfrm>
            <a:off x="1401535" y="2084569"/>
            <a:ext cx="12492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034D4E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err="1"/>
              <a:t>Universidade</a:t>
            </a:r>
            <a:r>
              <a:rPr lang="en-US"/>
              <a:t> do Rio de Janeiro-</a:t>
            </a:r>
          </a:p>
          <a:p>
            <a:r>
              <a:rPr lang="en-US" err="1"/>
              <a:t>UFRJ</a:t>
            </a:r>
            <a:endParaRPr lang="en-US"/>
          </a:p>
        </p:txBody>
      </p:sp>
      <p:grpSp>
        <p:nvGrpSpPr>
          <p:cNvPr id="11291" name="Agrupar 11290">
            <a:extLst>
              <a:ext uri="{FF2B5EF4-FFF2-40B4-BE49-F238E27FC236}">
                <a16:creationId xmlns:a16="http://schemas.microsoft.com/office/drawing/2014/main" id="{E6480E5C-FB80-7F3C-23D1-DE1663363F88}"/>
              </a:ext>
            </a:extLst>
          </p:cNvPr>
          <p:cNvGrpSpPr/>
          <p:nvPr/>
        </p:nvGrpSpPr>
        <p:grpSpPr>
          <a:xfrm rot="5400000">
            <a:off x="1717420" y="3713085"/>
            <a:ext cx="554831" cy="554831"/>
            <a:chOff x="1150597" y="3535738"/>
            <a:chExt cx="919162" cy="919162"/>
          </a:xfrm>
        </p:grpSpPr>
        <p:sp>
          <p:nvSpPr>
            <p:cNvPr id="11292" name="Arc 10">
              <a:extLst>
                <a:ext uri="{FF2B5EF4-FFF2-40B4-BE49-F238E27FC236}">
                  <a16:creationId xmlns:a16="http://schemas.microsoft.com/office/drawing/2014/main" id="{4A0192FC-B3C8-4FBA-3E87-714866CF8E3A}"/>
                </a:ext>
              </a:extLst>
            </p:cNvPr>
            <p:cNvSpPr/>
            <p:nvPr/>
          </p:nvSpPr>
          <p:spPr>
            <a:xfrm>
              <a:off x="1150597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293" name="Oval 7">
              <a:extLst>
                <a:ext uri="{FF2B5EF4-FFF2-40B4-BE49-F238E27FC236}">
                  <a16:creationId xmlns:a16="http://schemas.microsoft.com/office/drawing/2014/main" id="{0BB5371C-0DEF-60D4-FF0A-977C037BCA44}"/>
                </a:ext>
              </a:extLst>
            </p:cNvPr>
            <p:cNvSpPr/>
            <p:nvPr/>
          </p:nvSpPr>
          <p:spPr>
            <a:xfrm>
              <a:off x="1514928" y="3900069"/>
              <a:ext cx="190500" cy="190500"/>
            </a:xfrm>
            <a:prstGeom prst="ellipse">
              <a:avLst/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294" name="Circle: Hollow 8">
              <a:extLst>
                <a:ext uri="{FF2B5EF4-FFF2-40B4-BE49-F238E27FC236}">
                  <a16:creationId xmlns:a16="http://schemas.microsoft.com/office/drawing/2014/main" id="{D50E4012-97E2-ED9E-7B52-C052A44910B8}"/>
                </a:ext>
              </a:extLst>
            </p:cNvPr>
            <p:cNvSpPr/>
            <p:nvPr/>
          </p:nvSpPr>
          <p:spPr>
            <a:xfrm>
              <a:off x="1395865" y="3781006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1295" name="Circle: Hollow 9">
              <a:extLst>
                <a:ext uri="{FF2B5EF4-FFF2-40B4-BE49-F238E27FC236}">
                  <a16:creationId xmlns:a16="http://schemas.microsoft.com/office/drawing/2014/main" id="{A0885155-EE02-F429-90EC-29ECEE780F84}"/>
                </a:ext>
              </a:extLst>
            </p:cNvPr>
            <p:cNvSpPr/>
            <p:nvPr/>
          </p:nvSpPr>
          <p:spPr>
            <a:xfrm>
              <a:off x="1262993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11296" name="Agrupar 11295">
            <a:extLst>
              <a:ext uri="{FF2B5EF4-FFF2-40B4-BE49-F238E27FC236}">
                <a16:creationId xmlns:a16="http://schemas.microsoft.com/office/drawing/2014/main" id="{6E0EEB51-D929-D967-6050-5C74DC638430}"/>
              </a:ext>
            </a:extLst>
          </p:cNvPr>
          <p:cNvGrpSpPr/>
          <p:nvPr/>
        </p:nvGrpSpPr>
        <p:grpSpPr>
          <a:xfrm rot="10800000">
            <a:off x="1930845" y="2638886"/>
            <a:ext cx="124240" cy="1132494"/>
            <a:chOff x="1548058" y="4342505"/>
            <a:chExt cx="124240" cy="1132494"/>
          </a:xfrm>
          <a:solidFill>
            <a:srgbClr val="034D4E"/>
          </a:solidFill>
        </p:grpSpPr>
        <p:cxnSp>
          <p:nvCxnSpPr>
            <p:cNvPr id="11297" name="Straight Connector 11">
              <a:extLst>
                <a:ext uri="{FF2B5EF4-FFF2-40B4-BE49-F238E27FC236}">
                  <a16:creationId xmlns:a16="http://schemas.microsoft.com/office/drawing/2014/main" id="{DBC798CC-0EBB-4DEE-58D1-EC99C81D25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0179" y="4342505"/>
              <a:ext cx="0" cy="1033387"/>
            </a:xfrm>
            <a:prstGeom prst="line">
              <a:avLst/>
            </a:prstGeom>
            <a:grpFill/>
            <a:ln w="19050">
              <a:solidFill>
                <a:srgbClr val="034D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98" name="Oval 13">
              <a:extLst>
                <a:ext uri="{FF2B5EF4-FFF2-40B4-BE49-F238E27FC236}">
                  <a16:creationId xmlns:a16="http://schemas.microsoft.com/office/drawing/2014/main" id="{53234378-0475-C70C-954F-88865A532DBA}"/>
                </a:ext>
              </a:extLst>
            </p:cNvPr>
            <p:cNvSpPr/>
            <p:nvPr/>
          </p:nvSpPr>
          <p:spPr>
            <a:xfrm rot="18703098">
              <a:off x="1548058" y="5350759"/>
              <a:ext cx="124240" cy="124240"/>
            </a:xfrm>
            <a:prstGeom prst="ellipse">
              <a:avLst/>
            </a:prstGeom>
            <a:grpFill/>
            <a:ln>
              <a:solidFill>
                <a:srgbClr val="034D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grpSp>
        <p:nvGrpSpPr>
          <p:cNvPr id="11299" name="Agrupar 11298">
            <a:extLst>
              <a:ext uri="{FF2B5EF4-FFF2-40B4-BE49-F238E27FC236}">
                <a16:creationId xmlns:a16="http://schemas.microsoft.com/office/drawing/2014/main" id="{98BEBF0B-C441-DF43-CDBD-B34C2B0F38F6}"/>
              </a:ext>
            </a:extLst>
          </p:cNvPr>
          <p:cNvGrpSpPr/>
          <p:nvPr/>
        </p:nvGrpSpPr>
        <p:grpSpPr>
          <a:xfrm rot="5400000">
            <a:off x="2937734" y="3724890"/>
            <a:ext cx="554831" cy="554831"/>
            <a:chOff x="1150597" y="3535738"/>
            <a:chExt cx="919162" cy="919162"/>
          </a:xfrm>
        </p:grpSpPr>
        <p:sp>
          <p:nvSpPr>
            <p:cNvPr id="11300" name="Arc 10">
              <a:extLst>
                <a:ext uri="{FF2B5EF4-FFF2-40B4-BE49-F238E27FC236}">
                  <a16:creationId xmlns:a16="http://schemas.microsoft.com/office/drawing/2014/main" id="{EB6FF94B-0AB6-2E82-8B00-C4D6D0B4579C}"/>
                </a:ext>
              </a:extLst>
            </p:cNvPr>
            <p:cNvSpPr/>
            <p:nvPr/>
          </p:nvSpPr>
          <p:spPr>
            <a:xfrm>
              <a:off x="1150597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01" name="Oval 7">
              <a:extLst>
                <a:ext uri="{FF2B5EF4-FFF2-40B4-BE49-F238E27FC236}">
                  <a16:creationId xmlns:a16="http://schemas.microsoft.com/office/drawing/2014/main" id="{29257761-19D6-ABB1-BAD8-71A87C3329AD}"/>
                </a:ext>
              </a:extLst>
            </p:cNvPr>
            <p:cNvSpPr/>
            <p:nvPr/>
          </p:nvSpPr>
          <p:spPr>
            <a:xfrm>
              <a:off x="1514928" y="3900069"/>
              <a:ext cx="190500" cy="190500"/>
            </a:xfrm>
            <a:prstGeom prst="ellipse">
              <a:avLst/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02" name="Circle: Hollow 8">
              <a:extLst>
                <a:ext uri="{FF2B5EF4-FFF2-40B4-BE49-F238E27FC236}">
                  <a16:creationId xmlns:a16="http://schemas.microsoft.com/office/drawing/2014/main" id="{EC2E97DD-FF6A-28C3-AB9E-50858611F603}"/>
                </a:ext>
              </a:extLst>
            </p:cNvPr>
            <p:cNvSpPr/>
            <p:nvPr/>
          </p:nvSpPr>
          <p:spPr>
            <a:xfrm>
              <a:off x="1396507" y="3781849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1303" name="Circle: Hollow 9">
              <a:extLst>
                <a:ext uri="{FF2B5EF4-FFF2-40B4-BE49-F238E27FC236}">
                  <a16:creationId xmlns:a16="http://schemas.microsoft.com/office/drawing/2014/main" id="{7646F9CB-D2CB-F776-7DF2-E46F24D91C24}"/>
                </a:ext>
              </a:extLst>
            </p:cNvPr>
            <p:cNvSpPr/>
            <p:nvPr/>
          </p:nvSpPr>
          <p:spPr>
            <a:xfrm>
              <a:off x="1262993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11304" name="Agrupar 11303">
            <a:extLst>
              <a:ext uri="{FF2B5EF4-FFF2-40B4-BE49-F238E27FC236}">
                <a16:creationId xmlns:a16="http://schemas.microsoft.com/office/drawing/2014/main" id="{8AC4711D-FCA6-E3F1-9F32-EF5FAA92C551}"/>
              </a:ext>
            </a:extLst>
          </p:cNvPr>
          <p:cNvGrpSpPr/>
          <p:nvPr/>
        </p:nvGrpSpPr>
        <p:grpSpPr>
          <a:xfrm rot="10800000">
            <a:off x="3151159" y="2650691"/>
            <a:ext cx="124240" cy="1132494"/>
            <a:chOff x="1548058" y="4342505"/>
            <a:chExt cx="124240" cy="1132494"/>
          </a:xfrm>
          <a:solidFill>
            <a:srgbClr val="034D4E"/>
          </a:solidFill>
        </p:grpSpPr>
        <p:cxnSp>
          <p:nvCxnSpPr>
            <p:cNvPr id="11305" name="Straight Connector 11">
              <a:extLst>
                <a:ext uri="{FF2B5EF4-FFF2-40B4-BE49-F238E27FC236}">
                  <a16:creationId xmlns:a16="http://schemas.microsoft.com/office/drawing/2014/main" id="{9F775B95-DE5C-6454-1245-DD115BC12B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0179" y="4342505"/>
              <a:ext cx="0" cy="1033387"/>
            </a:xfrm>
            <a:prstGeom prst="line">
              <a:avLst/>
            </a:prstGeom>
            <a:grpFill/>
            <a:ln w="19050">
              <a:solidFill>
                <a:srgbClr val="034D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06" name="Oval 13">
              <a:extLst>
                <a:ext uri="{FF2B5EF4-FFF2-40B4-BE49-F238E27FC236}">
                  <a16:creationId xmlns:a16="http://schemas.microsoft.com/office/drawing/2014/main" id="{2DF18886-FA4E-431C-5761-FBA159353C3C}"/>
                </a:ext>
              </a:extLst>
            </p:cNvPr>
            <p:cNvSpPr/>
            <p:nvPr/>
          </p:nvSpPr>
          <p:spPr>
            <a:xfrm rot="18703098">
              <a:off x="1548058" y="5350759"/>
              <a:ext cx="124240" cy="124240"/>
            </a:xfrm>
            <a:prstGeom prst="ellipse">
              <a:avLst/>
            </a:prstGeom>
            <a:grpFill/>
            <a:ln>
              <a:solidFill>
                <a:srgbClr val="034D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sp>
        <p:nvSpPr>
          <p:cNvPr id="11307" name="TextBox 16">
            <a:extLst>
              <a:ext uri="{FF2B5EF4-FFF2-40B4-BE49-F238E27FC236}">
                <a16:creationId xmlns:a16="http://schemas.microsoft.com/office/drawing/2014/main" id="{0F721EDB-4E11-FD95-5C73-0F1E6812BF38}"/>
              </a:ext>
            </a:extLst>
          </p:cNvPr>
          <p:cNvSpPr txBox="1"/>
          <p:nvPr/>
        </p:nvSpPr>
        <p:spPr>
          <a:xfrm>
            <a:off x="2597075" y="2102548"/>
            <a:ext cx="1172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err="1">
                <a:solidFill>
                  <a:srgbClr val="034D4E"/>
                </a:solidFill>
              </a:rPr>
              <a:t>Universidade</a:t>
            </a:r>
            <a:r>
              <a:rPr lang="en-US">
                <a:solidFill>
                  <a:srgbClr val="034D4E"/>
                </a:solidFill>
              </a:rPr>
              <a:t> de São Paulo-</a:t>
            </a:r>
          </a:p>
          <a:p>
            <a:r>
              <a:rPr lang="en-US">
                <a:solidFill>
                  <a:srgbClr val="034D4E"/>
                </a:solidFill>
              </a:rPr>
              <a:t>USP</a:t>
            </a:r>
          </a:p>
        </p:txBody>
      </p:sp>
      <p:sp>
        <p:nvSpPr>
          <p:cNvPr id="11308" name="TextBox 24">
            <a:extLst>
              <a:ext uri="{FF2B5EF4-FFF2-40B4-BE49-F238E27FC236}">
                <a16:creationId xmlns:a16="http://schemas.microsoft.com/office/drawing/2014/main" id="{35E48996-409F-D875-A168-AD557E46FB6A}"/>
              </a:ext>
            </a:extLst>
          </p:cNvPr>
          <p:cNvSpPr txBox="1"/>
          <p:nvPr/>
        </p:nvSpPr>
        <p:spPr>
          <a:xfrm>
            <a:off x="2471336" y="1775668"/>
            <a:ext cx="15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34D4E"/>
                </a:solidFill>
                <a:latin typeface="Bahnschrift" panose="020B0502040204020203" pitchFamily="34" charset="0"/>
              </a:rPr>
              <a:t>1934</a:t>
            </a:r>
          </a:p>
        </p:txBody>
      </p:sp>
      <p:cxnSp>
        <p:nvCxnSpPr>
          <p:cNvPr id="11309" name="Straight Connector 67">
            <a:extLst>
              <a:ext uri="{FF2B5EF4-FFF2-40B4-BE49-F238E27FC236}">
                <a16:creationId xmlns:a16="http://schemas.microsoft.com/office/drawing/2014/main" id="{7863F8EA-81FD-FE1F-A99D-F4CD879917CA}"/>
              </a:ext>
            </a:extLst>
          </p:cNvPr>
          <p:cNvCxnSpPr>
            <a:cxnSpLocks/>
          </p:cNvCxnSpPr>
          <p:nvPr/>
        </p:nvCxnSpPr>
        <p:spPr>
          <a:xfrm>
            <a:off x="2913346" y="2075188"/>
            <a:ext cx="599861" cy="0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10" name="Agrupar 11309">
            <a:extLst>
              <a:ext uri="{FF2B5EF4-FFF2-40B4-BE49-F238E27FC236}">
                <a16:creationId xmlns:a16="http://schemas.microsoft.com/office/drawing/2014/main" id="{0F956CFE-CDDD-E120-833E-5017AEC4B165}"/>
              </a:ext>
            </a:extLst>
          </p:cNvPr>
          <p:cNvGrpSpPr/>
          <p:nvPr/>
        </p:nvGrpSpPr>
        <p:grpSpPr>
          <a:xfrm>
            <a:off x="3541441" y="3718723"/>
            <a:ext cx="554829" cy="554829"/>
            <a:chOff x="5642508" y="3535738"/>
            <a:chExt cx="919162" cy="919162"/>
          </a:xfrm>
        </p:grpSpPr>
        <p:sp>
          <p:nvSpPr>
            <p:cNvPr id="11311" name="Arc 26">
              <a:extLst>
                <a:ext uri="{FF2B5EF4-FFF2-40B4-BE49-F238E27FC236}">
                  <a16:creationId xmlns:a16="http://schemas.microsoft.com/office/drawing/2014/main" id="{DB9B0DBB-A1C3-CACA-4D49-E13CD3DAEA9E}"/>
                </a:ext>
              </a:extLst>
            </p:cNvPr>
            <p:cNvSpPr/>
            <p:nvPr/>
          </p:nvSpPr>
          <p:spPr>
            <a:xfrm>
              <a:off x="5642508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12" name="Oval 28">
              <a:extLst>
                <a:ext uri="{FF2B5EF4-FFF2-40B4-BE49-F238E27FC236}">
                  <a16:creationId xmlns:a16="http://schemas.microsoft.com/office/drawing/2014/main" id="{06046AD2-516A-C4E8-43E8-19422A30283E}"/>
                </a:ext>
              </a:extLst>
            </p:cNvPr>
            <p:cNvSpPr/>
            <p:nvPr/>
          </p:nvSpPr>
          <p:spPr>
            <a:xfrm>
              <a:off x="6006839" y="3900069"/>
              <a:ext cx="190500" cy="190500"/>
            </a:xfrm>
            <a:prstGeom prst="ellipse">
              <a:avLst/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13" name="Circle: Hollow 29">
              <a:extLst>
                <a:ext uri="{FF2B5EF4-FFF2-40B4-BE49-F238E27FC236}">
                  <a16:creationId xmlns:a16="http://schemas.microsoft.com/office/drawing/2014/main" id="{FC89D999-D622-4FE6-93B7-2E9D513876F0}"/>
                </a:ext>
              </a:extLst>
            </p:cNvPr>
            <p:cNvSpPr/>
            <p:nvPr/>
          </p:nvSpPr>
          <p:spPr>
            <a:xfrm>
              <a:off x="5888516" y="3781006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1314" name="Circle: Hollow 30">
              <a:extLst>
                <a:ext uri="{FF2B5EF4-FFF2-40B4-BE49-F238E27FC236}">
                  <a16:creationId xmlns:a16="http://schemas.microsoft.com/office/drawing/2014/main" id="{3C656C64-4A1A-0BCF-E862-40246AD55BFC}"/>
                </a:ext>
              </a:extLst>
            </p:cNvPr>
            <p:cNvSpPr/>
            <p:nvPr/>
          </p:nvSpPr>
          <p:spPr>
            <a:xfrm>
              <a:off x="5754904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11315" name="Straight Connector 31">
            <a:extLst>
              <a:ext uri="{FF2B5EF4-FFF2-40B4-BE49-F238E27FC236}">
                <a16:creationId xmlns:a16="http://schemas.microsoft.com/office/drawing/2014/main" id="{BD0CF7A3-AB57-9377-65B7-2E3F9A92502B}"/>
              </a:ext>
            </a:extLst>
          </p:cNvPr>
          <p:cNvCxnSpPr>
            <a:cxnSpLocks/>
          </p:cNvCxnSpPr>
          <p:nvPr/>
        </p:nvCxnSpPr>
        <p:spPr>
          <a:xfrm flipV="1">
            <a:off x="3820490" y="4194331"/>
            <a:ext cx="0" cy="2416860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16" name="Oval 32">
            <a:extLst>
              <a:ext uri="{FF2B5EF4-FFF2-40B4-BE49-F238E27FC236}">
                <a16:creationId xmlns:a16="http://schemas.microsoft.com/office/drawing/2014/main" id="{979F35DB-4B93-A8B8-A635-1331ADC88375}"/>
              </a:ext>
            </a:extLst>
          </p:cNvPr>
          <p:cNvSpPr/>
          <p:nvPr/>
        </p:nvSpPr>
        <p:spPr>
          <a:xfrm>
            <a:off x="3761360" y="6597904"/>
            <a:ext cx="124240" cy="124240"/>
          </a:xfrm>
          <a:prstGeom prst="ellipse">
            <a:avLst/>
          </a:prstGeom>
          <a:solidFill>
            <a:srgbClr val="034D4E"/>
          </a:solidFill>
          <a:ln>
            <a:solidFill>
              <a:srgbClr val="034D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cxnSp>
        <p:nvCxnSpPr>
          <p:cNvPr id="11317" name="Straight Connector 65">
            <a:extLst>
              <a:ext uri="{FF2B5EF4-FFF2-40B4-BE49-F238E27FC236}">
                <a16:creationId xmlns:a16="http://schemas.microsoft.com/office/drawing/2014/main" id="{609624EE-AF75-003E-DD35-643A86692DB7}"/>
              </a:ext>
            </a:extLst>
          </p:cNvPr>
          <p:cNvCxnSpPr>
            <a:cxnSpLocks/>
          </p:cNvCxnSpPr>
          <p:nvPr/>
        </p:nvCxnSpPr>
        <p:spPr>
          <a:xfrm>
            <a:off x="3520398" y="3723297"/>
            <a:ext cx="601538" cy="0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18" name="TextBox 24">
            <a:extLst>
              <a:ext uri="{FF2B5EF4-FFF2-40B4-BE49-F238E27FC236}">
                <a16:creationId xmlns:a16="http://schemas.microsoft.com/office/drawing/2014/main" id="{7A530112-6490-1512-A2D7-08715372CEB8}"/>
              </a:ext>
            </a:extLst>
          </p:cNvPr>
          <p:cNvSpPr txBox="1"/>
          <p:nvPr/>
        </p:nvSpPr>
        <p:spPr>
          <a:xfrm>
            <a:off x="3048324" y="3426931"/>
            <a:ext cx="15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34D4E"/>
                </a:solidFill>
                <a:latin typeface="Bahnschrift" panose="020B0502040204020203" pitchFamily="34" charset="0"/>
              </a:rPr>
              <a:t>1951</a:t>
            </a:r>
          </a:p>
        </p:txBody>
      </p:sp>
      <p:sp>
        <p:nvSpPr>
          <p:cNvPr id="11328" name="TextBox 16">
            <a:extLst>
              <a:ext uri="{FF2B5EF4-FFF2-40B4-BE49-F238E27FC236}">
                <a16:creationId xmlns:a16="http://schemas.microsoft.com/office/drawing/2014/main" id="{29C1E144-44F1-0B91-A5DB-FB423596FFB3}"/>
              </a:ext>
            </a:extLst>
          </p:cNvPr>
          <p:cNvSpPr txBox="1"/>
          <p:nvPr/>
        </p:nvSpPr>
        <p:spPr>
          <a:xfrm>
            <a:off x="3952933" y="5412583"/>
            <a:ext cx="15723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Campanha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Nacional de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Aperfeiçoamento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de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Pessoal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de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Nível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Superior –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Atual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CAPES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0642AD-343E-43DF-2C54-9AD2A6A7D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67" y="5093027"/>
            <a:ext cx="839910" cy="25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30" name="Agrupar 11329">
            <a:extLst>
              <a:ext uri="{FF2B5EF4-FFF2-40B4-BE49-F238E27FC236}">
                <a16:creationId xmlns:a16="http://schemas.microsoft.com/office/drawing/2014/main" id="{D266B5A8-4C9D-4A8D-CF1D-8E8917DD0FD6}"/>
              </a:ext>
            </a:extLst>
          </p:cNvPr>
          <p:cNvGrpSpPr/>
          <p:nvPr/>
        </p:nvGrpSpPr>
        <p:grpSpPr>
          <a:xfrm>
            <a:off x="3543550" y="5389650"/>
            <a:ext cx="554829" cy="554829"/>
            <a:chOff x="5642508" y="3535738"/>
            <a:chExt cx="919162" cy="919162"/>
          </a:xfrm>
        </p:grpSpPr>
        <p:sp>
          <p:nvSpPr>
            <p:cNvPr id="11331" name="Arc 26">
              <a:extLst>
                <a:ext uri="{FF2B5EF4-FFF2-40B4-BE49-F238E27FC236}">
                  <a16:creationId xmlns:a16="http://schemas.microsoft.com/office/drawing/2014/main" id="{2F2E667C-D544-EB74-BA8C-704979F33CFA}"/>
                </a:ext>
              </a:extLst>
            </p:cNvPr>
            <p:cNvSpPr/>
            <p:nvPr/>
          </p:nvSpPr>
          <p:spPr>
            <a:xfrm>
              <a:off x="5642508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32" name="Oval 28">
              <a:extLst>
                <a:ext uri="{FF2B5EF4-FFF2-40B4-BE49-F238E27FC236}">
                  <a16:creationId xmlns:a16="http://schemas.microsoft.com/office/drawing/2014/main" id="{1DECDF76-4541-425A-19FA-092425AD77A4}"/>
                </a:ext>
              </a:extLst>
            </p:cNvPr>
            <p:cNvSpPr/>
            <p:nvPr/>
          </p:nvSpPr>
          <p:spPr>
            <a:xfrm>
              <a:off x="6006839" y="3900069"/>
              <a:ext cx="190500" cy="190500"/>
            </a:xfrm>
            <a:prstGeom prst="ellipse">
              <a:avLst/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33" name="Circle: Hollow 29">
              <a:extLst>
                <a:ext uri="{FF2B5EF4-FFF2-40B4-BE49-F238E27FC236}">
                  <a16:creationId xmlns:a16="http://schemas.microsoft.com/office/drawing/2014/main" id="{3857A8B1-A750-F1DC-8390-E164AF615A35}"/>
                </a:ext>
              </a:extLst>
            </p:cNvPr>
            <p:cNvSpPr/>
            <p:nvPr/>
          </p:nvSpPr>
          <p:spPr>
            <a:xfrm>
              <a:off x="5885023" y="3782042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1334" name="Circle: Hollow 30">
              <a:extLst>
                <a:ext uri="{FF2B5EF4-FFF2-40B4-BE49-F238E27FC236}">
                  <a16:creationId xmlns:a16="http://schemas.microsoft.com/office/drawing/2014/main" id="{86ACBC99-787F-48F4-A5B4-B6928DFDDD1A}"/>
                </a:ext>
              </a:extLst>
            </p:cNvPr>
            <p:cNvSpPr/>
            <p:nvPr/>
          </p:nvSpPr>
          <p:spPr>
            <a:xfrm>
              <a:off x="5754904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0855A2AF-D83F-4DBF-C03B-028EA0AC7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35" y="6237317"/>
            <a:ext cx="689083" cy="48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SP Logo – Universidade de São Paulo – PNG e Vetor – Download de Logo">
            <a:extLst>
              <a:ext uri="{FF2B5EF4-FFF2-40B4-BE49-F238E27FC236}">
                <a16:creationId xmlns:a16="http://schemas.microsoft.com/office/drawing/2014/main" id="{6C1C879A-057F-7D0E-68D4-F9740D6F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13" y="1531962"/>
            <a:ext cx="589028" cy="24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dentidade visual – Universidade Federal do Rio de Janeiro">
            <a:extLst>
              <a:ext uri="{FF2B5EF4-FFF2-40B4-BE49-F238E27FC236}">
                <a16:creationId xmlns:a16="http://schemas.microsoft.com/office/drawing/2014/main" id="{DDC04E99-E3DA-C599-BE81-1FEB1378D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3" t="13980" r="26422" b="12578"/>
          <a:stretch/>
        </p:blipFill>
        <p:spPr bwMode="auto">
          <a:xfrm>
            <a:off x="1766215" y="1311582"/>
            <a:ext cx="485548" cy="5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ocruz contra a censura e intimidação de pesquisadores">
            <a:extLst>
              <a:ext uri="{FF2B5EF4-FFF2-40B4-BE49-F238E27FC236}">
                <a16:creationId xmlns:a16="http://schemas.microsoft.com/office/drawing/2014/main" id="{6B1A0FD8-2241-710D-35C1-8571F092F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5" r="28784"/>
          <a:stretch/>
        </p:blipFill>
        <p:spPr bwMode="auto">
          <a:xfrm>
            <a:off x="283114" y="1306390"/>
            <a:ext cx="404066" cy="5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embro do INCT-FNA toma posse como Membro Afiliado na Academia Brasileira  de Ciência – FNA">
            <a:extLst>
              <a:ext uri="{FF2B5EF4-FFF2-40B4-BE49-F238E27FC236}">
                <a16:creationId xmlns:a16="http://schemas.microsoft.com/office/drawing/2014/main" id="{DFD17A65-469E-8EA5-FAD5-F8F61B48D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24" y="5411286"/>
            <a:ext cx="1150074" cy="3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46" name="Agrupar 11345">
            <a:extLst>
              <a:ext uri="{FF2B5EF4-FFF2-40B4-BE49-F238E27FC236}">
                <a16:creationId xmlns:a16="http://schemas.microsoft.com/office/drawing/2014/main" id="{3DEF65BD-E203-4381-B4B2-7B8511D961A5}"/>
              </a:ext>
            </a:extLst>
          </p:cNvPr>
          <p:cNvGrpSpPr/>
          <p:nvPr/>
        </p:nvGrpSpPr>
        <p:grpSpPr>
          <a:xfrm rot="5400000">
            <a:off x="5217325" y="3714144"/>
            <a:ext cx="554831" cy="554831"/>
            <a:chOff x="1150597" y="3535738"/>
            <a:chExt cx="919162" cy="919162"/>
          </a:xfrm>
        </p:grpSpPr>
        <p:sp>
          <p:nvSpPr>
            <p:cNvPr id="11347" name="Arc 10">
              <a:extLst>
                <a:ext uri="{FF2B5EF4-FFF2-40B4-BE49-F238E27FC236}">
                  <a16:creationId xmlns:a16="http://schemas.microsoft.com/office/drawing/2014/main" id="{1BE5B450-7100-A6EE-6DA6-9776CF8E87E8}"/>
                </a:ext>
              </a:extLst>
            </p:cNvPr>
            <p:cNvSpPr/>
            <p:nvPr/>
          </p:nvSpPr>
          <p:spPr>
            <a:xfrm>
              <a:off x="1150597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48" name="Oval 7">
              <a:extLst>
                <a:ext uri="{FF2B5EF4-FFF2-40B4-BE49-F238E27FC236}">
                  <a16:creationId xmlns:a16="http://schemas.microsoft.com/office/drawing/2014/main" id="{DD6CE19F-22B6-98C4-CCF7-AA3112ECA14C}"/>
                </a:ext>
              </a:extLst>
            </p:cNvPr>
            <p:cNvSpPr/>
            <p:nvPr/>
          </p:nvSpPr>
          <p:spPr>
            <a:xfrm>
              <a:off x="1514928" y="3900071"/>
              <a:ext cx="190500" cy="190500"/>
            </a:xfrm>
            <a:prstGeom prst="ellipse">
              <a:avLst/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49" name="Circle: Hollow 8">
              <a:extLst>
                <a:ext uri="{FF2B5EF4-FFF2-40B4-BE49-F238E27FC236}">
                  <a16:creationId xmlns:a16="http://schemas.microsoft.com/office/drawing/2014/main" id="{3D2C995A-0B9F-DD77-2B6B-8465649ABFEE}"/>
                </a:ext>
              </a:extLst>
            </p:cNvPr>
            <p:cNvSpPr/>
            <p:nvPr/>
          </p:nvSpPr>
          <p:spPr>
            <a:xfrm>
              <a:off x="1395865" y="3781006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1350" name="Circle: Hollow 9">
              <a:extLst>
                <a:ext uri="{FF2B5EF4-FFF2-40B4-BE49-F238E27FC236}">
                  <a16:creationId xmlns:a16="http://schemas.microsoft.com/office/drawing/2014/main" id="{7F8E6678-BB27-4833-7FB5-9C6AECF821BB}"/>
                </a:ext>
              </a:extLst>
            </p:cNvPr>
            <p:cNvSpPr/>
            <p:nvPr/>
          </p:nvSpPr>
          <p:spPr>
            <a:xfrm>
              <a:off x="1262993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11351" name="Agrupar 11350">
            <a:extLst>
              <a:ext uri="{FF2B5EF4-FFF2-40B4-BE49-F238E27FC236}">
                <a16:creationId xmlns:a16="http://schemas.microsoft.com/office/drawing/2014/main" id="{F04EB7EC-C518-3F26-7653-9A3EC601EA60}"/>
              </a:ext>
            </a:extLst>
          </p:cNvPr>
          <p:cNvGrpSpPr/>
          <p:nvPr/>
        </p:nvGrpSpPr>
        <p:grpSpPr>
          <a:xfrm rot="10800000">
            <a:off x="5430752" y="3172317"/>
            <a:ext cx="124240" cy="600998"/>
            <a:chOff x="1548058" y="4342506"/>
            <a:chExt cx="124240" cy="600998"/>
          </a:xfrm>
          <a:solidFill>
            <a:srgbClr val="034D4E"/>
          </a:solidFill>
        </p:grpSpPr>
        <p:cxnSp>
          <p:nvCxnSpPr>
            <p:cNvPr id="11352" name="Straight Connector 11">
              <a:extLst>
                <a:ext uri="{FF2B5EF4-FFF2-40B4-BE49-F238E27FC236}">
                  <a16:creationId xmlns:a16="http://schemas.microsoft.com/office/drawing/2014/main" id="{2CD4CCC9-0AD6-2226-6DC2-3629EBD2FC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610179" y="4342506"/>
              <a:ext cx="0" cy="473518"/>
            </a:xfrm>
            <a:prstGeom prst="line">
              <a:avLst/>
            </a:prstGeom>
            <a:grpFill/>
            <a:ln w="19050">
              <a:solidFill>
                <a:srgbClr val="034D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53" name="Oval 13">
              <a:extLst>
                <a:ext uri="{FF2B5EF4-FFF2-40B4-BE49-F238E27FC236}">
                  <a16:creationId xmlns:a16="http://schemas.microsoft.com/office/drawing/2014/main" id="{563110D3-E085-FBF9-32EB-F71CFCF49E60}"/>
                </a:ext>
              </a:extLst>
            </p:cNvPr>
            <p:cNvSpPr/>
            <p:nvPr/>
          </p:nvSpPr>
          <p:spPr>
            <a:xfrm rot="18703098">
              <a:off x="1548058" y="4819264"/>
              <a:ext cx="124240" cy="124240"/>
            </a:xfrm>
            <a:prstGeom prst="ellipse">
              <a:avLst/>
            </a:prstGeom>
            <a:grpFill/>
            <a:ln>
              <a:solidFill>
                <a:srgbClr val="034D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cxnSp>
        <p:nvCxnSpPr>
          <p:cNvPr id="11354" name="Straight Connector 67">
            <a:extLst>
              <a:ext uri="{FF2B5EF4-FFF2-40B4-BE49-F238E27FC236}">
                <a16:creationId xmlns:a16="http://schemas.microsoft.com/office/drawing/2014/main" id="{1B575760-D121-599F-698E-484020E28911}"/>
              </a:ext>
            </a:extLst>
          </p:cNvPr>
          <p:cNvCxnSpPr>
            <a:cxnSpLocks/>
          </p:cNvCxnSpPr>
          <p:nvPr/>
        </p:nvCxnSpPr>
        <p:spPr>
          <a:xfrm>
            <a:off x="5101794" y="2065899"/>
            <a:ext cx="599861" cy="0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55" name="TextBox 24">
            <a:extLst>
              <a:ext uri="{FF2B5EF4-FFF2-40B4-BE49-F238E27FC236}">
                <a16:creationId xmlns:a16="http://schemas.microsoft.com/office/drawing/2014/main" id="{120E2E65-B21E-22D4-29EA-F40031FF8688}"/>
              </a:ext>
            </a:extLst>
          </p:cNvPr>
          <p:cNvSpPr txBox="1"/>
          <p:nvPr/>
        </p:nvSpPr>
        <p:spPr>
          <a:xfrm>
            <a:off x="4660491" y="1759254"/>
            <a:ext cx="15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34D4E"/>
                </a:solidFill>
                <a:latin typeface="Bahnschrift" panose="020B0502040204020203" pitchFamily="34" charset="0"/>
              </a:rPr>
              <a:t>1952</a:t>
            </a:r>
          </a:p>
        </p:txBody>
      </p:sp>
      <p:sp>
        <p:nvSpPr>
          <p:cNvPr id="11356" name="TextBox 16">
            <a:extLst>
              <a:ext uri="{FF2B5EF4-FFF2-40B4-BE49-F238E27FC236}">
                <a16:creationId xmlns:a16="http://schemas.microsoft.com/office/drawing/2014/main" id="{44871659-EEE4-B63D-BE0A-CC6A28B5512E}"/>
              </a:ext>
            </a:extLst>
          </p:cNvPr>
          <p:cNvSpPr txBox="1"/>
          <p:nvPr/>
        </p:nvSpPr>
        <p:spPr>
          <a:xfrm>
            <a:off x="6850588" y="2058219"/>
            <a:ext cx="12584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Criação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do </a:t>
            </a:r>
          </a:p>
          <a:p>
            <a:pPr algn="ctr"/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FUNTEC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no BNDS</a:t>
            </a:r>
          </a:p>
        </p:txBody>
      </p:sp>
      <p:sp>
        <p:nvSpPr>
          <p:cNvPr id="11357" name="TextBox 16">
            <a:extLst>
              <a:ext uri="{FF2B5EF4-FFF2-40B4-BE49-F238E27FC236}">
                <a16:creationId xmlns:a16="http://schemas.microsoft.com/office/drawing/2014/main" id="{B98C25C8-9BED-7DAF-8D8E-9958A5C0C593}"/>
              </a:ext>
            </a:extLst>
          </p:cNvPr>
          <p:cNvSpPr txBox="1"/>
          <p:nvPr/>
        </p:nvSpPr>
        <p:spPr>
          <a:xfrm>
            <a:off x="3940488" y="2126076"/>
            <a:ext cx="3028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20 de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julho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de 1952, Banco Nacional de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Desenvolvimento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Econômico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(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BNDE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)</a:t>
            </a:r>
          </a:p>
          <a:p>
            <a:pPr algn="ctr"/>
            <a:endParaRPr lang="en-US" sz="1100">
              <a:solidFill>
                <a:srgbClr val="034D4E"/>
              </a:solidFill>
              <a:latin typeface="Bahnschrift" panose="020B0502040204020203" pitchFamily="34" charset="0"/>
            </a:endParaRPr>
          </a:p>
          <a:p>
            <a:pPr algn="ctr"/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1962 – Banco Nacional de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Desenvolvimento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Econômico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Social (BNDS)</a:t>
            </a:r>
          </a:p>
        </p:txBody>
      </p:sp>
      <p:pic>
        <p:nvPicPr>
          <p:cNvPr id="1040" name="Picture 16" descr="BNDES Logo – PNG e Vetor – Download de Logo">
            <a:extLst>
              <a:ext uri="{FF2B5EF4-FFF2-40B4-BE49-F238E27FC236}">
                <a16:creationId xmlns:a16="http://schemas.microsoft.com/office/drawing/2014/main" id="{45299C1B-AEB0-CF9C-1F21-0AC41780E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03" y="1565323"/>
            <a:ext cx="890333" cy="1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65" name="Agrupar 11364">
            <a:extLst>
              <a:ext uri="{FF2B5EF4-FFF2-40B4-BE49-F238E27FC236}">
                <a16:creationId xmlns:a16="http://schemas.microsoft.com/office/drawing/2014/main" id="{2FAA3C44-2F9B-3DFC-314D-81CCD69B6314}"/>
              </a:ext>
            </a:extLst>
          </p:cNvPr>
          <p:cNvGrpSpPr/>
          <p:nvPr/>
        </p:nvGrpSpPr>
        <p:grpSpPr>
          <a:xfrm>
            <a:off x="955403" y="3745447"/>
            <a:ext cx="554829" cy="554829"/>
            <a:chOff x="5642508" y="3535738"/>
            <a:chExt cx="919162" cy="919162"/>
          </a:xfrm>
        </p:grpSpPr>
        <p:sp>
          <p:nvSpPr>
            <p:cNvPr id="11366" name="Arc 26">
              <a:extLst>
                <a:ext uri="{FF2B5EF4-FFF2-40B4-BE49-F238E27FC236}">
                  <a16:creationId xmlns:a16="http://schemas.microsoft.com/office/drawing/2014/main" id="{25893123-3353-E931-76D8-63916DB8744A}"/>
                </a:ext>
              </a:extLst>
            </p:cNvPr>
            <p:cNvSpPr/>
            <p:nvPr/>
          </p:nvSpPr>
          <p:spPr>
            <a:xfrm>
              <a:off x="5642508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67" name="Oval 28">
              <a:extLst>
                <a:ext uri="{FF2B5EF4-FFF2-40B4-BE49-F238E27FC236}">
                  <a16:creationId xmlns:a16="http://schemas.microsoft.com/office/drawing/2014/main" id="{CB559C83-F815-11D4-236B-36D3838B553D}"/>
                </a:ext>
              </a:extLst>
            </p:cNvPr>
            <p:cNvSpPr/>
            <p:nvPr/>
          </p:nvSpPr>
          <p:spPr>
            <a:xfrm>
              <a:off x="6006839" y="3900069"/>
              <a:ext cx="190500" cy="190500"/>
            </a:xfrm>
            <a:prstGeom prst="ellipse">
              <a:avLst/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68" name="Circle: Hollow 29">
              <a:extLst>
                <a:ext uri="{FF2B5EF4-FFF2-40B4-BE49-F238E27FC236}">
                  <a16:creationId xmlns:a16="http://schemas.microsoft.com/office/drawing/2014/main" id="{F217CC0A-7000-C15E-8E25-170464B228B5}"/>
                </a:ext>
              </a:extLst>
            </p:cNvPr>
            <p:cNvSpPr/>
            <p:nvPr/>
          </p:nvSpPr>
          <p:spPr>
            <a:xfrm>
              <a:off x="5888516" y="3781006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1369" name="Circle: Hollow 30">
              <a:extLst>
                <a:ext uri="{FF2B5EF4-FFF2-40B4-BE49-F238E27FC236}">
                  <a16:creationId xmlns:a16="http://schemas.microsoft.com/office/drawing/2014/main" id="{9770600B-27C3-46C6-B71C-DEDEE869EBB9}"/>
                </a:ext>
              </a:extLst>
            </p:cNvPr>
            <p:cNvSpPr/>
            <p:nvPr/>
          </p:nvSpPr>
          <p:spPr>
            <a:xfrm>
              <a:off x="5754904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11370" name="Straight Connector 31">
            <a:extLst>
              <a:ext uri="{FF2B5EF4-FFF2-40B4-BE49-F238E27FC236}">
                <a16:creationId xmlns:a16="http://schemas.microsoft.com/office/drawing/2014/main" id="{02F63506-CBD1-A414-83DA-F56939FAEB72}"/>
              </a:ext>
            </a:extLst>
          </p:cNvPr>
          <p:cNvCxnSpPr>
            <a:cxnSpLocks/>
            <a:endCxn id="11368" idx="4"/>
          </p:cNvCxnSpPr>
          <p:nvPr/>
        </p:nvCxnSpPr>
        <p:spPr>
          <a:xfrm flipH="1" flipV="1">
            <a:off x="1233265" y="4152226"/>
            <a:ext cx="4177" cy="1672515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71" name="Agrupar 11370">
            <a:extLst>
              <a:ext uri="{FF2B5EF4-FFF2-40B4-BE49-F238E27FC236}">
                <a16:creationId xmlns:a16="http://schemas.microsoft.com/office/drawing/2014/main" id="{A3F5CE2D-16E3-FB5F-8D86-DBB51B36B037}"/>
              </a:ext>
            </a:extLst>
          </p:cNvPr>
          <p:cNvGrpSpPr/>
          <p:nvPr/>
        </p:nvGrpSpPr>
        <p:grpSpPr>
          <a:xfrm>
            <a:off x="5833036" y="3724891"/>
            <a:ext cx="554829" cy="554829"/>
            <a:chOff x="5642508" y="3535738"/>
            <a:chExt cx="919162" cy="919162"/>
          </a:xfrm>
        </p:grpSpPr>
        <p:sp>
          <p:nvSpPr>
            <p:cNvPr id="11372" name="Arc 26">
              <a:extLst>
                <a:ext uri="{FF2B5EF4-FFF2-40B4-BE49-F238E27FC236}">
                  <a16:creationId xmlns:a16="http://schemas.microsoft.com/office/drawing/2014/main" id="{9A166585-71EE-DE1E-D9EA-C85FCEB216F9}"/>
                </a:ext>
              </a:extLst>
            </p:cNvPr>
            <p:cNvSpPr/>
            <p:nvPr/>
          </p:nvSpPr>
          <p:spPr>
            <a:xfrm>
              <a:off x="5642508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73" name="Oval 28">
              <a:extLst>
                <a:ext uri="{FF2B5EF4-FFF2-40B4-BE49-F238E27FC236}">
                  <a16:creationId xmlns:a16="http://schemas.microsoft.com/office/drawing/2014/main" id="{F78EC991-77B6-E9D5-730E-A0B3B88F1A08}"/>
                </a:ext>
              </a:extLst>
            </p:cNvPr>
            <p:cNvSpPr/>
            <p:nvPr/>
          </p:nvSpPr>
          <p:spPr>
            <a:xfrm>
              <a:off x="6006839" y="3900069"/>
              <a:ext cx="190500" cy="190500"/>
            </a:xfrm>
            <a:prstGeom prst="ellipse">
              <a:avLst/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74" name="Circle: Hollow 29">
              <a:extLst>
                <a:ext uri="{FF2B5EF4-FFF2-40B4-BE49-F238E27FC236}">
                  <a16:creationId xmlns:a16="http://schemas.microsoft.com/office/drawing/2014/main" id="{B2E49A6D-A9FD-A8F3-E1A9-27644A83F779}"/>
                </a:ext>
              </a:extLst>
            </p:cNvPr>
            <p:cNvSpPr/>
            <p:nvPr/>
          </p:nvSpPr>
          <p:spPr>
            <a:xfrm>
              <a:off x="5887775" y="3781647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1375" name="Circle: Hollow 30">
              <a:extLst>
                <a:ext uri="{FF2B5EF4-FFF2-40B4-BE49-F238E27FC236}">
                  <a16:creationId xmlns:a16="http://schemas.microsoft.com/office/drawing/2014/main" id="{D48275C7-C98D-34DF-5D7D-D2D8FD68111D}"/>
                </a:ext>
              </a:extLst>
            </p:cNvPr>
            <p:cNvSpPr/>
            <p:nvPr/>
          </p:nvSpPr>
          <p:spPr>
            <a:xfrm>
              <a:off x="5754904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11376" name="Straight Connector 31">
            <a:extLst>
              <a:ext uri="{FF2B5EF4-FFF2-40B4-BE49-F238E27FC236}">
                <a16:creationId xmlns:a16="http://schemas.microsoft.com/office/drawing/2014/main" id="{5C0EE5B2-0036-90AB-68B6-6F0129D66F25}"/>
              </a:ext>
            </a:extLst>
          </p:cNvPr>
          <p:cNvCxnSpPr>
            <a:cxnSpLocks/>
          </p:cNvCxnSpPr>
          <p:nvPr/>
        </p:nvCxnSpPr>
        <p:spPr>
          <a:xfrm flipH="1" flipV="1">
            <a:off x="6108177" y="4132634"/>
            <a:ext cx="4177" cy="1672515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78" name="Oval 32">
            <a:extLst>
              <a:ext uri="{FF2B5EF4-FFF2-40B4-BE49-F238E27FC236}">
                <a16:creationId xmlns:a16="http://schemas.microsoft.com/office/drawing/2014/main" id="{2148F0AE-152C-98AB-3A82-D33390575941}"/>
              </a:ext>
            </a:extLst>
          </p:cNvPr>
          <p:cNvSpPr/>
          <p:nvPr/>
        </p:nvSpPr>
        <p:spPr>
          <a:xfrm>
            <a:off x="6043706" y="5802475"/>
            <a:ext cx="124240" cy="124240"/>
          </a:xfrm>
          <a:prstGeom prst="ellipse">
            <a:avLst/>
          </a:prstGeom>
          <a:solidFill>
            <a:srgbClr val="034D4E"/>
          </a:solidFill>
          <a:ln>
            <a:solidFill>
              <a:srgbClr val="034D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11379" name="TextBox 16">
            <a:extLst>
              <a:ext uri="{FF2B5EF4-FFF2-40B4-BE49-F238E27FC236}">
                <a16:creationId xmlns:a16="http://schemas.microsoft.com/office/drawing/2014/main" id="{E0B66D0A-D4DF-3005-F8FB-92DE810F623F}"/>
              </a:ext>
            </a:extLst>
          </p:cNvPr>
          <p:cNvSpPr txBox="1"/>
          <p:nvPr/>
        </p:nvSpPr>
        <p:spPr>
          <a:xfrm>
            <a:off x="7809334" y="5513592"/>
            <a:ext cx="1572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>
                <a:solidFill>
                  <a:srgbClr val="E55016"/>
                </a:solidFill>
                <a:latin typeface="Bahnschrift" panose="020B0502040204020203" pitchFamily="34" charset="0"/>
              </a:rPr>
              <a:t>Criação</a:t>
            </a:r>
            <a:r>
              <a:rPr lang="en-US" sz="1100">
                <a:solidFill>
                  <a:srgbClr val="E55016"/>
                </a:solidFill>
                <a:latin typeface="Bahnschrift" panose="020B0502040204020203" pitchFamily="34" charset="0"/>
              </a:rPr>
              <a:t> do Fundo de  </a:t>
            </a:r>
            <a:r>
              <a:rPr lang="en-US" sz="1100" err="1">
                <a:solidFill>
                  <a:srgbClr val="E55016"/>
                </a:solidFill>
                <a:latin typeface="Bahnschrift" panose="020B0502040204020203" pitchFamily="34" charset="0"/>
              </a:rPr>
              <a:t>Financiamento</a:t>
            </a:r>
            <a:r>
              <a:rPr lang="en-US" sz="1100">
                <a:solidFill>
                  <a:srgbClr val="E55016"/>
                </a:solidFill>
                <a:latin typeface="Bahnschrift" panose="020B0502040204020203" pitchFamily="34" charset="0"/>
              </a:rPr>
              <a:t> de </a:t>
            </a:r>
            <a:r>
              <a:rPr lang="en-US" sz="1100" err="1">
                <a:solidFill>
                  <a:srgbClr val="E55016"/>
                </a:solidFill>
                <a:latin typeface="Bahnschrift" panose="020B0502040204020203" pitchFamily="34" charset="0"/>
              </a:rPr>
              <a:t>Estudos</a:t>
            </a:r>
            <a:r>
              <a:rPr lang="en-US" sz="1100">
                <a:solidFill>
                  <a:srgbClr val="E55016"/>
                </a:solidFill>
                <a:latin typeface="Bahnschrift" panose="020B0502040204020203" pitchFamily="34" charset="0"/>
              </a:rPr>
              <a:t> de </a:t>
            </a:r>
            <a:r>
              <a:rPr lang="en-US" sz="1100" err="1">
                <a:solidFill>
                  <a:srgbClr val="E55016"/>
                </a:solidFill>
                <a:latin typeface="Bahnschrift" panose="020B0502040204020203" pitchFamily="34" charset="0"/>
              </a:rPr>
              <a:t>Projetos</a:t>
            </a:r>
            <a:r>
              <a:rPr lang="en-US" sz="1100">
                <a:solidFill>
                  <a:srgbClr val="E55016"/>
                </a:solidFill>
                <a:latin typeface="Bahnschrift" panose="020B0502040204020203" pitchFamily="34" charset="0"/>
              </a:rPr>
              <a:t> e </a:t>
            </a:r>
            <a:r>
              <a:rPr lang="en-US" sz="1100" err="1">
                <a:solidFill>
                  <a:srgbClr val="E55016"/>
                </a:solidFill>
                <a:latin typeface="Bahnschrift" panose="020B0502040204020203" pitchFamily="34" charset="0"/>
              </a:rPr>
              <a:t>Programas</a:t>
            </a:r>
            <a:endParaRPr lang="en-US" sz="1100">
              <a:solidFill>
                <a:srgbClr val="E55016"/>
              </a:solidFill>
              <a:latin typeface="Bahnschrift" panose="020B0502040204020203" pitchFamily="34" charset="0"/>
            </a:endParaRPr>
          </a:p>
        </p:txBody>
      </p:sp>
      <p:sp>
        <p:nvSpPr>
          <p:cNvPr id="11380" name="TextBox 16">
            <a:extLst>
              <a:ext uri="{FF2B5EF4-FFF2-40B4-BE49-F238E27FC236}">
                <a16:creationId xmlns:a16="http://schemas.microsoft.com/office/drawing/2014/main" id="{0A5BC0DC-5D1F-DBB3-96F7-93E661C203B4}"/>
              </a:ext>
            </a:extLst>
          </p:cNvPr>
          <p:cNvSpPr txBox="1"/>
          <p:nvPr/>
        </p:nvSpPr>
        <p:spPr>
          <a:xfrm>
            <a:off x="6112354" y="4262697"/>
            <a:ext cx="1572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Fundação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de Amparo à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Pesquisa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do Estado de São Paulo –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FAPESP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,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porém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começou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a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funcionar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efetivamente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em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1962</a:t>
            </a:r>
          </a:p>
        </p:txBody>
      </p:sp>
      <p:sp>
        <p:nvSpPr>
          <p:cNvPr id="11381" name="TextBox 24">
            <a:extLst>
              <a:ext uri="{FF2B5EF4-FFF2-40B4-BE49-F238E27FC236}">
                <a16:creationId xmlns:a16="http://schemas.microsoft.com/office/drawing/2014/main" id="{FBA712D5-D854-F541-CCBD-1AA8C90D6848}"/>
              </a:ext>
            </a:extLst>
          </p:cNvPr>
          <p:cNvSpPr txBox="1"/>
          <p:nvPr/>
        </p:nvSpPr>
        <p:spPr>
          <a:xfrm>
            <a:off x="5757983" y="3419849"/>
            <a:ext cx="676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34D4E"/>
                </a:solidFill>
                <a:latin typeface="Bahnschrift" panose="020B0502040204020203" pitchFamily="34" charset="0"/>
              </a:rPr>
              <a:t>1960</a:t>
            </a:r>
          </a:p>
        </p:txBody>
      </p:sp>
      <p:cxnSp>
        <p:nvCxnSpPr>
          <p:cNvPr id="11382" name="Straight Connector 67">
            <a:extLst>
              <a:ext uri="{FF2B5EF4-FFF2-40B4-BE49-F238E27FC236}">
                <a16:creationId xmlns:a16="http://schemas.microsoft.com/office/drawing/2014/main" id="{C8F69AFA-E9B5-1848-DBFE-0FA7E0455A12}"/>
              </a:ext>
            </a:extLst>
          </p:cNvPr>
          <p:cNvCxnSpPr>
            <a:cxnSpLocks/>
          </p:cNvCxnSpPr>
          <p:nvPr/>
        </p:nvCxnSpPr>
        <p:spPr>
          <a:xfrm>
            <a:off x="5788004" y="3714144"/>
            <a:ext cx="599861" cy="0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83" name="Agrupar 11382">
            <a:extLst>
              <a:ext uri="{FF2B5EF4-FFF2-40B4-BE49-F238E27FC236}">
                <a16:creationId xmlns:a16="http://schemas.microsoft.com/office/drawing/2014/main" id="{51368ED2-D602-7FD3-F498-E10CA741C163}"/>
              </a:ext>
            </a:extLst>
          </p:cNvPr>
          <p:cNvGrpSpPr/>
          <p:nvPr/>
        </p:nvGrpSpPr>
        <p:grpSpPr>
          <a:xfrm rot="5400000">
            <a:off x="7212136" y="3718721"/>
            <a:ext cx="554831" cy="554831"/>
            <a:chOff x="1150597" y="3535738"/>
            <a:chExt cx="919162" cy="919162"/>
          </a:xfrm>
        </p:grpSpPr>
        <p:sp>
          <p:nvSpPr>
            <p:cNvPr id="11384" name="Arc 10">
              <a:extLst>
                <a:ext uri="{FF2B5EF4-FFF2-40B4-BE49-F238E27FC236}">
                  <a16:creationId xmlns:a16="http://schemas.microsoft.com/office/drawing/2014/main" id="{588BD5FE-357A-FA8A-80E5-E906DD4A59B4}"/>
                </a:ext>
              </a:extLst>
            </p:cNvPr>
            <p:cNvSpPr/>
            <p:nvPr/>
          </p:nvSpPr>
          <p:spPr>
            <a:xfrm>
              <a:off x="1150597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85" name="Oval 7">
              <a:extLst>
                <a:ext uri="{FF2B5EF4-FFF2-40B4-BE49-F238E27FC236}">
                  <a16:creationId xmlns:a16="http://schemas.microsoft.com/office/drawing/2014/main" id="{0D0BA827-61FA-53A6-FC53-DDB831E127FE}"/>
                </a:ext>
              </a:extLst>
            </p:cNvPr>
            <p:cNvSpPr/>
            <p:nvPr/>
          </p:nvSpPr>
          <p:spPr>
            <a:xfrm>
              <a:off x="1514928" y="3900069"/>
              <a:ext cx="190500" cy="190500"/>
            </a:xfrm>
            <a:prstGeom prst="ellipse">
              <a:avLst/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1386" name="Circle: Hollow 8">
              <a:extLst>
                <a:ext uri="{FF2B5EF4-FFF2-40B4-BE49-F238E27FC236}">
                  <a16:creationId xmlns:a16="http://schemas.microsoft.com/office/drawing/2014/main" id="{3D35D937-E4FD-B3C6-549C-664F94AB1B6F}"/>
                </a:ext>
              </a:extLst>
            </p:cNvPr>
            <p:cNvSpPr/>
            <p:nvPr/>
          </p:nvSpPr>
          <p:spPr>
            <a:xfrm>
              <a:off x="1395865" y="3781006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1387" name="Circle: Hollow 9">
              <a:extLst>
                <a:ext uri="{FF2B5EF4-FFF2-40B4-BE49-F238E27FC236}">
                  <a16:creationId xmlns:a16="http://schemas.microsoft.com/office/drawing/2014/main" id="{3ADD7FE0-BD67-0CCE-1BFF-BC7015B9B566}"/>
                </a:ext>
              </a:extLst>
            </p:cNvPr>
            <p:cNvSpPr/>
            <p:nvPr/>
          </p:nvSpPr>
          <p:spPr>
            <a:xfrm>
              <a:off x="1262993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11388" name="Agrupar 11387">
            <a:extLst>
              <a:ext uri="{FF2B5EF4-FFF2-40B4-BE49-F238E27FC236}">
                <a16:creationId xmlns:a16="http://schemas.microsoft.com/office/drawing/2014/main" id="{63C8B650-D569-5202-1BD9-90207A81F8B2}"/>
              </a:ext>
            </a:extLst>
          </p:cNvPr>
          <p:cNvGrpSpPr/>
          <p:nvPr/>
        </p:nvGrpSpPr>
        <p:grpSpPr>
          <a:xfrm rot="10800000">
            <a:off x="7425318" y="2644883"/>
            <a:ext cx="124240" cy="1132494"/>
            <a:chOff x="1548058" y="4342505"/>
            <a:chExt cx="124240" cy="1132494"/>
          </a:xfrm>
          <a:solidFill>
            <a:srgbClr val="034D4E"/>
          </a:solidFill>
        </p:grpSpPr>
        <p:cxnSp>
          <p:nvCxnSpPr>
            <p:cNvPr id="11389" name="Straight Connector 11">
              <a:extLst>
                <a:ext uri="{FF2B5EF4-FFF2-40B4-BE49-F238E27FC236}">
                  <a16:creationId xmlns:a16="http://schemas.microsoft.com/office/drawing/2014/main" id="{6D5C6381-C559-BF47-ABF4-F389BB3559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0179" y="4342505"/>
              <a:ext cx="0" cy="1033387"/>
            </a:xfrm>
            <a:prstGeom prst="line">
              <a:avLst/>
            </a:prstGeom>
            <a:grpFill/>
            <a:ln w="19050">
              <a:solidFill>
                <a:srgbClr val="034D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90" name="Oval 13">
              <a:extLst>
                <a:ext uri="{FF2B5EF4-FFF2-40B4-BE49-F238E27FC236}">
                  <a16:creationId xmlns:a16="http://schemas.microsoft.com/office/drawing/2014/main" id="{1DF22C15-7CC6-1C3D-4D5E-3252B479DF6F}"/>
                </a:ext>
              </a:extLst>
            </p:cNvPr>
            <p:cNvSpPr/>
            <p:nvPr/>
          </p:nvSpPr>
          <p:spPr>
            <a:xfrm rot="18703098">
              <a:off x="1548058" y="5350759"/>
              <a:ext cx="124240" cy="124240"/>
            </a:xfrm>
            <a:prstGeom prst="ellipse">
              <a:avLst/>
            </a:prstGeom>
            <a:grpFill/>
            <a:ln>
              <a:solidFill>
                <a:srgbClr val="034D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cxnSp>
        <p:nvCxnSpPr>
          <p:cNvPr id="11391" name="Straight Connector 67">
            <a:extLst>
              <a:ext uri="{FF2B5EF4-FFF2-40B4-BE49-F238E27FC236}">
                <a16:creationId xmlns:a16="http://schemas.microsoft.com/office/drawing/2014/main" id="{9109ED09-A631-5C4D-5F4D-DCE472C0BF88}"/>
              </a:ext>
            </a:extLst>
          </p:cNvPr>
          <p:cNvCxnSpPr>
            <a:cxnSpLocks/>
          </p:cNvCxnSpPr>
          <p:nvPr/>
        </p:nvCxnSpPr>
        <p:spPr>
          <a:xfrm>
            <a:off x="7158477" y="2069380"/>
            <a:ext cx="599861" cy="0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24">
            <a:extLst>
              <a:ext uri="{FF2B5EF4-FFF2-40B4-BE49-F238E27FC236}">
                <a16:creationId xmlns:a16="http://schemas.microsoft.com/office/drawing/2014/main" id="{E9FD0FA1-9369-180B-67EE-AD94A7602426}"/>
              </a:ext>
            </a:extLst>
          </p:cNvPr>
          <p:cNvSpPr txBox="1"/>
          <p:nvPr/>
        </p:nvSpPr>
        <p:spPr>
          <a:xfrm>
            <a:off x="6699374" y="1774484"/>
            <a:ext cx="15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34D4E"/>
                </a:solidFill>
                <a:latin typeface="Bahnschrift" panose="020B0502040204020203" pitchFamily="34" charset="0"/>
              </a:rPr>
              <a:t>1964</a:t>
            </a:r>
          </a:p>
        </p:txBody>
      </p:sp>
      <p:pic>
        <p:nvPicPr>
          <p:cNvPr id="1042" name="Picture 18" descr="Logo FAPESP – COLÓQUIO HISTÓRIAS DE SÃO PAULO">
            <a:extLst>
              <a:ext uri="{FF2B5EF4-FFF2-40B4-BE49-F238E27FC236}">
                <a16:creationId xmlns:a16="http://schemas.microsoft.com/office/drawing/2014/main" id="{01C5F45C-D3F0-2A09-3D30-0A8AD92E2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08" y="5579193"/>
            <a:ext cx="1255413" cy="26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3" name="Agrupar 1042">
            <a:extLst>
              <a:ext uri="{FF2B5EF4-FFF2-40B4-BE49-F238E27FC236}">
                <a16:creationId xmlns:a16="http://schemas.microsoft.com/office/drawing/2014/main" id="{3973B847-4D23-1057-69E3-8FEF2739F338}"/>
              </a:ext>
            </a:extLst>
          </p:cNvPr>
          <p:cNvGrpSpPr/>
          <p:nvPr/>
        </p:nvGrpSpPr>
        <p:grpSpPr>
          <a:xfrm rot="16200000">
            <a:off x="8281168" y="3714634"/>
            <a:ext cx="554831" cy="554831"/>
            <a:chOff x="9005787" y="3858467"/>
            <a:chExt cx="919162" cy="919162"/>
          </a:xfrm>
        </p:grpSpPr>
        <p:sp>
          <p:nvSpPr>
            <p:cNvPr id="1027" name="Arc 17">
              <a:extLst>
                <a:ext uri="{FF2B5EF4-FFF2-40B4-BE49-F238E27FC236}">
                  <a16:creationId xmlns:a16="http://schemas.microsoft.com/office/drawing/2014/main" id="{503A5264-8A42-ADE5-CEEC-080BE0465676}"/>
                </a:ext>
              </a:extLst>
            </p:cNvPr>
            <p:cNvSpPr/>
            <p:nvPr/>
          </p:nvSpPr>
          <p:spPr>
            <a:xfrm rot="5400000">
              <a:off x="9005787" y="3858467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029" name="Oval 19">
              <a:extLst>
                <a:ext uri="{FF2B5EF4-FFF2-40B4-BE49-F238E27FC236}">
                  <a16:creationId xmlns:a16="http://schemas.microsoft.com/office/drawing/2014/main" id="{4D34224B-417B-86DB-6881-22B06E5C36AA}"/>
                </a:ext>
              </a:extLst>
            </p:cNvPr>
            <p:cNvSpPr/>
            <p:nvPr/>
          </p:nvSpPr>
          <p:spPr>
            <a:xfrm>
              <a:off x="9370118" y="4222798"/>
              <a:ext cx="190500" cy="190500"/>
            </a:xfrm>
            <a:prstGeom prst="ellipse">
              <a:avLst/>
            </a:prstGeom>
            <a:solidFill>
              <a:srgbClr val="E55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031" name="Circle: Hollow 20">
              <a:extLst>
                <a:ext uri="{FF2B5EF4-FFF2-40B4-BE49-F238E27FC236}">
                  <a16:creationId xmlns:a16="http://schemas.microsoft.com/office/drawing/2014/main" id="{303B0255-4591-4B74-6E70-9DD34C3325C1}"/>
                </a:ext>
              </a:extLst>
            </p:cNvPr>
            <p:cNvSpPr/>
            <p:nvPr/>
          </p:nvSpPr>
          <p:spPr>
            <a:xfrm>
              <a:off x="9251055" y="4103735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E55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033" name="Circle: Hollow 21">
              <a:extLst>
                <a:ext uri="{FF2B5EF4-FFF2-40B4-BE49-F238E27FC236}">
                  <a16:creationId xmlns:a16="http://schemas.microsoft.com/office/drawing/2014/main" id="{B669514B-0FB0-7881-081A-1A07C941405D}"/>
                </a:ext>
              </a:extLst>
            </p:cNvPr>
            <p:cNvSpPr/>
            <p:nvPr/>
          </p:nvSpPr>
          <p:spPr>
            <a:xfrm>
              <a:off x="9118183" y="3970863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11393" name="Agrupar 11392">
            <a:extLst>
              <a:ext uri="{FF2B5EF4-FFF2-40B4-BE49-F238E27FC236}">
                <a16:creationId xmlns:a16="http://schemas.microsoft.com/office/drawing/2014/main" id="{BA413A93-D322-1D3F-A7FF-A19F8F5558B6}"/>
              </a:ext>
            </a:extLst>
          </p:cNvPr>
          <p:cNvGrpSpPr/>
          <p:nvPr/>
        </p:nvGrpSpPr>
        <p:grpSpPr>
          <a:xfrm>
            <a:off x="8521004" y="4187196"/>
            <a:ext cx="124240" cy="1326844"/>
            <a:chOff x="8520844" y="3387836"/>
            <a:chExt cx="124240" cy="1326844"/>
          </a:xfrm>
          <a:solidFill>
            <a:srgbClr val="E55016"/>
          </a:solidFill>
        </p:grpSpPr>
        <p:cxnSp>
          <p:nvCxnSpPr>
            <p:cNvPr id="1035" name="Straight Connector 22">
              <a:extLst>
                <a:ext uri="{FF2B5EF4-FFF2-40B4-BE49-F238E27FC236}">
                  <a16:creationId xmlns:a16="http://schemas.microsoft.com/office/drawing/2014/main" id="{1BD853F5-ED3C-D968-92C7-1237BECF33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73439" y="3387836"/>
              <a:ext cx="7709" cy="1219259"/>
            </a:xfrm>
            <a:prstGeom prst="line">
              <a:avLst/>
            </a:prstGeom>
            <a:grpFill/>
            <a:ln w="19050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7" name="Oval 23">
              <a:extLst>
                <a:ext uri="{FF2B5EF4-FFF2-40B4-BE49-F238E27FC236}">
                  <a16:creationId xmlns:a16="http://schemas.microsoft.com/office/drawing/2014/main" id="{140E4BEF-9EAA-9C5C-FEA4-96BA9CD631C0}"/>
                </a:ext>
              </a:extLst>
            </p:cNvPr>
            <p:cNvSpPr/>
            <p:nvPr/>
          </p:nvSpPr>
          <p:spPr>
            <a:xfrm>
              <a:off x="8520844" y="4590440"/>
              <a:ext cx="124240" cy="124240"/>
            </a:xfrm>
            <a:prstGeom prst="ellipse">
              <a:avLst/>
            </a:prstGeom>
            <a:grpFill/>
            <a:ln>
              <a:solidFill>
                <a:srgbClr val="E55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sp>
        <p:nvSpPr>
          <p:cNvPr id="1039" name="TextBox 24">
            <a:extLst>
              <a:ext uri="{FF2B5EF4-FFF2-40B4-BE49-F238E27FC236}">
                <a16:creationId xmlns:a16="http://schemas.microsoft.com/office/drawing/2014/main" id="{7AC87A24-B550-91AD-324A-4623DEFB38BE}"/>
              </a:ext>
            </a:extLst>
          </p:cNvPr>
          <p:cNvSpPr txBox="1"/>
          <p:nvPr/>
        </p:nvSpPr>
        <p:spPr>
          <a:xfrm>
            <a:off x="7800890" y="3275200"/>
            <a:ext cx="15153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E55016"/>
                </a:solidFill>
                <a:latin typeface="Bahnschrift" panose="020B0502040204020203" pitchFamily="34" charset="0"/>
              </a:rPr>
              <a:t>1965</a:t>
            </a:r>
          </a:p>
        </p:txBody>
      </p:sp>
      <p:cxnSp>
        <p:nvCxnSpPr>
          <p:cNvPr id="1041" name="Straight Connector 67">
            <a:extLst>
              <a:ext uri="{FF2B5EF4-FFF2-40B4-BE49-F238E27FC236}">
                <a16:creationId xmlns:a16="http://schemas.microsoft.com/office/drawing/2014/main" id="{18370CB0-1AAF-0525-0B80-E28E8DB0F948}"/>
              </a:ext>
            </a:extLst>
          </p:cNvPr>
          <p:cNvCxnSpPr>
            <a:cxnSpLocks/>
          </p:cNvCxnSpPr>
          <p:nvPr/>
        </p:nvCxnSpPr>
        <p:spPr>
          <a:xfrm>
            <a:off x="8097678" y="3681405"/>
            <a:ext cx="891595" cy="0"/>
          </a:xfrm>
          <a:prstGeom prst="line">
            <a:avLst/>
          </a:prstGeom>
          <a:ln w="19050">
            <a:solidFill>
              <a:srgbClr val="E55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5" name="Agrupar 1044">
            <a:extLst>
              <a:ext uri="{FF2B5EF4-FFF2-40B4-BE49-F238E27FC236}">
                <a16:creationId xmlns:a16="http://schemas.microsoft.com/office/drawing/2014/main" id="{791E792A-8258-D916-4AE3-A697F57CCBD3}"/>
              </a:ext>
            </a:extLst>
          </p:cNvPr>
          <p:cNvGrpSpPr/>
          <p:nvPr/>
        </p:nvGrpSpPr>
        <p:grpSpPr>
          <a:xfrm rot="5400000">
            <a:off x="9071867" y="3707346"/>
            <a:ext cx="554831" cy="554831"/>
            <a:chOff x="9005787" y="3858467"/>
            <a:chExt cx="919162" cy="919162"/>
          </a:xfrm>
        </p:grpSpPr>
        <p:sp>
          <p:nvSpPr>
            <p:cNvPr id="1046" name="Arc 17">
              <a:extLst>
                <a:ext uri="{FF2B5EF4-FFF2-40B4-BE49-F238E27FC236}">
                  <a16:creationId xmlns:a16="http://schemas.microsoft.com/office/drawing/2014/main" id="{8F4FF30B-EDA8-D3C6-9840-AAA446B55E1D}"/>
                </a:ext>
              </a:extLst>
            </p:cNvPr>
            <p:cNvSpPr/>
            <p:nvPr/>
          </p:nvSpPr>
          <p:spPr>
            <a:xfrm rot="5400000">
              <a:off x="9005787" y="3858467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047" name="Oval 19">
              <a:extLst>
                <a:ext uri="{FF2B5EF4-FFF2-40B4-BE49-F238E27FC236}">
                  <a16:creationId xmlns:a16="http://schemas.microsoft.com/office/drawing/2014/main" id="{90C6C3B7-A814-6073-CA5E-DC9EC9FFACD9}"/>
                </a:ext>
              </a:extLst>
            </p:cNvPr>
            <p:cNvSpPr/>
            <p:nvPr/>
          </p:nvSpPr>
          <p:spPr>
            <a:xfrm>
              <a:off x="9370118" y="4222798"/>
              <a:ext cx="190500" cy="190500"/>
            </a:xfrm>
            <a:prstGeom prst="ellipse">
              <a:avLst/>
            </a:prstGeom>
            <a:solidFill>
              <a:srgbClr val="E55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048" name="Circle: Hollow 20">
              <a:extLst>
                <a:ext uri="{FF2B5EF4-FFF2-40B4-BE49-F238E27FC236}">
                  <a16:creationId xmlns:a16="http://schemas.microsoft.com/office/drawing/2014/main" id="{4A26D978-9AB1-72EC-2EF8-20B154A5CB52}"/>
                </a:ext>
              </a:extLst>
            </p:cNvPr>
            <p:cNvSpPr/>
            <p:nvPr/>
          </p:nvSpPr>
          <p:spPr>
            <a:xfrm>
              <a:off x="9251054" y="4103996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E55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049" name="Circle: Hollow 21">
              <a:extLst>
                <a:ext uri="{FF2B5EF4-FFF2-40B4-BE49-F238E27FC236}">
                  <a16:creationId xmlns:a16="http://schemas.microsoft.com/office/drawing/2014/main" id="{3BF84EF4-C8DF-D082-8709-BA1226E7D8E7}"/>
                </a:ext>
              </a:extLst>
            </p:cNvPr>
            <p:cNvSpPr/>
            <p:nvPr/>
          </p:nvSpPr>
          <p:spPr>
            <a:xfrm>
              <a:off x="9118183" y="3970863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1052" name="Picture 20">
            <a:extLst>
              <a:ext uri="{FF2B5EF4-FFF2-40B4-BE49-F238E27FC236}">
                <a16:creationId xmlns:a16="http://schemas.microsoft.com/office/drawing/2014/main" id="{670619D1-3DFF-2723-FCE6-57ABB7D23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59" y="979919"/>
            <a:ext cx="1217682" cy="6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3" name="Straight Connector 22">
            <a:extLst>
              <a:ext uri="{FF2B5EF4-FFF2-40B4-BE49-F238E27FC236}">
                <a16:creationId xmlns:a16="http://schemas.microsoft.com/office/drawing/2014/main" id="{A28C4BB8-F96C-1F5D-3559-98C78E42517E}"/>
              </a:ext>
            </a:extLst>
          </p:cNvPr>
          <p:cNvCxnSpPr>
            <a:cxnSpLocks/>
          </p:cNvCxnSpPr>
          <p:nvPr/>
        </p:nvCxnSpPr>
        <p:spPr>
          <a:xfrm flipV="1">
            <a:off x="9349282" y="3142340"/>
            <a:ext cx="0" cy="803353"/>
          </a:xfrm>
          <a:prstGeom prst="line">
            <a:avLst/>
          </a:prstGeom>
          <a:ln w="19050">
            <a:solidFill>
              <a:srgbClr val="E55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5" name="Oval 23">
            <a:extLst>
              <a:ext uri="{FF2B5EF4-FFF2-40B4-BE49-F238E27FC236}">
                <a16:creationId xmlns:a16="http://schemas.microsoft.com/office/drawing/2014/main" id="{4C7BAA7A-D802-3488-099D-594CDE1B50F6}"/>
              </a:ext>
            </a:extLst>
          </p:cNvPr>
          <p:cNvSpPr/>
          <p:nvPr/>
        </p:nvSpPr>
        <p:spPr>
          <a:xfrm>
            <a:off x="9293610" y="3060010"/>
            <a:ext cx="124240" cy="124240"/>
          </a:xfrm>
          <a:prstGeom prst="ellipse">
            <a:avLst/>
          </a:prstGeom>
          <a:solidFill>
            <a:srgbClr val="E55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1056" name="TextBox 16">
            <a:extLst>
              <a:ext uri="{FF2B5EF4-FFF2-40B4-BE49-F238E27FC236}">
                <a16:creationId xmlns:a16="http://schemas.microsoft.com/office/drawing/2014/main" id="{DD456221-824B-7259-CD26-7ADE54EFDE3B}"/>
              </a:ext>
            </a:extLst>
          </p:cNvPr>
          <p:cNvSpPr txBox="1"/>
          <p:nvPr/>
        </p:nvSpPr>
        <p:spPr>
          <a:xfrm>
            <a:off x="8202419" y="1998779"/>
            <a:ext cx="23060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/>
            </a:lvl1pPr>
          </a:lstStyle>
          <a:p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Em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24 de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julho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de 1967,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pelo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Decreto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-Lei 61056 é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criada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a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FINEP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–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Financiadora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de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Estudos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e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Projetos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,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como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Empresa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Pública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vinculada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ao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Ministério</a:t>
            </a:r>
            <a:r>
              <a:rPr lang="en-US">
                <a:solidFill>
                  <a:srgbClr val="E55016"/>
                </a:solidFill>
                <a:latin typeface="Bahnschrift" panose="020B0502040204020203" pitchFamily="34" charset="0"/>
              </a:rPr>
              <a:t> do </a:t>
            </a:r>
            <a:r>
              <a:rPr lang="en-US" err="1">
                <a:solidFill>
                  <a:srgbClr val="E55016"/>
                </a:solidFill>
                <a:latin typeface="Bahnschrift" panose="020B0502040204020203" pitchFamily="34" charset="0"/>
              </a:rPr>
              <a:t>Planejamento</a:t>
            </a:r>
            <a:endParaRPr lang="en-US">
              <a:solidFill>
                <a:srgbClr val="E55016"/>
              </a:solidFill>
              <a:latin typeface="Bahnschrift" panose="020B0502040204020203" pitchFamily="34" charset="0"/>
            </a:endParaRPr>
          </a:p>
        </p:txBody>
      </p:sp>
      <p:sp>
        <p:nvSpPr>
          <p:cNvPr id="1060" name="TextBox 24">
            <a:extLst>
              <a:ext uri="{FF2B5EF4-FFF2-40B4-BE49-F238E27FC236}">
                <a16:creationId xmlns:a16="http://schemas.microsoft.com/office/drawing/2014/main" id="{7AF7C0A3-4B42-564F-C818-CB3162912783}"/>
              </a:ext>
            </a:extLst>
          </p:cNvPr>
          <p:cNvSpPr txBox="1"/>
          <p:nvPr/>
        </p:nvSpPr>
        <p:spPr>
          <a:xfrm>
            <a:off x="8650561" y="1525273"/>
            <a:ext cx="15153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E55016"/>
                </a:solidFill>
                <a:latin typeface="Bahnschrift" panose="020B0502040204020203" pitchFamily="34" charset="0"/>
              </a:rPr>
              <a:t>1967</a:t>
            </a:r>
          </a:p>
        </p:txBody>
      </p:sp>
      <p:cxnSp>
        <p:nvCxnSpPr>
          <p:cNvPr id="1061" name="Straight Connector 67">
            <a:extLst>
              <a:ext uri="{FF2B5EF4-FFF2-40B4-BE49-F238E27FC236}">
                <a16:creationId xmlns:a16="http://schemas.microsoft.com/office/drawing/2014/main" id="{DF53F8AE-46E8-B825-727D-27D46B8D7F90}"/>
              </a:ext>
            </a:extLst>
          </p:cNvPr>
          <p:cNvCxnSpPr>
            <a:cxnSpLocks/>
          </p:cNvCxnSpPr>
          <p:nvPr/>
        </p:nvCxnSpPr>
        <p:spPr>
          <a:xfrm>
            <a:off x="8948551" y="1917478"/>
            <a:ext cx="891595" cy="0"/>
          </a:xfrm>
          <a:prstGeom prst="line">
            <a:avLst/>
          </a:prstGeom>
          <a:ln w="19050">
            <a:solidFill>
              <a:srgbClr val="E55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2" name="Agrupar 1061">
            <a:extLst>
              <a:ext uri="{FF2B5EF4-FFF2-40B4-BE49-F238E27FC236}">
                <a16:creationId xmlns:a16="http://schemas.microsoft.com/office/drawing/2014/main" id="{461210FE-B4F5-C76D-9B2E-C7195B974416}"/>
              </a:ext>
            </a:extLst>
          </p:cNvPr>
          <p:cNvGrpSpPr/>
          <p:nvPr/>
        </p:nvGrpSpPr>
        <p:grpSpPr>
          <a:xfrm>
            <a:off x="10121301" y="3710633"/>
            <a:ext cx="554829" cy="554829"/>
            <a:chOff x="5642508" y="3535738"/>
            <a:chExt cx="919162" cy="919162"/>
          </a:xfrm>
        </p:grpSpPr>
        <p:sp>
          <p:nvSpPr>
            <p:cNvPr id="1063" name="Arc 26">
              <a:extLst>
                <a:ext uri="{FF2B5EF4-FFF2-40B4-BE49-F238E27FC236}">
                  <a16:creationId xmlns:a16="http://schemas.microsoft.com/office/drawing/2014/main" id="{415B682A-E25C-7FA9-34AF-445B9A92AB6B}"/>
                </a:ext>
              </a:extLst>
            </p:cNvPr>
            <p:cNvSpPr/>
            <p:nvPr/>
          </p:nvSpPr>
          <p:spPr>
            <a:xfrm>
              <a:off x="5642508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064" name="Oval 28">
              <a:extLst>
                <a:ext uri="{FF2B5EF4-FFF2-40B4-BE49-F238E27FC236}">
                  <a16:creationId xmlns:a16="http://schemas.microsoft.com/office/drawing/2014/main" id="{AF86BEC3-BB92-C255-57DD-75E6A0F9267F}"/>
                </a:ext>
              </a:extLst>
            </p:cNvPr>
            <p:cNvSpPr/>
            <p:nvPr/>
          </p:nvSpPr>
          <p:spPr>
            <a:xfrm>
              <a:off x="6006839" y="3900069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065" name="Circle: Hollow 29">
              <a:extLst>
                <a:ext uri="{FF2B5EF4-FFF2-40B4-BE49-F238E27FC236}">
                  <a16:creationId xmlns:a16="http://schemas.microsoft.com/office/drawing/2014/main" id="{BEF45F37-6C76-E312-A500-5A20CA429FAB}"/>
                </a:ext>
              </a:extLst>
            </p:cNvPr>
            <p:cNvSpPr/>
            <p:nvPr/>
          </p:nvSpPr>
          <p:spPr>
            <a:xfrm>
              <a:off x="5888516" y="3781006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066" name="Circle: Hollow 30">
              <a:extLst>
                <a:ext uri="{FF2B5EF4-FFF2-40B4-BE49-F238E27FC236}">
                  <a16:creationId xmlns:a16="http://schemas.microsoft.com/office/drawing/2014/main" id="{1C568482-CB38-0B9D-0987-770988CE1D56}"/>
                </a:ext>
              </a:extLst>
            </p:cNvPr>
            <p:cNvSpPr/>
            <p:nvPr/>
          </p:nvSpPr>
          <p:spPr>
            <a:xfrm>
              <a:off x="5754904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1067" name="Straight Connector 31">
            <a:extLst>
              <a:ext uri="{FF2B5EF4-FFF2-40B4-BE49-F238E27FC236}">
                <a16:creationId xmlns:a16="http://schemas.microsoft.com/office/drawing/2014/main" id="{78FDD510-7F4E-DCD1-4739-2F654B0E5A0F}"/>
              </a:ext>
            </a:extLst>
          </p:cNvPr>
          <p:cNvCxnSpPr>
            <a:cxnSpLocks/>
          </p:cNvCxnSpPr>
          <p:nvPr/>
        </p:nvCxnSpPr>
        <p:spPr>
          <a:xfrm flipH="1" flipV="1">
            <a:off x="10392666" y="4203710"/>
            <a:ext cx="19450" cy="2028976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8" name="Oval 32">
            <a:extLst>
              <a:ext uri="{FF2B5EF4-FFF2-40B4-BE49-F238E27FC236}">
                <a16:creationId xmlns:a16="http://schemas.microsoft.com/office/drawing/2014/main" id="{319C69F6-1436-5442-AF60-18998E8DC258}"/>
              </a:ext>
            </a:extLst>
          </p:cNvPr>
          <p:cNvSpPr/>
          <p:nvPr/>
        </p:nvSpPr>
        <p:spPr>
          <a:xfrm>
            <a:off x="10357409" y="6149626"/>
            <a:ext cx="124240" cy="124240"/>
          </a:xfrm>
          <a:prstGeom prst="ellipse">
            <a:avLst/>
          </a:prstGeom>
          <a:solidFill>
            <a:srgbClr val="034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cxnSp>
        <p:nvCxnSpPr>
          <p:cNvPr id="1069" name="Straight Connector 65">
            <a:extLst>
              <a:ext uri="{FF2B5EF4-FFF2-40B4-BE49-F238E27FC236}">
                <a16:creationId xmlns:a16="http://schemas.microsoft.com/office/drawing/2014/main" id="{EBA0AEA7-EBDB-0C34-DE31-E09C47ACBF18}"/>
              </a:ext>
            </a:extLst>
          </p:cNvPr>
          <p:cNvCxnSpPr>
            <a:cxnSpLocks/>
          </p:cNvCxnSpPr>
          <p:nvPr/>
        </p:nvCxnSpPr>
        <p:spPr>
          <a:xfrm>
            <a:off x="10100258" y="3715207"/>
            <a:ext cx="601538" cy="0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0" name="Agrupar 1069">
            <a:extLst>
              <a:ext uri="{FF2B5EF4-FFF2-40B4-BE49-F238E27FC236}">
                <a16:creationId xmlns:a16="http://schemas.microsoft.com/office/drawing/2014/main" id="{1FE81E87-8C80-6C18-ECFE-6FD975F8F4E1}"/>
              </a:ext>
            </a:extLst>
          </p:cNvPr>
          <p:cNvGrpSpPr/>
          <p:nvPr/>
        </p:nvGrpSpPr>
        <p:grpSpPr>
          <a:xfrm>
            <a:off x="10121076" y="3710633"/>
            <a:ext cx="554829" cy="554829"/>
            <a:chOff x="5642508" y="3535738"/>
            <a:chExt cx="919162" cy="919162"/>
          </a:xfrm>
        </p:grpSpPr>
        <p:sp>
          <p:nvSpPr>
            <p:cNvPr id="1071" name="Arc 26">
              <a:extLst>
                <a:ext uri="{FF2B5EF4-FFF2-40B4-BE49-F238E27FC236}">
                  <a16:creationId xmlns:a16="http://schemas.microsoft.com/office/drawing/2014/main" id="{0F554858-DC98-4C36-90DE-9C6167738ACA}"/>
                </a:ext>
              </a:extLst>
            </p:cNvPr>
            <p:cNvSpPr/>
            <p:nvPr/>
          </p:nvSpPr>
          <p:spPr>
            <a:xfrm>
              <a:off x="5642508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072" name="Oval 28">
              <a:extLst>
                <a:ext uri="{FF2B5EF4-FFF2-40B4-BE49-F238E27FC236}">
                  <a16:creationId xmlns:a16="http://schemas.microsoft.com/office/drawing/2014/main" id="{1ECF2572-A039-F80A-E6F8-85AA462F2B90}"/>
                </a:ext>
              </a:extLst>
            </p:cNvPr>
            <p:cNvSpPr/>
            <p:nvPr/>
          </p:nvSpPr>
          <p:spPr>
            <a:xfrm>
              <a:off x="6006839" y="3900069"/>
              <a:ext cx="190500" cy="190500"/>
            </a:xfrm>
            <a:prstGeom prst="ellipse">
              <a:avLst/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073" name="Circle: Hollow 29">
              <a:extLst>
                <a:ext uri="{FF2B5EF4-FFF2-40B4-BE49-F238E27FC236}">
                  <a16:creationId xmlns:a16="http://schemas.microsoft.com/office/drawing/2014/main" id="{962CA7F4-DF6D-CB44-818F-8609E1B3ECA3}"/>
                </a:ext>
              </a:extLst>
            </p:cNvPr>
            <p:cNvSpPr/>
            <p:nvPr/>
          </p:nvSpPr>
          <p:spPr>
            <a:xfrm>
              <a:off x="5887775" y="3782042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074" name="Circle: Hollow 30">
              <a:extLst>
                <a:ext uri="{FF2B5EF4-FFF2-40B4-BE49-F238E27FC236}">
                  <a16:creationId xmlns:a16="http://schemas.microsoft.com/office/drawing/2014/main" id="{61B030EB-41FA-C156-5FB7-8ABD16BE9AB8}"/>
                </a:ext>
              </a:extLst>
            </p:cNvPr>
            <p:cNvSpPr/>
            <p:nvPr/>
          </p:nvSpPr>
          <p:spPr>
            <a:xfrm>
              <a:off x="5754904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1076" name="Agrupar 1075">
            <a:extLst>
              <a:ext uri="{FF2B5EF4-FFF2-40B4-BE49-F238E27FC236}">
                <a16:creationId xmlns:a16="http://schemas.microsoft.com/office/drawing/2014/main" id="{C1019E2E-1AE0-9A77-1FA2-632BDB27A4FA}"/>
              </a:ext>
            </a:extLst>
          </p:cNvPr>
          <p:cNvGrpSpPr/>
          <p:nvPr/>
        </p:nvGrpSpPr>
        <p:grpSpPr>
          <a:xfrm rot="5400000">
            <a:off x="11093958" y="3714144"/>
            <a:ext cx="554831" cy="554831"/>
            <a:chOff x="1150597" y="3535738"/>
            <a:chExt cx="919162" cy="919162"/>
          </a:xfrm>
        </p:grpSpPr>
        <p:sp>
          <p:nvSpPr>
            <p:cNvPr id="1077" name="Arc 10">
              <a:extLst>
                <a:ext uri="{FF2B5EF4-FFF2-40B4-BE49-F238E27FC236}">
                  <a16:creationId xmlns:a16="http://schemas.microsoft.com/office/drawing/2014/main" id="{5F5947F6-9EB6-E04D-8A55-BDDC295DE2F2}"/>
                </a:ext>
              </a:extLst>
            </p:cNvPr>
            <p:cNvSpPr/>
            <p:nvPr/>
          </p:nvSpPr>
          <p:spPr>
            <a:xfrm>
              <a:off x="1150597" y="3535738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078" name="Oval 7">
              <a:extLst>
                <a:ext uri="{FF2B5EF4-FFF2-40B4-BE49-F238E27FC236}">
                  <a16:creationId xmlns:a16="http://schemas.microsoft.com/office/drawing/2014/main" id="{E118BE00-294B-1BA4-BCDF-A14FC309363D}"/>
                </a:ext>
              </a:extLst>
            </p:cNvPr>
            <p:cNvSpPr/>
            <p:nvPr/>
          </p:nvSpPr>
          <p:spPr>
            <a:xfrm>
              <a:off x="1514928" y="3900069"/>
              <a:ext cx="190500" cy="190500"/>
            </a:xfrm>
            <a:prstGeom prst="ellipse">
              <a:avLst/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1079" name="Circle: Hollow 8">
              <a:extLst>
                <a:ext uri="{FF2B5EF4-FFF2-40B4-BE49-F238E27FC236}">
                  <a16:creationId xmlns:a16="http://schemas.microsoft.com/office/drawing/2014/main" id="{2D4BBE52-E2D7-397A-BE52-36198279094A}"/>
                </a:ext>
              </a:extLst>
            </p:cNvPr>
            <p:cNvSpPr/>
            <p:nvPr/>
          </p:nvSpPr>
          <p:spPr>
            <a:xfrm>
              <a:off x="1394110" y="3784107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4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080" name="Circle: Hollow 9">
              <a:extLst>
                <a:ext uri="{FF2B5EF4-FFF2-40B4-BE49-F238E27FC236}">
                  <a16:creationId xmlns:a16="http://schemas.microsoft.com/office/drawing/2014/main" id="{54BFA76E-A87F-7729-3249-6780680CBD27}"/>
                </a:ext>
              </a:extLst>
            </p:cNvPr>
            <p:cNvSpPr/>
            <p:nvPr/>
          </p:nvSpPr>
          <p:spPr>
            <a:xfrm>
              <a:off x="1262993" y="3648134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1081" name="Agrupar 1080">
            <a:extLst>
              <a:ext uri="{FF2B5EF4-FFF2-40B4-BE49-F238E27FC236}">
                <a16:creationId xmlns:a16="http://schemas.microsoft.com/office/drawing/2014/main" id="{5E23D271-EC82-5611-A894-5C0DF32C0B04}"/>
              </a:ext>
            </a:extLst>
          </p:cNvPr>
          <p:cNvGrpSpPr/>
          <p:nvPr/>
        </p:nvGrpSpPr>
        <p:grpSpPr>
          <a:xfrm rot="10800000">
            <a:off x="11307383" y="2639945"/>
            <a:ext cx="124240" cy="1132494"/>
            <a:chOff x="1548058" y="4342505"/>
            <a:chExt cx="124240" cy="1132494"/>
          </a:xfrm>
          <a:solidFill>
            <a:srgbClr val="034D4E"/>
          </a:solidFill>
        </p:grpSpPr>
        <p:cxnSp>
          <p:nvCxnSpPr>
            <p:cNvPr id="1082" name="Straight Connector 11">
              <a:extLst>
                <a:ext uri="{FF2B5EF4-FFF2-40B4-BE49-F238E27FC236}">
                  <a16:creationId xmlns:a16="http://schemas.microsoft.com/office/drawing/2014/main" id="{0F8F5629-FEE1-1F07-CF82-873460CFF2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0179" y="4342505"/>
              <a:ext cx="0" cy="1033387"/>
            </a:xfrm>
            <a:prstGeom prst="line">
              <a:avLst/>
            </a:prstGeom>
            <a:grpFill/>
            <a:ln w="19050">
              <a:solidFill>
                <a:srgbClr val="034D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3" name="Oval 13">
              <a:extLst>
                <a:ext uri="{FF2B5EF4-FFF2-40B4-BE49-F238E27FC236}">
                  <a16:creationId xmlns:a16="http://schemas.microsoft.com/office/drawing/2014/main" id="{B4F68709-A0AA-C8CD-4CD3-7ADBB7901377}"/>
                </a:ext>
              </a:extLst>
            </p:cNvPr>
            <p:cNvSpPr/>
            <p:nvPr/>
          </p:nvSpPr>
          <p:spPr>
            <a:xfrm rot="18703098">
              <a:off x="1548058" y="5350759"/>
              <a:ext cx="124240" cy="124240"/>
            </a:xfrm>
            <a:prstGeom prst="ellipse">
              <a:avLst/>
            </a:prstGeom>
            <a:grpFill/>
            <a:ln>
              <a:solidFill>
                <a:srgbClr val="034D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cxnSp>
        <p:nvCxnSpPr>
          <p:cNvPr id="1084" name="Straight Connector 67">
            <a:extLst>
              <a:ext uri="{FF2B5EF4-FFF2-40B4-BE49-F238E27FC236}">
                <a16:creationId xmlns:a16="http://schemas.microsoft.com/office/drawing/2014/main" id="{6D5A9A47-35F3-CCD2-55FD-39ECBE3EF4E0}"/>
              </a:ext>
            </a:extLst>
          </p:cNvPr>
          <p:cNvCxnSpPr>
            <a:cxnSpLocks/>
          </p:cNvCxnSpPr>
          <p:nvPr/>
        </p:nvCxnSpPr>
        <p:spPr>
          <a:xfrm>
            <a:off x="11040542" y="2064442"/>
            <a:ext cx="599861" cy="0"/>
          </a:xfrm>
          <a:prstGeom prst="line">
            <a:avLst/>
          </a:prstGeom>
          <a:ln w="19050">
            <a:solidFill>
              <a:srgbClr val="034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" name="TextBox 24">
            <a:extLst>
              <a:ext uri="{FF2B5EF4-FFF2-40B4-BE49-F238E27FC236}">
                <a16:creationId xmlns:a16="http://schemas.microsoft.com/office/drawing/2014/main" id="{569FDB1F-6DFF-C3F6-653E-3E195B01579A}"/>
              </a:ext>
            </a:extLst>
          </p:cNvPr>
          <p:cNvSpPr txBox="1"/>
          <p:nvPr/>
        </p:nvSpPr>
        <p:spPr>
          <a:xfrm>
            <a:off x="10039423" y="3415260"/>
            <a:ext cx="675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34D4E"/>
                </a:solidFill>
                <a:latin typeface="Bahnschrift" panose="020B0502040204020203" pitchFamily="34" charset="0"/>
              </a:rPr>
              <a:t>1980</a:t>
            </a:r>
          </a:p>
        </p:txBody>
      </p:sp>
      <p:sp>
        <p:nvSpPr>
          <p:cNvPr id="1086" name="TextBox 24">
            <a:extLst>
              <a:ext uri="{FF2B5EF4-FFF2-40B4-BE49-F238E27FC236}">
                <a16:creationId xmlns:a16="http://schemas.microsoft.com/office/drawing/2014/main" id="{106F779C-768B-49B0-E670-75B8E88D01FC}"/>
              </a:ext>
            </a:extLst>
          </p:cNvPr>
          <p:cNvSpPr txBox="1"/>
          <p:nvPr/>
        </p:nvSpPr>
        <p:spPr>
          <a:xfrm>
            <a:off x="10586409" y="1775739"/>
            <a:ext cx="15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34D4E"/>
                </a:solidFill>
                <a:latin typeface="Bahnschrift" panose="020B0502040204020203" pitchFamily="34" charset="0"/>
              </a:rPr>
              <a:t>1985</a:t>
            </a:r>
          </a:p>
        </p:txBody>
      </p:sp>
      <p:sp>
        <p:nvSpPr>
          <p:cNvPr id="1087" name="TextBox 16">
            <a:extLst>
              <a:ext uri="{FF2B5EF4-FFF2-40B4-BE49-F238E27FC236}">
                <a16:creationId xmlns:a16="http://schemas.microsoft.com/office/drawing/2014/main" id="{794797EA-E23D-4AD9-1EE0-33695B84936E}"/>
              </a:ext>
            </a:extLst>
          </p:cNvPr>
          <p:cNvSpPr txBox="1"/>
          <p:nvPr/>
        </p:nvSpPr>
        <p:spPr>
          <a:xfrm>
            <a:off x="10523129" y="2075527"/>
            <a:ext cx="16549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Criação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do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Ministério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de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Ciência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e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Tecnologia</a:t>
            </a:r>
            <a:endParaRPr lang="en-US" sz="1100">
              <a:solidFill>
                <a:srgbClr val="034D4E"/>
              </a:solidFill>
              <a:latin typeface="Bahnschrift" panose="020B0502040204020203" pitchFamily="34" charset="0"/>
            </a:endParaRPr>
          </a:p>
        </p:txBody>
      </p:sp>
      <p:pic>
        <p:nvPicPr>
          <p:cNvPr id="11392" name="Picture 22" descr="BEETECH se credencia ao CATI/MCTI | Beetech - Centro de Empreendedorismo e  Incubadora">
            <a:extLst>
              <a:ext uri="{FF2B5EF4-FFF2-40B4-BE49-F238E27FC236}">
                <a16:creationId xmlns:a16="http://schemas.microsoft.com/office/drawing/2014/main" id="{165F8149-65F6-75D1-2A32-A5A550924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408" y="1326225"/>
            <a:ext cx="1386417" cy="6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97" name="TextBox 16">
            <a:extLst>
              <a:ext uri="{FF2B5EF4-FFF2-40B4-BE49-F238E27FC236}">
                <a16:creationId xmlns:a16="http://schemas.microsoft.com/office/drawing/2014/main" id="{8CF135D6-99A7-5FFC-9B97-84C790000343}"/>
              </a:ext>
            </a:extLst>
          </p:cNvPr>
          <p:cNvSpPr txBox="1"/>
          <p:nvPr/>
        </p:nvSpPr>
        <p:spPr>
          <a:xfrm>
            <a:off x="10455986" y="4266037"/>
            <a:ext cx="169553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Criada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a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partir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da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fusão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entre a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Fundação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Centro de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Recursos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Humanos da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Educação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e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Cultura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(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CDRH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) e a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Fundação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Instituto de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Desenvolvimento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</a:t>
            </a:r>
            <a:r>
              <a:rPr lang="en-US" sz="1100" err="1">
                <a:solidFill>
                  <a:srgbClr val="034D4E"/>
                </a:solidFill>
                <a:latin typeface="Bahnschrift" panose="020B0502040204020203" pitchFamily="34" charset="0"/>
              </a:rPr>
              <a:t>Econômico</a:t>
            </a:r>
            <a:r>
              <a:rPr lang="en-US" sz="1100">
                <a:solidFill>
                  <a:srgbClr val="034D4E"/>
                </a:solidFill>
                <a:latin typeface="Bahnschrift" panose="020B0502040204020203" pitchFamily="34" charset="0"/>
              </a:rPr>
              <a:t> e Social do Rio de Janeiro</a:t>
            </a:r>
          </a:p>
        </p:txBody>
      </p:sp>
      <p:pic>
        <p:nvPicPr>
          <p:cNvPr id="11398" name="Picture 24" descr="Notícias | orientaMED">
            <a:extLst>
              <a:ext uri="{FF2B5EF4-FFF2-40B4-BE49-F238E27FC236}">
                <a16:creationId xmlns:a16="http://schemas.microsoft.com/office/drawing/2014/main" id="{2A96377F-32F8-BF97-9BB0-2536D35B3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369" y="5769683"/>
            <a:ext cx="1474456" cy="5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09" name="Agrupar 11408">
            <a:extLst>
              <a:ext uri="{FF2B5EF4-FFF2-40B4-BE49-F238E27FC236}">
                <a16:creationId xmlns:a16="http://schemas.microsoft.com/office/drawing/2014/main" id="{123B83A0-B205-85BC-1113-26509384723B}"/>
              </a:ext>
            </a:extLst>
          </p:cNvPr>
          <p:cNvGrpSpPr/>
          <p:nvPr/>
        </p:nvGrpSpPr>
        <p:grpSpPr>
          <a:xfrm>
            <a:off x="101723" y="-13685"/>
            <a:ext cx="921525" cy="1049358"/>
            <a:chOff x="101723" y="-13685"/>
            <a:chExt cx="921525" cy="1049358"/>
          </a:xfrm>
        </p:grpSpPr>
        <p:sp>
          <p:nvSpPr>
            <p:cNvPr id="11401" name="Retângulo 11400">
              <a:extLst>
                <a:ext uri="{FF2B5EF4-FFF2-40B4-BE49-F238E27FC236}">
                  <a16:creationId xmlns:a16="http://schemas.microsoft.com/office/drawing/2014/main" id="{6EDC64F6-E69B-75D4-0691-2D6785E6EF5D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058" name="Conector reto 1057">
              <a:extLst>
                <a:ext uri="{FF2B5EF4-FFF2-40B4-BE49-F238E27FC236}">
                  <a16:creationId xmlns:a16="http://schemas.microsoft.com/office/drawing/2014/main" id="{E71F2985-DCBF-8ECF-0C07-7E48C74A6D43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406" name="Gráfico 11405">
              <a:extLst>
                <a:ext uri="{FF2B5EF4-FFF2-40B4-BE49-F238E27FC236}">
                  <a16:creationId xmlns:a16="http://schemas.microsoft.com/office/drawing/2014/main" id="{7F9A259C-B9D7-ADD2-5427-F71ECDE18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139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C451D2-A6DB-CF33-4809-75C7DB2B5B4E}"/>
              </a:ext>
            </a:extLst>
          </p:cNvPr>
          <p:cNvSpPr txBox="1">
            <a:spLocks/>
          </p:cNvSpPr>
          <p:nvPr/>
        </p:nvSpPr>
        <p:spPr>
          <a:xfrm>
            <a:off x="1023248" y="21627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/>
              <a:t>Instrumentos de Financiamento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AF5F66D-CB28-510F-7C40-112A0F4DADC0}"/>
              </a:ext>
            </a:extLst>
          </p:cNvPr>
          <p:cNvSpPr txBox="1"/>
          <p:nvPr/>
        </p:nvSpPr>
        <p:spPr>
          <a:xfrm>
            <a:off x="1817859" y="1069180"/>
            <a:ext cx="8510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>
                <a:ln>
                  <a:noFill/>
                </a:ln>
                <a:solidFill>
                  <a:srgbClr val="045D65"/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FINEP apoia todos os elos da cadeia da Ciência, Tecnologia e Inovação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3CA0D88A-59DC-E037-FBA7-22160385731D}"/>
              </a:ext>
            </a:extLst>
          </p:cNvPr>
          <p:cNvGrpSpPr/>
          <p:nvPr/>
        </p:nvGrpSpPr>
        <p:grpSpPr>
          <a:xfrm>
            <a:off x="101723" y="-13685"/>
            <a:ext cx="921525" cy="1049358"/>
            <a:chOff x="101723" y="-13685"/>
            <a:chExt cx="921525" cy="1049358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54F19ED-C79A-E47F-4FD7-7E028E5CC0C9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525150A2-4BEE-D5B1-410B-AC7B524AD664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5EF8DCC8-5877-1040-47AB-819F762EB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pic>
        <p:nvPicPr>
          <p:cNvPr id="74" name="Imagem 73">
            <a:extLst>
              <a:ext uri="{FF2B5EF4-FFF2-40B4-BE49-F238E27FC236}">
                <a16:creationId xmlns:a16="http://schemas.microsoft.com/office/drawing/2014/main" id="{DAC8A184-5748-871F-7A68-DC5AFD173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020" y="4441571"/>
            <a:ext cx="1718943" cy="797071"/>
          </a:xfrm>
          <a:prstGeom prst="rect">
            <a:avLst/>
          </a:prstGeom>
        </p:spPr>
      </p:pic>
      <p:cxnSp>
        <p:nvCxnSpPr>
          <p:cNvPr id="76" name="Conector de Seta Reta 75">
            <a:extLst>
              <a:ext uri="{FF2B5EF4-FFF2-40B4-BE49-F238E27FC236}">
                <a16:creationId xmlns:a16="http://schemas.microsoft.com/office/drawing/2014/main" id="{4FCF47A4-AED8-8499-4BC5-0EE84B5466BE}"/>
              </a:ext>
            </a:extLst>
          </p:cNvPr>
          <p:cNvCxnSpPr>
            <a:stCxn id="74" idx="3"/>
          </p:cNvCxnSpPr>
          <p:nvPr/>
        </p:nvCxnSpPr>
        <p:spPr>
          <a:xfrm flipV="1">
            <a:off x="7213963" y="4840106"/>
            <a:ext cx="4315347" cy="1"/>
          </a:xfrm>
          <a:prstGeom prst="straightConnector1">
            <a:avLst/>
          </a:prstGeom>
          <a:ln w="28575">
            <a:solidFill>
              <a:srgbClr val="045D65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de Seta Reta 76">
            <a:extLst>
              <a:ext uri="{FF2B5EF4-FFF2-40B4-BE49-F238E27FC236}">
                <a16:creationId xmlns:a16="http://schemas.microsoft.com/office/drawing/2014/main" id="{D08C2531-DBF1-F85C-6599-187E4938A918}"/>
              </a:ext>
            </a:extLst>
          </p:cNvPr>
          <p:cNvCxnSpPr>
            <a:cxnSpLocks/>
          </p:cNvCxnSpPr>
          <p:nvPr/>
        </p:nvCxnSpPr>
        <p:spPr>
          <a:xfrm flipH="1" flipV="1">
            <a:off x="955403" y="4854529"/>
            <a:ext cx="4315347" cy="1"/>
          </a:xfrm>
          <a:prstGeom prst="straightConnector1">
            <a:avLst/>
          </a:prstGeom>
          <a:ln w="28575">
            <a:solidFill>
              <a:srgbClr val="045D65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9A719DA-B997-4B24-322D-1D3405BB17D1}"/>
              </a:ext>
            </a:extLst>
          </p:cNvPr>
          <p:cNvSpPr/>
          <p:nvPr/>
        </p:nvSpPr>
        <p:spPr>
          <a:xfrm>
            <a:off x="1503956" y="2377948"/>
            <a:ext cx="2182818" cy="1507309"/>
          </a:xfrm>
          <a:prstGeom prst="roundRect">
            <a:avLst/>
          </a:prstGeom>
          <a:solidFill>
            <a:srgbClr val="0098BA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17C31B1-F940-8FD2-C8A0-72EB2EEBB458}"/>
              </a:ext>
            </a:extLst>
          </p:cNvPr>
          <p:cNvSpPr/>
          <p:nvPr/>
        </p:nvSpPr>
        <p:spPr>
          <a:xfrm>
            <a:off x="1503956" y="2520927"/>
            <a:ext cx="2182818" cy="128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ts val="2400"/>
              </a:lnSpc>
              <a:defRPr/>
            </a:pPr>
            <a: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Financiamento </a:t>
            </a:r>
            <a:b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600" b="1" u="sng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não</a:t>
            </a:r>
            <a: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reembolsável para Instituições de Ciência e Tecnologia 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F48AFBB-B53C-93FB-793B-E18FF246C0D6}"/>
              </a:ext>
            </a:extLst>
          </p:cNvPr>
          <p:cNvSpPr/>
          <p:nvPr/>
        </p:nvSpPr>
        <p:spPr>
          <a:xfrm>
            <a:off x="4026436" y="2377948"/>
            <a:ext cx="2182818" cy="1507309"/>
          </a:xfrm>
          <a:prstGeom prst="roundRect">
            <a:avLst/>
          </a:prstGeom>
          <a:solidFill>
            <a:srgbClr val="6950A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2C87595-0BE2-26B2-55AF-D2DBF8DB1750}"/>
              </a:ext>
            </a:extLst>
          </p:cNvPr>
          <p:cNvSpPr/>
          <p:nvPr/>
        </p:nvSpPr>
        <p:spPr>
          <a:xfrm>
            <a:off x="4026436" y="2520927"/>
            <a:ext cx="2182818" cy="980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ts val="2400"/>
              </a:lnSpc>
              <a:defRPr/>
            </a:pPr>
            <a: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Investimento </a:t>
            </a:r>
            <a:b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pt-BR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indireto</a:t>
            </a:r>
            <a: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pt-BR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direto</a:t>
            </a:r>
            <a: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 defTabSz="457200">
              <a:lnSpc>
                <a:spcPts val="2400"/>
              </a:lnSpc>
              <a:defRPr/>
            </a:pPr>
            <a: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Fundos e empresas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DFA5226-1A28-7157-0543-6D741354AAD1}"/>
              </a:ext>
            </a:extLst>
          </p:cNvPr>
          <p:cNvSpPr/>
          <p:nvPr/>
        </p:nvSpPr>
        <p:spPr>
          <a:xfrm>
            <a:off x="6569936" y="2377948"/>
            <a:ext cx="2182818" cy="1507309"/>
          </a:xfrm>
          <a:prstGeom prst="roundRect">
            <a:avLst/>
          </a:prstGeom>
          <a:solidFill>
            <a:srgbClr val="DD4F0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3F00D15-9075-DA42-A7F2-21BDFB44560A}"/>
              </a:ext>
            </a:extLst>
          </p:cNvPr>
          <p:cNvSpPr/>
          <p:nvPr/>
        </p:nvSpPr>
        <p:spPr>
          <a:xfrm>
            <a:off x="6569936" y="2520927"/>
            <a:ext cx="2182818" cy="128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ts val="2400"/>
              </a:lnSpc>
              <a:defRPr/>
            </a:pPr>
            <a: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Financiamento </a:t>
            </a:r>
            <a:r>
              <a:rPr lang="pt-BR" sz="1600" b="1" u="sng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não</a:t>
            </a:r>
            <a: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reembolsável para empresas (subvenção econômica)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9B7A7FE8-B314-C560-4FE2-AB8C4F5EB038}"/>
              </a:ext>
            </a:extLst>
          </p:cNvPr>
          <p:cNvSpPr/>
          <p:nvPr/>
        </p:nvSpPr>
        <p:spPr>
          <a:xfrm>
            <a:off x="9060884" y="2377948"/>
            <a:ext cx="2182818" cy="1507309"/>
          </a:xfrm>
          <a:prstGeom prst="roundRect">
            <a:avLst/>
          </a:prstGeom>
          <a:solidFill>
            <a:srgbClr val="FAB9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19FB812-5BC2-FC6B-9C0C-3638322A5155}"/>
              </a:ext>
            </a:extLst>
          </p:cNvPr>
          <p:cNvSpPr/>
          <p:nvPr/>
        </p:nvSpPr>
        <p:spPr>
          <a:xfrm>
            <a:off x="9060884" y="2520927"/>
            <a:ext cx="2182818" cy="980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ts val="2400"/>
              </a:lnSpc>
              <a:defRPr/>
            </a:pPr>
            <a: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Financiamento reembolsável </a:t>
            </a:r>
          </a:p>
          <a:p>
            <a:pPr algn="ctr" defTabSz="457200">
              <a:lnSpc>
                <a:spcPts val="2400"/>
              </a:lnSpc>
              <a:defRPr/>
            </a:pPr>
            <a:r>
              <a:rPr lang="pt-BR" sz="16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Empresas</a:t>
            </a:r>
          </a:p>
        </p:txBody>
      </p:sp>
    </p:spTree>
    <p:extLst>
      <p:ext uri="{BB962C8B-B14F-4D97-AF65-F5344CB8AC3E}">
        <p14:creationId xmlns:p14="http://schemas.microsoft.com/office/powerpoint/2010/main" val="389532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BA5CB524-EB53-B931-5BDE-63219E75F694}"/>
              </a:ext>
            </a:extLst>
          </p:cNvPr>
          <p:cNvSpPr txBox="1"/>
          <p:nvPr/>
        </p:nvSpPr>
        <p:spPr>
          <a:xfrm>
            <a:off x="767216" y="274489"/>
            <a:ext cx="10472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dirty="0"/>
              <a:t>O efeito do apoio da FINEP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68276D5-AFE6-F634-9FEF-EBEE4367B14C}"/>
              </a:ext>
            </a:extLst>
          </p:cNvPr>
          <p:cNvGrpSpPr/>
          <p:nvPr/>
        </p:nvGrpSpPr>
        <p:grpSpPr>
          <a:xfrm>
            <a:off x="57611" y="1722594"/>
            <a:ext cx="3972846" cy="1008063"/>
            <a:chOff x="431800" y="2152698"/>
            <a:chExt cx="3425674" cy="1008063"/>
          </a:xfrm>
          <a:solidFill>
            <a:srgbClr val="045D65"/>
          </a:solidFill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3F625947-AA2C-7CAA-11F6-C8204BAE26A8}"/>
                </a:ext>
              </a:extLst>
            </p:cNvPr>
            <p:cNvSpPr/>
            <p:nvPr/>
          </p:nvSpPr>
          <p:spPr>
            <a:xfrm>
              <a:off x="431800" y="2152698"/>
              <a:ext cx="3425674" cy="100806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C221E76-51BA-222B-6E0B-5EC676193711}"/>
                </a:ext>
              </a:extLst>
            </p:cNvPr>
            <p:cNvSpPr/>
            <p:nvPr/>
          </p:nvSpPr>
          <p:spPr>
            <a:xfrm>
              <a:off x="445868" y="2389668"/>
              <a:ext cx="1110107" cy="5673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3087">
                  <a:solidFill>
                    <a:srgbClr val="FF4A11"/>
                  </a:solidFill>
                  <a:latin typeface="Bahnschrift" panose="020B0502040204020203" pitchFamily="34" charset="0"/>
                  <a:cs typeface="Bebas Neue Bold"/>
                </a:rPr>
                <a:t>+21%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B9626D85-A26E-E689-F7C3-193A4523EAA2}"/>
                </a:ext>
              </a:extLst>
            </p:cNvPr>
            <p:cNvSpPr/>
            <p:nvPr/>
          </p:nvSpPr>
          <p:spPr>
            <a:xfrm>
              <a:off x="1404886" y="2484309"/>
              <a:ext cx="2452588" cy="3638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764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Geração de empregos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461ED06C-9FFF-087A-7F50-16910D1E4D38}"/>
              </a:ext>
            </a:extLst>
          </p:cNvPr>
          <p:cNvGrpSpPr/>
          <p:nvPr/>
        </p:nvGrpSpPr>
        <p:grpSpPr>
          <a:xfrm>
            <a:off x="57611" y="2957504"/>
            <a:ext cx="3972847" cy="1008063"/>
            <a:chOff x="413098" y="2188394"/>
            <a:chExt cx="3425674" cy="1008063"/>
          </a:xfrm>
          <a:solidFill>
            <a:srgbClr val="037059"/>
          </a:solidFill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ED12ADD-87F7-7714-EDEA-1865A6A6E2AB}"/>
                </a:ext>
              </a:extLst>
            </p:cNvPr>
            <p:cNvSpPr/>
            <p:nvPr/>
          </p:nvSpPr>
          <p:spPr>
            <a:xfrm>
              <a:off x="413098" y="2188394"/>
              <a:ext cx="3425674" cy="100806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C0FF6A73-983B-9956-27FE-E3BF88A69197}"/>
                </a:ext>
              </a:extLst>
            </p:cNvPr>
            <p:cNvSpPr/>
            <p:nvPr/>
          </p:nvSpPr>
          <p:spPr>
            <a:xfrm>
              <a:off x="427166" y="2425364"/>
              <a:ext cx="1110107" cy="5673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3087">
                  <a:solidFill>
                    <a:srgbClr val="FF4A11"/>
                  </a:solidFill>
                  <a:latin typeface="Bahnschrift" panose="020B0502040204020203" pitchFamily="34" charset="0"/>
                  <a:cs typeface="Bebas Neue Bold"/>
                </a:rPr>
                <a:t>+13%</a:t>
              </a:r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5B497451-864B-3C81-E11A-C700638445FB}"/>
                </a:ext>
              </a:extLst>
            </p:cNvPr>
            <p:cNvSpPr/>
            <p:nvPr/>
          </p:nvSpPr>
          <p:spPr>
            <a:xfrm>
              <a:off x="1386184" y="2267500"/>
              <a:ext cx="2452588" cy="9067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764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Empregos com maior diferencial de remuneração</a:t>
              </a: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50AFD3AD-6A58-2416-A139-594FB513B163}"/>
              </a:ext>
            </a:extLst>
          </p:cNvPr>
          <p:cNvGrpSpPr/>
          <p:nvPr/>
        </p:nvGrpSpPr>
        <p:grpSpPr>
          <a:xfrm>
            <a:off x="43542" y="4241277"/>
            <a:ext cx="3972847" cy="1008063"/>
            <a:chOff x="413097" y="2188394"/>
            <a:chExt cx="3972847" cy="1008063"/>
          </a:xfrm>
          <a:solidFill>
            <a:srgbClr val="045D65"/>
          </a:solidFill>
        </p:grpSpPr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D9D546A-8BBC-15DA-A41A-EE00A1228C7A}"/>
                </a:ext>
              </a:extLst>
            </p:cNvPr>
            <p:cNvSpPr/>
            <p:nvPr/>
          </p:nvSpPr>
          <p:spPr>
            <a:xfrm>
              <a:off x="413097" y="2188394"/>
              <a:ext cx="3972847" cy="100806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19C5FBC-0936-4DD2-3838-DFFC8C9BCA55}"/>
                </a:ext>
              </a:extLst>
            </p:cNvPr>
            <p:cNvSpPr/>
            <p:nvPr/>
          </p:nvSpPr>
          <p:spPr>
            <a:xfrm>
              <a:off x="427166" y="2425364"/>
              <a:ext cx="1444794" cy="5673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3087">
                  <a:solidFill>
                    <a:srgbClr val="FF4A11"/>
                  </a:solidFill>
                  <a:latin typeface="Bahnschrift" panose="020B0502040204020203" pitchFamily="34" charset="0"/>
                  <a:cs typeface="Bebas Neue Bold"/>
                </a:rPr>
                <a:t>+104%</a:t>
              </a:r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1B6E47E3-7ED7-9E1C-A0F5-5334F2828621}"/>
                </a:ext>
              </a:extLst>
            </p:cNvPr>
            <p:cNvSpPr/>
            <p:nvPr/>
          </p:nvSpPr>
          <p:spPr>
            <a:xfrm>
              <a:off x="1754504" y="2393453"/>
              <a:ext cx="2592288" cy="6353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764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Em </a:t>
              </a:r>
              <a:r>
                <a:rPr lang="pt-BR" sz="1764" b="1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gastos em PDI</a:t>
              </a:r>
              <a:r>
                <a:rPr lang="pt-BR" sz="1764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 nas empresas apoiadas</a:t>
              </a:r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131BD57F-87E2-534A-FE6F-20D12F92C31E}"/>
              </a:ext>
            </a:extLst>
          </p:cNvPr>
          <p:cNvGrpSpPr/>
          <p:nvPr/>
        </p:nvGrpSpPr>
        <p:grpSpPr>
          <a:xfrm>
            <a:off x="8163830" y="1722594"/>
            <a:ext cx="3972847" cy="1008063"/>
            <a:chOff x="413097" y="2188394"/>
            <a:chExt cx="3972847" cy="1008063"/>
          </a:xfrm>
          <a:solidFill>
            <a:srgbClr val="045D65"/>
          </a:solidFill>
        </p:grpSpPr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9E2FB90-F8ED-FD93-83F7-7FEA681A6934}"/>
                </a:ext>
              </a:extLst>
            </p:cNvPr>
            <p:cNvSpPr/>
            <p:nvPr/>
          </p:nvSpPr>
          <p:spPr>
            <a:xfrm>
              <a:off x="413097" y="2188394"/>
              <a:ext cx="3972847" cy="100806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3987F08B-5AF8-3BE1-9CB4-ECD23BC8C8B6}"/>
                </a:ext>
              </a:extLst>
            </p:cNvPr>
            <p:cNvSpPr/>
            <p:nvPr/>
          </p:nvSpPr>
          <p:spPr>
            <a:xfrm>
              <a:off x="427166" y="2425364"/>
              <a:ext cx="1444794" cy="5673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3087">
                  <a:solidFill>
                    <a:srgbClr val="FF4A11"/>
                  </a:solidFill>
                  <a:latin typeface="Bahnschrift" panose="020B0502040204020203" pitchFamily="34" charset="0"/>
                  <a:cs typeface="Bebas Neue Bold"/>
                </a:rPr>
                <a:t>+429%</a:t>
              </a:r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0CCE6241-8CCD-BC85-F960-9D597167EA80}"/>
                </a:ext>
              </a:extLst>
            </p:cNvPr>
            <p:cNvSpPr/>
            <p:nvPr/>
          </p:nvSpPr>
          <p:spPr>
            <a:xfrm>
              <a:off x="1722444" y="2393752"/>
              <a:ext cx="2592288" cy="6353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764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Em </a:t>
              </a:r>
              <a:r>
                <a:rPr lang="pt-BR" sz="1764" b="1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pedidos de patente</a:t>
              </a:r>
              <a:r>
                <a:rPr lang="pt-BR" sz="1764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 nas empresas apoiadas</a:t>
              </a:r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6E2F2F9A-5EB5-8C79-6600-4007293CA982}"/>
              </a:ext>
            </a:extLst>
          </p:cNvPr>
          <p:cNvGrpSpPr/>
          <p:nvPr/>
        </p:nvGrpSpPr>
        <p:grpSpPr>
          <a:xfrm>
            <a:off x="4117755" y="1733521"/>
            <a:ext cx="3972847" cy="1008063"/>
            <a:chOff x="413097" y="2188394"/>
            <a:chExt cx="3972847" cy="1008063"/>
          </a:xfrm>
          <a:solidFill>
            <a:srgbClr val="037059"/>
          </a:solidFill>
        </p:grpSpPr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E70E7D3E-3D42-0628-B803-06D5AD675ECD}"/>
                </a:ext>
              </a:extLst>
            </p:cNvPr>
            <p:cNvSpPr/>
            <p:nvPr/>
          </p:nvSpPr>
          <p:spPr>
            <a:xfrm>
              <a:off x="413097" y="2188394"/>
              <a:ext cx="3972847" cy="100806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C43EA53-39A1-B8EB-81BE-D8AC47431C44}"/>
                </a:ext>
              </a:extLst>
            </p:cNvPr>
            <p:cNvSpPr/>
            <p:nvPr/>
          </p:nvSpPr>
          <p:spPr>
            <a:xfrm>
              <a:off x="420131" y="2425779"/>
              <a:ext cx="1444794" cy="5673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3087">
                  <a:solidFill>
                    <a:srgbClr val="FF4A11"/>
                  </a:solidFill>
                  <a:latin typeface="Bahnschrift" panose="020B0502040204020203" pitchFamily="34" charset="0"/>
                  <a:cs typeface="Bebas Neue Bold"/>
                </a:rPr>
                <a:t>+152%</a:t>
              </a:r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5C422C-4C15-3573-3939-7B56AAB99B46}"/>
                </a:ext>
              </a:extLst>
            </p:cNvPr>
            <p:cNvSpPr/>
            <p:nvPr/>
          </p:nvSpPr>
          <p:spPr>
            <a:xfrm>
              <a:off x="1722444" y="2393752"/>
              <a:ext cx="2592288" cy="6353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764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Pessoal dedicado à P&amp;D</a:t>
              </a:r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B95219CD-C823-14F6-98CE-18CE0EA00AE8}"/>
              </a:ext>
            </a:extLst>
          </p:cNvPr>
          <p:cNvGrpSpPr/>
          <p:nvPr/>
        </p:nvGrpSpPr>
        <p:grpSpPr>
          <a:xfrm>
            <a:off x="4110720" y="2957507"/>
            <a:ext cx="3972847" cy="1008063"/>
            <a:chOff x="413097" y="2188394"/>
            <a:chExt cx="3972847" cy="1008063"/>
          </a:xfrm>
          <a:solidFill>
            <a:srgbClr val="045D65"/>
          </a:solidFill>
        </p:grpSpPr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A0779C11-3305-7D28-FD94-53BAAD56348A}"/>
                </a:ext>
              </a:extLst>
            </p:cNvPr>
            <p:cNvSpPr/>
            <p:nvPr/>
          </p:nvSpPr>
          <p:spPr>
            <a:xfrm>
              <a:off x="413097" y="2188394"/>
              <a:ext cx="3972847" cy="100806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60CD115-631F-A7F1-4DF6-A308D888BEB1}"/>
                </a:ext>
              </a:extLst>
            </p:cNvPr>
            <p:cNvSpPr/>
            <p:nvPr/>
          </p:nvSpPr>
          <p:spPr>
            <a:xfrm>
              <a:off x="427166" y="2425364"/>
              <a:ext cx="1444794" cy="5673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3087">
                  <a:solidFill>
                    <a:srgbClr val="FF4A11"/>
                  </a:solidFill>
                  <a:latin typeface="Bahnschrift" panose="020B0502040204020203" pitchFamily="34" charset="0"/>
                  <a:cs typeface="Bebas Neue Bold"/>
                </a:rPr>
                <a:t>+14%</a:t>
              </a:r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7BBA52E1-9BBB-F589-F1E1-395265D2217D}"/>
                </a:ext>
              </a:extLst>
            </p:cNvPr>
            <p:cNvSpPr/>
            <p:nvPr/>
          </p:nvSpPr>
          <p:spPr>
            <a:xfrm>
              <a:off x="1715410" y="2391409"/>
              <a:ext cx="2592288" cy="6353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764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Gasto com P&amp;D em relação à receita</a:t>
              </a: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F17B4527-64C0-6838-856F-FD1CE9AC6D07}"/>
              </a:ext>
            </a:extLst>
          </p:cNvPr>
          <p:cNvGrpSpPr/>
          <p:nvPr/>
        </p:nvGrpSpPr>
        <p:grpSpPr>
          <a:xfrm>
            <a:off x="8163830" y="2957504"/>
            <a:ext cx="3972847" cy="1008063"/>
            <a:chOff x="413097" y="2188394"/>
            <a:chExt cx="3972847" cy="1008063"/>
          </a:xfrm>
          <a:solidFill>
            <a:srgbClr val="037059"/>
          </a:solidFill>
        </p:grpSpPr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33CE26D0-8F7B-416A-AE08-5B6A4CF52D07}"/>
                </a:ext>
              </a:extLst>
            </p:cNvPr>
            <p:cNvSpPr/>
            <p:nvPr/>
          </p:nvSpPr>
          <p:spPr>
            <a:xfrm>
              <a:off x="413097" y="2188394"/>
              <a:ext cx="3972847" cy="100806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93259688-5BAB-4678-EFEE-7885E3F87BEF}"/>
                </a:ext>
              </a:extLst>
            </p:cNvPr>
            <p:cNvSpPr/>
            <p:nvPr/>
          </p:nvSpPr>
          <p:spPr>
            <a:xfrm>
              <a:off x="427166" y="2425364"/>
              <a:ext cx="1444794" cy="5673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3087">
                  <a:solidFill>
                    <a:srgbClr val="FF4A11"/>
                  </a:solidFill>
                  <a:latin typeface="Bahnschrift" panose="020B0502040204020203" pitchFamily="34" charset="0"/>
                  <a:cs typeface="Bebas Neue Bold"/>
                </a:rPr>
                <a:t>+25%</a:t>
              </a:r>
            </a:p>
          </p:txBody>
        </p:sp>
        <p:sp>
          <p:nvSpPr>
            <p:cNvPr id="67" name="Retângulo 66">
              <a:extLst>
                <a:ext uri="{FF2B5EF4-FFF2-40B4-BE49-F238E27FC236}">
                  <a16:creationId xmlns:a16="http://schemas.microsoft.com/office/drawing/2014/main" id="{7F0676FC-77A4-7ADD-6D5A-1D69FFB1B6B8}"/>
                </a:ext>
              </a:extLst>
            </p:cNvPr>
            <p:cNvSpPr/>
            <p:nvPr/>
          </p:nvSpPr>
          <p:spPr>
            <a:xfrm>
              <a:off x="1722444" y="2243471"/>
              <a:ext cx="2592288" cy="8507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764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Publicações em periódicos (Lattes) </a:t>
              </a:r>
            </a:p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400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média por projeto </a:t>
              </a:r>
              <a:r>
                <a:rPr lang="pt-BR" sz="1100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(encomendas)</a:t>
              </a:r>
              <a:endParaRPr lang="pt-BR" sz="1400">
                <a:solidFill>
                  <a:schemeClr val="bg1"/>
                </a:solidFill>
                <a:latin typeface="Bahnschrift" panose="020B0502040204020203" pitchFamily="34" charset="0"/>
                <a:cs typeface="Bebas Neue Bold"/>
              </a:endParaRPr>
            </a:p>
          </p:txBody>
        </p: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D52AE665-3552-6EEA-8929-4400F7C3A288}"/>
              </a:ext>
            </a:extLst>
          </p:cNvPr>
          <p:cNvGrpSpPr/>
          <p:nvPr/>
        </p:nvGrpSpPr>
        <p:grpSpPr>
          <a:xfrm>
            <a:off x="8163830" y="4250321"/>
            <a:ext cx="3972847" cy="1008063"/>
            <a:chOff x="413097" y="2188394"/>
            <a:chExt cx="3972847" cy="1008063"/>
          </a:xfrm>
          <a:solidFill>
            <a:srgbClr val="045D65"/>
          </a:solidFill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86C191CE-4211-4A08-1853-FE74723318FC}"/>
                </a:ext>
              </a:extLst>
            </p:cNvPr>
            <p:cNvSpPr/>
            <p:nvPr/>
          </p:nvSpPr>
          <p:spPr>
            <a:xfrm>
              <a:off x="413097" y="2188394"/>
              <a:ext cx="3972847" cy="100806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E97FF206-80D3-4FE8-C68B-8FE34747DAA8}"/>
                </a:ext>
              </a:extLst>
            </p:cNvPr>
            <p:cNvSpPr/>
            <p:nvPr/>
          </p:nvSpPr>
          <p:spPr>
            <a:xfrm>
              <a:off x="427166" y="2425364"/>
              <a:ext cx="1444794" cy="5673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3087">
                  <a:solidFill>
                    <a:srgbClr val="FF4A11"/>
                  </a:solidFill>
                  <a:latin typeface="Bahnschrift" panose="020B0502040204020203" pitchFamily="34" charset="0"/>
                  <a:cs typeface="Bebas Neue Bold"/>
                </a:rPr>
                <a:t>+53,3%</a:t>
              </a:r>
            </a:p>
          </p:txBody>
        </p:sp>
        <p:sp>
          <p:nvSpPr>
            <p:cNvPr id="71" name="Retângulo 70">
              <a:extLst>
                <a:ext uri="{FF2B5EF4-FFF2-40B4-BE49-F238E27FC236}">
                  <a16:creationId xmlns:a16="http://schemas.microsoft.com/office/drawing/2014/main" id="{297CB218-3646-E453-A3AA-E295F6EAD91B}"/>
                </a:ext>
              </a:extLst>
            </p:cNvPr>
            <p:cNvSpPr/>
            <p:nvPr/>
          </p:nvSpPr>
          <p:spPr>
            <a:xfrm>
              <a:off x="1722444" y="2292970"/>
              <a:ext cx="2592288" cy="8507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764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Publicações em periódicos (Lattes) </a:t>
              </a:r>
            </a:p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400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média por projeto </a:t>
              </a:r>
              <a:r>
                <a:rPr lang="pt-BR" sz="1050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(chamadas)</a:t>
              </a:r>
              <a:endParaRPr lang="pt-BR" sz="1400">
                <a:solidFill>
                  <a:schemeClr val="bg1"/>
                </a:solidFill>
                <a:latin typeface="Bahnschrift" panose="020B0502040204020203" pitchFamily="34" charset="0"/>
                <a:cs typeface="Bebas Neue Bold"/>
              </a:endParaRPr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9A715D3F-CC4D-5D17-C9E6-44C22E4C75C9}"/>
              </a:ext>
            </a:extLst>
          </p:cNvPr>
          <p:cNvGrpSpPr/>
          <p:nvPr/>
        </p:nvGrpSpPr>
        <p:grpSpPr>
          <a:xfrm>
            <a:off x="4103686" y="4250321"/>
            <a:ext cx="3972847" cy="1008063"/>
            <a:chOff x="413097" y="2188394"/>
            <a:chExt cx="3972847" cy="1008063"/>
          </a:xfrm>
          <a:solidFill>
            <a:srgbClr val="037059"/>
          </a:solidFill>
        </p:grpSpPr>
        <p:sp>
          <p:nvSpPr>
            <p:cNvPr id="73" name="Retângulo 72">
              <a:extLst>
                <a:ext uri="{FF2B5EF4-FFF2-40B4-BE49-F238E27FC236}">
                  <a16:creationId xmlns:a16="http://schemas.microsoft.com/office/drawing/2014/main" id="{56B94615-E5B4-BB5B-446E-FA48C8B9C2FC}"/>
                </a:ext>
              </a:extLst>
            </p:cNvPr>
            <p:cNvSpPr/>
            <p:nvPr/>
          </p:nvSpPr>
          <p:spPr>
            <a:xfrm>
              <a:off x="413097" y="2188394"/>
              <a:ext cx="3972847" cy="100806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Bahnschrift" panose="020B0502040204020203" pitchFamily="34" charset="0"/>
              </a:endParaRPr>
            </a:p>
          </p:txBody>
        </p:sp>
        <p:sp>
          <p:nvSpPr>
            <p:cNvPr id="74" name="Retângulo 73">
              <a:extLst>
                <a:ext uri="{FF2B5EF4-FFF2-40B4-BE49-F238E27FC236}">
                  <a16:creationId xmlns:a16="http://schemas.microsoft.com/office/drawing/2014/main" id="{6112799E-6675-52E5-2E53-E9E3F2C6C4B1}"/>
                </a:ext>
              </a:extLst>
            </p:cNvPr>
            <p:cNvSpPr/>
            <p:nvPr/>
          </p:nvSpPr>
          <p:spPr>
            <a:xfrm>
              <a:off x="427166" y="2425364"/>
              <a:ext cx="1444794" cy="5673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3087">
                  <a:solidFill>
                    <a:srgbClr val="FF4A11"/>
                  </a:solidFill>
                  <a:latin typeface="Bahnschrift" panose="020B0502040204020203" pitchFamily="34" charset="0"/>
                  <a:cs typeface="Bebas Neue Bold"/>
                </a:rPr>
                <a:t>+66%</a:t>
              </a:r>
            </a:p>
          </p:txBody>
        </p:sp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9221A086-3B75-2EED-731E-1392853B1429}"/>
                </a:ext>
              </a:extLst>
            </p:cNvPr>
            <p:cNvSpPr/>
            <p:nvPr/>
          </p:nvSpPr>
          <p:spPr>
            <a:xfrm>
              <a:off x="1722444" y="2394712"/>
              <a:ext cx="2592288" cy="5792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764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Patentes no Lattes </a:t>
              </a:r>
            </a:p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pt-BR" sz="1400">
                  <a:solidFill>
                    <a:schemeClr val="bg1"/>
                  </a:solidFill>
                  <a:latin typeface="Bahnschrift" panose="020B0502040204020203" pitchFamily="34" charset="0"/>
                  <a:cs typeface="Bebas Neue Bold"/>
                </a:rPr>
                <a:t>média por projeto</a:t>
              </a:r>
            </a:p>
          </p:txBody>
        </p:sp>
      </p:grpSp>
      <p:sp>
        <p:nvSpPr>
          <p:cNvPr id="76" name="Espaço Reservado para Conteúdo 5">
            <a:extLst>
              <a:ext uri="{FF2B5EF4-FFF2-40B4-BE49-F238E27FC236}">
                <a16:creationId xmlns:a16="http://schemas.microsoft.com/office/drawing/2014/main" id="{392BB4D8-0550-F5BD-EC46-96C200648334}"/>
              </a:ext>
            </a:extLst>
          </p:cNvPr>
          <p:cNvSpPr txBox="1">
            <a:spLocks/>
          </p:cNvSpPr>
          <p:nvPr/>
        </p:nvSpPr>
        <p:spPr>
          <a:xfrm>
            <a:off x="67853" y="6498460"/>
            <a:ext cx="12025282" cy="291149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lang="pt-BR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lang="pt-BR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lang="pt-BR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pt-B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pt-B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pt-B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pt-BR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defTabSz="91440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A1F28"/>
              </a:buClr>
              <a:buFont typeface="Wingdings"/>
              <a:buNone/>
            </a:pPr>
            <a:r>
              <a:rPr lang="pt-BR" sz="900">
                <a:solidFill>
                  <a:prstClr val="black">
                    <a:lumMod val="75000"/>
                    <a:lumOff val="25000"/>
                  </a:prstClr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Estudo realizado no âmbito do projeto Finep/Unicamp, com aproximadamente 1000 projetos de pesquisa temáticos (encomendas e editais), infraestrutura de pesquisa, subvenção e financiamento reembolsável.</a:t>
            </a:r>
            <a:endParaRPr sz="1100">
              <a:solidFill>
                <a:prstClr val="black">
                  <a:lumMod val="75000"/>
                  <a:lumOff val="25000"/>
                </a:prstClr>
              </a:solidFill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B93956C-4FA7-437C-03B9-F69E9CDD76FF}"/>
              </a:ext>
            </a:extLst>
          </p:cNvPr>
          <p:cNvGrpSpPr/>
          <p:nvPr/>
        </p:nvGrpSpPr>
        <p:grpSpPr>
          <a:xfrm>
            <a:off x="101723" y="-13685"/>
            <a:ext cx="921525" cy="1049358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FCEC1AE-F4E0-1DB2-C854-6FD43340D073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680E752E-F55E-B15C-766C-D6A2D79DAEC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661345D-68C5-A25D-D6CB-E942EE02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32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BA5CB524-EB53-B931-5BDE-63219E75F694}"/>
              </a:ext>
            </a:extLst>
          </p:cNvPr>
          <p:cNvSpPr txBox="1"/>
          <p:nvPr/>
        </p:nvSpPr>
        <p:spPr>
          <a:xfrm>
            <a:off x="1023248" y="237913"/>
            <a:ext cx="10472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pPr marL="0" marR="0" lvl="0" indent="0" algn="l" defTabSz="609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>
                <a:ln>
                  <a:noFill/>
                </a:ln>
                <a:solidFill>
                  <a:srgbClr val="045D65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</a:rPr>
              <a:t>FINEP – Resultados Financeiros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B93956C-4FA7-437C-03B9-F69E9CDD76FF}"/>
              </a:ext>
            </a:extLst>
          </p:cNvPr>
          <p:cNvGrpSpPr/>
          <p:nvPr/>
        </p:nvGrpSpPr>
        <p:grpSpPr>
          <a:xfrm>
            <a:off x="101723" y="-13685"/>
            <a:ext cx="921525" cy="1049358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FCEC1AE-F4E0-1DB2-C854-6FD43340D073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680E752E-F55E-B15C-766C-D6A2D79DAEC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661345D-68C5-A25D-D6CB-E942EE02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graphicFrame>
        <p:nvGraphicFramePr>
          <p:cNvPr id="3" name="Chart 24">
            <a:extLst>
              <a:ext uri="{FF2B5EF4-FFF2-40B4-BE49-F238E27FC236}">
                <a16:creationId xmlns:a16="http://schemas.microsoft.com/office/drawing/2014/main" id="{0E9ECD1B-41FE-F75E-A8F6-05B1D47F817E}"/>
              </a:ext>
            </a:extLst>
          </p:cNvPr>
          <p:cNvGraphicFramePr/>
          <p:nvPr/>
        </p:nvGraphicFramePr>
        <p:xfrm>
          <a:off x="1023248" y="1471189"/>
          <a:ext cx="10148835" cy="4346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427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DF2681C-B509-FFF2-87CE-C2E237834680}"/>
              </a:ext>
            </a:extLst>
          </p:cNvPr>
          <p:cNvGrpSpPr/>
          <p:nvPr/>
        </p:nvGrpSpPr>
        <p:grpSpPr>
          <a:xfrm>
            <a:off x="0" y="2415432"/>
            <a:ext cx="12294626" cy="4212243"/>
            <a:chOff x="0" y="2415432"/>
            <a:chExt cx="12294626" cy="4212243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9930B94-0C8F-8457-7C8C-98335511B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55785"/>
              <a:ext cx="6241806" cy="3871890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7B3AAED1-3B78-3EB4-7566-9EFDBBC8D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4" r="1"/>
            <a:stretch/>
          </p:blipFill>
          <p:spPr>
            <a:xfrm>
              <a:off x="5853610" y="2415432"/>
              <a:ext cx="6179332" cy="3145012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DF1F0B87-703F-7C02-9A46-4AEA5882F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441" t="17366" r="10411" b="55452"/>
            <a:stretch/>
          </p:blipFill>
          <p:spPr>
            <a:xfrm>
              <a:off x="11510626" y="2964866"/>
              <a:ext cx="513080" cy="863462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CAAF71A-05E3-5FED-D13F-79D9C6EAD67F}"/>
                </a:ext>
              </a:extLst>
            </p:cNvPr>
            <p:cNvSpPr txBox="1"/>
            <p:nvPr/>
          </p:nvSpPr>
          <p:spPr>
            <a:xfrm>
              <a:off x="11239705" y="2506403"/>
              <a:ext cx="1054921" cy="49876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pt-BR" sz="2000" b="1">
                  <a:solidFill>
                    <a:srgbClr val="B52C00"/>
                  </a:solidFill>
                  <a:latin typeface="Bahnschrift" panose="020B0502040204020203" pitchFamily="34" charset="0"/>
                </a:rPr>
                <a:t>2023</a:t>
              </a:r>
            </a:p>
          </p:txBody>
        </p:sp>
      </p:grpSp>
      <p:pic>
        <p:nvPicPr>
          <p:cNvPr id="15" name="Imagem 14" descr="Forma&#10;&#10;Descrição gerada automaticamente com confiança baixa">
            <a:extLst>
              <a:ext uri="{FF2B5EF4-FFF2-40B4-BE49-F238E27FC236}">
                <a16:creationId xmlns:a16="http://schemas.microsoft.com/office/drawing/2014/main" id="{DDBE5CB1-30BA-F8B0-3988-9B8FBD1DAC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10989799" y="1714461"/>
            <a:ext cx="854487" cy="85448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B2F3951D-5B14-ACF6-74FE-205ADD13A1EC}"/>
              </a:ext>
            </a:extLst>
          </p:cNvPr>
          <p:cNvSpPr/>
          <p:nvPr/>
        </p:nvSpPr>
        <p:spPr>
          <a:xfrm>
            <a:off x="7929652" y="1169295"/>
            <a:ext cx="2977944" cy="895651"/>
          </a:xfrm>
          <a:prstGeom prst="rect">
            <a:avLst/>
          </a:prstGeom>
          <a:solidFill>
            <a:srgbClr val="B52C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latin typeface="Bahnschrift" panose="020B0502040204020203" pitchFamily="34" charset="0"/>
              </a:rPr>
              <a:t>Recomposição integral dos recursos do FNDCT </a:t>
            </a:r>
          </a:p>
          <a:p>
            <a:pPr algn="ctr"/>
            <a:r>
              <a:rPr lang="pt-BR" sz="1400">
                <a:latin typeface="Bahnschrift" panose="020B0502040204020203" pitchFamily="34" charset="0"/>
              </a:rPr>
              <a:t>(PLN 01/2023)</a:t>
            </a:r>
          </a:p>
        </p:txBody>
      </p:sp>
      <p:sp>
        <p:nvSpPr>
          <p:cNvPr id="2" name="CaixaDeTexto 20">
            <a:extLst>
              <a:ext uri="{FF2B5EF4-FFF2-40B4-BE49-F238E27FC236}">
                <a16:creationId xmlns:a16="http://schemas.microsoft.com/office/drawing/2014/main" id="{3C901154-397C-EEBF-DEAF-7D5F5F8C8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264" y="7000"/>
            <a:ext cx="111842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1pPr>
            <a:lvl2pPr marL="742950" indent="-285750"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CC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3000">
                <a:solidFill>
                  <a:srgbClr val="034D4E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Histórico do FNDCT e da FINEP</a:t>
            </a:r>
            <a:endParaRPr lang="pt-BR" altLang="pt-BR" sz="3000">
              <a:solidFill>
                <a:srgbClr val="034D4E"/>
              </a:solidFill>
              <a:latin typeface="Bahnschrift" panose="020B0502040204020203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3A34A75-E0A7-7DF0-4422-79A26FEF402B}"/>
              </a:ext>
            </a:extLst>
          </p:cNvPr>
          <p:cNvGrpSpPr/>
          <p:nvPr/>
        </p:nvGrpSpPr>
        <p:grpSpPr>
          <a:xfrm>
            <a:off x="101723" y="-13685"/>
            <a:ext cx="921525" cy="1049358"/>
            <a:chOff x="101723" y="-13685"/>
            <a:chExt cx="921525" cy="1049358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DED0688-1164-6961-7786-2AC6529E7D39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E1392AEA-847F-DAB8-458F-64734A21C986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E8537D8F-7F0E-F23F-3C74-34D2B4965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13165541-EBED-5EB9-89F9-39739CDDB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6342" y="88583"/>
            <a:ext cx="2977944" cy="9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19A5EA-EC3A-76D4-B42D-AF844E5BA570}"/>
              </a:ext>
            </a:extLst>
          </p:cNvPr>
          <p:cNvSpPr txBox="1"/>
          <p:nvPr/>
        </p:nvSpPr>
        <p:spPr>
          <a:xfrm>
            <a:off x="1047373" y="233995"/>
            <a:ext cx="10472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45D65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Bebas Neue Bold"/>
              </a:rPr>
              <a:t>Arrecadação do FNDCT – 2023 (R$ milhões)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2DA9A6E-7A55-4EB5-86A6-70724B89F23C}"/>
              </a:ext>
            </a:extLst>
          </p:cNvPr>
          <p:cNvGrpSpPr/>
          <p:nvPr/>
        </p:nvGrpSpPr>
        <p:grpSpPr>
          <a:xfrm>
            <a:off x="101723" y="-13685"/>
            <a:ext cx="921525" cy="1049358"/>
            <a:chOff x="101723" y="-13685"/>
            <a:chExt cx="921525" cy="1049358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615686A-D881-56A9-651D-BC76A77BD6A7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471EF233-C743-1F64-B09B-6F5895D2A35F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C1F288EF-4816-41B4-CE23-C70017BAC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980584EA-9AF0-680F-46AA-CE5A1CF7D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639" y="168283"/>
            <a:ext cx="2977944" cy="976318"/>
          </a:xfrm>
          <a:prstGeom prst="rect">
            <a:avLst/>
          </a:prstGeom>
        </p:spPr>
      </p:pic>
      <p:graphicFrame>
        <p:nvGraphicFramePr>
          <p:cNvPr id="14" name="Chart 30">
            <a:extLst>
              <a:ext uri="{FF2B5EF4-FFF2-40B4-BE49-F238E27FC236}">
                <a16:creationId xmlns:a16="http://schemas.microsoft.com/office/drawing/2014/main" id="{9376A283-C9E7-3A63-3053-FD0976243427}"/>
              </a:ext>
            </a:extLst>
          </p:cNvPr>
          <p:cNvGraphicFramePr/>
          <p:nvPr/>
        </p:nvGraphicFramePr>
        <p:xfrm>
          <a:off x="1559411" y="1583937"/>
          <a:ext cx="8041790" cy="3891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280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93C8583D-2C7B-289C-A363-81D7A5E3F35E}"/>
              </a:ext>
            </a:extLst>
          </p:cNvPr>
          <p:cNvSpPr/>
          <p:nvPr/>
        </p:nvSpPr>
        <p:spPr>
          <a:xfrm>
            <a:off x="8389535" y="-121915"/>
            <a:ext cx="3802465" cy="7101829"/>
          </a:xfrm>
          <a:prstGeom prst="rect">
            <a:avLst/>
          </a:prstGeom>
          <a:solidFill>
            <a:srgbClr val="005051"/>
          </a:solidFill>
          <a:ln>
            <a:solidFill>
              <a:srgbClr val="0050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BA5CB524-EB53-B931-5BDE-63219E75F694}"/>
              </a:ext>
            </a:extLst>
          </p:cNvPr>
          <p:cNvSpPr txBox="1"/>
          <p:nvPr/>
        </p:nvSpPr>
        <p:spPr>
          <a:xfrm>
            <a:off x="1023249" y="237913"/>
            <a:ext cx="6920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dirty="0"/>
              <a:t>Programas de Investimentos Orientados por Missões*</a:t>
            </a:r>
            <a:endParaRPr lang="pt-BR" sz="2400" dirty="0">
              <a:solidFill>
                <a:srgbClr val="FF4A1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B93956C-4FA7-437C-03B9-F69E9CDD76FF}"/>
              </a:ext>
            </a:extLst>
          </p:cNvPr>
          <p:cNvGrpSpPr/>
          <p:nvPr/>
        </p:nvGrpSpPr>
        <p:grpSpPr>
          <a:xfrm>
            <a:off x="101723" y="-13685"/>
            <a:ext cx="921525" cy="1049358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FCEC1AE-F4E0-1DB2-C854-6FD43340D073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680E752E-F55E-B15C-766C-D6A2D79DAEC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661345D-68C5-A25D-D6CB-E942EE02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B39683B-DA6E-31CC-E7F6-80DA7BBEDD84}"/>
              </a:ext>
            </a:extLst>
          </p:cNvPr>
          <p:cNvSpPr txBox="1"/>
          <p:nvPr/>
        </p:nvSpPr>
        <p:spPr>
          <a:xfrm>
            <a:off x="377035" y="1608803"/>
            <a:ext cx="77896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>
                <a:solidFill>
                  <a:srgbClr val="005051"/>
                </a:solidFill>
              </a:rPr>
              <a:t>Programa de Recuperação e Expansão da Infraestrutura de Pesquisa Científica e Tecnológica em Universidades e ICTs – Pró-Infra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>
                <a:solidFill>
                  <a:srgbClr val="005051"/>
                </a:solidFill>
              </a:rPr>
              <a:t>Programa de Inovação para a Industrialização em Bases Sustentáveis – Mais Inovação Brasil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>
                <a:solidFill>
                  <a:srgbClr val="005051"/>
                </a:solidFill>
              </a:rPr>
              <a:t>Programa de Difusão e Suporte à Transformação Digital – Conecta e Capacita Brasil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>
                <a:solidFill>
                  <a:srgbClr val="005051"/>
                </a:solidFill>
              </a:rPr>
              <a:t>Programa Integrado de Desenvolvimento Sustentável da Região Amazônica – Pró-Amazônia 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>
                <a:solidFill>
                  <a:srgbClr val="005051"/>
                </a:solidFill>
              </a:rPr>
              <a:t>Programa de Repatriação de Talentos – Conhecimento Brasil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>
                <a:solidFill>
                  <a:srgbClr val="005051"/>
                </a:solidFill>
              </a:rPr>
              <a:t>Programa de Apoio a Políticas Públicas Baseadas em Conhecimento Científico – Política com Ciência 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>
                <a:solidFill>
                  <a:srgbClr val="005051"/>
                </a:solidFill>
              </a:rPr>
              <a:t>Programa de Apoio à Recuperação e Preservação de Acervos Científicos, Históricos e Culturais Nacionais – Identidade Brasil 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>
                <a:solidFill>
                  <a:srgbClr val="005051"/>
                </a:solidFill>
              </a:rPr>
              <a:t>Programa de Apoio a Projetos Estratégicos Nacionais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>
                <a:solidFill>
                  <a:srgbClr val="005051"/>
                </a:solidFill>
              </a:rPr>
              <a:t>Programa de Promoção da Autonomia Tecnológica na Área da Defesa 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>
                <a:solidFill>
                  <a:srgbClr val="005051"/>
                </a:solidFill>
              </a:rPr>
              <a:t>Programa de Ciência, Tecnologia e Inovação para Segurança Alimentar e Erradicação da Fome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5AE33A-68CB-6DD1-451C-E130B597C740}"/>
              </a:ext>
            </a:extLst>
          </p:cNvPr>
          <p:cNvSpPr txBox="1"/>
          <p:nvPr/>
        </p:nvSpPr>
        <p:spPr>
          <a:xfrm>
            <a:off x="377035" y="6466198"/>
            <a:ext cx="4460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* Aprovado em reunião do CD-FNDCT em 28/JUN/2023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F4D129B-DF25-2837-1227-80C5EE535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534" y="-79366"/>
            <a:ext cx="3802465" cy="18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inep">
      <a:dk1>
        <a:srgbClr val="000000"/>
      </a:dk1>
      <a:lt1>
        <a:srgbClr val="FFFFFF"/>
      </a:lt1>
      <a:dk2>
        <a:srgbClr val="005051"/>
      </a:dk2>
      <a:lt2>
        <a:srgbClr val="8A8C8E"/>
      </a:lt2>
      <a:accent1>
        <a:srgbClr val="DD4F05"/>
      </a:accent1>
      <a:accent2>
        <a:srgbClr val="0098BA"/>
      </a:accent2>
      <a:accent3>
        <a:srgbClr val="6950A1"/>
      </a:accent3>
      <a:accent4>
        <a:srgbClr val="FFBF00"/>
      </a:accent4>
      <a:accent5>
        <a:srgbClr val="78E03D"/>
      </a:accent5>
      <a:accent6>
        <a:srgbClr val="005051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4618BA274B7A24991D0B6C3F2D4D94C" ma:contentTypeVersion="6" ma:contentTypeDescription="Crie um novo documento." ma:contentTypeScope="" ma:versionID="df157dfb22e8e3821eb5f88e6fd0eba8">
  <xsd:schema xmlns:xsd="http://www.w3.org/2001/XMLSchema" xmlns:xs="http://www.w3.org/2001/XMLSchema" xmlns:p="http://schemas.microsoft.com/office/2006/metadata/properties" xmlns:ns2="98d03a07-b112-41c3-8577-e582fd3f0286" xmlns:ns3="179651e7-6ef7-4577-82f2-9e249cb4047f" targetNamespace="http://schemas.microsoft.com/office/2006/metadata/properties" ma:root="true" ma:fieldsID="cc36cd797c6a980189efaf439edd70ce" ns2:_="" ns3:_="">
    <xsd:import namespace="98d03a07-b112-41c3-8577-e582fd3f0286"/>
    <xsd:import namespace="179651e7-6ef7-4577-82f2-9e249cb404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d03a07-b112-41c3-8577-e582fd3f02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651e7-6ef7-4577-82f2-9e249cb4047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EE7F18-662D-4D47-B160-AAE903A48386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179651e7-6ef7-4577-82f2-9e249cb4047f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98d03a07-b112-41c3-8577-e582fd3f0286"/>
  </ds:schemaRefs>
</ds:datastoreItem>
</file>

<file path=customXml/itemProps2.xml><?xml version="1.0" encoding="utf-8"?>
<ds:datastoreItem xmlns:ds="http://schemas.openxmlformats.org/officeDocument/2006/customXml" ds:itemID="{C6D968B0-A252-4DC5-9F99-9896CE69AA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863A0D-E1A8-42FD-85A3-3AE6A16980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d03a07-b112-41c3-8577-e582fd3f0286"/>
    <ds:schemaRef ds:uri="179651e7-6ef7-4577-82f2-9e249cb404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2079</TotalTime>
  <Words>1670</Words>
  <Application>Microsoft Office PowerPoint</Application>
  <PresentationFormat>Widescreen</PresentationFormat>
  <Paragraphs>262</Paragraphs>
  <Slides>25</Slides>
  <Notes>13</Notes>
  <HiddenSlides>0</HiddenSlides>
  <MMClips>0</MMClips>
  <ScaleCrop>false</ScaleCrop>
  <HeadingPairs>
    <vt:vector size="8" baseType="variant">
      <vt:variant>
        <vt:lpstr>Fontes usadas</vt:lpstr>
      </vt:variant>
      <vt:variant>
        <vt:i4>13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43" baseType="lpstr">
      <vt:lpstr>Tahoma</vt:lpstr>
      <vt:lpstr>Calibri</vt:lpstr>
      <vt:lpstr>Arial</vt:lpstr>
      <vt:lpstr>Cambria</vt:lpstr>
      <vt:lpstr>Bebas Neue Regular</vt:lpstr>
      <vt:lpstr>Bahnschrift</vt:lpstr>
      <vt:lpstr>Montserrat</vt:lpstr>
      <vt:lpstr>Arial MT</vt:lpstr>
      <vt:lpstr>Calibri Light</vt:lpstr>
      <vt:lpstr>Bebas Neue Bold</vt:lpstr>
      <vt:lpstr>Palatino Linotype</vt:lpstr>
      <vt:lpstr>Wingdings</vt:lpstr>
      <vt:lpstr>Yu Gothic UI Light</vt:lpstr>
      <vt:lpstr>Office Theme</vt:lpstr>
      <vt:lpstr>Personalizar design</vt:lpstr>
      <vt:lpstr>1_Office Theme</vt:lpstr>
      <vt:lpstr>1_Tema do Office</vt:lpstr>
      <vt:lpstr>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Desafios da Transição: Matriz Energética</vt:lpstr>
      <vt:lpstr>Desafios da Transição Evolução da Matriz Elétrica brasileira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OS FINANCIAMENTOS DA FINEP PARA A TRANSIÇÃO ENERGÉTICA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Camila Moletta</dc:creator>
  <cp:lastModifiedBy>USER</cp:lastModifiedBy>
  <cp:revision>110</cp:revision>
  <cp:lastPrinted>2023-06-20T16:09:41Z</cp:lastPrinted>
  <dcterms:created xsi:type="dcterms:W3CDTF">2013-11-12T13:20:39Z</dcterms:created>
  <dcterms:modified xsi:type="dcterms:W3CDTF">2023-08-29T12:23:46Z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0x010100B4618BA274B7A24991D0B6C3F2D4D94C</vt:lpwstr>
  </property>
</Properties>
</file>