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  <p:sldMasterId id="2147483665" r:id="rId2"/>
  </p:sldMasterIdLst>
  <p:notesMasterIdLst>
    <p:notesMasterId r:id="rId13"/>
  </p:notesMasterIdLst>
  <p:handoutMasterIdLst>
    <p:handoutMasterId r:id="rId14"/>
  </p:handoutMasterIdLst>
  <p:sldIdLst>
    <p:sldId id="1193" r:id="rId3"/>
    <p:sldId id="1257" r:id="rId4"/>
    <p:sldId id="1260" r:id="rId5"/>
    <p:sldId id="1262" r:id="rId6"/>
    <p:sldId id="1261" r:id="rId7"/>
    <p:sldId id="1251" r:id="rId8"/>
    <p:sldId id="1252" r:id="rId9"/>
    <p:sldId id="1263" r:id="rId10"/>
    <p:sldId id="1264" r:id="rId11"/>
    <p:sldId id="1246" r:id="rId12"/>
  </p:sldIdLst>
  <p:sldSz cx="9144000" cy="6858000" type="screen4x3"/>
  <p:notesSz cx="7010400" cy="9296400"/>
  <p:defaultTextStyle>
    <a:defPPr>
      <a:defRPr lang="pt-BR"/>
    </a:defPPr>
    <a:lvl1pPr algn="l" rtl="0" fontAlgn="base">
      <a:spcBef>
        <a:spcPct val="5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do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FF66"/>
    <a:srgbClr val="FF00FF"/>
    <a:srgbClr val="FFCC00"/>
    <a:srgbClr val="000066"/>
    <a:srgbClr val="333300"/>
    <a:srgbClr val="FF0000"/>
    <a:srgbClr val="FFFFCC"/>
    <a:srgbClr val="00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70" autoAdjust="0"/>
    <p:restoredTop sz="94618" autoAdjust="0"/>
  </p:normalViewPr>
  <p:slideViewPr>
    <p:cSldViewPr>
      <p:cViewPr varScale="1">
        <p:scale>
          <a:sx n="128" d="100"/>
          <a:sy n="128" d="100"/>
        </p:scale>
        <p:origin x="936" y="120"/>
      </p:cViewPr>
      <p:guideLst>
        <p:guide orient="horz" pos="19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584" y="-78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6967" cy="46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18" tIns="47210" rIns="94418" bIns="47210" numCol="1" anchor="t" anchorCtr="0" compatLnSpc="1">
            <a:prstTxWarp prst="textNoShape">
              <a:avLst/>
            </a:prstTxWarp>
          </a:bodyPr>
          <a:lstStyle>
            <a:lvl1pPr defTabSz="942975" eaLnBrk="0" hangingPunct="0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pt-BR" alt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434" y="0"/>
            <a:ext cx="3036966" cy="46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18" tIns="47210" rIns="94418" bIns="47210" numCol="1" anchor="t" anchorCtr="0" compatLnSpc="1">
            <a:prstTxWarp prst="textNoShape">
              <a:avLst/>
            </a:prstTxWarp>
          </a:bodyPr>
          <a:lstStyle>
            <a:lvl1pPr algn="r" defTabSz="942975" eaLnBrk="0" hangingPunct="0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pt-BR" altLang="pt-BR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059"/>
            <a:ext cx="3036967" cy="46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18" tIns="47210" rIns="94418" bIns="47210" numCol="1" anchor="b" anchorCtr="0" compatLnSpc="1">
            <a:prstTxWarp prst="textNoShape">
              <a:avLst/>
            </a:prstTxWarp>
          </a:bodyPr>
          <a:lstStyle>
            <a:lvl1pPr defTabSz="942975" eaLnBrk="0" hangingPunct="0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pt-BR" altLang="pt-B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434" y="8831059"/>
            <a:ext cx="3036966" cy="46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18" tIns="47210" rIns="94418" bIns="47210" numCol="1" anchor="b" anchorCtr="0" compatLnSpc="1">
            <a:prstTxWarp prst="textNoShape">
              <a:avLst/>
            </a:prstTxWarp>
          </a:bodyPr>
          <a:lstStyle>
            <a:lvl1pPr algn="r" defTabSz="942975" eaLnBrk="0" hangingPunct="0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fld id="{C2819EF3-6BD6-4C1D-A64A-8D0942B1C19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14069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6967" cy="46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18" tIns="47210" rIns="94418" bIns="47210" numCol="1" anchor="t" anchorCtr="0" compatLnSpc="1">
            <a:prstTxWarp prst="textNoShape">
              <a:avLst/>
            </a:prstTxWarp>
          </a:bodyPr>
          <a:lstStyle>
            <a:lvl1pPr defTabSz="942975" eaLnBrk="0" hangingPunct="0">
              <a:spcBef>
                <a:spcPct val="0"/>
              </a:spcBef>
              <a:defRPr sz="1200" b="1"/>
            </a:lvl1pPr>
          </a:lstStyle>
          <a:p>
            <a:endParaRPr lang="pt-BR" altLang="pt-BR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434" y="0"/>
            <a:ext cx="3036966" cy="46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18" tIns="47210" rIns="94418" bIns="47210" numCol="1" anchor="t" anchorCtr="0" compatLnSpc="1">
            <a:prstTxWarp prst="textNoShape">
              <a:avLst/>
            </a:prstTxWarp>
          </a:bodyPr>
          <a:lstStyle>
            <a:lvl1pPr algn="r" defTabSz="942975" eaLnBrk="0" hangingPunct="0">
              <a:spcBef>
                <a:spcPct val="0"/>
              </a:spcBef>
              <a:defRPr sz="1200" b="1"/>
            </a:lvl1pPr>
          </a:lstStyle>
          <a:p>
            <a:endParaRPr lang="pt-BR" altLang="pt-BR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5325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193" y="4415530"/>
            <a:ext cx="5144016" cy="4185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18" tIns="47210" rIns="94418" bIns="472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059"/>
            <a:ext cx="3036967" cy="46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18" tIns="47210" rIns="94418" bIns="47210" numCol="1" anchor="b" anchorCtr="0" compatLnSpc="1">
            <a:prstTxWarp prst="textNoShape">
              <a:avLst/>
            </a:prstTxWarp>
          </a:bodyPr>
          <a:lstStyle>
            <a:lvl1pPr defTabSz="942975" eaLnBrk="0" hangingPunct="0">
              <a:spcBef>
                <a:spcPct val="0"/>
              </a:spcBef>
              <a:defRPr sz="1200" b="1"/>
            </a:lvl1pPr>
          </a:lstStyle>
          <a:p>
            <a:endParaRPr lang="pt-BR" altLang="pt-BR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434" y="8831059"/>
            <a:ext cx="3036966" cy="46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18" tIns="47210" rIns="94418" bIns="47210" numCol="1" anchor="b" anchorCtr="0" compatLnSpc="1">
            <a:prstTxWarp prst="textNoShape">
              <a:avLst/>
            </a:prstTxWarp>
          </a:bodyPr>
          <a:lstStyle>
            <a:lvl1pPr algn="r" defTabSz="942975" eaLnBrk="0" hangingPunct="0">
              <a:spcBef>
                <a:spcPct val="0"/>
              </a:spcBef>
              <a:defRPr sz="1200" b="1"/>
            </a:lvl1pPr>
          </a:lstStyle>
          <a:p>
            <a:fld id="{F0D4AA59-3CFA-4C86-8C83-01D42FEF06B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11179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brasil.gov.br/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w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833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6505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4591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3490" name="Group 2"/>
          <p:cNvGrpSpPr>
            <a:grpSpLocks/>
          </p:cNvGrpSpPr>
          <p:nvPr/>
        </p:nvGrpSpPr>
        <p:grpSpPr bwMode="auto">
          <a:xfrm>
            <a:off x="0" y="0"/>
            <a:ext cx="9144000" cy="838200"/>
            <a:chOff x="0" y="0"/>
            <a:chExt cx="4382" cy="298"/>
          </a:xfrm>
        </p:grpSpPr>
        <p:sp>
          <p:nvSpPr>
            <p:cNvPr id="19834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382" cy="298"/>
            </a:xfrm>
            <a:prstGeom prst="rect">
              <a:avLst/>
            </a:prstGeom>
            <a:solidFill>
              <a:srgbClr val="FFC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83492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4382" cy="298"/>
            </a:xfrm>
            <a:prstGeom prst="rect">
              <a:avLst/>
            </a:prstGeom>
            <a:solidFill>
              <a:srgbClr val="FFC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0"/>
                </a:spcBef>
              </a:pPr>
              <a:endParaRPr lang="es-ES" altLang="pt-BR" sz="2400">
                <a:latin typeface="Times New Roman" pitchFamily="18" charset="0"/>
              </a:endParaRPr>
            </a:p>
          </p:txBody>
        </p:sp>
      </p:grpSp>
      <p:pic>
        <p:nvPicPr>
          <p:cNvPr id="1983493" name="Picture 5" descr="brasil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825" y="285750"/>
            <a:ext cx="1325563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8349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1125"/>
            <a:ext cx="106680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0104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989874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2514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346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995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221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29496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903683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33884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891432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5284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96050" y="990600"/>
            <a:ext cx="1962150" cy="5638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990600"/>
            <a:ext cx="573405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7830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33179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290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4639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312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2491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991087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266433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brasil.gov.br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5330" name="Group 2"/>
          <p:cNvGrpSpPr>
            <a:grpSpLocks/>
          </p:cNvGrpSpPr>
          <p:nvPr/>
        </p:nvGrpSpPr>
        <p:grpSpPr bwMode="auto">
          <a:xfrm>
            <a:off x="0" y="0"/>
            <a:ext cx="9144000" cy="838200"/>
            <a:chOff x="0" y="0"/>
            <a:chExt cx="4382" cy="298"/>
          </a:xfrm>
        </p:grpSpPr>
        <p:sp>
          <p:nvSpPr>
            <p:cNvPr id="1635331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4382" cy="298"/>
            </a:xfrm>
            <a:prstGeom prst="rect">
              <a:avLst/>
            </a:prstGeom>
            <a:solidFill>
              <a:srgbClr val="FFC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35332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4382" cy="298"/>
            </a:xfrm>
            <a:prstGeom prst="rect">
              <a:avLst/>
            </a:prstGeom>
            <a:solidFill>
              <a:srgbClr val="FFCB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>
                <a:spcBef>
                  <a:spcPct val="0"/>
                </a:spcBef>
              </a:pPr>
              <a:endParaRPr lang="es-ES" altLang="pt-BR" sz="2400">
                <a:latin typeface="Times New Roman" pitchFamily="18" charset="0"/>
              </a:endParaRPr>
            </a:p>
          </p:txBody>
        </p:sp>
      </p:grpSp>
      <p:pic>
        <p:nvPicPr>
          <p:cNvPr id="1635333" name="Picture 5" descr="brasil1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825" y="285750"/>
            <a:ext cx="1325563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5336" name="Picture 8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363"/>
            <a:ext cx="838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5337" name="Text Box 9"/>
          <p:cNvSpPr txBox="1">
            <a:spLocks noChangeArrowheads="1"/>
          </p:cNvSpPr>
          <p:nvPr/>
        </p:nvSpPr>
        <p:spPr bwMode="auto">
          <a:xfrm>
            <a:off x="4645025" y="44450"/>
            <a:ext cx="2951163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pt-BR" altLang="pt-BR" sz="2100" b="1">
                <a:effectLst>
                  <a:outerShdw blurRad="38100" dist="38100" dir="2700000" algn="tl">
                    <a:srgbClr val="C0C0C0"/>
                  </a:outerShdw>
                </a:effectLst>
              </a:rPr>
              <a:t>Ministério da</a:t>
            </a:r>
            <a:br>
              <a:rPr lang="pt-BR" altLang="pt-BR" sz="2100" b="1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t-BR" altLang="pt-BR" sz="2100" b="1">
                <a:effectLst>
                  <a:outerShdw blurRad="38100" dist="38100" dir="2700000" algn="tl">
                    <a:srgbClr val="C0C0C0"/>
                  </a:outerShdw>
                </a:effectLst>
              </a:rPr>
              <a:t>Previdência Social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247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990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ES" altLang="pt-BR" smtClean="0"/>
          </a:p>
        </p:txBody>
      </p:sp>
      <p:sp>
        <p:nvSpPr>
          <p:cNvPr id="19824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14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982474" name="Text Box 10"/>
          <p:cNvSpPr txBox="1">
            <a:spLocks noChangeArrowheads="1"/>
          </p:cNvSpPr>
          <p:nvPr/>
        </p:nvSpPr>
        <p:spPr bwMode="auto">
          <a:xfrm>
            <a:off x="8769350" y="6545263"/>
            <a:ext cx="241300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fld id="{786DC51D-3FC3-406A-BDC8-CFB89DEC9266}" type="slidenum">
              <a:rPr lang="pt-BR" altLang="pt-BR" sz="1200"/>
              <a:pPr algn="ctr"/>
              <a:t>‹nº›</a:t>
            </a:fld>
            <a:endParaRPr lang="pt-BR" altLang="pt-BR"/>
          </a:p>
        </p:txBody>
      </p:sp>
      <p:pic>
        <p:nvPicPr>
          <p:cNvPr id="1982475" name="Picture 11" descr="cabecalh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444"/>
          <a:stretch>
            <a:fillRect/>
          </a:stretch>
        </p:blipFill>
        <p:spPr bwMode="auto">
          <a:xfrm>
            <a:off x="0" y="6813550"/>
            <a:ext cx="9140825" cy="7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82476" name="Group 12"/>
          <p:cNvGrpSpPr>
            <a:grpSpLocks/>
          </p:cNvGrpSpPr>
          <p:nvPr/>
        </p:nvGrpSpPr>
        <p:grpSpPr bwMode="auto">
          <a:xfrm>
            <a:off x="0" y="0"/>
            <a:ext cx="9144000" cy="863600"/>
            <a:chOff x="0" y="0"/>
            <a:chExt cx="5760" cy="544"/>
          </a:xfrm>
        </p:grpSpPr>
        <p:pic>
          <p:nvPicPr>
            <p:cNvPr id="1982477" name="Picture 13" descr="cabecalho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"/>
              <a:ext cx="5760" cy="5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82478" name="Picture 14" descr="cabecalho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204" r="15747"/>
            <a:stretch>
              <a:fillRect/>
            </a:stretch>
          </p:blipFill>
          <p:spPr bwMode="auto">
            <a:xfrm>
              <a:off x="4490" y="0"/>
              <a:ext cx="1270" cy="5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1250" name="Picture 1026" descr="Figur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00583"/>
            <a:ext cx="7543800" cy="519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1251" name="Text Box 1029"/>
          <p:cNvSpPr txBox="1">
            <a:spLocks noChangeArrowheads="1"/>
          </p:cNvSpPr>
          <p:nvPr/>
        </p:nvSpPr>
        <p:spPr bwMode="auto">
          <a:xfrm>
            <a:off x="1150235" y="2560836"/>
            <a:ext cx="70770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altLang="pt-BR" sz="40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Os Ministros de Confissão Religiosa </a:t>
            </a:r>
            <a:r>
              <a:rPr lang="pt-BR" altLang="pt-BR" sz="4000" b="1" dirty="0">
                <a:latin typeface="Arial Narrow" panose="020B0606020202030204" pitchFamily="34" charset="0"/>
                <a:cs typeface="Arial" panose="020B0604020202020204" pitchFamily="34" charset="0"/>
              </a:rPr>
              <a:t>n</a:t>
            </a:r>
            <a:r>
              <a:rPr lang="pt-BR" altLang="pt-BR" sz="40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o Brasil e a Previdência Social</a:t>
            </a:r>
            <a:endParaRPr lang="pt-BR" altLang="pt-BR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691680" y="594928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1800" dirty="0">
                <a:latin typeface="Arial Narrow" panose="020B0606020202030204" pitchFamily="34" charset="0"/>
                <a:cs typeface="Arial" panose="020B0604020202020204" pitchFamily="34" charset="0"/>
              </a:rPr>
              <a:t>Brasília, </a:t>
            </a:r>
            <a:r>
              <a:rPr lang="pt-BR" altLang="pt-BR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setembro </a:t>
            </a:r>
            <a:r>
              <a:rPr lang="pt-BR" altLang="pt-BR" sz="1800" dirty="0">
                <a:latin typeface="Arial Narrow" panose="020B0606020202030204" pitchFamily="34" charset="0"/>
                <a:cs typeface="Arial" panose="020B0604020202020204" pitchFamily="34" charset="0"/>
              </a:rPr>
              <a:t>de </a:t>
            </a:r>
            <a:r>
              <a:rPr lang="pt-BR" altLang="pt-BR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2015</a:t>
            </a:r>
            <a:endParaRPr lang="pt-BR" altLang="pt-BR" sz="18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108" name="Text Box 4"/>
          <p:cNvSpPr txBox="1">
            <a:spLocks noChangeArrowheads="1"/>
          </p:cNvSpPr>
          <p:nvPr/>
        </p:nvSpPr>
        <p:spPr bwMode="auto">
          <a:xfrm>
            <a:off x="395536" y="2420888"/>
            <a:ext cx="860425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s-ES" altLang="pt-BR" sz="2000" b="1" dirty="0" smtClean="0">
                <a:latin typeface="Arial Narrow" panose="020B0606020202030204" pitchFamily="34" charset="0"/>
                <a:cs typeface="Arial" pitchFamily="34" charset="0"/>
              </a:rPr>
              <a:t>Emanuel de </a:t>
            </a:r>
            <a:r>
              <a:rPr lang="es-ES" altLang="pt-BR" sz="2000" b="1" dirty="0" err="1" smtClean="0">
                <a:latin typeface="Arial Narrow" panose="020B0606020202030204" pitchFamily="34" charset="0"/>
                <a:cs typeface="Arial" pitchFamily="34" charset="0"/>
              </a:rPr>
              <a:t>Araújo</a:t>
            </a:r>
            <a:r>
              <a:rPr lang="es-ES" altLang="pt-BR" sz="2000" b="1" dirty="0" smtClean="0">
                <a:latin typeface="Arial Narrow" panose="020B0606020202030204" pitchFamily="34" charset="0"/>
                <a:cs typeface="Arial" pitchFamily="34" charset="0"/>
              </a:rPr>
              <a:t> Dantas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s-ES" altLang="pt-BR" sz="2000" b="1" dirty="0" err="1" smtClean="0">
                <a:latin typeface="Arial Narrow" panose="020B0606020202030204" pitchFamily="34" charset="0"/>
                <a:cs typeface="Arial" pitchFamily="34" charset="0"/>
              </a:rPr>
              <a:t>Diretor</a:t>
            </a:r>
            <a:r>
              <a:rPr lang="es-ES" altLang="pt-BR" sz="2000" b="1" dirty="0" smtClean="0">
                <a:latin typeface="Arial Narrow" panose="020B0606020202030204" pitchFamily="34" charset="0"/>
                <a:cs typeface="Arial" pitchFamily="34" charset="0"/>
              </a:rPr>
              <a:t> do Departamento de </a:t>
            </a:r>
            <a:r>
              <a:rPr lang="es-ES" altLang="pt-BR" sz="2000" b="1" dirty="0" err="1" smtClean="0">
                <a:latin typeface="Arial Narrow" panose="020B0606020202030204" pitchFamily="34" charset="0"/>
                <a:cs typeface="Arial" pitchFamily="34" charset="0"/>
              </a:rPr>
              <a:t>Regime</a:t>
            </a:r>
            <a:r>
              <a:rPr lang="es-ES" altLang="pt-BR" sz="2000" b="1" dirty="0" smtClean="0"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s-ES" altLang="pt-BR" sz="2000" b="1" dirty="0" err="1" smtClean="0">
                <a:latin typeface="Arial Narrow" panose="020B0606020202030204" pitchFamily="34" charset="0"/>
                <a:cs typeface="Arial" pitchFamily="34" charset="0"/>
              </a:rPr>
              <a:t>Geral</a:t>
            </a:r>
            <a:r>
              <a:rPr lang="es-ES" altLang="pt-BR" sz="2000" b="1" dirty="0" smtClean="0">
                <a:latin typeface="Arial Narrow" panose="020B0606020202030204" pitchFamily="34" charset="0"/>
                <a:cs typeface="Arial" pitchFamily="34" charset="0"/>
              </a:rPr>
              <a:t> de </a:t>
            </a:r>
            <a:r>
              <a:rPr lang="es-ES" altLang="pt-BR" sz="2000" b="1" dirty="0" err="1" smtClean="0">
                <a:latin typeface="Arial Narrow" panose="020B0606020202030204" pitchFamily="34" charset="0"/>
                <a:cs typeface="Arial" pitchFamily="34" charset="0"/>
              </a:rPr>
              <a:t>Previdência</a:t>
            </a:r>
            <a:r>
              <a:rPr lang="es-ES" altLang="pt-BR" sz="2000" b="1" dirty="0" smtClean="0">
                <a:latin typeface="Arial Narrow" panose="020B0606020202030204" pitchFamily="34" charset="0"/>
                <a:cs typeface="Arial" pitchFamily="34" charset="0"/>
              </a:rPr>
              <a:t> Social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s-ES" altLang="pt-BR" sz="2000" b="1" dirty="0" err="1" smtClean="0">
                <a:latin typeface="Arial Narrow" panose="020B0606020202030204" pitchFamily="34" charset="0"/>
                <a:cs typeface="Arial" pitchFamily="34" charset="0"/>
              </a:rPr>
              <a:t>Ministério</a:t>
            </a:r>
            <a:r>
              <a:rPr lang="es-ES" altLang="pt-BR" sz="2000" b="1" dirty="0" smtClean="0">
                <a:latin typeface="Arial Narrow" panose="020B0606020202030204" pitchFamily="34" charset="0"/>
                <a:cs typeface="Arial" pitchFamily="34" charset="0"/>
              </a:rPr>
              <a:t> da </a:t>
            </a:r>
            <a:r>
              <a:rPr lang="es-ES" altLang="pt-BR" sz="2000" b="1" dirty="0" err="1" smtClean="0">
                <a:latin typeface="Arial Narrow" panose="020B0606020202030204" pitchFamily="34" charset="0"/>
                <a:cs typeface="Arial" pitchFamily="34" charset="0"/>
              </a:rPr>
              <a:t>Previdência</a:t>
            </a:r>
            <a:r>
              <a:rPr lang="es-ES" altLang="pt-BR" sz="2000" b="1" dirty="0" smtClean="0">
                <a:latin typeface="Arial Narrow" panose="020B0606020202030204" pitchFamily="34" charset="0"/>
                <a:cs typeface="Arial" pitchFamily="34" charset="0"/>
              </a:rPr>
              <a:t> Social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s-ES" altLang="pt-BR" sz="2000" b="1" dirty="0" smtClean="0">
                <a:latin typeface="Arial Narrow" panose="020B0606020202030204" pitchFamily="34" charset="0"/>
                <a:cs typeface="Arial" pitchFamily="34" charset="0"/>
              </a:rPr>
              <a:t>Secretaria de Políticas de Previdencia Social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s-ES" altLang="pt-BR" sz="2000" b="1" dirty="0" smtClean="0">
                <a:latin typeface="Arial Narrow" panose="020B0606020202030204" pitchFamily="34" charset="0"/>
                <a:cs typeface="Arial" pitchFamily="34" charset="0"/>
              </a:rPr>
              <a:t>(61) 2021-5236 – emanuel.dantas@previdencia.gov.br</a:t>
            </a:r>
          </a:p>
        </p:txBody>
      </p:sp>
    </p:spTree>
    <p:extLst>
      <p:ext uri="{BB962C8B-B14F-4D97-AF65-F5344CB8AC3E}">
        <p14:creationId xmlns:p14="http://schemas.microsoft.com/office/powerpoint/2010/main" val="630777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412776"/>
            <a:ext cx="820891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Arial Narrow" panose="020B0606020202030204" pitchFamily="34" charset="0"/>
              </a:rPr>
              <a:t>Conforme descrição do Ministério do Trabalho e Emprego, pela Classificação Brasileira de Ocupações – CBO</a:t>
            </a:r>
            <a:r>
              <a:rPr lang="pt-BR" sz="2000" baseline="30000" dirty="0" smtClean="0">
                <a:latin typeface="Arial Narrow" panose="020B0606020202030204" pitchFamily="34" charset="0"/>
              </a:rPr>
              <a:t>*</a:t>
            </a:r>
            <a:r>
              <a:rPr lang="pt-BR" sz="2000" dirty="0" smtClean="0">
                <a:latin typeface="Arial Narrow" panose="020B0606020202030204" pitchFamily="34" charset="0"/>
              </a:rPr>
              <a:t>, </a:t>
            </a:r>
            <a:r>
              <a:rPr lang="pt-BR" sz="2000" dirty="0" smtClean="0">
                <a:solidFill>
                  <a:srgbClr val="0033CC"/>
                </a:solidFill>
                <a:latin typeface="Arial Narrow" panose="020B0606020202030204" pitchFamily="34" charset="0"/>
              </a:rPr>
              <a:t>ministros de confissão religiosa são aqueles que realizam liturgias, celebrações, cultos e ritos; dirigem e administram comunidade; formam pessoas segundo preceitos religiosos das diferentes tradições; orientam pessoas; realizam ação social junto à comunidade; pesquisam a doutrina religiosa; transmitem ensinamentos religiosos; praticam vida contemplativa e meditativa; preservam a tradição e, para isso, é essencial o exercício contínuo de competências pessoais específicas</a:t>
            </a:r>
            <a:r>
              <a:rPr lang="pt-BR" sz="2000" dirty="0" smtClean="0"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Arial Narrow" panose="020B0606020202030204" pitchFamily="34" charset="0"/>
              </a:rPr>
              <a:t>O </a:t>
            </a:r>
            <a:r>
              <a:rPr lang="pt-BR" sz="2000" dirty="0">
                <a:latin typeface="Arial Narrow" panose="020B0606020202030204" pitchFamily="34" charset="0"/>
              </a:rPr>
              <a:t>vínculo do(a) ministro(a) de confissão religiosa com sua instituição religiosa é considerado atípico, não estando presente o contrato de trabalho típico. A relação jurídica entre instituição religiosa e ministros(as) de confissão religiosa não constitui contrato de trabalho por ser esse trabalho destituído de avaliação econômica e destinado à assistência espiritual e à divulgação da fé</a:t>
            </a:r>
            <a:r>
              <a:rPr lang="pt-BR" sz="2000" dirty="0" smtClean="0">
                <a:latin typeface="Arial Narrow" panose="020B0606020202030204" pitchFamily="34" charset="0"/>
              </a:rPr>
              <a:t>.</a:t>
            </a:r>
            <a:endParaRPr lang="pt-BR" sz="2000" dirty="0">
              <a:latin typeface="Arial Narrow" panose="020B060602020203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908720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Arial Narrow" panose="020B0606020202030204" pitchFamily="34" charset="0"/>
              </a:rPr>
              <a:t>CONCEITUAÇÃO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07504" y="5949280"/>
            <a:ext cx="89289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dirty="0" smtClean="0">
                <a:latin typeface="Arial Narrow" panose="020B0606020202030204" pitchFamily="34" charset="0"/>
              </a:rPr>
              <a:t>* </a:t>
            </a:r>
            <a:r>
              <a:rPr lang="pt-BR" sz="1200" i="1" dirty="0" smtClean="0">
                <a:latin typeface="Arial Narrow" panose="020B0606020202030204" pitchFamily="34" charset="0"/>
              </a:rPr>
              <a:t>A CBO classifica os ministros de confissão religiosa em três códigos: CBO nº 2631-05; CBO nº 2631-10; e CBO nº 2631-15. O código 2631 resume as subdivisões: “Ministros </a:t>
            </a:r>
            <a:r>
              <a:rPr lang="pt-BR" sz="1200" i="1" dirty="0">
                <a:latin typeface="Arial Narrow" panose="020B0606020202030204" pitchFamily="34" charset="0"/>
              </a:rPr>
              <a:t>de culto, missionários, teólogos e profissionais </a:t>
            </a:r>
            <a:r>
              <a:rPr lang="pt-BR" sz="1200" i="1" dirty="0" smtClean="0">
                <a:latin typeface="Arial Narrow" panose="020B0606020202030204" pitchFamily="34" charset="0"/>
              </a:rPr>
              <a:t>assemelhados”.</a:t>
            </a:r>
          </a:p>
          <a:p>
            <a:pPr algn="just"/>
            <a:r>
              <a:rPr lang="pt-BR" sz="1200" i="1" dirty="0" smtClean="0">
                <a:latin typeface="Arial Narrow" panose="020B0606020202030204" pitchFamily="34" charset="0"/>
              </a:rPr>
              <a:t>A </a:t>
            </a:r>
            <a:r>
              <a:rPr lang="pt-BR" sz="1200" i="1" dirty="0">
                <a:latin typeface="Arial Narrow" panose="020B0606020202030204" pitchFamily="34" charset="0"/>
              </a:rPr>
              <a:t>Portaria MTE nº 397/2002 aprova a CBO/2002, para uso em todo território nacional e autoriza a sua publicação</a:t>
            </a:r>
            <a:r>
              <a:rPr lang="pt-BR" sz="1200" i="1" dirty="0" smtClean="0"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686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836712"/>
            <a:ext cx="8208912" cy="6024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Arial Narrow" panose="020B0606020202030204" pitchFamily="34" charset="0"/>
              </a:rPr>
              <a:t>VÍNCULO PREVIDENCIÁRIO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Não </a:t>
            </a:r>
            <a:r>
              <a:rPr lang="pt-BR" dirty="0">
                <a:latin typeface="Arial Narrow" panose="020B0606020202030204" pitchFamily="34" charset="0"/>
              </a:rPr>
              <a:t>havendo contrato de trabalho, a legislação equipara o(a) ministro(a) de confissão religiosa ao profissional autônomo, para fins de contribuição previdenciária, ainda que ele(a) não seja autônomo(a), de </a:t>
            </a:r>
            <a:r>
              <a:rPr lang="pt-BR" dirty="0" smtClean="0">
                <a:latin typeface="Arial Narrow" panose="020B0606020202030204" pitchFamily="34" charset="0"/>
              </a:rPr>
              <a:t>fato.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A </a:t>
            </a:r>
            <a:r>
              <a:rPr lang="pt-BR" dirty="0">
                <a:latin typeface="Arial Narrow" panose="020B0606020202030204" pitchFamily="34" charset="0"/>
              </a:rPr>
              <a:t>Lei nº 6.696/1979, equipara, no tocante à previdência social urbana, os ministros de confissão religiosa e os membros de institutos de vida consagrada, congregação ou ordem religiosa aos </a:t>
            </a:r>
            <a:r>
              <a:rPr lang="pt-BR" dirty="0">
                <a:solidFill>
                  <a:srgbClr val="FF0000"/>
                </a:solidFill>
                <a:latin typeface="Arial Narrow" panose="020B0606020202030204" pitchFamily="34" charset="0"/>
              </a:rPr>
              <a:t>trabalhadores autônomos</a:t>
            </a:r>
            <a:r>
              <a:rPr lang="pt-BR" dirty="0">
                <a:latin typeface="Arial Narrow" panose="020B0606020202030204" pitchFamily="34" charset="0"/>
              </a:rPr>
              <a:t>. Por ela, no Art. 4º, os(as) ministros(as) de confissão religiosa não equiparados(as) a profissional autônomo por já possuírem 60 anos de idade poderiam fazer jus à renda mensal vitalícia. Até </a:t>
            </a:r>
            <a:r>
              <a:rPr lang="pt-BR" dirty="0" smtClean="0">
                <a:latin typeface="Arial Narrow" panose="020B0606020202030204" pitchFamily="34" charset="0"/>
              </a:rPr>
              <a:t>então, a </a:t>
            </a:r>
            <a:r>
              <a:rPr lang="pt-BR" dirty="0">
                <a:latin typeface="Arial Narrow" panose="020B0606020202030204" pitchFamily="34" charset="0"/>
              </a:rPr>
              <a:t>eles(as) era facultada a filiação à Previdência Social.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A partir de então, a filiação à Previdência Social, que depende diretamente da atividade econômica remunerada que o trabalhador exerce, tornou o(a) ministro(a) de confissão religiosa um(a) segurado(a) obrigatório(a).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Na Lei nº 8.212/1991, </a:t>
            </a:r>
            <a:r>
              <a:rPr lang="pt-BR" dirty="0">
                <a:latin typeface="Arial Narrow" panose="020B0606020202030204" pitchFamily="34" charset="0"/>
              </a:rPr>
              <a:t>redação dada pela Lei nº </a:t>
            </a:r>
            <a:r>
              <a:rPr lang="pt-BR" dirty="0" smtClean="0">
                <a:latin typeface="Arial Narrow" panose="020B0606020202030204" pitchFamily="34" charset="0"/>
              </a:rPr>
              <a:t>10.403/2002, reafirma-se que ministros(as) de confissão religiosa (pessoa física), remunerados(as) por essa atividade, são segurados(as) obrigatórios(as) da Previdência Social, na qualidade de </a:t>
            </a:r>
            <a:r>
              <a:rPr lang="pt-BR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Contribuinte Individual </a:t>
            </a:r>
            <a:r>
              <a:rPr lang="pt-BR" dirty="0" smtClean="0">
                <a:latin typeface="Arial Narrow" panose="020B0606020202030204" pitchFamily="34" charset="0"/>
              </a:rPr>
              <a:t>(Art. 12, inciso V, “c”).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Contudo, a parte de contribuição patronal de 20% sobre a remuneração do contribuinte individual a seu serviço pela “empresa”, no caso, a instituição religiosa, não deve ser recolhida, </a:t>
            </a:r>
            <a:r>
              <a:rPr lang="pt-BR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pois os valores despendidos pelas instituições religiosas (pessoa jurídica) com ministros(as) de confissão religiosa não são considerados como remuneração (Lei nº 10.170/2000)</a:t>
            </a:r>
            <a:r>
              <a:rPr lang="pt-BR" dirty="0" smtClean="0"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166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1" name="Picture 7" descr="costureir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03" y="2981959"/>
            <a:ext cx="2074490" cy="158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3528" y="925270"/>
            <a:ext cx="86042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pt-BR" b="1" dirty="0" smtClean="0"/>
              <a:t>FORMAS DE CONTRIBUIÇÃO </a:t>
            </a:r>
            <a:r>
              <a:rPr lang="pt-BR" b="1" dirty="0"/>
              <a:t>DO CONTRIBUINTE INDIVIDUAL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4572000" y="1628775"/>
            <a:ext cx="0" cy="5229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sz="2000">
              <a:latin typeface="Arial Narrow" panose="020B0606020202030204" pitchFamily="34" charset="0"/>
            </a:endParaRPr>
          </a:p>
        </p:txBody>
      </p:sp>
      <p:pic>
        <p:nvPicPr>
          <p:cNvPr id="11270" name="Picture 6" descr="costureir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388" y="2187574"/>
            <a:ext cx="1832264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7524750" y="1844675"/>
            <a:ext cx="1295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s-ES_tradnl" altLang="es-ES_tradnl"/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7094537" y="2080772"/>
            <a:ext cx="1898538" cy="2516627"/>
          </a:xfrm>
          <a:prstGeom prst="cloudCallout">
            <a:avLst>
              <a:gd name="adj1" fmla="val -93382"/>
              <a:gd name="adj2" fmla="val -36429"/>
            </a:avLst>
          </a:prstGeom>
          <a:solidFill>
            <a:srgbClr val="CCFFCC"/>
          </a:solidFill>
          <a:ln w="9525" cap="rnd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endParaRPr lang="es-ES_tradnl" altLang="es-ES_tradnl"/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>
            <a:off x="2135481" y="2132856"/>
            <a:ext cx="2339974" cy="2375153"/>
          </a:xfrm>
          <a:prstGeom prst="cloudCallout">
            <a:avLst>
              <a:gd name="adj1" fmla="val -88896"/>
              <a:gd name="adj2" fmla="val -9676"/>
            </a:avLst>
          </a:prstGeom>
          <a:solidFill>
            <a:srgbClr val="FFFF99"/>
          </a:solidFill>
          <a:ln w="9525" cap="rnd">
            <a:solidFill>
              <a:srgbClr val="FF9900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endParaRPr lang="es-ES_tradnl" altLang="es-ES_tradnl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484438" y="2599744"/>
            <a:ext cx="165735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es-ES_tradnl" sz="1800" dirty="0">
                <a:cs typeface="Times New Roman" panose="02020603050405020304" pitchFamily="18" charset="0"/>
              </a:rPr>
              <a:t>O valor da minha aposentadoria poderá ser maior que o salário mínimo!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467544" y="1700808"/>
            <a:ext cx="1939330" cy="40011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prstDash val="sys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/>
            <a:r>
              <a:rPr lang="pt-BR" altLang="es-ES_tradnl" b="1" dirty="0">
                <a:solidFill>
                  <a:schemeClr val="accent1">
                    <a:lumMod val="50000"/>
                  </a:schemeClr>
                </a:solidFill>
              </a:rPr>
              <a:t>Plano Tradicional</a:t>
            </a:r>
            <a:endParaRPr lang="pt-BR" altLang="es-ES_tradn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5076726" y="1732746"/>
            <a:ext cx="2087562" cy="40011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prstDash val="sys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/>
            <a:r>
              <a:rPr lang="pt-BR" altLang="es-ES_tradnl" b="1" dirty="0">
                <a:solidFill>
                  <a:schemeClr val="accent1">
                    <a:lumMod val="50000"/>
                  </a:schemeClr>
                </a:solidFill>
              </a:rPr>
              <a:t>Plano Simplificado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7224713" y="2389247"/>
            <a:ext cx="155892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es-ES_tradnl" sz="1800" dirty="0">
                <a:cs typeface="Times New Roman" panose="02020603050405020304" pitchFamily="18" charset="0"/>
              </a:rPr>
              <a:t>O valor da minha aposentadoria será exatamente um salário mínimo!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23528" y="4653136"/>
            <a:ext cx="403225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altLang="es-ES_tradnl" dirty="0"/>
              <a:t> </a:t>
            </a:r>
            <a:r>
              <a:rPr lang="pt-BR" altLang="es-ES_tradnl" dirty="0"/>
              <a:t>contribuição de 20</a:t>
            </a:r>
            <a:r>
              <a:rPr lang="pt-BR" altLang="es-ES_tradnl" dirty="0" smtClean="0"/>
              <a:t>%</a:t>
            </a:r>
          </a:p>
          <a:p>
            <a:pPr algn="ctr" eaLnBrk="1" hangingPunct="1">
              <a:spcBef>
                <a:spcPts val="0"/>
              </a:spcBef>
              <a:buClr>
                <a:srgbClr val="FF0000"/>
              </a:buClr>
            </a:pPr>
            <a:endParaRPr lang="pt-BR" altLang="es-ES_tradnl" dirty="0"/>
          </a:p>
          <a:p>
            <a:pPr algn="ctr" eaLnBrk="1" hangingPunct="1">
              <a:spcBef>
                <a:spcPts val="0"/>
              </a:spcBef>
            </a:pPr>
            <a:r>
              <a:rPr lang="pt-BR" altLang="es-ES_tradnl" dirty="0"/>
              <a:t>Sobre o salário </a:t>
            </a:r>
            <a:r>
              <a:rPr lang="pt-BR" altLang="es-ES_tradnl" dirty="0" smtClean="0"/>
              <a:t>recebido, respeitando </a:t>
            </a:r>
            <a:r>
              <a:rPr lang="pt-BR" altLang="es-ES_tradnl" dirty="0"/>
              <a:t>os limites mínimo e máximo</a:t>
            </a:r>
            <a:r>
              <a:rPr lang="pt-BR" altLang="es-ES_tradnl" dirty="0" smtClean="0"/>
              <a:t>.</a:t>
            </a:r>
          </a:p>
          <a:p>
            <a:pPr algn="ctr" eaLnBrk="1" hangingPunct="1">
              <a:spcBef>
                <a:spcPts val="0"/>
              </a:spcBef>
            </a:pPr>
            <a:r>
              <a:rPr lang="pt-BR" altLang="es-ES_tradnl" dirty="0" smtClean="0"/>
              <a:t>Direito a todos os benefícios.</a:t>
            </a:r>
            <a:endParaRPr lang="pt-BR" altLang="es-ES_tradnl" dirty="0"/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4715768" y="4581128"/>
            <a:ext cx="417671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altLang="es-ES_tradnl" dirty="0"/>
              <a:t> </a:t>
            </a:r>
            <a:r>
              <a:rPr lang="pt-BR" altLang="es-ES_tradnl" dirty="0"/>
              <a:t>contribuição de 11</a:t>
            </a:r>
            <a:r>
              <a:rPr lang="pt-BR" altLang="es-ES_tradnl" dirty="0" smtClean="0"/>
              <a:t>%</a:t>
            </a:r>
          </a:p>
          <a:p>
            <a:pPr algn="ctr" eaLnBrk="1" hangingPunct="1">
              <a:spcBef>
                <a:spcPts val="0"/>
              </a:spcBef>
              <a:buClr>
                <a:srgbClr val="FF0000"/>
              </a:buClr>
            </a:pPr>
            <a:endParaRPr lang="pt-BR" altLang="es-ES_tradnl" dirty="0"/>
          </a:p>
          <a:p>
            <a:pPr algn="ctr" eaLnBrk="1" hangingPunct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pt-BR" altLang="es-ES_tradnl" dirty="0"/>
              <a:t>O valor da contribuição é limitado a 11% sobre o salário mínimo</a:t>
            </a:r>
            <a:r>
              <a:rPr lang="pt-BR" altLang="es-ES_tradnl" dirty="0" smtClean="0"/>
              <a:t>.</a:t>
            </a:r>
          </a:p>
          <a:p>
            <a:pPr algn="ctr" eaLnBrk="1" hangingPunct="1">
              <a:spcBef>
                <a:spcPts val="0"/>
              </a:spcBef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pt-BR" altLang="es-ES_tradnl" dirty="0" smtClean="0"/>
              <a:t>Não tem direito à aposentadoria por tempo de contribuição, apenas por idade. </a:t>
            </a:r>
            <a:endParaRPr lang="pt-BR" altLang="es-ES_tradnl" dirty="0"/>
          </a:p>
        </p:txBody>
      </p:sp>
    </p:spTree>
    <p:extLst>
      <p:ext uri="{BB962C8B-B14F-4D97-AF65-F5344CB8AC3E}">
        <p14:creationId xmlns:p14="http://schemas.microsoft.com/office/powerpoint/2010/main" val="308433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611188" y="1430338"/>
            <a:ext cx="8024812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buClr>
                <a:srgbClr val="FFFF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es-ES_tradnl" b="1" dirty="0"/>
              <a:t>O REGIME GERAL OFERECE UM PLANO DE BENEFÍCIOS QUE COBRE TANTO O SEGURADO QUANTO SEUS DEPENDENTES</a:t>
            </a:r>
          </a:p>
        </p:txBody>
      </p:sp>
      <p:pic>
        <p:nvPicPr>
          <p:cNvPr id="8195" name="Picture 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3" y="2276475"/>
            <a:ext cx="8008937" cy="367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93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63688" y="2859033"/>
            <a:ext cx="51125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latin typeface="Arial Narrow" panose="020B0606020202030204" pitchFamily="34" charset="0"/>
              </a:rPr>
              <a:t>PERFIL DOS MINISTROS DE CONFISSÃO RELIGIOSA</a:t>
            </a:r>
          </a:p>
          <a:p>
            <a:pPr algn="ctr"/>
            <a:r>
              <a:rPr lang="pt-BR" sz="1600" b="1" dirty="0" smtClean="0">
                <a:latin typeface="Arial Narrow" panose="020B0606020202030204" pitchFamily="34" charset="0"/>
              </a:rPr>
              <a:t>PNAD/IBGE 2013</a:t>
            </a:r>
          </a:p>
        </p:txBody>
      </p:sp>
    </p:spTree>
    <p:extLst>
      <p:ext uri="{BB962C8B-B14F-4D97-AF65-F5344CB8AC3E}">
        <p14:creationId xmlns:p14="http://schemas.microsoft.com/office/powerpoint/2010/main" val="169381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4151" y="1977736"/>
            <a:ext cx="5475698" cy="3425924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323528" y="5949280"/>
            <a:ext cx="173476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300" dirty="0">
                <a:latin typeface="Arial Narrow" panose="020B0606020202030204" pitchFamily="34" charset="0"/>
              </a:rPr>
              <a:t>Fonte: PNAD/IBGE 2013.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7504" y="980728"/>
            <a:ext cx="8928992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buClr>
                <a:srgbClr val="FFFF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es-ES_tradnl" sz="1800" b="1" dirty="0" smtClean="0"/>
              <a:t>MINISTROS DE CONFISSÃO RELIGIOSA - 2013</a:t>
            </a:r>
          </a:p>
          <a:p>
            <a:pPr algn="ctr">
              <a:buClr>
                <a:srgbClr val="FFFF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es-ES_tradnl" sz="1800" b="1" dirty="0" smtClean="0"/>
              <a:t>POR FAIXA DE IDADE E SEXO</a:t>
            </a:r>
            <a:endParaRPr lang="en-GB" altLang="es-ES_tradnl" sz="1800" b="1" dirty="0"/>
          </a:p>
        </p:txBody>
      </p:sp>
    </p:spTree>
    <p:extLst>
      <p:ext uri="{BB962C8B-B14F-4D97-AF65-F5344CB8AC3E}">
        <p14:creationId xmlns:p14="http://schemas.microsoft.com/office/powerpoint/2010/main" val="317891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453336"/>
            <a:ext cx="173476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300" dirty="0">
                <a:latin typeface="Arial Narrow" panose="020B0606020202030204" pitchFamily="34" charset="0"/>
              </a:rPr>
              <a:t>Fonte: PNAD/IBGE 2013.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7504" y="980728"/>
            <a:ext cx="8928992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buClr>
                <a:srgbClr val="FFFF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es-ES_tradnl" sz="1800" b="1" dirty="0" smtClean="0"/>
              <a:t>MINISTROS DE CONFISSÃO RELIGIOSA - 2013</a:t>
            </a:r>
          </a:p>
          <a:p>
            <a:pPr algn="ctr">
              <a:buClr>
                <a:srgbClr val="FFFF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es-ES_tradnl" sz="1800" b="1" dirty="0" smtClean="0"/>
              <a:t>TRABALHADORES OCUPADOS DE 16 A 59 ANOS</a:t>
            </a:r>
            <a:endParaRPr lang="en-GB" altLang="es-ES_tradnl" sz="1800" b="1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844824"/>
            <a:ext cx="8542895" cy="410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71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453336"/>
            <a:ext cx="173476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300" dirty="0">
                <a:latin typeface="Arial Narrow" panose="020B0606020202030204" pitchFamily="34" charset="0"/>
              </a:rPr>
              <a:t>Fonte: PNAD/IBGE 2013.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7504" y="980728"/>
            <a:ext cx="8928992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buClr>
                <a:srgbClr val="FFFF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es-ES_tradnl" sz="1800" b="1" dirty="0" smtClean="0"/>
              <a:t>MINISTROS DE CONFISSÃO RELIGIOSA - 2013</a:t>
            </a:r>
          </a:p>
          <a:p>
            <a:pPr algn="ctr">
              <a:buClr>
                <a:srgbClr val="FFFF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es-ES_tradnl" sz="1800" b="1" dirty="0" smtClean="0"/>
              <a:t>IDOSOS DE 60 ANOS OU MAIS</a:t>
            </a:r>
            <a:endParaRPr lang="en-GB" altLang="es-ES_tradnl" sz="1800" b="1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552" y="2108200"/>
            <a:ext cx="8542895" cy="2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25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NOVOMODELO_DO_MPS">
  <a:themeElements>
    <a:clrScheme name="2_NOVOMODELO_DO_MPS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NOVOMODELO_DO_MP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NOVOMODELO_DO_MP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OVOMODELO_DO_MP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OVOMODELO_DO_MP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OVOMODELO_DO_MP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OVOMODELO_DO_MP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OVOMODELO_DO_MP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OVOMODELO_DO_MP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OVOMODELO_DO_MPS">
  <a:themeElements>
    <a:clrScheme name="1_NOVOMODELO_DO_MPS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NOVOMODELO_DO_MP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OVOMODELO_DO_MP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VOMODELO_DO_MP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VOMODELO_DO_MP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VOMODELO_DO_MP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VOMODELO_DO_MP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VOMODELO_DO_MP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VOMODELO_DO_MP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34999</TotalTime>
  <Words>708</Words>
  <Application>Microsoft Office PowerPoint</Application>
  <PresentationFormat>Apresentação na tela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Times New Roman</vt:lpstr>
      <vt:lpstr>Wingdings</vt:lpstr>
      <vt:lpstr>2_NOVOMODELO_DO_MPS</vt:lpstr>
      <vt:lpstr>1_NOVOMODELO_DO_MPS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 do RGPS</dc:title>
  <dc:subject>Previdência Social</dc:subject>
  <dc:creator>CGEP / SPS / MPS</dc:creator>
  <cp:lastModifiedBy>Emanuel  de Araujo Dantas - MPS</cp:lastModifiedBy>
  <cp:revision>2373</cp:revision>
  <cp:lastPrinted>2015-09-21T12:18:13Z</cp:lastPrinted>
  <dcterms:created xsi:type="dcterms:W3CDTF">2000-11-17T20:09:32Z</dcterms:created>
  <dcterms:modified xsi:type="dcterms:W3CDTF">2015-09-21T12:18:23Z</dcterms:modified>
</cp:coreProperties>
</file>