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e Subtítulo">
    <p:spTree>
      <p:nvGrpSpPr>
        <p:cNvPr id="1" name=""/>
        <p:cNvGrpSpPr/>
        <p:nvPr/>
      </p:nvGrpSpPr>
      <p:grpSpPr>
        <a:xfrm>
          <a:off x="0" y="0"/>
          <a:ext cx="0" cy="0"/>
          <a:chOff x="0" y="0"/>
          <a:chExt cx="0" cy="0"/>
        </a:xfrm>
      </p:grpSpPr>
      <p:sp>
        <p:nvSpPr>
          <p:cNvPr id="11" name="Texto do Título"/>
          <p:cNvSpPr txBox="1"/>
          <p:nvPr>
            <p:ph type="title"/>
          </p:nvPr>
        </p:nvSpPr>
        <p:spPr>
          <a:xfrm>
            <a:off x="1270000" y="1638300"/>
            <a:ext cx="10464800" cy="3302000"/>
          </a:xfrm>
          <a:prstGeom prst="rect">
            <a:avLst/>
          </a:prstGeom>
        </p:spPr>
        <p:txBody>
          <a:bodyPr anchor="b"/>
          <a:lstStyle/>
          <a:p>
            <a:pPr/>
            <a:r>
              <a:t>Texto do Título</a:t>
            </a:r>
          </a:p>
        </p:txBody>
      </p:sp>
      <p:sp>
        <p:nvSpPr>
          <p:cNvPr id="12" name="Nível de Corpo Um…"/>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ção">
    <p:spTree>
      <p:nvGrpSpPr>
        <p:cNvPr id="1" name=""/>
        <p:cNvGrpSpPr/>
        <p:nvPr/>
      </p:nvGrpSpPr>
      <p:grpSpPr>
        <a:xfrm>
          <a:off x="0" y="0"/>
          <a:ext cx="0" cy="0"/>
          <a:chOff x="0" y="0"/>
          <a:chExt cx="0" cy="0"/>
        </a:xfrm>
      </p:grpSpPr>
      <p:sp>
        <p:nvSpPr>
          <p:cNvPr id="93" name="–Jaime Silveira"/>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–Jaime Silveira</a:t>
            </a:r>
          </a:p>
        </p:txBody>
      </p:sp>
      <p:sp>
        <p:nvSpPr>
          <p:cNvPr id="94" name="“Digite uma citação aqui.”"/>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“Digite uma citação aqui.” </a:t>
            </a:r>
          </a:p>
        </p:txBody>
      </p:sp>
      <p:sp>
        <p:nvSpPr>
          <p:cNvPr id="9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Imagem"/>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m Branco">
    <p:spTree>
      <p:nvGrpSpPr>
        <p:cNvPr id="1" name=""/>
        <p:cNvGrpSpPr/>
        <p:nvPr/>
      </p:nvGrpSpPr>
      <p:grpSpPr>
        <a:xfrm>
          <a:off x="0" y="0"/>
          <a:ext cx="0" cy="0"/>
          <a:chOff x="0" y="0"/>
          <a:chExt cx="0" cy="0"/>
        </a:xfrm>
      </p:grpSpPr>
      <p:sp>
        <p:nvSpPr>
          <p:cNvPr id="110"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17" name="Texto do Título"/>
          <p:cNvSpPr txBox="1"/>
          <p:nvPr>
            <p:ph type="title"/>
          </p:nvPr>
        </p:nvSpPr>
        <p:spPr>
          <a:xfrm>
            <a:off x="1209039" y="1219199"/>
            <a:ext cx="10586722" cy="3698242"/>
          </a:xfrm>
          <a:prstGeom prst="rect">
            <a:avLst/>
          </a:prstGeom>
        </p:spPr>
        <p:txBody>
          <a:bodyPr lIns="0" tIns="0" rIns="0" bIns="0" anchor="b">
            <a:noAutofit/>
          </a:bodyPr>
          <a:lstStyle>
            <a:lvl1pPr defTabSz="582506">
              <a:defRPr>
                <a:latin typeface="Gill Sans"/>
                <a:ea typeface="Gill Sans"/>
                <a:cs typeface="Gill Sans"/>
                <a:sym typeface="Gill Sans"/>
              </a:defRPr>
            </a:lvl1pPr>
          </a:lstStyle>
          <a:p>
            <a:pPr/>
            <a:r>
              <a:t>Texto do Título</a:t>
            </a:r>
          </a:p>
        </p:txBody>
      </p:sp>
      <p:sp>
        <p:nvSpPr>
          <p:cNvPr id="118" name="Nível de Corpo Um…"/>
          <p:cNvSpPr txBox="1"/>
          <p:nvPr>
            <p:ph type="body" sz="half" idx="1"/>
          </p:nvPr>
        </p:nvSpPr>
        <p:spPr>
          <a:xfrm>
            <a:off x="1209039" y="4988560"/>
            <a:ext cx="10586722" cy="2682241"/>
          </a:xfrm>
          <a:prstGeom prst="rect">
            <a:avLst/>
          </a:prstGeom>
        </p:spPr>
        <p:txBody>
          <a:bodyPr lIns="0" tIns="0" rIns="0" bIns="0" anchor="t">
            <a:noAutofit/>
          </a:bodyPr>
          <a:lstStyle>
            <a:lvl1pPr marL="0" indent="0" algn="ctr" defTabSz="582506">
              <a:spcBef>
                <a:spcPts val="0"/>
              </a:spcBef>
              <a:buSzTx/>
              <a:buNone/>
              <a:defRPr>
                <a:latin typeface="Gill Sans"/>
                <a:ea typeface="Gill Sans"/>
                <a:cs typeface="Gill Sans"/>
                <a:sym typeface="Gill Sans"/>
              </a:defRPr>
            </a:lvl1pPr>
            <a:lvl2pPr marL="0" indent="0" algn="ctr" defTabSz="582506">
              <a:spcBef>
                <a:spcPts val="0"/>
              </a:spcBef>
              <a:buSzTx/>
              <a:buNone/>
              <a:defRPr>
                <a:latin typeface="Gill Sans"/>
                <a:ea typeface="Gill Sans"/>
                <a:cs typeface="Gill Sans"/>
                <a:sym typeface="Gill Sans"/>
              </a:defRPr>
            </a:lvl2pPr>
            <a:lvl3pPr marL="0" indent="0" algn="ctr" defTabSz="582506">
              <a:spcBef>
                <a:spcPts val="0"/>
              </a:spcBef>
              <a:buSzTx/>
              <a:buNone/>
              <a:defRPr>
                <a:latin typeface="Gill Sans"/>
                <a:ea typeface="Gill Sans"/>
                <a:cs typeface="Gill Sans"/>
                <a:sym typeface="Gill Sans"/>
              </a:defRPr>
            </a:lvl3pPr>
            <a:lvl4pPr marL="0" indent="0" algn="ctr" defTabSz="582506">
              <a:spcBef>
                <a:spcPts val="0"/>
              </a:spcBef>
              <a:buSzTx/>
              <a:buNone/>
              <a:defRPr>
                <a:latin typeface="Gill Sans"/>
                <a:ea typeface="Gill Sans"/>
                <a:cs typeface="Gill Sans"/>
                <a:sym typeface="Gill Sans"/>
              </a:defRPr>
            </a:lvl4pPr>
            <a:lvl5pPr marL="0" indent="0" algn="ctr" defTabSz="582506">
              <a:spcBef>
                <a:spcPts val="0"/>
              </a:spcBef>
              <a:buSzTx/>
              <a:buNone/>
              <a:defRPr>
                <a:latin typeface="Gill Sans"/>
                <a:ea typeface="Gill Sans"/>
                <a:cs typeface="Gill Sans"/>
                <a:sym typeface="Gill Sans"/>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119" name="Número do Slide"/>
          <p:cNvSpPr txBox="1"/>
          <p:nvPr>
            <p:ph type="sldNum" sz="quarter" idx="2"/>
          </p:nvPr>
        </p:nvSpPr>
        <p:spPr>
          <a:xfrm>
            <a:off x="9320106" y="7679097"/>
            <a:ext cx="3034454" cy="250953"/>
          </a:xfrm>
          <a:prstGeom prst="rect">
            <a:avLst/>
          </a:prstGeom>
        </p:spPr>
        <p:txBody>
          <a:bodyPr wrap="square" lIns="36575" tIns="36575" rIns="36575" bIns="36575" anchor="ctr"/>
          <a:lstStyle>
            <a:lvl1pPr algn="r" defTabSz="487680">
              <a:defRPr sz="1200">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p:spTree>
      <p:nvGrpSpPr>
        <p:cNvPr id="1" name=""/>
        <p:cNvGrpSpPr/>
        <p:nvPr/>
      </p:nvGrpSpPr>
      <p:grpSpPr>
        <a:xfrm>
          <a:off x="0" y="0"/>
          <a:ext cx="0" cy="0"/>
          <a:chOff x="0" y="0"/>
          <a:chExt cx="0" cy="0"/>
        </a:xfrm>
      </p:grpSpPr>
      <p:sp>
        <p:nvSpPr>
          <p:cNvPr id="20" name="Imagem"/>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exto do Título"/>
          <p:cNvSpPr txBox="1"/>
          <p:nvPr>
            <p:ph type="title"/>
          </p:nvPr>
        </p:nvSpPr>
        <p:spPr>
          <a:xfrm>
            <a:off x="1270000" y="6718300"/>
            <a:ext cx="10464800" cy="1422400"/>
          </a:xfrm>
          <a:prstGeom prst="rect">
            <a:avLst/>
          </a:prstGeom>
        </p:spPr>
        <p:txBody>
          <a:bodyPr anchor="b"/>
          <a:lstStyle/>
          <a:p>
            <a:pPr/>
            <a:r>
              <a:t>Texto do Título</a:t>
            </a:r>
          </a:p>
        </p:txBody>
      </p:sp>
      <p:sp>
        <p:nvSpPr>
          <p:cNvPr id="22" name="Nível de Corpo Um…"/>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2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 Centro">
    <p:spTree>
      <p:nvGrpSpPr>
        <p:cNvPr id="1" name=""/>
        <p:cNvGrpSpPr/>
        <p:nvPr/>
      </p:nvGrpSpPr>
      <p:grpSpPr>
        <a:xfrm>
          <a:off x="0" y="0"/>
          <a:ext cx="0" cy="0"/>
          <a:chOff x="0" y="0"/>
          <a:chExt cx="0" cy="0"/>
        </a:xfrm>
      </p:grpSpPr>
      <p:sp>
        <p:nvSpPr>
          <p:cNvPr id="30" name="Texto do Título"/>
          <p:cNvSpPr txBox="1"/>
          <p:nvPr>
            <p:ph type="title"/>
          </p:nvPr>
        </p:nvSpPr>
        <p:spPr>
          <a:xfrm>
            <a:off x="1270000" y="3225800"/>
            <a:ext cx="10464800" cy="3302000"/>
          </a:xfrm>
          <a:prstGeom prst="rect">
            <a:avLst/>
          </a:prstGeom>
        </p:spPr>
        <p:txBody>
          <a:bodyPr/>
          <a:lstStyle/>
          <a:p>
            <a:pPr/>
            <a:r>
              <a:t>Texto do Título</a:t>
            </a:r>
          </a:p>
        </p:txBody>
      </p:sp>
      <p:sp>
        <p:nvSpPr>
          <p:cNvPr id="3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
    <p:spTree>
      <p:nvGrpSpPr>
        <p:cNvPr id="1" name=""/>
        <p:cNvGrpSpPr/>
        <p:nvPr/>
      </p:nvGrpSpPr>
      <p:grpSpPr>
        <a:xfrm>
          <a:off x="0" y="0"/>
          <a:ext cx="0" cy="0"/>
          <a:chOff x="0" y="0"/>
          <a:chExt cx="0" cy="0"/>
        </a:xfrm>
      </p:grpSpPr>
      <p:sp>
        <p:nvSpPr>
          <p:cNvPr id="38" name="Imagem"/>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exto do Título"/>
          <p:cNvSpPr txBox="1"/>
          <p:nvPr>
            <p:ph type="title"/>
          </p:nvPr>
        </p:nvSpPr>
        <p:spPr>
          <a:xfrm>
            <a:off x="952500" y="635000"/>
            <a:ext cx="5334000" cy="3987800"/>
          </a:xfrm>
          <a:prstGeom prst="rect">
            <a:avLst/>
          </a:prstGeom>
        </p:spPr>
        <p:txBody>
          <a:bodyPr anchor="b"/>
          <a:lstStyle>
            <a:lvl1pPr>
              <a:defRPr sz="6000"/>
            </a:lvl1pPr>
          </a:lstStyle>
          <a:p>
            <a:pPr/>
            <a:r>
              <a:t>Texto do Título</a:t>
            </a:r>
          </a:p>
        </p:txBody>
      </p:sp>
      <p:sp>
        <p:nvSpPr>
          <p:cNvPr id="40" name="Nível de Corpo Um…"/>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 Superior">
    <p:spTree>
      <p:nvGrpSpPr>
        <p:cNvPr id="1" name=""/>
        <p:cNvGrpSpPr/>
        <p:nvPr/>
      </p:nvGrpSpPr>
      <p:grpSpPr>
        <a:xfrm>
          <a:off x="0" y="0"/>
          <a:ext cx="0" cy="0"/>
          <a:chOff x="0" y="0"/>
          <a:chExt cx="0" cy="0"/>
        </a:xfrm>
      </p:grpSpPr>
      <p:sp>
        <p:nvSpPr>
          <p:cNvPr id="48" name="Texto do Título"/>
          <p:cNvSpPr txBox="1"/>
          <p:nvPr>
            <p:ph type="title"/>
          </p:nvPr>
        </p:nvSpPr>
        <p:spPr>
          <a:prstGeom prst="rect">
            <a:avLst/>
          </a:prstGeom>
        </p:spPr>
        <p:txBody>
          <a:bodyPr/>
          <a:lstStyle/>
          <a:p>
            <a:pPr/>
            <a:r>
              <a:t>Texto do Título</a:t>
            </a:r>
          </a:p>
        </p:txBody>
      </p:sp>
      <p:sp>
        <p:nvSpPr>
          <p:cNvPr id="49"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e Marcadores">
    <p:spTree>
      <p:nvGrpSpPr>
        <p:cNvPr id="1" name=""/>
        <p:cNvGrpSpPr/>
        <p:nvPr/>
      </p:nvGrpSpPr>
      <p:grpSpPr>
        <a:xfrm>
          <a:off x="0" y="0"/>
          <a:ext cx="0" cy="0"/>
          <a:chOff x="0" y="0"/>
          <a:chExt cx="0" cy="0"/>
        </a:xfrm>
      </p:grpSpPr>
      <p:sp>
        <p:nvSpPr>
          <p:cNvPr id="56" name="Texto do Título"/>
          <p:cNvSpPr txBox="1"/>
          <p:nvPr>
            <p:ph type="title"/>
          </p:nvPr>
        </p:nvSpPr>
        <p:spPr>
          <a:prstGeom prst="rect">
            <a:avLst/>
          </a:prstGeom>
        </p:spPr>
        <p:txBody>
          <a:bodyPr/>
          <a:lstStyle/>
          <a:p>
            <a:pPr/>
            <a:r>
              <a:t>Texto do Título</a:t>
            </a:r>
          </a:p>
        </p:txBody>
      </p:sp>
      <p:sp>
        <p:nvSpPr>
          <p:cNvPr id="57" name="Nível de Corpo Um…"/>
          <p:cNvSpPr txBox="1"/>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58"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Marcadores e Foto">
    <p:spTree>
      <p:nvGrpSpPr>
        <p:cNvPr id="1" name=""/>
        <p:cNvGrpSpPr/>
        <p:nvPr/>
      </p:nvGrpSpPr>
      <p:grpSpPr>
        <a:xfrm>
          <a:off x="0" y="0"/>
          <a:ext cx="0" cy="0"/>
          <a:chOff x="0" y="0"/>
          <a:chExt cx="0" cy="0"/>
        </a:xfrm>
      </p:grpSpPr>
      <p:sp>
        <p:nvSpPr>
          <p:cNvPr id="65" name="Imagem"/>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exto do Título"/>
          <p:cNvSpPr txBox="1"/>
          <p:nvPr>
            <p:ph type="title"/>
          </p:nvPr>
        </p:nvSpPr>
        <p:spPr>
          <a:prstGeom prst="rect">
            <a:avLst/>
          </a:prstGeom>
        </p:spPr>
        <p:txBody>
          <a:bodyPr/>
          <a:lstStyle/>
          <a:p>
            <a:pPr/>
            <a:r>
              <a:t>Texto do Título</a:t>
            </a:r>
          </a:p>
        </p:txBody>
      </p:sp>
      <p:sp>
        <p:nvSpPr>
          <p:cNvPr id="67" name="Nível de Corpo Um…"/>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68" name="Número do Slide"/>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rcadores">
    <p:spTree>
      <p:nvGrpSpPr>
        <p:cNvPr id="1" name=""/>
        <p:cNvGrpSpPr/>
        <p:nvPr/>
      </p:nvGrpSpPr>
      <p:grpSpPr>
        <a:xfrm>
          <a:off x="0" y="0"/>
          <a:ext cx="0" cy="0"/>
          <a:chOff x="0" y="0"/>
          <a:chExt cx="0" cy="0"/>
        </a:xfrm>
      </p:grpSpPr>
      <p:sp>
        <p:nvSpPr>
          <p:cNvPr id="75" name="Nível de Corpo Um…"/>
          <p:cNvSpPr txBox="1"/>
          <p:nvPr>
            <p:ph type="body" idx="1"/>
          </p:nvPr>
        </p:nvSpPr>
        <p:spPr>
          <a:xfrm>
            <a:off x="952500" y="1270000"/>
            <a:ext cx="11099800" cy="7213600"/>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76"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rês Fotos">
    <p:spTree>
      <p:nvGrpSpPr>
        <p:cNvPr id="1" name=""/>
        <p:cNvGrpSpPr/>
        <p:nvPr/>
      </p:nvGrpSpPr>
      <p:grpSpPr>
        <a:xfrm>
          <a:off x="0" y="0"/>
          <a:ext cx="0" cy="0"/>
          <a:chOff x="0" y="0"/>
          <a:chExt cx="0" cy="0"/>
        </a:xfrm>
      </p:grpSpPr>
      <p:sp>
        <p:nvSpPr>
          <p:cNvPr id="83" name="Imagem"/>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m"/>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m"/>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o do Títul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do Título</a:t>
            </a:r>
          </a:p>
        </p:txBody>
      </p:sp>
      <p:sp>
        <p:nvSpPr>
          <p:cNvPr id="3" name="Nível de Corpo Um…"/>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tif"/><Relationship Id="rId9" Type="http://schemas.openxmlformats.org/officeDocument/2006/relationships/image" Target="../media/image1.jpeg"/><Relationship Id="rId10"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28" name="image4.png" descr="image4.png"/>
          <p:cNvPicPr>
            <a:picLocks noChangeAspect="1"/>
          </p:cNvPicPr>
          <p:nvPr/>
        </p:nvPicPr>
        <p:blipFill>
          <a:blip r:embed="rId2">
            <a:alphaModFix amt="90000"/>
            <a:extLst/>
          </a:blip>
          <a:srcRect l="4526" t="0" r="7710" b="0"/>
          <a:stretch>
            <a:fillRect/>
          </a:stretch>
        </p:blipFill>
        <p:spPr>
          <a:xfrm>
            <a:off x="-1" y="0"/>
            <a:ext cx="13004801" cy="8099469"/>
          </a:xfrm>
          <a:prstGeom prst="rect">
            <a:avLst/>
          </a:prstGeom>
          <a:ln w="12700">
            <a:miter lim="400000"/>
          </a:ln>
        </p:spPr>
      </p:pic>
      <p:pic>
        <p:nvPicPr>
          <p:cNvPr id="129" name="image7.png" descr="image7.png"/>
          <p:cNvPicPr>
            <a:picLocks noChangeAspect="1"/>
          </p:cNvPicPr>
          <p:nvPr/>
        </p:nvPicPr>
        <p:blipFill>
          <a:blip r:embed="rId3">
            <a:alphaModFix amt="80000"/>
            <a:extLst/>
          </a:blip>
          <a:stretch>
            <a:fillRect/>
          </a:stretch>
        </p:blipFill>
        <p:spPr>
          <a:xfrm>
            <a:off x="9437740" y="7215505"/>
            <a:ext cx="3586481" cy="883921"/>
          </a:xfrm>
          <a:prstGeom prst="rect">
            <a:avLst/>
          </a:prstGeom>
          <a:ln w="12700">
            <a:miter lim="400000"/>
          </a:ln>
        </p:spPr>
      </p:pic>
      <p:sp>
        <p:nvSpPr>
          <p:cNvPr id="130" name="Círculo"/>
          <p:cNvSpPr/>
          <p:nvPr/>
        </p:nvSpPr>
        <p:spPr>
          <a:xfrm>
            <a:off x="5241040" y="952405"/>
            <a:ext cx="2542141" cy="2535401"/>
          </a:xfrm>
          <a:prstGeom prst="ellipse">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31" name="image5.png" descr="image5.png"/>
          <p:cNvPicPr>
            <a:picLocks noChangeAspect="1"/>
          </p:cNvPicPr>
          <p:nvPr/>
        </p:nvPicPr>
        <p:blipFill>
          <a:blip r:embed="rId4">
            <a:extLst/>
          </a:blip>
          <a:stretch>
            <a:fillRect/>
          </a:stretch>
        </p:blipFill>
        <p:spPr>
          <a:xfrm>
            <a:off x="-1" y="7101839"/>
            <a:ext cx="13024222" cy="2651761"/>
          </a:xfrm>
          <a:prstGeom prst="rect">
            <a:avLst/>
          </a:prstGeom>
          <a:ln w="12700">
            <a:miter lim="400000"/>
          </a:ln>
        </p:spPr>
      </p:pic>
      <p:sp>
        <p:nvSpPr>
          <p:cNvPr id="132" name="SENADO FEDERAL - Comissão de Educação"/>
          <p:cNvSpPr txBox="1"/>
          <p:nvPr/>
        </p:nvSpPr>
        <p:spPr>
          <a:xfrm>
            <a:off x="185522" y="117689"/>
            <a:ext cx="12653177" cy="6019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defTabSz="487680">
              <a:lnSpc>
                <a:spcPct val="200000"/>
              </a:lnSpc>
              <a:defRPr sz="3600">
                <a:latin typeface="Gill Sans"/>
                <a:ea typeface="Gill Sans"/>
                <a:cs typeface="Gill Sans"/>
                <a:sym typeface="Gill Sans"/>
              </a:defRPr>
            </a:lvl1pPr>
          </a:lstStyle>
          <a:p>
            <a:pPr/>
            <a:r>
              <a:t>SENADO FEDERAL - Comissão de Educação</a:t>
            </a:r>
          </a:p>
        </p:txBody>
      </p:sp>
      <p:sp>
        <p:nvSpPr>
          <p:cNvPr id="133" name="DESAFIOS DA BASE NACIONAL COMUM CURRICULAR…"/>
          <p:cNvSpPr txBox="1"/>
          <p:nvPr/>
        </p:nvSpPr>
        <p:spPr>
          <a:xfrm>
            <a:off x="552021" y="8339654"/>
            <a:ext cx="12672600" cy="970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defTabSz="487680">
              <a:defRPr sz="3000" u="sng">
                <a:solidFill>
                  <a:srgbClr val="FFFFFF"/>
                </a:solidFill>
                <a:latin typeface="Gill Sans"/>
                <a:ea typeface="Gill Sans"/>
                <a:cs typeface="Gill Sans"/>
                <a:sym typeface="Gill Sans"/>
              </a:defRPr>
            </a:pPr>
            <a:r>
              <a:t>DESAFIOS DA BASE NACIONAL COMUM CURRICULAR</a:t>
            </a:r>
          </a:p>
          <a:p>
            <a:pPr defTabSz="487680">
              <a:defRPr sz="3000" u="sng">
                <a:solidFill>
                  <a:srgbClr val="FFFFFF"/>
                </a:solidFill>
                <a:latin typeface="Gill Sans"/>
                <a:ea typeface="Gill Sans"/>
                <a:cs typeface="Gill Sans"/>
                <a:sym typeface="Gill Sans"/>
              </a:defRPr>
            </a:pPr>
            <a:r>
              <a:t>setembro / 2017</a:t>
            </a:r>
          </a:p>
        </p:txBody>
      </p:sp>
      <p:sp>
        <p:nvSpPr>
          <p:cNvPr id="134" name="Círculo"/>
          <p:cNvSpPr/>
          <p:nvPr/>
        </p:nvSpPr>
        <p:spPr>
          <a:xfrm>
            <a:off x="7248665" y="1961970"/>
            <a:ext cx="2542141" cy="2535401"/>
          </a:xfrm>
          <a:prstGeom prst="ellipse">
            <a:avLst/>
          </a:prstGeom>
          <a:solidFill>
            <a:schemeClr val="accent5">
              <a:hueOff val="-82419"/>
              <a:satOff val="-9513"/>
              <a:lumOff val="-16343"/>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5" name="Círculo"/>
          <p:cNvSpPr/>
          <p:nvPr/>
        </p:nvSpPr>
        <p:spPr>
          <a:xfrm>
            <a:off x="7783180" y="3782205"/>
            <a:ext cx="2542141" cy="2535402"/>
          </a:xfrm>
          <a:prstGeom prst="ellipse">
            <a:avLst/>
          </a:prstGeom>
          <a:solidFill>
            <a:schemeClr val="accent3"/>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6" name="Círculo"/>
          <p:cNvSpPr/>
          <p:nvPr/>
        </p:nvSpPr>
        <p:spPr>
          <a:xfrm>
            <a:off x="6502399" y="5396476"/>
            <a:ext cx="2542141" cy="2535402"/>
          </a:xfrm>
          <a:prstGeom prst="ellipse">
            <a:avLst/>
          </a:pr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7" name="Círculo"/>
          <p:cNvSpPr/>
          <p:nvPr/>
        </p:nvSpPr>
        <p:spPr>
          <a:xfrm>
            <a:off x="3397550" y="1961970"/>
            <a:ext cx="2542141" cy="2535401"/>
          </a:xfrm>
          <a:prstGeom prst="ellipse">
            <a:avLst/>
          </a:prstGeom>
          <a:solidFill>
            <a:srgbClr val="000000"/>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8" name="Círculo"/>
          <p:cNvSpPr/>
          <p:nvPr/>
        </p:nvSpPr>
        <p:spPr>
          <a:xfrm>
            <a:off x="4222492" y="5396476"/>
            <a:ext cx="2542141" cy="2535402"/>
          </a:xfrm>
          <a:prstGeom prst="ellipse">
            <a:avLst/>
          </a:prstGeom>
          <a:solidFill>
            <a:schemeClr val="accent2">
              <a:hueOff val="-85259"/>
              <a:satOff val="14347"/>
              <a:lumOff val="22373"/>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9" name="Círculo"/>
          <p:cNvSpPr/>
          <p:nvPr/>
        </p:nvSpPr>
        <p:spPr>
          <a:xfrm>
            <a:off x="2877940" y="3782205"/>
            <a:ext cx="2542141" cy="2535402"/>
          </a:xfrm>
          <a:prstGeom prst="ellipse">
            <a:avLst/>
          </a:prstGeom>
          <a:solidFill>
            <a:schemeClr val="accent6"/>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0" name="Políticas…"/>
          <p:cNvSpPr txBox="1"/>
          <p:nvPr/>
        </p:nvSpPr>
        <p:spPr>
          <a:xfrm>
            <a:off x="5143571" y="1642170"/>
            <a:ext cx="2737079" cy="88392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a:latin typeface="Lucida Grande"/>
                <a:ea typeface="Lucida Grande"/>
                <a:cs typeface="Lucida Grande"/>
                <a:sym typeface="Lucida Grande"/>
              </a:defRPr>
            </a:pPr>
            <a:r>
              <a:t>Políticas</a:t>
            </a:r>
          </a:p>
          <a:p>
            <a:pPr defTabSz="582506">
              <a:defRPr>
                <a:latin typeface="Lucida Grande"/>
                <a:ea typeface="Lucida Grande"/>
                <a:cs typeface="Lucida Grande"/>
                <a:sym typeface="Lucida Grande"/>
              </a:defRPr>
            </a:pPr>
            <a:r>
              <a:t>Públicas</a:t>
            </a:r>
          </a:p>
        </p:txBody>
      </p:sp>
      <p:sp>
        <p:nvSpPr>
          <p:cNvPr id="141" name="O Capital…"/>
          <p:cNvSpPr txBox="1"/>
          <p:nvPr/>
        </p:nvSpPr>
        <p:spPr>
          <a:xfrm>
            <a:off x="7151195" y="2726731"/>
            <a:ext cx="2737080" cy="66268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a:solidFill>
                  <a:srgbClr val="FFFFFF"/>
                </a:solidFill>
                <a:latin typeface="Lucida Grande"/>
                <a:ea typeface="Lucida Grande"/>
                <a:cs typeface="Lucida Grande"/>
                <a:sym typeface="Lucida Grande"/>
              </a:defRPr>
            </a:pPr>
            <a:r>
              <a:t>O Capital</a:t>
            </a:r>
          </a:p>
          <a:p>
            <a:pPr defTabSz="582506">
              <a:defRPr>
                <a:solidFill>
                  <a:srgbClr val="FFFFFF"/>
                </a:solidFill>
                <a:latin typeface="Lucida Grande"/>
                <a:ea typeface="Lucida Grande"/>
                <a:cs typeface="Lucida Grande"/>
                <a:sym typeface="Lucida Grande"/>
              </a:defRPr>
            </a:pPr>
            <a:r>
              <a:t>Humano</a:t>
            </a:r>
          </a:p>
        </p:txBody>
      </p:sp>
      <p:sp>
        <p:nvSpPr>
          <p:cNvPr id="142" name="As Melhores…"/>
          <p:cNvSpPr txBox="1"/>
          <p:nvPr/>
        </p:nvSpPr>
        <p:spPr>
          <a:xfrm>
            <a:off x="7685711" y="4556999"/>
            <a:ext cx="2737079" cy="79301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a:latin typeface="Lucida Grande"/>
                <a:ea typeface="Lucida Grande"/>
                <a:cs typeface="Lucida Grande"/>
                <a:sym typeface="Lucida Grande"/>
              </a:defRPr>
            </a:pPr>
            <a:r>
              <a:t>As Melhores</a:t>
            </a:r>
          </a:p>
          <a:p>
            <a:pPr defTabSz="582506">
              <a:defRPr>
                <a:latin typeface="Lucida Grande"/>
                <a:ea typeface="Lucida Grande"/>
                <a:cs typeface="Lucida Grande"/>
                <a:sym typeface="Lucida Grande"/>
              </a:defRPr>
            </a:pPr>
            <a:r>
              <a:t>Práticas</a:t>
            </a:r>
          </a:p>
        </p:txBody>
      </p:sp>
      <p:sp>
        <p:nvSpPr>
          <p:cNvPr id="143" name="Administração…"/>
          <p:cNvSpPr txBox="1"/>
          <p:nvPr/>
        </p:nvSpPr>
        <p:spPr>
          <a:xfrm>
            <a:off x="6414641" y="6317606"/>
            <a:ext cx="2737079" cy="69314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sz="2100">
                <a:latin typeface="Lucida Grande"/>
                <a:ea typeface="Lucida Grande"/>
                <a:cs typeface="Lucida Grande"/>
                <a:sym typeface="Lucida Grande"/>
              </a:defRPr>
            </a:pPr>
            <a:r>
              <a:t>Administração</a:t>
            </a:r>
          </a:p>
          <a:p>
            <a:pPr defTabSz="582506">
              <a:defRPr sz="2100">
                <a:latin typeface="Lucida Grande"/>
                <a:ea typeface="Lucida Grande"/>
                <a:cs typeface="Lucida Grande"/>
                <a:sym typeface="Lucida Grande"/>
              </a:defRPr>
            </a:pPr>
            <a:r>
              <a:t>das Escolas</a:t>
            </a:r>
          </a:p>
        </p:txBody>
      </p:sp>
      <p:sp>
        <p:nvSpPr>
          <p:cNvPr id="144" name="Gestão…"/>
          <p:cNvSpPr txBox="1"/>
          <p:nvPr/>
        </p:nvSpPr>
        <p:spPr>
          <a:xfrm>
            <a:off x="4051541" y="6317606"/>
            <a:ext cx="2737079" cy="69314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a:latin typeface="Lucida Grande"/>
                <a:ea typeface="Lucida Grande"/>
                <a:cs typeface="Lucida Grande"/>
                <a:sym typeface="Lucida Grande"/>
              </a:defRPr>
            </a:pPr>
            <a:r>
              <a:t>Gestão</a:t>
            </a:r>
          </a:p>
          <a:p>
            <a:pPr defTabSz="582506">
              <a:defRPr>
                <a:latin typeface="Lucida Grande"/>
                <a:ea typeface="Lucida Grande"/>
                <a:cs typeface="Lucida Grande"/>
                <a:sym typeface="Lucida Grande"/>
              </a:defRPr>
            </a:pPr>
            <a:r>
              <a:t>Democrática</a:t>
            </a:r>
          </a:p>
        </p:txBody>
      </p:sp>
      <p:sp>
        <p:nvSpPr>
          <p:cNvPr id="145" name="Parceiras…"/>
          <p:cNvSpPr txBox="1"/>
          <p:nvPr/>
        </p:nvSpPr>
        <p:spPr>
          <a:xfrm>
            <a:off x="2780471" y="4633705"/>
            <a:ext cx="2737079" cy="76277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a:solidFill>
                  <a:srgbClr val="FFFFFF"/>
                </a:solidFill>
                <a:latin typeface="Lucida Grande"/>
                <a:ea typeface="Lucida Grande"/>
                <a:cs typeface="Lucida Grande"/>
                <a:sym typeface="Lucida Grande"/>
              </a:defRPr>
            </a:pPr>
            <a:r>
              <a:t>Parceiras</a:t>
            </a:r>
          </a:p>
          <a:p>
            <a:pPr defTabSz="582506">
              <a:defRPr>
                <a:solidFill>
                  <a:srgbClr val="FFFFFF"/>
                </a:solidFill>
                <a:latin typeface="Lucida Grande"/>
                <a:ea typeface="Lucida Grande"/>
                <a:cs typeface="Lucida Grande"/>
                <a:sym typeface="Lucida Grande"/>
              </a:defRPr>
            </a:pPr>
            <a:r>
              <a:t>Intersetoriais</a:t>
            </a:r>
          </a:p>
        </p:txBody>
      </p:sp>
      <p:sp>
        <p:nvSpPr>
          <p:cNvPr id="146" name="Monitoramento…"/>
          <p:cNvSpPr txBox="1"/>
          <p:nvPr/>
        </p:nvSpPr>
        <p:spPr>
          <a:xfrm>
            <a:off x="3300081" y="2726731"/>
            <a:ext cx="2737079" cy="6396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582506">
              <a:defRPr sz="2300">
                <a:solidFill>
                  <a:srgbClr val="FFFFFF"/>
                </a:solidFill>
                <a:latin typeface="Lucida Grande"/>
                <a:ea typeface="Lucida Grande"/>
                <a:cs typeface="Lucida Grande"/>
                <a:sym typeface="Lucida Grande"/>
              </a:defRPr>
            </a:pPr>
            <a:r>
              <a:t>Monitoramento</a:t>
            </a:r>
          </a:p>
          <a:p>
            <a:pPr defTabSz="582506">
              <a:defRPr sz="2300">
                <a:solidFill>
                  <a:srgbClr val="FFFFFF"/>
                </a:solidFill>
                <a:latin typeface="Lucida Grande"/>
                <a:ea typeface="Lucida Grande"/>
                <a:cs typeface="Lucida Grande"/>
                <a:sym typeface="Lucida Grande"/>
              </a:defRPr>
            </a:pPr>
            <a:r>
              <a:t>e Avaliação</a:t>
            </a:r>
          </a:p>
        </p:txBody>
      </p:sp>
      <p:sp>
        <p:nvSpPr>
          <p:cNvPr id="147" name="7…"/>
          <p:cNvSpPr txBox="1"/>
          <p:nvPr/>
        </p:nvSpPr>
        <p:spPr>
          <a:xfrm>
            <a:off x="5241040" y="3957001"/>
            <a:ext cx="2542141" cy="970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defTabSz="487680">
              <a:defRPr sz="3000">
                <a:latin typeface="Gill Sans"/>
                <a:ea typeface="Gill Sans"/>
                <a:cs typeface="Gill Sans"/>
                <a:sym typeface="Gill Sans"/>
              </a:defRPr>
            </a:pPr>
            <a:r>
              <a:t>7</a:t>
            </a:r>
          </a:p>
          <a:p>
            <a:pPr defTabSz="487680">
              <a:defRPr sz="3000">
                <a:latin typeface="Gill Sans"/>
                <a:ea typeface="Gill Sans"/>
                <a:cs typeface="Gill Sans"/>
                <a:sym typeface="Gill Sans"/>
              </a:defRPr>
            </a:pPr>
            <a:r>
              <a:t>Dimensões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49" name="image4.png" descr="image4.png"/>
          <p:cNvPicPr>
            <a:picLocks noChangeAspect="1"/>
          </p:cNvPicPr>
          <p:nvPr/>
        </p:nvPicPr>
        <p:blipFill>
          <a:blip r:embed="rId2">
            <a:alphaModFix amt="90000"/>
            <a:extLst/>
          </a:blip>
          <a:srcRect l="4526" t="0" r="7710" b="0"/>
          <a:stretch>
            <a:fillRect/>
          </a:stretch>
        </p:blipFill>
        <p:spPr>
          <a:xfrm>
            <a:off x="-1" y="0"/>
            <a:ext cx="13004801" cy="8099470"/>
          </a:xfrm>
          <a:prstGeom prst="rect">
            <a:avLst/>
          </a:prstGeom>
          <a:ln w="12700">
            <a:miter lim="400000"/>
          </a:ln>
        </p:spPr>
      </p:pic>
      <p:pic>
        <p:nvPicPr>
          <p:cNvPr id="150" name="image7.png" descr="image7.png"/>
          <p:cNvPicPr>
            <a:picLocks noChangeAspect="1"/>
          </p:cNvPicPr>
          <p:nvPr/>
        </p:nvPicPr>
        <p:blipFill>
          <a:blip r:embed="rId3">
            <a:alphaModFix amt="80000"/>
            <a:extLst/>
          </a:blip>
          <a:stretch>
            <a:fillRect/>
          </a:stretch>
        </p:blipFill>
        <p:spPr>
          <a:xfrm>
            <a:off x="9437740" y="7215505"/>
            <a:ext cx="3586481" cy="883921"/>
          </a:xfrm>
          <a:prstGeom prst="rect">
            <a:avLst/>
          </a:prstGeom>
          <a:ln w="12700">
            <a:miter lim="400000"/>
          </a:ln>
        </p:spPr>
      </p:pic>
      <p:pic>
        <p:nvPicPr>
          <p:cNvPr id="151" name="image5.png" descr="image5.png"/>
          <p:cNvPicPr>
            <a:picLocks noChangeAspect="1"/>
          </p:cNvPicPr>
          <p:nvPr/>
        </p:nvPicPr>
        <p:blipFill>
          <a:blip r:embed="rId4">
            <a:extLst/>
          </a:blip>
          <a:stretch>
            <a:fillRect/>
          </a:stretch>
        </p:blipFill>
        <p:spPr>
          <a:xfrm>
            <a:off x="-1" y="7101840"/>
            <a:ext cx="13024222" cy="2651761"/>
          </a:xfrm>
          <a:prstGeom prst="rect">
            <a:avLst/>
          </a:prstGeom>
          <a:ln w="12700">
            <a:miter lim="400000"/>
          </a:ln>
        </p:spPr>
      </p:pic>
      <p:sp>
        <p:nvSpPr>
          <p:cNvPr id="152" name="SENADO FEDERAL - Comissão de Educação"/>
          <p:cNvSpPr txBox="1"/>
          <p:nvPr/>
        </p:nvSpPr>
        <p:spPr>
          <a:xfrm>
            <a:off x="185522" y="117689"/>
            <a:ext cx="12653177" cy="6019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defTabSz="487680">
              <a:lnSpc>
                <a:spcPct val="200000"/>
              </a:lnSpc>
              <a:defRPr sz="3600">
                <a:latin typeface="Gill Sans"/>
                <a:ea typeface="Gill Sans"/>
                <a:cs typeface="Gill Sans"/>
                <a:sym typeface="Gill Sans"/>
              </a:defRPr>
            </a:lvl1pPr>
          </a:lstStyle>
          <a:p>
            <a:pPr/>
            <a:r>
              <a:t>SENADO FEDERAL - Comissão de Educação</a:t>
            </a:r>
          </a:p>
        </p:txBody>
      </p:sp>
      <p:sp>
        <p:nvSpPr>
          <p:cNvPr id="153" name="DESAFIOS DA BASE NACIONAL COMUM CURRICULAR…"/>
          <p:cNvSpPr txBox="1"/>
          <p:nvPr/>
        </p:nvSpPr>
        <p:spPr>
          <a:xfrm>
            <a:off x="552021" y="8339654"/>
            <a:ext cx="12672600" cy="970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defTabSz="487680">
              <a:defRPr sz="3000" u="sng">
                <a:solidFill>
                  <a:srgbClr val="FFFFFF"/>
                </a:solidFill>
                <a:latin typeface="Gill Sans"/>
                <a:ea typeface="Gill Sans"/>
                <a:cs typeface="Gill Sans"/>
                <a:sym typeface="Gill Sans"/>
              </a:defRPr>
            </a:pPr>
            <a:r>
              <a:t>DESAFIOS DA BASE NACIONAL COMUM CURRICULAR</a:t>
            </a:r>
          </a:p>
          <a:p>
            <a:pPr defTabSz="487680">
              <a:defRPr sz="3000" u="sng">
                <a:solidFill>
                  <a:srgbClr val="FFFFFF"/>
                </a:solidFill>
                <a:latin typeface="Gill Sans"/>
                <a:ea typeface="Gill Sans"/>
                <a:cs typeface="Gill Sans"/>
                <a:sym typeface="Gill Sans"/>
              </a:defRPr>
            </a:pPr>
            <a:r>
              <a:t>setembro / 2017</a:t>
            </a:r>
          </a:p>
        </p:txBody>
      </p:sp>
      <p:pic>
        <p:nvPicPr>
          <p:cNvPr id="154" name="pasted-image.png" descr="pasted-image.png"/>
          <p:cNvPicPr>
            <a:picLocks noChangeAspect="1"/>
          </p:cNvPicPr>
          <p:nvPr/>
        </p:nvPicPr>
        <p:blipFill>
          <a:blip r:embed="rId5">
            <a:extLst/>
          </a:blip>
          <a:stretch>
            <a:fillRect/>
          </a:stretch>
        </p:blipFill>
        <p:spPr>
          <a:xfrm>
            <a:off x="3194290" y="3304689"/>
            <a:ext cx="3139139" cy="4549631"/>
          </a:xfrm>
          <a:prstGeom prst="rect">
            <a:avLst/>
          </a:prstGeom>
          <a:ln w="12700">
            <a:miter lim="400000"/>
          </a:ln>
        </p:spPr>
      </p:pic>
      <p:pic>
        <p:nvPicPr>
          <p:cNvPr id="155" name="pasted-image.png" descr="pasted-image.png"/>
          <p:cNvPicPr>
            <a:picLocks noChangeAspect="1"/>
          </p:cNvPicPr>
          <p:nvPr/>
        </p:nvPicPr>
        <p:blipFill>
          <a:blip r:embed="rId6">
            <a:extLst/>
          </a:blip>
          <a:stretch>
            <a:fillRect/>
          </a:stretch>
        </p:blipFill>
        <p:spPr>
          <a:xfrm>
            <a:off x="7253835" y="2408659"/>
            <a:ext cx="2573233" cy="2245808"/>
          </a:xfrm>
          <a:prstGeom prst="rect">
            <a:avLst/>
          </a:prstGeom>
          <a:ln w="12700">
            <a:miter lim="400000"/>
          </a:ln>
        </p:spPr>
      </p:pic>
      <p:pic>
        <p:nvPicPr>
          <p:cNvPr id="156" name="Captura de Tela 2016-05-31 às 13.44.38.png" descr="Captura de Tela 2016-05-31 às 13.44.38.png"/>
          <p:cNvPicPr>
            <a:picLocks noChangeAspect="1"/>
          </p:cNvPicPr>
          <p:nvPr/>
        </p:nvPicPr>
        <p:blipFill>
          <a:blip r:embed="rId7">
            <a:extLst/>
          </a:blip>
          <a:srcRect l="0" t="8471" r="0" b="0"/>
          <a:stretch>
            <a:fillRect/>
          </a:stretch>
        </p:blipFill>
        <p:spPr>
          <a:xfrm>
            <a:off x="6579751" y="5346214"/>
            <a:ext cx="3441973" cy="2508385"/>
          </a:xfrm>
          <a:prstGeom prst="rect">
            <a:avLst/>
          </a:prstGeom>
          <a:ln w="12700">
            <a:miter lim="400000"/>
          </a:ln>
        </p:spPr>
      </p:pic>
      <p:pic>
        <p:nvPicPr>
          <p:cNvPr id="157" name="pasted-image.tiff" descr="pasted-image.tiff"/>
          <p:cNvPicPr>
            <a:picLocks noChangeAspect="1"/>
          </p:cNvPicPr>
          <p:nvPr/>
        </p:nvPicPr>
        <p:blipFill>
          <a:blip r:embed="rId8">
            <a:extLst/>
          </a:blip>
          <a:stretch>
            <a:fillRect/>
          </a:stretch>
        </p:blipFill>
        <p:spPr>
          <a:xfrm>
            <a:off x="3172030" y="1163473"/>
            <a:ext cx="3857759" cy="1697414"/>
          </a:xfrm>
          <a:prstGeom prst="rect">
            <a:avLst/>
          </a:prstGeom>
          <a:ln w="12700">
            <a:miter lim="400000"/>
          </a:ln>
        </p:spPr>
      </p:pic>
      <p:pic>
        <p:nvPicPr>
          <p:cNvPr id="158" name="terceira-versao-bnc_v2.jpg" descr="terceira-versao-bnc_v2.jpg"/>
          <p:cNvPicPr>
            <a:picLocks noChangeAspect="1"/>
          </p:cNvPicPr>
          <p:nvPr/>
        </p:nvPicPr>
        <p:blipFill>
          <a:blip r:embed="rId9">
            <a:extLst/>
          </a:blip>
          <a:stretch>
            <a:fillRect/>
          </a:stretch>
        </p:blipFill>
        <p:spPr>
          <a:xfrm>
            <a:off x="10161861" y="922866"/>
            <a:ext cx="2676838" cy="6931599"/>
          </a:xfrm>
          <a:prstGeom prst="rect">
            <a:avLst/>
          </a:prstGeom>
          <a:ln w="12700">
            <a:miter lim="400000"/>
          </a:ln>
        </p:spPr>
      </p:pic>
      <p:pic>
        <p:nvPicPr>
          <p:cNvPr id="159" name="info-competencias-gerais-bncc-porvir2.png" descr="info-competencias-gerais-bncc-porvir2.png"/>
          <p:cNvPicPr>
            <a:picLocks noChangeAspect="1"/>
          </p:cNvPicPr>
          <p:nvPr/>
        </p:nvPicPr>
        <p:blipFill>
          <a:blip r:embed="rId10">
            <a:extLst/>
          </a:blip>
          <a:stretch>
            <a:fillRect/>
          </a:stretch>
        </p:blipFill>
        <p:spPr>
          <a:xfrm>
            <a:off x="185522" y="922866"/>
            <a:ext cx="2762462" cy="693159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61" name="image4.png" descr="image4.png"/>
          <p:cNvPicPr>
            <a:picLocks noChangeAspect="1"/>
          </p:cNvPicPr>
          <p:nvPr/>
        </p:nvPicPr>
        <p:blipFill>
          <a:blip r:embed="rId2">
            <a:alphaModFix amt="90000"/>
            <a:extLst/>
          </a:blip>
          <a:srcRect l="4526" t="0" r="7710" b="0"/>
          <a:stretch>
            <a:fillRect/>
          </a:stretch>
        </p:blipFill>
        <p:spPr>
          <a:xfrm>
            <a:off x="-1" y="0"/>
            <a:ext cx="13004801" cy="8099470"/>
          </a:xfrm>
          <a:prstGeom prst="rect">
            <a:avLst/>
          </a:prstGeom>
          <a:ln w="12700">
            <a:miter lim="400000"/>
          </a:ln>
        </p:spPr>
      </p:pic>
      <p:pic>
        <p:nvPicPr>
          <p:cNvPr id="162" name="image7.png" descr="image7.png"/>
          <p:cNvPicPr>
            <a:picLocks noChangeAspect="1"/>
          </p:cNvPicPr>
          <p:nvPr/>
        </p:nvPicPr>
        <p:blipFill>
          <a:blip r:embed="rId3">
            <a:alphaModFix amt="80000"/>
            <a:extLst/>
          </a:blip>
          <a:stretch>
            <a:fillRect/>
          </a:stretch>
        </p:blipFill>
        <p:spPr>
          <a:xfrm>
            <a:off x="9437740" y="7215505"/>
            <a:ext cx="3586481" cy="883921"/>
          </a:xfrm>
          <a:prstGeom prst="rect">
            <a:avLst/>
          </a:prstGeom>
          <a:ln w="12700">
            <a:miter lim="400000"/>
          </a:ln>
        </p:spPr>
      </p:pic>
      <p:pic>
        <p:nvPicPr>
          <p:cNvPr id="163" name="image5.png" descr="image5.png"/>
          <p:cNvPicPr>
            <a:picLocks noChangeAspect="1"/>
          </p:cNvPicPr>
          <p:nvPr/>
        </p:nvPicPr>
        <p:blipFill>
          <a:blip r:embed="rId4">
            <a:extLst/>
          </a:blip>
          <a:stretch>
            <a:fillRect/>
          </a:stretch>
        </p:blipFill>
        <p:spPr>
          <a:xfrm>
            <a:off x="-1" y="7101840"/>
            <a:ext cx="13024222" cy="2651761"/>
          </a:xfrm>
          <a:prstGeom prst="rect">
            <a:avLst/>
          </a:prstGeom>
          <a:ln w="12700">
            <a:miter lim="400000"/>
          </a:ln>
        </p:spPr>
      </p:pic>
      <p:sp>
        <p:nvSpPr>
          <p:cNvPr id="164" name="SENADO FEDERAL - Comissão de Educação"/>
          <p:cNvSpPr txBox="1"/>
          <p:nvPr/>
        </p:nvSpPr>
        <p:spPr>
          <a:xfrm>
            <a:off x="185522" y="117689"/>
            <a:ext cx="12653177" cy="6019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defTabSz="487680">
              <a:lnSpc>
                <a:spcPct val="200000"/>
              </a:lnSpc>
              <a:defRPr sz="3600">
                <a:latin typeface="Gill Sans"/>
                <a:ea typeface="Gill Sans"/>
                <a:cs typeface="Gill Sans"/>
                <a:sym typeface="Gill Sans"/>
              </a:defRPr>
            </a:lvl1pPr>
          </a:lstStyle>
          <a:p>
            <a:pPr/>
            <a:r>
              <a:t>SENADO FEDERAL - Comissão de Educação</a:t>
            </a:r>
          </a:p>
        </p:txBody>
      </p:sp>
      <p:sp>
        <p:nvSpPr>
          <p:cNvPr id="165" name="DESAFIOS DA BASE NACIONAL COMUM CURRICULAR…"/>
          <p:cNvSpPr txBox="1"/>
          <p:nvPr/>
        </p:nvSpPr>
        <p:spPr>
          <a:xfrm>
            <a:off x="552021" y="8339654"/>
            <a:ext cx="12672600" cy="970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defTabSz="487680">
              <a:defRPr sz="3000" u="sng">
                <a:solidFill>
                  <a:srgbClr val="FFFFFF"/>
                </a:solidFill>
                <a:latin typeface="Gill Sans"/>
                <a:ea typeface="Gill Sans"/>
                <a:cs typeface="Gill Sans"/>
                <a:sym typeface="Gill Sans"/>
              </a:defRPr>
            </a:pPr>
            <a:r>
              <a:t>DESAFIOS DA BASE NACIONAL COMUM CURRICULAR</a:t>
            </a:r>
          </a:p>
          <a:p>
            <a:pPr defTabSz="487680">
              <a:defRPr sz="3000" u="sng">
                <a:solidFill>
                  <a:srgbClr val="FFFFFF"/>
                </a:solidFill>
                <a:latin typeface="Gill Sans"/>
                <a:ea typeface="Gill Sans"/>
                <a:cs typeface="Gill Sans"/>
                <a:sym typeface="Gill Sans"/>
              </a:defRPr>
            </a:pPr>
            <a:r>
              <a:t>setembro / 2017</a:t>
            </a:r>
          </a:p>
        </p:txBody>
      </p:sp>
      <p:sp>
        <p:nvSpPr>
          <p:cNvPr id="166" name="CONTEXTUALIZAÇÃO…"/>
          <p:cNvSpPr txBox="1"/>
          <p:nvPr/>
        </p:nvSpPr>
        <p:spPr>
          <a:xfrm>
            <a:off x="185522" y="1041399"/>
            <a:ext cx="12672599" cy="258572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defTabSz="487680">
              <a:lnSpc>
                <a:spcPct val="120000"/>
              </a:lnSpc>
              <a:defRPr b="0" sz="5000">
                <a:solidFill>
                  <a:srgbClr val="FFFFFF"/>
                </a:solidFill>
                <a:latin typeface="Gill Sans"/>
                <a:ea typeface="Gill Sans"/>
                <a:cs typeface="Gill Sans"/>
                <a:sym typeface="Gill Sans"/>
              </a:defRPr>
            </a:pPr>
            <a:r>
              <a:t>CONTEXTUALIZAÇÃO</a:t>
            </a:r>
          </a:p>
          <a:p>
            <a:pPr defTabSz="487680">
              <a:lnSpc>
                <a:spcPct val="120000"/>
              </a:lnSpc>
              <a:defRPr b="0" sz="5000">
                <a:solidFill>
                  <a:srgbClr val="FFFFFF"/>
                </a:solidFill>
                <a:latin typeface="Gill Sans"/>
                <a:ea typeface="Gill Sans"/>
                <a:cs typeface="Gill Sans"/>
                <a:sym typeface="Gill Sans"/>
              </a:defRPr>
            </a:pPr>
            <a:r>
              <a:t>CENÁRIO ATUAL</a:t>
            </a:r>
          </a:p>
          <a:p>
            <a:pPr defTabSz="487680">
              <a:lnSpc>
                <a:spcPct val="120000"/>
              </a:lnSpc>
              <a:defRPr b="0" sz="5000">
                <a:solidFill>
                  <a:srgbClr val="FFFFFF"/>
                </a:solidFill>
                <a:latin typeface="Gill Sans"/>
                <a:ea typeface="Gill Sans"/>
                <a:cs typeface="Gill Sans"/>
                <a:sym typeface="Gill Sans"/>
              </a:defRPr>
            </a:pPr>
            <a:r>
              <a:t>CRISE DESAFIADORA</a:t>
            </a:r>
          </a:p>
        </p:txBody>
      </p:sp>
      <p:sp>
        <p:nvSpPr>
          <p:cNvPr id="167" name="A rede estadual de ensino paulista dá 372 licenças médicas a professores por dia. No ano passado, foram cerca de 136 mil afastamentos médicos concedidos. Dos 220 mil docentes da rede, 48 mil - 21,8% - saíram de licença ao menos uma vez. A principal causa de afastamento são transtornos mentais e comportamentais, responsáveis por 27,8% dos casos.…"/>
          <p:cNvSpPr txBox="1"/>
          <p:nvPr>
            <p:ph type="body" sz="half" idx="1"/>
          </p:nvPr>
        </p:nvSpPr>
        <p:spPr>
          <a:xfrm>
            <a:off x="185522" y="4164750"/>
            <a:ext cx="12615135" cy="3667230"/>
          </a:xfrm>
          <a:prstGeom prst="rect">
            <a:avLst/>
          </a:prstGeom>
        </p:spPr>
        <p:txBody>
          <a:bodyPr lIns="50800" tIns="50800" rIns="50800" bIns="50800">
            <a:normAutofit fontScale="100000" lnSpcReduction="0"/>
          </a:bodyPr>
          <a:lstStyle/>
          <a:p>
            <a:pPr algn="just" defTabSz="448665">
              <a:lnSpc>
                <a:spcPct val="120000"/>
              </a:lnSpc>
              <a:defRPr sz="1656">
                <a:solidFill>
                  <a:srgbClr val="FF2600"/>
                </a:solidFill>
                <a:latin typeface="Lucida Grande"/>
                <a:ea typeface="Lucida Grande"/>
                <a:cs typeface="Lucida Grande"/>
                <a:sym typeface="Lucida Grande"/>
              </a:defRPr>
            </a:pPr>
            <a:r>
              <a:t>A rede estadual de ensino paulista dá 372 licenças médicas a professores por dia. No ano passado, foram cerca de 136 mil afastamentos médicos concedidos. Dos 220 mil docentes da rede, 48 mil - 21,8% - saíram de licença ao menos uma vez. A principal causa de afastamento são transtornos mentais e comportamentais, responsáveis por 27,8% dos casos.</a:t>
            </a:r>
          </a:p>
          <a:p>
            <a:pPr algn="just" defTabSz="448665">
              <a:lnSpc>
                <a:spcPct val="120000"/>
              </a:lnSpc>
              <a:defRPr sz="1656">
                <a:solidFill>
                  <a:srgbClr val="FF2600"/>
                </a:solidFill>
                <a:latin typeface="Lucida Grande"/>
                <a:ea typeface="Lucida Grande"/>
                <a:cs typeface="Lucida Grande"/>
                <a:sym typeface="Lucida Grande"/>
              </a:defRPr>
            </a:pPr>
          </a:p>
          <a:p>
            <a:pPr algn="just" defTabSz="420623">
              <a:lnSpc>
                <a:spcPct val="120000"/>
              </a:lnSpc>
              <a:spcBef>
                <a:spcPts val="1800"/>
              </a:spcBef>
              <a:defRPr sz="1656">
                <a:solidFill>
                  <a:srgbClr val="FF2600"/>
                </a:solidFill>
                <a:latin typeface="Lucida Grande"/>
                <a:ea typeface="Lucida Grande"/>
                <a:cs typeface="Lucida Grande"/>
                <a:sym typeface="Lucida Grande"/>
              </a:defRPr>
            </a:pPr>
            <a:r>
              <a:t>Relatório do Ministério do Trabalho e da Previdência Social de 2015 mostra que transtornos mentais estão entre os quatro principais motivos para conceder benefícios previdenciários no País. Especialistas apontam que saídas por esse tipo de problemas têm crescido em todas as categorias.</a:t>
            </a:r>
          </a:p>
          <a:p>
            <a:pPr algn="just" defTabSz="420623">
              <a:lnSpc>
                <a:spcPct val="120000"/>
              </a:lnSpc>
              <a:spcBef>
                <a:spcPts val="1800"/>
              </a:spcBef>
              <a:defRPr sz="1656">
                <a:solidFill>
                  <a:srgbClr val="FF2600"/>
                </a:solidFill>
                <a:latin typeface="Lucida Grande"/>
                <a:ea typeface="Lucida Grande"/>
                <a:cs typeface="Lucida Grande"/>
                <a:sym typeface="Lucida Grande"/>
              </a:defRPr>
            </a:pPr>
            <a:r>
              <a:t>Outros dados nos campos comportamentais ( corrupção ), ambientais ( desmatamento ), ou de violência ( estupros )… </a:t>
            </a:r>
          </a:p>
          <a:p>
            <a:pPr algn="just" defTabSz="420623">
              <a:lnSpc>
                <a:spcPct val="120000"/>
              </a:lnSpc>
              <a:spcBef>
                <a:spcPts val="1800"/>
              </a:spcBef>
              <a:defRPr sz="1656">
                <a:solidFill>
                  <a:srgbClr val="FF2600"/>
                </a:solidFill>
                <a:latin typeface="Lucida Grande"/>
                <a:ea typeface="Lucida Grande"/>
                <a:cs typeface="Lucida Grande"/>
                <a:sym typeface="Lucida Grande"/>
              </a:defRPr>
            </a:pPr>
          </a:p>
          <a:p>
            <a:pPr algn="r" defTabSz="448665">
              <a:lnSpc>
                <a:spcPct val="120000"/>
              </a:lnSpc>
              <a:defRPr sz="1656">
                <a:solidFill>
                  <a:srgbClr val="FF2600"/>
                </a:solidFill>
                <a:latin typeface="Lucida Grande"/>
                <a:ea typeface="Lucida Grande"/>
                <a:cs typeface="Lucida Grande"/>
                <a:sym typeface="Lucida Grande"/>
              </a:defRPr>
            </a:pPr>
            <a:r>
              <a:t>FONTE: Jornal O Estado de São Paulo / 2016.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69" name="image4.png" descr="image4.png"/>
          <p:cNvPicPr>
            <a:picLocks noChangeAspect="1"/>
          </p:cNvPicPr>
          <p:nvPr/>
        </p:nvPicPr>
        <p:blipFill>
          <a:blip r:embed="rId2">
            <a:alphaModFix amt="90000"/>
            <a:extLst/>
          </a:blip>
          <a:srcRect l="4526" t="0" r="7710" b="0"/>
          <a:stretch>
            <a:fillRect/>
          </a:stretch>
        </p:blipFill>
        <p:spPr>
          <a:xfrm>
            <a:off x="-1" y="0"/>
            <a:ext cx="13004801" cy="8099470"/>
          </a:xfrm>
          <a:prstGeom prst="rect">
            <a:avLst/>
          </a:prstGeom>
          <a:ln w="12700">
            <a:miter lim="400000"/>
          </a:ln>
        </p:spPr>
      </p:pic>
      <p:pic>
        <p:nvPicPr>
          <p:cNvPr id="170" name="image7.png" descr="image7.png"/>
          <p:cNvPicPr>
            <a:picLocks noChangeAspect="1"/>
          </p:cNvPicPr>
          <p:nvPr/>
        </p:nvPicPr>
        <p:blipFill>
          <a:blip r:embed="rId3">
            <a:alphaModFix amt="80000"/>
            <a:extLst/>
          </a:blip>
          <a:stretch>
            <a:fillRect/>
          </a:stretch>
        </p:blipFill>
        <p:spPr>
          <a:xfrm>
            <a:off x="9437740" y="7215505"/>
            <a:ext cx="3586481" cy="883921"/>
          </a:xfrm>
          <a:prstGeom prst="rect">
            <a:avLst/>
          </a:prstGeom>
          <a:ln w="12700">
            <a:miter lim="400000"/>
          </a:ln>
        </p:spPr>
      </p:pic>
      <p:pic>
        <p:nvPicPr>
          <p:cNvPr id="171" name="image5.png" descr="image5.png"/>
          <p:cNvPicPr>
            <a:picLocks noChangeAspect="1"/>
          </p:cNvPicPr>
          <p:nvPr/>
        </p:nvPicPr>
        <p:blipFill>
          <a:blip r:embed="rId4">
            <a:extLst/>
          </a:blip>
          <a:stretch>
            <a:fillRect/>
          </a:stretch>
        </p:blipFill>
        <p:spPr>
          <a:xfrm>
            <a:off x="-1" y="7101840"/>
            <a:ext cx="13024222" cy="2651761"/>
          </a:xfrm>
          <a:prstGeom prst="rect">
            <a:avLst/>
          </a:prstGeom>
          <a:ln w="12700">
            <a:miter lim="400000"/>
          </a:ln>
        </p:spPr>
      </p:pic>
      <p:sp>
        <p:nvSpPr>
          <p:cNvPr id="172" name="SENADO FEDERAL - Comissão de Educação"/>
          <p:cNvSpPr txBox="1"/>
          <p:nvPr/>
        </p:nvSpPr>
        <p:spPr>
          <a:xfrm>
            <a:off x="185522" y="117689"/>
            <a:ext cx="12653177" cy="6019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defTabSz="487680">
              <a:lnSpc>
                <a:spcPct val="200000"/>
              </a:lnSpc>
              <a:defRPr sz="3600">
                <a:latin typeface="Gill Sans"/>
                <a:ea typeface="Gill Sans"/>
                <a:cs typeface="Gill Sans"/>
                <a:sym typeface="Gill Sans"/>
              </a:defRPr>
            </a:lvl1pPr>
          </a:lstStyle>
          <a:p>
            <a:pPr/>
            <a:r>
              <a:t>SENADO FEDERAL - Comissão de Educação</a:t>
            </a:r>
          </a:p>
        </p:txBody>
      </p:sp>
      <p:sp>
        <p:nvSpPr>
          <p:cNvPr id="173" name="DESAFIOS DA BASE NACIONAL COMUM CURRICULAR…"/>
          <p:cNvSpPr txBox="1"/>
          <p:nvPr/>
        </p:nvSpPr>
        <p:spPr>
          <a:xfrm>
            <a:off x="552021" y="8339654"/>
            <a:ext cx="12672600" cy="970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defTabSz="487680">
              <a:defRPr sz="3000" u="sng">
                <a:solidFill>
                  <a:srgbClr val="FFFFFF"/>
                </a:solidFill>
                <a:latin typeface="Gill Sans"/>
                <a:ea typeface="Gill Sans"/>
                <a:cs typeface="Gill Sans"/>
                <a:sym typeface="Gill Sans"/>
              </a:defRPr>
            </a:pPr>
            <a:r>
              <a:t>DESAFIOS DA BASE NACIONAL COMUM CURRICULAR</a:t>
            </a:r>
          </a:p>
          <a:p>
            <a:pPr defTabSz="487680">
              <a:defRPr sz="3000" u="sng">
                <a:solidFill>
                  <a:srgbClr val="FFFFFF"/>
                </a:solidFill>
                <a:latin typeface="Gill Sans"/>
                <a:ea typeface="Gill Sans"/>
                <a:cs typeface="Gill Sans"/>
                <a:sym typeface="Gill Sans"/>
              </a:defRPr>
            </a:pPr>
            <a:r>
              <a:t>setembro / 2017</a:t>
            </a:r>
          </a:p>
        </p:txBody>
      </p:sp>
      <p:sp>
        <p:nvSpPr>
          <p:cNvPr id="174" name="Cenário atual: A crise tão profunda que vivemos: DESCONEXÃO  Desenvolver inteligência emocional, ética, amor, relações humanas dignas, amorosas, positivas, construtivas e respeitosas…isso tudo precisa ser ensinado às nossas crianças, desde cedo……"/>
          <p:cNvSpPr txBox="1"/>
          <p:nvPr>
            <p:ph type="body" idx="1"/>
          </p:nvPr>
        </p:nvSpPr>
        <p:spPr>
          <a:xfrm>
            <a:off x="185522" y="1443244"/>
            <a:ext cx="12615135" cy="6172836"/>
          </a:xfrm>
          <a:prstGeom prst="rect">
            <a:avLst/>
          </a:prstGeom>
        </p:spPr>
        <p:txBody>
          <a:bodyPr lIns="50800" tIns="50800" rIns="50800" bIns="50800">
            <a:normAutofit fontScale="100000" lnSpcReduction="0"/>
          </a:bodyPr>
          <a:lstStyle/>
          <a:p>
            <a:pPr algn="just" defTabSz="566674">
              <a:spcBef>
                <a:spcPts val="4000"/>
              </a:spcBef>
              <a:defRPr b="1" sz="2910">
                <a:solidFill>
                  <a:srgbClr val="160FFF"/>
                </a:solidFill>
                <a:latin typeface="Helvetica"/>
                <a:ea typeface="Helvetica"/>
                <a:cs typeface="Helvetica"/>
                <a:sym typeface="Helvetica"/>
              </a:defRPr>
            </a:pPr>
            <a:r>
              <a:t>Cenário atual: A crise tão profunda que vivemos: DESCONEXÃO</a:t>
            </a:r>
            <a:br/>
            <a:br/>
            <a:r>
              <a:t>Desenvolver inteligência emocional, ética, amor, relações humanas dignas, amorosas, positivas, construtivas e respeitosas…isso tudo precisa ser ensinado às nossas crianças, desde cedo…</a:t>
            </a:r>
          </a:p>
          <a:p>
            <a:pPr algn="just" defTabSz="566674">
              <a:spcBef>
                <a:spcPts val="4000"/>
              </a:spcBef>
              <a:defRPr b="1" sz="2910">
                <a:solidFill>
                  <a:srgbClr val="160FFF"/>
                </a:solidFill>
                <a:latin typeface="Helvetica"/>
                <a:ea typeface="Helvetica"/>
                <a:cs typeface="Helvetica"/>
                <a:sym typeface="Helvetica"/>
              </a:defRPr>
            </a:pPr>
            <a:r>
              <a:t>CONCLUSÃO: Clareza uma mudança de CULTURA e até uma mudança na sociedade que todos anseiam, mais pacífica, mais próspera, mais ética…Não é possível sem uma REFORMULAÇÃO DO PROCESSO EDUCACIONAL, incluindo as habilidades socioemocionais ( destaque para o autoconhecimento = reforma interior, de Valores Humanos) - gerenciar emoções, lidar com a própria mente = paz e prosperidade e tudo que queremos ver na sociedade.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