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7" r:id="rId2"/>
    <p:sldId id="264" r:id="rId3"/>
    <p:sldId id="278" r:id="rId4"/>
    <p:sldId id="265" r:id="rId5"/>
    <p:sldId id="266" r:id="rId6"/>
    <p:sldId id="267" r:id="rId7"/>
    <p:sldId id="268" r:id="rId8"/>
    <p:sldId id="269" r:id="rId9"/>
    <p:sldId id="279" r:id="rId10"/>
    <p:sldId id="280" r:id="rId11"/>
    <p:sldId id="281" r:id="rId12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50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CB4C6-EE37-4EFE-A21C-56A2763DB141}" type="datetimeFigureOut">
              <a:rPr lang="pt-BR" smtClean="0"/>
              <a:t>05/09/2018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C81E7-151D-4457-A223-BCC19F5931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8737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77622-48C9-4C54-9873-9CEB3271725A}" type="datetimeFigureOut">
              <a:rPr lang="pt-BR" smtClean="0"/>
              <a:t>05/09/2018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AF8AB-EC59-477F-BCF4-873D3738CF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671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F8AB-EC59-477F-BCF4-873D3738CF2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5856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F8AB-EC59-477F-BCF4-873D3738CF22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6332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F8AB-EC59-477F-BCF4-873D3738CF22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4200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F8AB-EC59-477F-BCF4-873D3738CF2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633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F8AB-EC59-477F-BCF4-873D3738CF2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633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F8AB-EC59-477F-BCF4-873D3738CF2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4690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F8AB-EC59-477F-BCF4-873D3738CF2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136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F8AB-EC59-477F-BCF4-873D3738CF2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6735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F8AB-EC59-477F-BCF4-873D3738CF2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612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F8AB-EC59-477F-BCF4-873D3738CF22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124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F8AB-EC59-477F-BCF4-873D3738CF22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124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EF5F-420E-4C1D-BA1B-B5ADBE1E7CDF}" type="datetimeFigureOut">
              <a:rPr lang="pt-BR" smtClean="0"/>
              <a:t>05/09/2018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E3BA-63C8-403F-AD02-3B0548D41D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94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EF5F-420E-4C1D-BA1B-B5ADBE1E7CDF}" type="datetimeFigureOut">
              <a:rPr lang="pt-BR" smtClean="0"/>
              <a:t>05/09/2018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E3BA-63C8-403F-AD02-3B0548D41D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65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EF5F-420E-4C1D-BA1B-B5ADBE1E7CDF}" type="datetimeFigureOut">
              <a:rPr lang="pt-BR" smtClean="0"/>
              <a:t>05/09/2018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E3BA-63C8-403F-AD02-3B0548D41D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845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EF5F-420E-4C1D-BA1B-B5ADBE1E7CDF}" type="datetimeFigureOut">
              <a:rPr lang="pt-BR" smtClean="0"/>
              <a:t>05/09/2018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E3BA-63C8-403F-AD02-3B0548D41D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279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EF5F-420E-4C1D-BA1B-B5ADBE1E7CDF}" type="datetimeFigureOut">
              <a:rPr lang="pt-BR" smtClean="0"/>
              <a:t>05/09/2018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E3BA-63C8-403F-AD02-3B0548D41D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337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EF5F-420E-4C1D-BA1B-B5ADBE1E7CDF}" type="datetimeFigureOut">
              <a:rPr lang="pt-BR" smtClean="0"/>
              <a:t>05/09/2018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E3BA-63C8-403F-AD02-3B0548D41D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27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EF5F-420E-4C1D-BA1B-B5ADBE1E7CDF}" type="datetimeFigureOut">
              <a:rPr lang="pt-BR" smtClean="0"/>
              <a:t>05/09/2018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E3BA-63C8-403F-AD02-3B0548D41D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61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EF5F-420E-4C1D-BA1B-B5ADBE1E7CDF}" type="datetimeFigureOut">
              <a:rPr lang="pt-BR" smtClean="0"/>
              <a:t>05/09/2018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E3BA-63C8-403F-AD02-3B0548D41D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04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EF5F-420E-4C1D-BA1B-B5ADBE1E7CDF}" type="datetimeFigureOut">
              <a:rPr lang="pt-BR" smtClean="0"/>
              <a:t>05/09/2018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E3BA-63C8-403F-AD02-3B0548D41D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25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EF5F-420E-4C1D-BA1B-B5ADBE1E7CDF}" type="datetimeFigureOut">
              <a:rPr lang="pt-BR" smtClean="0"/>
              <a:t>05/09/2018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E3BA-63C8-403F-AD02-3B0548D41D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310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EF5F-420E-4C1D-BA1B-B5ADBE1E7CDF}" type="datetimeFigureOut">
              <a:rPr lang="pt-BR" smtClean="0"/>
              <a:t>05/09/2018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E3BA-63C8-403F-AD02-3B0548D41D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5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CEF5F-420E-4C1D-BA1B-B5ADBE1E7CDF}" type="datetimeFigureOut">
              <a:rPr lang="pt-BR" smtClean="0"/>
              <a:t>05/09/2018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7E3BA-63C8-403F-AD02-3B0548D41D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268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gabriel.silva\Desktop\Sanea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64" y="0"/>
            <a:ext cx="9154464" cy="686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68517" y="1427292"/>
            <a:ext cx="7530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Considerações da Assemae sobre a Medida Provisória 844/2018, que altera o marco legal do saneamento básico no Brasil</a:t>
            </a:r>
            <a:endParaRPr lang="pt-BR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1268" name="Picture 4" descr="C:\Users\gabriel.silva\Desktop\logo marge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569" y="5085184"/>
            <a:ext cx="1731963" cy="125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40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Z:\Documentos\2018\Apresentações\Reunião CDN - Agosto\Vintage-student-business-powerpoint-ppt-templa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4"/>
          <a:stretch/>
        </p:blipFill>
        <p:spPr bwMode="auto">
          <a:xfrm>
            <a:off x="0" y="0"/>
            <a:ext cx="9144000" cy="693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gabriel.silva\Desktop\logo marge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093296"/>
            <a:ext cx="864096" cy="62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95536" y="756789"/>
            <a:ext cx="1791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Resumindo: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39552" y="1340768"/>
            <a:ext cx="799620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- Não </a:t>
            </a:r>
            <a:r>
              <a:rPr lang="pt-BR" sz="2000" dirty="0" smtClean="0"/>
              <a:t>dá para </a:t>
            </a:r>
            <a:r>
              <a:rPr lang="pt-BR" sz="2000" dirty="0"/>
              <a:t>falar que os pés </a:t>
            </a:r>
            <a:r>
              <a:rPr lang="pt-BR" sz="2000" dirty="0" smtClean="0"/>
              <a:t>e as mãos </a:t>
            </a:r>
            <a:r>
              <a:rPr lang="pt-BR" sz="2000" dirty="0"/>
              <a:t>são </a:t>
            </a:r>
            <a:r>
              <a:rPr lang="pt-BR" sz="2000" dirty="0" smtClean="0"/>
              <a:t>boas, </a:t>
            </a:r>
            <a:r>
              <a:rPr lang="pt-BR" sz="2000" dirty="0"/>
              <a:t>sendo que o cérebro e o coração </a:t>
            </a:r>
            <a:r>
              <a:rPr lang="pt-BR" sz="2000" b="1" dirty="0"/>
              <a:t>pararam de funcionar</a:t>
            </a:r>
            <a:r>
              <a:rPr lang="pt-BR" sz="2000" dirty="0"/>
              <a:t>;</a:t>
            </a:r>
          </a:p>
          <a:p>
            <a:r>
              <a:rPr lang="pt-BR" sz="2000" dirty="0"/>
              <a:t>- É uma medida </a:t>
            </a:r>
            <a:r>
              <a:rPr lang="pt-BR" sz="2000" b="1" dirty="0"/>
              <a:t>antidemocrática</a:t>
            </a:r>
            <a:r>
              <a:rPr lang="pt-BR" sz="2000" dirty="0"/>
              <a:t> e </a:t>
            </a:r>
            <a:r>
              <a:rPr lang="pt-BR" sz="2000" b="1" dirty="0"/>
              <a:t>inconstitucional</a:t>
            </a:r>
            <a:r>
              <a:rPr lang="pt-BR" sz="2000" dirty="0"/>
              <a:t>;</a:t>
            </a:r>
          </a:p>
          <a:p>
            <a:r>
              <a:rPr lang="pt-BR" sz="2000" dirty="0" smtClean="0"/>
              <a:t>- Ao </a:t>
            </a:r>
            <a:r>
              <a:rPr lang="pt-BR" sz="2000" dirty="0"/>
              <a:t>contrário do que se propõe, gera mais </a:t>
            </a:r>
            <a:r>
              <a:rPr lang="pt-BR" sz="2000" b="1" dirty="0"/>
              <a:t>insegurança jurídica </a:t>
            </a:r>
            <a:r>
              <a:rPr lang="pt-BR" sz="2000" dirty="0"/>
              <a:t>com diversas ações na </a:t>
            </a:r>
            <a:r>
              <a:rPr lang="pt-BR" sz="2000" dirty="0" smtClean="0"/>
              <a:t>Justiça;</a:t>
            </a:r>
          </a:p>
          <a:p>
            <a:r>
              <a:rPr lang="pt-BR" sz="2000" dirty="0" smtClean="0"/>
              <a:t>- Afeta </a:t>
            </a:r>
            <a:r>
              <a:rPr lang="pt-BR" sz="2000" dirty="0"/>
              <a:t>o </a:t>
            </a:r>
            <a:r>
              <a:rPr lang="pt-BR" sz="2000" b="1" dirty="0"/>
              <a:t>subsídio cruzado </a:t>
            </a:r>
            <a:r>
              <a:rPr lang="pt-BR" sz="2000" dirty="0"/>
              <a:t>das empresas públicas estaduais;</a:t>
            </a:r>
          </a:p>
          <a:p>
            <a:r>
              <a:rPr lang="pt-BR" sz="2000" dirty="0"/>
              <a:t>- </a:t>
            </a:r>
            <a:r>
              <a:rPr lang="pt-BR" sz="2000" dirty="0" smtClean="0"/>
              <a:t>Prejudica </a:t>
            </a:r>
            <a:r>
              <a:rPr lang="pt-BR" sz="2000" dirty="0"/>
              <a:t>os </a:t>
            </a:r>
            <a:r>
              <a:rPr lang="pt-BR" sz="2000" b="1" dirty="0"/>
              <a:t>m</a:t>
            </a:r>
            <a:r>
              <a:rPr lang="pt-BR" sz="2000" b="1" dirty="0" smtClean="0"/>
              <a:t>unicípios </a:t>
            </a:r>
            <a:r>
              <a:rPr lang="pt-BR" sz="2000" b="1" dirty="0"/>
              <a:t>mais pobres </a:t>
            </a:r>
            <a:r>
              <a:rPr lang="pt-BR" sz="2000" dirty="0"/>
              <a:t>do </a:t>
            </a:r>
            <a:r>
              <a:rPr lang="pt-BR" sz="2000" dirty="0" smtClean="0"/>
              <a:t>país</a:t>
            </a:r>
            <a:r>
              <a:rPr lang="pt-BR" sz="2000" dirty="0"/>
              <a:t>;</a:t>
            </a:r>
          </a:p>
          <a:p>
            <a:r>
              <a:rPr lang="pt-BR" sz="2000" dirty="0"/>
              <a:t>- Gera risco de </a:t>
            </a:r>
            <a:r>
              <a:rPr lang="pt-BR" sz="2000" b="1" dirty="0"/>
              <a:t>aumentos das tarifas</a:t>
            </a:r>
            <a:r>
              <a:rPr lang="pt-BR" sz="2000" dirty="0"/>
              <a:t>, dificultando o acesso das populações mais necessitadas;</a:t>
            </a:r>
          </a:p>
          <a:p>
            <a:r>
              <a:rPr lang="pt-BR" sz="2000" dirty="0"/>
              <a:t>- A MP representa a </a:t>
            </a:r>
            <a:r>
              <a:rPr lang="pt-BR" sz="2000" b="1" dirty="0"/>
              <a:t>saída do Governo Federal </a:t>
            </a:r>
            <a:r>
              <a:rPr lang="pt-BR" sz="2000" dirty="0"/>
              <a:t>do financiamento do setor;</a:t>
            </a:r>
          </a:p>
          <a:p>
            <a:r>
              <a:rPr lang="pt-BR" sz="2000" dirty="0"/>
              <a:t>- A necessidade de licitação traz o </a:t>
            </a:r>
            <a:r>
              <a:rPr lang="pt-BR" sz="2000" b="1" dirty="0" smtClean="0"/>
              <a:t>fim </a:t>
            </a:r>
            <a:r>
              <a:rPr lang="pt-BR" sz="2000" b="1" dirty="0"/>
              <a:t>das autarquias </a:t>
            </a:r>
            <a:r>
              <a:rPr lang="pt-BR" sz="2000" dirty="0"/>
              <a:t>médias e </a:t>
            </a:r>
            <a:r>
              <a:rPr lang="pt-BR" sz="2000" dirty="0" smtClean="0"/>
              <a:t>grandes;</a:t>
            </a:r>
            <a:endParaRPr lang="pt-BR" sz="2000" dirty="0"/>
          </a:p>
          <a:p>
            <a:r>
              <a:rPr lang="pt-BR" sz="2000" dirty="0"/>
              <a:t>- Aumentará o </a:t>
            </a:r>
            <a:r>
              <a:rPr lang="pt-BR" sz="2000" dirty="0" smtClean="0"/>
              <a:t>número de </a:t>
            </a:r>
            <a:r>
              <a:rPr lang="pt-BR" sz="2000" b="1" dirty="0"/>
              <a:t>desempregados</a:t>
            </a:r>
            <a:r>
              <a:rPr lang="pt-BR" sz="2000" dirty="0"/>
              <a:t> de servidores das autarquias e empresas </a:t>
            </a:r>
            <a:r>
              <a:rPr lang="pt-BR" sz="2000" dirty="0" smtClean="0"/>
              <a:t>municipais.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9255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Z:\Documentos\2018\Apresentações\Reunião CDN - Agosto\Vintage-student-business-powerpoint-ppt-templa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4"/>
          <a:stretch/>
        </p:blipFill>
        <p:spPr bwMode="auto">
          <a:xfrm>
            <a:off x="0" y="0"/>
            <a:ext cx="9144000" cy="693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gabriel.silva\Desktop\logo marge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093296"/>
            <a:ext cx="864096" cy="62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444251" y="893507"/>
            <a:ext cx="1988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</a:t>
            </a:r>
            <a:endParaRPr lang="pt-B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2119729" y="1783263"/>
            <a:ext cx="4637087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800" b="1" i="1" dirty="0">
                <a:latin typeface="Calibri" pitchFamily="34" charset="0"/>
              </a:rPr>
              <a:t>Aparecido </a:t>
            </a:r>
            <a:r>
              <a:rPr lang="pt-BR" altLang="pt-BR" sz="2800" b="1" i="1" dirty="0" err="1">
                <a:latin typeface="Calibri" pitchFamily="34" charset="0"/>
              </a:rPr>
              <a:t>Hojaij</a:t>
            </a:r>
            <a:endParaRPr lang="pt-BR" altLang="pt-BR" sz="2800" b="1" i="1" dirty="0">
              <a:latin typeface="Calibri" pitchFamily="34" charset="0"/>
            </a:endParaRPr>
          </a:p>
          <a:p>
            <a:pPr algn="ctr" eaLnBrk="1" hangingPunct="1"/>
            <a:r>
              <a:rPr lang="pt-BR" altLang="pt-BR" dirty="0">
                <a:latin typeface="Calibri" pitchFamily="34" charset="0"/>
              </a:rPr>
              <a:t>Presidente Nacional da Assemae</a:t>
            </a:r>
          </a:p>
          <a:p>
            <a:pPr algn="ctr" eaLnBrk="1" hangingPunct="1"/>
            <a:r>
              <a:rPr lang="pt-BR" altLang="pt-BR" dirty="0">
                <a:latin typeface="Calibri" pitchFamily="34" charset="0"/>
              </a:rPr>
              <a:t>(61) 3322-5911</a:t>
            </a:r>
          </a:p>
          <a:p>
            <a:pPr algn="ctr" eaLnBrk="1" hangingPunct="1"/>
            <a:r>
              <a:rPr lang="pt-BR" altLang="pt-BR" dirty="0">
                <a:latin typeface="Calibri" pitchFamily="34" charset="0"/>
              </a:rPr>
              <a:t>presidencia@assemae.org.br</a:t>
            </a:r>
          </a:p>
          <a:p>
            <a:pPr algn="ctr" eaLnBrk="1" hangingPunct="1"/>
            <a:endParaRPr lang="pt-BR" altLang="pt-BR" dirty="0"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693359" y="4912560"/>
            <a:ext cx="231198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j-lt"/>
              </a:rPr>
              <a:t>www.assemae.org.br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360314" y="3962596"/>
            <a:ext cx="30099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dirty="0">
                <a:latin typeface="+mj-lt"/>
              </a:rPr>
              <a:t>www.facebook.com/Assemae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711776" y="4034034"/>
            <a:ext cx="12446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dirty="0">
                <a:latin typeface="+mj-lt"/>
              </a:rPr>
              <a:t>@Assemae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64" y="3829246"/>
            <a:ext cx="61753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339" y="3818134"/>
            <a:ext cx="7493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31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Z:\Documentos\2018\Apresentações\Reunião CDN - Agosto\Vintage-student-business-powerpoint-ppt-templa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4"/>
          <a:stretch/>
        </p:blipFill>
        <p:spPr bwMode="auto">
          <a:xfrm>
            <a:off x="0" y="0"/>
            <a:ext cx="9144000" cy="693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gabriel.silva\Desktop\logo marge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093296"/>
            <a:ext cx="864096" cy="62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95536" y="879103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MP 844 de 06 de julho de 2018: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78525" y="1916832"/>
            <a:ext cx="3960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Conhecida como a </a:t>
            </a:r>
            <a:r>
              <a:rPr lang="pt-BR" sz="2000" b="1" dirty="0"/>
              <a:t>MP da Sede</a:t>
            </a:r>
            <a:r>
              <a:rPr lang="pt-BR" sz="2000" dirty="0"/>
              <a:t>, a Medida Provisória 844 afastará a população mais pobre do acesso aos sistemas de saneamento básico, enfraquecendo a titularidade dos municípios, com o aumento da desigualdade social no País. </a:t>
            </a:r>
          </a:p>
        </p:txBody>
      </p:sp>
      <p:pic>
        <p:nvPicPr>
          <p:cNvPr id="1026" name="Picture 2" descr="C:\Users\gabriel.silva\Desktop\x52jdsaneament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0"/>
          <a:stretch/>
        </p:blipFill>
        <p:spPr bwMode="auto">
          <a:xfrm>
            <a:off x="4352528" y="1660998"/>
            <a:ext cx="4137656" cy="2758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77402" y="5104590"/>
            <a:ext cx="3583545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800" b="1" dirty="0" smtClean="0"/>
              <a:t>Por que somos contra?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32274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Z:\Documentos\2018\Apresentações\Reunião CDN - Agosto\Vintage-student-business-powerpoint-ppt-templa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4"/>
          <a:stretch/>
        </p:blipFill>
        <p:spPr bwMode="auto">
          <a:xfrm>
            <a:off x="0" y="0"/>
            <a:ext cx="9144000" cy="693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gabriel.silva\Desktop\logo marge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093296"/>
            <a:ext cx="864096" cy="62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3528" y="1502782"/>
            <a:ext cx="48245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L</a:t>
            </a:r>
            <a:r>
              <a:rPr lang="pt-BR" sz="2000" dirty="0" smtClean="0"/>
              <a:t>imita </a:t>
            </a:r>
            <a:r>
              <a:rPr lang="pt-BR" sz="2000" dirty="0"/>
              <a:t>a titularidade apenas para a área geográfica do município, não define o que é interesse comum, e estabelece a gestão associada como uma nova forma de prestação de serviço. </a:t>
            </a:r>
            <a:endParaRPr lang="pt-BR" sz="2000" dirty="0" smtClean="0"/>
          </a:p>
          <a:p>
            <a:endParaRPr lang="pt-BR" sz="2000" dirty="0"/>
          </a:p>
          <a:p>
            <a:r>
              <a:rPr lang="pt-BR" sz="2000" dirty="0" smtClean="0"/>
              <a:t>Trata-se </a:t>
            </a:r>
            <a:r>
              <a:rPr lang="pt-BR" sz="2000" dirty="0"/>
              <a:t>de uma inconstitucionalidade formal, pois apenas a Constituição Federal pode definir um titular. </a:t>
            </a:r>
            <a:endParaRPr lang="pt-BR" sz="2000" dirty="0" smtClean="0"/>
          </a:p>
        </p:txBody>
      </p:sp>
      <p:sp>
        <p:nvSpPr>
          <p:cNvPr id="3" name="Retângulo 2"/>
          <p:cNvSpPr/>
          <p:nvPr/>
        </p:nvSpPr>
        <p:spPr>
          <a:xfrm>
            <a:off x="470865" y="764704"/>
            <a:ext cx="49652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u="sng" dirty="0"/>
              <a:t>Afeta a titularidade dos </a:t>
            </a:r>
            <a:r>
              <a:rPr lang="pt-BR" sz="2400" b="1" u="sng" dirty="0" smtClean="0"/>
              <a:t>municípios:</a:t>
            </a:r>
            <a:endParaRPr lang="pt-BR" sz="2400" u="sng" dirty="0"/>
          </a:p>
        </p:txBody>
      </p:sp>
      <p:sp>
        <p:nvSpPr>
          <p:cNvPr id="5" name="Retângulo 4"/>
          <p:cNvSpPr/>
          <p:nvPr/>
        </p:nvSpPr>
        <p:spPr>
          <a:xfrm>
            <a:off x="395536" y="4615968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Além disso, a limitação das áreas geográficas deve prejudicar a prestação dos serviços, em especial, a de resíduos sólidos, já que o município que utilizar o aterro sanitário do vizinho perderá a titularidade. </a:t>
            </a:r>
          </a:p>
        </p:txBody>
      </p:sp>
      <p:pic>
        <p:nvPicPr>
          <p:cNvPr id="2052" name="Picture 4" descr="C:\Users\gabriel.silva\Desktop\ESTADO-DE-COISAS-INCONSTITUCIONAL-e147348015446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807" y="1630745"/>
            <a:ext cx="3446853" cy="2421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19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Z:\Documentos\2018\Apresentações\Reunião CDN - Agosto\Vintage-student-business-powerpoint-ppt-templa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4"/>
          <a:stretch/>
        </p:blipFill>
        <p:spPr bwMode="auto">
          <a:xfrm>
            <a:off x="0" y="0"/>
            <a:ext cx="9144000" cy="693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gabriel.silva\Desktop\logo marge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093296"/>
            <a:ext cx="864096" cy="62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96458" y="1326247"/>
            <a:ext cx="82089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O</a:t>
            </a:r>
            <a:r>
              <a:rPr lang="pt-BR" sz="2000" dirty="0" smtClean="0"/>
              <a:t>briga </a:t>
            </a:r>
            <a:r>
              <a:rPr lang="pt-BR" sz="2000" dirty="0"/>
              <a:t>os municípios a realizarem consulta pública para conhecer companhias interessadas pela operação do serviço de saneamento local. </a:t>
            </a:r>
            <a:endParaRPr lang="pt-BR" sz="2000" dirty="0" smtClean="0"/>
          </a:p>
          <a:p>
            <a:endParaRPr lang="pt-BR" sz="2000" dirty="0"/>
          </a:p>
          <a:p>
            <a:r>
              <a:rPr lang="pt-BR" sz="2000" dirty="0" smtClean="0"/>
              <a:t>Com </a:t>
            </a:r>
            <a:r>
              <a:rPr lang="pt-BR" sz="2000" dirty="0"/>
              <a:t>isso, a iniciativa privada vai optar apenas pelos municípios rentáveis, enquanto os serviços municipais e estaduais terão que operar em lugares problemáticos, o que levará ao sucateamento dos sistemas públicos de saneamento básico. </a:t>
            </a:r>
            <a:endParaRPr lang="pt-BR" sz="2000" dirty="0" smtClean="0"/>
          </a:p>
        </p:txBody>
      </p:sp>
      <p:sp>
        <p:nvSpPr>
          <p:cNvPr id="3" name="Retângulo 2"/>
          <p:cNvSpPr/>
          <p:nvPr/>
        </p:nvSpPr>
        <p:spPr>
          <a:xfrm>
            <a:off x="470865" y="764704"/>
            <a:ext cx="4426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u="sng" dirty="0"/>
              <a:t>Privilegia apenas o setor privado:</a:t>
            </a:r>
            <a:endParaRPr lang="pt-BR" sz="2400" u="sng" dirty="0"/>
          </a:p>
        </p:txBody>
      </p:sp>
      <p:pic>
        <p:nvPicPr>
          <p:cNvPr id="3077" name="Picture 5" descr="Z:\Documentos\2016\Redes Sociais\Charges\CHARGE PRIVATIZAÇÃO DA ÁGU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8"/>
          <a:stretch/>
        </p:blipFill>
        <p:spPr bwMode="auto">
          <a:xfrm>
            <a:off x="4620490" y="3630887"/>
            <a:ext cx="3479901" cy="23156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Z:\Documentos\2016\Redes Sociais\Charges\charge falta de água 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630888"/>
            <a:ext cx="3452578" cy="2320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31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Z:\Documentos\2018\Apresentações\Reunião CDN - Agosto\Vintage-student-business-powerpoint-ppt-templa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4"/>
          <a:stretch/>
        </p:blipFill>
        <p:spPr bwMode="auto">
          <a:xfrm>
            <a:off x="0" y="0"/>
            <a:ext cx="9144000" cy="693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gabriel.silva\Desktop\logo marge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093296"/>
            <a:ext cx="864096" cy="62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5536" y="1412776"/>
            <a:ext cx="80421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A Agência </a:t>
            </a:r>
            <a:r>
              <a:rPr lang="pt-BR" sz="2000" dirty="0"/>
              <a:t>Nacional de Águas (ANA) passa a ser responsável pelo estabelecimento de normas de referência para a regulação do </a:t>
            </a:r>
            <a:r>
              <a:rPr lang="pt-BR" sz="2000" dirty="0" smtClean="0"/>
              <a:t>saneamento.</a:t>
            </a:r>
          </a:p>
          <a:p>
            <a:endParaRPr lang="pt-BR" sz="2000" dirty="0"/>
          </a:p>
          <a:p>
            <a:r>
              <a:rPr lang="pt-BR" sz="2000" dirty="0" smtClean="0"/>
              <a:t>O </a:t>
            </a:r>
            <a:r>
              <a:rPr lang="pt-BR" sz="2000" dirty="0"/>
              <a:t>dispositivo gera confusão com o sistema de recursos hídricos e não considera a diversidade de realidades brasileiras, impactando as agências de regulação intermunicipais e regionais. </a:t>
            </a:r>
          </a:p>
        </p:txBody>
      </p:sp>
      <p:sp>
        <p:nvSpPr>
          <p:cNvPr id="3" name="Retângulo 2"/>
          <p:cNvSpPr/>
          <p:nvPr/>
        </p:nvSpPr>
        <p:spPr>
          <a:xfrm>
            <a:off x="323528" y="836712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u="sng" dirty="0"/>
              <a:t>Estabelece padrões nacionais de </a:t>
            </a:r>
            <a:r>
              <a:rPr lang="pt-BR" sz="2400" b="1" u="sng" dirty="0" smtClean="0"/>
              <a:t>regulação pela ANA:</a:t>
            </a:r>
            <a:endParaRPr lang="pt-BR" sz="2400" u="sng" dirty="0"/>
          </a:p>
        </p:txBody>
      </p:sp>
      <p:pic>
        <p:nvPicPr>
          <p:cNvPr id="4098" name="Picture 2" descr="Z:\Documentos\2016\Redes Sociais\AC_14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52" y="3645024"/>
            <a:ext cx="3318908" cy="2207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Z:\Documentos\2016\Redes Sociais\AC_147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3361669" cy="2232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5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Z:\Documentos\2018\Apresentações\Reunião CDN - Agosto\Vintage-student-business-powerpoint-ppt-templa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4"/>
          <a:stretch/>
        </p:blipFill>
        <p:spPr bwMode="auto">
          <a:xfrm>
            <a:off x="0" y="0"/>
            <a:ext cx="9144000" cy="693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gabriel.silva\Desktop\logo marge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093296"/>
            <a:ext cx="864096" cy="62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60255" y="2204864"/>
            <a:ext cx="52748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</a:t>
            </a:r>
            <a:r>
              <a:rPr lang="pt-BR" sz="2000" dirty="0" smtClean="0"/>
              <a:t>penas </a:t>
            </a:r>
            <a:r>
              <a:rPr lang="pt-BR" sz="2000" dirty="0"/>
              <a:t>os municípios que seguirem as normas de regulação da Agência Nacional de Águas (ANA) poderão acessar recursos federais para o setor de saneamento básico. </a:t>
            </a:r>
            <a:endParaRPr lang="pt-BR" sz="2000" dirty="0" smtClean="0"/>
          </a:p>
          <a:p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470865" y="980728"/>
            <a:ext cx="7411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u="sng" dirty="0"/>
              <a:t>Cria uma nova dificuldade de acesso a recursos federais</a:t>
            </a:r>
            <a:r>
              <a:rPr lang="pt-BR" sz="2400" u="sng" dirty="0"/>
              <a:t>: </a:t>
            </a:r>
          </a:p>
        </p:txBody>
      </p:sp>
      <p:pic>
        <p:nvPicPr>
          <p:cNvPr id="5122" name="Picture 2" descr="C:\Users\gabriel.silva\Desktop\sinal-de-alerta-farisaismo-1-aguas-do-ma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095" y="1628800"/>
            <a:ext cx="2592288" cy="247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38034" y="4265801"/>
            <a:ext cx="7462358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000" dirty="0"/>
              <a:t>Além de um argumento inconstitucional, já que a MP atropela o poder de decisão do município, a ideia de estabelecer padrões regulatórios em âmbito federal só atende ao pleito da iniciativa privada, que não deseja se sujeitar a mais de um ente regulador.</a:t>
            </a:r>
          </a:p>
        </p:txBody>
      </p:sp>
    </p:spTree>
    <p:extLst>
      <p:ext uri="{BB962C8B-B14F-4D97-AF65-F5344CB8AC3E}">
        <p14:creationId xmlns:p14="http://schemas.microsoft.com/office/powerpoint/2010/main" val="83364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Z:\Documentos\2018\Apresentações\Reunião CDN - Agosto\Vintage-student-business-powerpoint-ppt-templa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4"/>
          <a:stretch/>
        </p:blipFill>
        <p:spPr bwMode="auto">
          <a:xfrm>
            <a:off x="0" y="0"/>
            <a:ext cx="9144000" cy="693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gabriel.silva\Desktop\logo marge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093296"/>
            <a:ext cx="864096" cy="62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70865" y="1772816"/>
            <a:ext cx="8061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P</a:t>
            </a:r>
            <a:r>
              <a:rPr lang="pt-BR" sz="2000" dirty="0" smtClean="0"/>
              <a:t>ermite </a:t>
            </a:r>
            <a:r>
              <a:rPr lang="pt-BR" sz="2000" dirty="0"/>
              <a:t>a substituição dos Planos Municipais de Saneamento Básico (PMSB) por um simples estudo de viabilidade técnica, algo que enfraquece os instrumentos de gestão e diminui a participação popular na construção das políticas públicas de saneamento básico. </a:t>
            </a:r>
          </a:p>
        </p:txBody>
      </p:sp>
      <p:sp>
        <p:nvSpPr>
          <p:cNvPr id="3" name="Retângulo 2"/>
          <p:cNvSpPr/>
          <p:nvPr/>
        </p:nvSpPr>
        <p:spPr>
          <a:xfrm>
            <a:off x="470865" y="908720"/>
            <a:ext cx="5425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u="sng" dirty="0"/>
              <a:t>Incentiva a cultura do não </a:t>
            </a:r>
            <a:r>
              <a:rPr lang="pt-BR" sz="2400" b="1" u="sng" dirty="0" smtClean="0"/>
              <a:t>planejamento:</a:t>
            </a:r>
            <a:endParaRPr lang="pt-BR" sz="2400" u="sng" dirty="0"/>
          </a:p>
        </p:txBody>
      </p:sp>
      <p:pic>
        <p:nvPicPr>
          <p:cNvPr id="9218" name="Picture 2" descr="C:\Users\gabriel.silva\Desktop\cabecalho-pms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84984"/>
            <a:ext cx="5314960" cy="240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4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Z:\Documentos\2018\Apresentações\Reunião CDN - Agosto\Vintage-student-business-powerpoint-ppt-templa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4"/>
          <a:stretch/>
        </p:blipFill>
        <p:spPr bwMode="auto">
          <a:xfrm>
            <a:off x="0" y="0"/>
            <a:ext cx="9144000" cy="693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gabriel.silva\Desktop\logo marge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093296"/>
            <a:ext cx="864096" cy="62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92205" y="2060848"/>
            <a:ext cx="46805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 MP 844 abre espaço para a participação da iniciativa privada, mas não oferece oportunidades de crescimento aos serviços de saneamento municipais e estaduais, que atendem 95% da população brasileira. </a:t>
            </a:r>
            <a:endParaRPr lang="pt-BR" sz="2000" dirty="0" smtClean="0"/>
          </a:p>
        </p:txBody>
      </p:sp>
      <p:sp>
        <p:nvSpPr>
          <p:cNvPr id="3" name="Retângulo 2"/>
          <p:cNvSpPr/>
          <p:nvPr/>
        </p:nvSpPr>
        <p:spPr>
          <a:xfrm>
            <a:off x="492205" y="895568"/>
            <a:ext cx="7285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u="sng" dirty="0"/>
              <a:t>Municípios exigem mais oportunidades e investimentos</a:t>
            </a:r>
            <a:endParaRPr lang="pt-BR" sz="2400" u="sng" dirty="0"/>
          </a:p>
        </p:txBody>
      </p:sp>
      <p:pic>
        <p:nvPicPr>
          <p:cNvPr id="6146" name="Picture 2" descr="Z:\Documentos\2016\Redes Sociais\MANUTENÇÃO DOS POÇOS DE VISITA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07391"/>
            <a:ext cx="316835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68882" y="4437112"/>
            <a:ext cx="8063558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000" dirty="0"/>
              <a:t>Se aprovada pelo Congresso Nacional, a MP decretará a saída do Governo Federal como responsável pelo financiamento público, passando a enxergar a privatização enquanto única alternativa para os problemas do setor, estratégia já fracassada em vários países desenvolvidos e emergentes. </a:t>
            </a:r>
          </a:p>
        </p:txBody>
      </p:sp>
    </p:spTree>
    <p:extLst>
      <p:ext uri="{BB962C8B-B14F-4D97-AF65-F5344CB8AC3E}">
        <p14:creationId xmlns:p14="http://schemas.microsoft.com/office/powerpoint/2010/main" val="58808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Z:\Documentos\2018\Apresentações\Reunião CDN - Agosto\Vintage-student-business-powerpoint-ppt-templa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4"/>
          <a:stretch/>
        </p:blipFill>
        <p:spPr bwMode="auto">
          <a:xfrm>
            <a:off x="0" y="0"/>
            <a:ext cx="9144000" cy="693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gabriel.silva\Desktop\logo marge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093296"/>
            <a:ext cx="864096" cy="62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70865" y="1556792"/>
            <a:ext cx="8277599" cy="40934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/>
              <a:t>A modernização das políticas de saneamento deve considerar a desigualdade no acesso a recursos federais. </a:t>
            </a:r>
            <a:endParaRPr lang="pt-BR" sz="2000" dirty="0" smtClean="0"/>
          </a:p>
          <a:p>
            <a:endParaRPr lang="pt-BR" sz="2000" dirty="0"/>
          </a:p>
          <a:p>
            <a:r>
              <a:rPr lang="pt-BR" sz="2000" dirty="0" smtClean="0"/>
              <a:t>Com </a:t>
            </a:r>
            <a:r>
              <a:rPr lang="pt-BR" sz="2000" dirty="0"/>
              <a:t>a intensa burocratização e atuais exigências legais, apenas os municípios já estruturados conseguem usufruir de recursos do Governo Federal. </a:t>
            </a:r>
            <a:endParaRPr lang="pt-BR" sz="2000" dirty="0" smtClean="0"/>
          </a:p>
          <a:p>
            <a:endParaRPr lang="pt-BR" sz="2000" dirty="0"/>
          </a:p>
          <a:p>
            <a:r>
              <a:rPr lang="pt-BR" sz="2000" dirty="0" smtClean="0"/>
              <a:t>Enquanto </a:t>
            </a:r>
            <a:r>
              <a:rPr lang="pt-BR" sz="2000" dirty="0"/>
              <a:t>isso, os municípios de pequeno porte ou sem capacidade técnica ficam mais distantes das políticas públicas de saneamento básico, pois esbarram na falta de orientação para concorrer aos investimentos. </a:t>
            </a:r>
            <a:endParaRPr lang="pt-BR" sz="2000" dirty="0" smtClean="0"/>
          </a:p>
          <a:p>
            <a:endParaRPr lang="pt-BR" sz="2000" dirty="0"/>
          </a:p>
          <a:p>
            <a:r>
              <a:rPr lang="pt-BR" sz="2000" dirty="0" smtClean="0"/>
              <a:t>Portanto, </a:t>
            </a:r>
            <a:r>
              <a:rPr lang="pt-BR" sz="2000" dirty="0"/>
              <a:t>tem-se a ampliação da desigualdade social em todo o país, com municípios estruturados cada vez mais ricos e municípios pobres fadados à miséria social.</a:t>
            </a:r>
          </a:p>
        </p:txBody>
      </p:sp>
      <p:sp>
        <p:nvSpPr>
          <p:cNvPr id="3" name="Retângulo 2"/>
          <p:cNvSpPr/>
          <p:nvPr/>
        </p:nvSpPr>
        <p:spPr>
          <a:xfrm>
            <a:off x="470865" y="836712"/>
            <a:ext cx="7285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u="sng" dirty="0"/>
              <a:t>Municípios exigem mais oportunidades e investimentos</a:t>
            </a:r>
            <a:endParaRPr lang="pt-BR" sz="2400" u="sng" dirty="0"/>
          </a:p>
        </p:txBody>
      </p:sp>
    </p:spTree>
    <p:extLst>
      <p:ext uri="{BB962C8B-B14F-4D97-AF65-F5344CB8AC3E}">
        <p14:creationId xmlns:p14="http://schemas.microsoft.com/office/powerpoint/2010/main" val="96498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767</Words>
  <Application>Microsoft Office PowerPoint</Application>
  <PresentationFormat>Apresentação na tela (4:3)</PresentationFormat>
  <Paragraphs>62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Gabriel Silva</cp:lastModifiedBy>
  <cp:revision>83</cp:revision>
  <cp:lastPrinted>2018-09-04T20:50:42Z</cp:lastPrinted>
  <dcterms:created xsi:type="dcterms:W3CDTF">2018-08-06T18:14:19Z</dcterms:created>
  <dcterms:modified xsi:type="dcterms:W3CDTF">2018-09-05T14:17:54Z</dcterms:modified>
</cp:coreProperties>
</file>