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8"/>
  </p:notesMasterIdLst>
  <p:sldIdLst>
    <p:sldId id="477" r:id="rId2"/>
    <p:sldId id="479" r:id="rId3"/>
    <p:sldId id="481" r:id="rId4"/>
    <p:sldId id="483" r:id="rId5"/>
    <p:sldId id="482" r:id="rId6"/>
    <p:sldId id="485" r:id="rId7"/>
    <p:sldId id="486" r:id="rId8"/>
    <p:sldId id="487" r:id="rId9"/>
    <p:sldId id="488" r:id="rId10"/>
    <p:sldId id="491" r:id="rId11"/>
    <p:sldId id="492" r:id="rId12"/>
    <p:sldId id="493" r:id="rId13"/>
    <p:sldId id="515" r:id="rId14"/>
    <p:sldId id="516" r:id="rId15"/>
    <p:sldId id="495" r:id="rId16"/>
    <p:sldId id="496" r:id="rId17"/>
    <p:sldId id="497" r:id="rId18"/>
    <p:sldId id="506" r:id="rId19"/>
    <p:sldId id="507" r:id="rId20"/>
    <p:sldId id="508" r:id="rId21"/>
    <p:sldId id="509" r:id="rId22"/>
    <p:sldId id="510" r:id="rId23"/>
    <p:sldId id="511" r:id="rId24"/>
    <p:sldId id="514" r:id="rId25"/>
    <p:sldId id="504" r:id="rId26"/>
    <p:sldId id="505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oice Barbaresco" initials="JB" lastIdx="7" clrIdx="0"/>
  <p:cmAuthor id="1" name="Oliver Stuenkel" initials="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15" autoAdjust="0"/>
    <p:restoredTop sz="94101" autoAdjust="0"/>
  </p:normalViewPr>
  <p:slideViewPr>
    <p:cSldViewPr snapToGrid="0" snapToObjects="1">
      <p:cViewPr varScale="1">
        <p:scale>
          <a:sx n="87" d="100"/>
          <a:sy n="87" d="100"/>
        </p:scale>
        <p:origin x="165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00CE39-C6DC-4382-8CF4-909DF91FAB2C}" type="datetimeFigureOut">
              <a:rPr lang="pt-BR" smtClean="0"/>
              <a:t>05/06/2017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42D785-99EB-45B1-9EEE-26E8E133DDF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2755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BBA3B4E-94D8-3349-AB34-B2C6B057FAD4}" type="datetimeFigureOut">
              <a:rPr lang="en-US" smtClean="0"/>
              <a:t>6/5/2017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295A6E6-BD7F-8E4F-9BBC-9981CEBC3322}" type="slidenum">
              <a:rPr lang="en-US" smtClean="0"/>
              <a:t>‹nº›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x-none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A3B4E-94D8-3349-AB34-B2C6B057FAD4}" type="datetimeFigureOut">
              <a:rPr lang="en-US" smtClean="0"/>
              <a:t>6/5/2017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5A6E6-BD7F-8E4F-9BBC-9981CEBC3322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A3B4E-94D8-3349-AB34-B2C6B057FAD4}" type="datetimeFigureOut">
              <a:rPr lang="en-US" smtClean="0"/>
              <a:t>6/5/2017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295A6E6-BD7F-8E4F-9BBC-9981CEBC3322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A3B4E-94D8-3349-AB34-B2C6B057FAD4}" type="datetimeFigureOut">
              <a:rPr lang="en-US" smtClean="0"/>
              <a:t>6/5/2017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5A6E6-BD7F-8E4F-9BBC-9981CEBC3322}" type="slidenum">
              <a:rPr lang="en-US" smtClean="0"/>
              <a:t>‹nº›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BBA3B4E-94D8-3349-AB34-B2C6B057FAD4}" type="datetimeFigureOut">
              <a:rPr lang="en-US" smtClean="0"/>
              <a:t>6/5/2017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295A6E6-BD7F-8E4F-9BBC-9981CEBC3322}" type="slidenum">
              <a:rPr lang="en-US" smtClean="0"/>
              <a:t>‹nº›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x-none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A3B4E-94D8-3349-AB34-B2C6B057FAD4}" type="datetimeFigureOut">
              <a:rPr lang="en-US" smtClean="0"/>
              <a:t>6/5/2017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5A6E6-BD7F-8E4F-9BBC-9981CEBC3322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A3B4E-94D8-3349-AB34-B2C6B057FAD4}" type="datetimeFigureOut">
              <a:rPr lang="en-US" smtClean="0"/>
              <a:t>6/5/2017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5A6E6-BD7F-8E4F-9BBC-9981CEBC3322}" type="slidenum">
              <a:rPr lang="en-US" smtClean="0"/>
              <a:t>‹nº›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A3B4E-94D8-3349-AB34-B2C6B057FAD4}" type="datetimeFigureOut">
              <a:rPr lang="en-US" smtClean="0"/>
              <a:t>6/5/2017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5A6E6-BD7F-8E4F-9BBC-9981CEBC3322}" type="slidenum">
              <a:rPr lang="en-US" smtClean="0"/>
              <a:t>‹nº›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A3B4E-94D8-3349-AB34-B2C6B057FAD4}" type="datetimeFigureOut">
              <a:rPr lang="en-US" smtClean="0"/>
              <a:t>6/5/2017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5A6E6-BD7F-8E4F-9BBC-9981CEBC3322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A3B4E-94D8-3349-AB34-B2C6B057FAD4}" type="datetimeFigureOut">
              <a:rPr lang="en-US" smtClean="0"/>
              <a:t>6/5/2017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295A6E6-BD7F-8E4F-9BBC-9981CEBC3322}" type="slidenum">
              <a:rPr lang="en-US" smtClean="0"/>
              <a:t>‹nº›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x-none" smtClean="0"/>
              <a:t>Click to edit Master title style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x-none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A3B4E-94D8-3349-AB34-B2C6B057FAD4}" type="datetimeFigureOut">
              <a:rPr lang="en-US" smtClean="0"/>
              <a:t>6/5/2017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5A6E6-BD7F-8E4F-9BBC-9981CEBC3322}" type="slidenum">
              <a:rPr lang="en-US" smtClean="0"/>
              <a:t>‹nº›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x-none" smtClean="0"/>
              <a:t>Click to edit Master 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x-none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2BBA3B4E-94D8-3349-AB34-B2C6B057FAD4}" type="datetimeFigureOut">
              <a:rPr lang="en-US" smtClean="0"/>
              <a:t>6/5/2017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0295A6E6-BD7F-8E4F-9BBC-9981CEBC3322}" type="slidenum">
              <a:rPr lang="en-US" smtClean="0"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1851659"/>
            <a:ext cx="1981200" cy="2701095"/>
          </a:xfrm>
        </p:spPr>
        <p:txBody>
          <a:bodyPr>
            <a:normAutofit fontScale="85000" lnSpcReduction="20000"/>
          </a:bodyPr>
          <a:lstStyle/>
          <a:p>
            <a:r>
              <a:rPr lang="pt-BR" dirty="0"/>
              <a:t>5</a:t>
            </a:r>
            <a:r>
              <a:rPr lang="pt-BR" smtClean="0"/>
              <a:t> </a:t>
            </a:r>
            <a:r>
              <a:rPr lang="pt-BR" dirty="0" smtClean="0"/>
              <a:t>de junho de 2017</a:t>
            </a:r>
          </a:p>
          <a:p>
            <a:endParaRPr lang="pt-BR" dirty="0"/>
          </a:p>
          <a:p>
            <a:r>
              <a:rPr lang="pt-BR" dirty="0" smtClean="0"/>
              <a:t>Comissão de Relações Exteriores e de Defesa Nacional – Senado Federal</a:t>
            </a:r>
          </a:p>
          <a:p>
            <a:endParaRPr lang="pt-BR" dirty="0" smtClean="0"/>
          </a:p>
          <a:p>
            <a:r>
              <a:rPr lang="pt-BR" dirty="0" smtClean="0"/>
              <a:t>Oliver Della Costa Stuenkel</a:t>
            </a:r>
            <a:endParaRPr lang="pt-B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 século do Dragão? A China e a nova globalização</a:t>
            </a:r>
          </a:p>
        </p:txBody>
      </p:sp>
    </p:spTree>
    <p:extLst>
      <p:ext uri="{BB962C8B-B14F-4D97-AF65-F5344CB8AC3E}">
        <p14:creationId xmlns:p14="http://schemas.microsoft.com/office/powerpoint/2010/main" val="636503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6-07-25 at 22.43.2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80" y="456439"/>
            <a:ext cx="8026400" cy="588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68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O Ocidente </a:t>
            </a:r>
            <a:r>
              <a:rPr lang="pt-BR" dirty="0"/>
              <a:t>está lentamente perdendo a </a:t>
            </a:r>
            <a:r>
              <a:rPr lang="pt-BR" dirty="0" smtClean="0"/>
              <a:t>capacidade </a:t>
            </a:r>
            <a:r>
              <a:rPr lang="pt-BR" dirty="0"/>
              <a:t>de determinar a agenda global, algo com que estávamos tão acostumados que se tornou difícil imaginar a governança global sem a predominância ocidental.</a:t>
            </a:r>
            <a:r>
              <a:rPr lang="en-US" dirty="0"/>
              <a:t> </a:t>
            </a:r>
          </a:p>
          <a:p>
            <a:endParaRPr lang="en-US" dirty="0"/>
          </a:p>
          <a:p>
            <a:r>
              <a:rPr lang="pt-BR" dirty="0"/>
              <a:t>Por mais de um </a:t>
            </a:r>
            <a:r>
              <a:rPr lang="pt-BR" dirty="0" smtClean="0"/>
              <a:t>século e meio, </a:t>
            </a:r>
            <a:r>
              <a:rPr lang="pt-BR" dirty="0"/>
              <a:t>a concentração extrema de poder econômico permitiu que o O</a:t>
            </a:r>
            <a:r>
              <a:rPr lang="pt-BR" dirty="0" smtClean="0"/>
              <a:t>cidente iniciasse</a:t>
            </a:r>
            <a:r>
              <a:rPr lang="pt-BR" dirty="0"/>
              <a:t>, legitimasse e advogasse com eficácia políticas globais nas áreas de economia e segurança. </a:t>
            </a:r>
            <a:endParaRPr lang="pt-BR" dirty="0" smtClean="0"/>
          </a:p>
          <a:p>
            <a:endParaRPr lang="pt-BR" dirty="0"/>
          </a:p>
          <a:p>
            <a:r>
              <a:rPr lang="pt-BR" dirty="0" smtClean="0"/>
              <a:t>Para </a:t>
            </a:r>
            <a:r>
              <a:rPr lang="pt-BR" dirty="0"/>
              <a:t>a maioria dos </a:t>
            </a:r>
            <a:r>
              <a:rPr lang="pt-BR" dirty="0" smtClean="0"/>
              <a:t>observadores ocidentais, </a:t>
            </a:r>
            <a:r>
              <a:rPr lang="pt-BR" dirty="0"/>
              <a:t>atores não-ocidentais raramente exerceram um papel construtivo na administração da governança global.</a:t>
            </a:r>
            <a:r>
              <a:rPr lang="en-US" dirty="0"/>
              <a:t> </a:t>
            </a:r>
            <a:r>
              <a:rPr lang="en-US" dirty="0" smtClean="0"/>
              <a:t>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Quais</a:t>
            </a:r>
            <a:r>
              <a:rPr lang="en-US" dirty="0" smtClean="0"/>
              <a:t> </a:t>
            </a:r>
            <a:r>
              <a:rPr lang="en-US" dirty="0" err="1" smtClean="0"/>
              <a:t>serão</a:t>
            </a:r>
            <a:r>
              <a:rPr lang="en-US" dirty="0" smtClean="0"/>
              <a:t> as </a:t>
            </a:r>
            <a:r>
              <a:rPr lang="en-US" dirty="0" err="1" smtClean="0"/>
              <a:t>consequências</a:t>
            </a:r>
            <a:r>
              <a:rPr lang="en-US" dirty="0" smtClean="0"/>
              <a:t> </a:t>
            </a:r>
            <a:r>
              <a:rPr lang="en-US" dirty="0" err="1" smtClean="0"/>
              <a:t>geopolíticas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89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1719070"/>
            <a:ext cx="8407893" cy="4755563"/>
          </a:xfrm>
        </p:spPr>
        <p:txBody>
          <a:bodyPr>
            <a:normAutofit/>
          </a:bodyPr>
          <a:lstStyle/>
          <a:p>
            <a:r>
              <a:rPr lang="pt-BR" dirty="0"/>
              <a:t>Consequentemente, o futuro da ordem global — não mais sob controle do </a:t>
            </a:r>
            <a:r>
              <a:rPr lang="pt-BR" dirty="0" smtClean="0"/>
              <a:t>Ocidente </a:t>
            </a:r>
            <a:r>
              <a:rPr lang="pt-BR" dirty="0"/>
              <a:t>— geralmente é visto como caótico, desorientador e perigoso. </a:t>
            </a:r>
            <a:endParaRPr lang="pt-BR" dirty="0" smtClean="0"/>
          </a:p>
          <a:p>
            <a:endParaRPr lang="pt-BR" dirty="0"/>
          </a:p>
          <a:p>
            <a:r>
              <a:rPr lang="pt-BR" dirty="0" smtClean="0"/>
              <a:t>A ampla </a:t>
            </a:r>
            <a:r>
              <a:rPr lang="pt-BR" dirty="0"/>
              <a:t>maioria dos acadêmicos de relações internacionais acredita que o declínio relativo do poder estadunidense terá consequências globais profundamente negativas</a:t>
            </a:r>
            <a:r>
              <a:rPr lang="pt-BR" dirty="0" smtClean="0"/>
              <a:t>.</a:t>
            </a:r>
          </a:p>
          <a:p>
            <a:pPr marL="45720" indent="0">
              <a:buNone/>
            </a:pPr>
            <a:endParaRPr lang="pt-BR" dirty="0"/>
          </a:p>
          <a:p>
            <a:r>
              <a:rPr lang="pt-BR" dirty="0" smtClean="0"/>
              <a:t>A disciplina de Relações Internacionais é muito mais paroquial do que outras – como História Global ou Antropologia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Nossa</a:t>
            </a:r>
            <a:r>
              <a:rPr lang="en-US" dirty="0" smtClean="0"/>
              <a:t> </a:t>
            </a:r>
            <a:r>
              <a:rPr lang="en-US" dirty="0" err="1" smtClean="0"/>
              <a:t>visão</a:t>
            </a:r>
            <a:r>
              <a:rPr lang="en-US" dirty="0" smtClean="0"/>
              <a:t> </a:t>
            </a:r>
            <a:r>
              <a:rPr lang="en-US" dirty="0" err="1" smtClean="0"/>
              <a:t>Ocidental-cêntrica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92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Nossa</a:t>
            </a:r>
            <a:r>
              <a:rPr lang="en-US" dirty="0"/>
              <a:t> </a:t>
            </a:r>
            <a:r>
              <a:rPr lang="en-US" dirty="0" err="1"/>
              <a:t>visão</a:t>
            </a:r>
            <a:r>
              <a:rPr lang="en-US" dirty="0"/>
              <a:t> </a:t>
            </a:r>
            <a:r>
              <a:rPr lang="en-US" dirty="0" err="1"/>
              <a:t>Ocidental-cêntrica</a:t>
            </a:r>
            <a:endParaRPr lang="en-US" dirty="0"/>
          </a:p>
        </p:txBody>
      </p:sp>
      <p:pic>
        <p:nvPicPr>
          <p:cNvPr id="2" name="Picture 1" descr="Screen Shot 2017-02-01 at 15.48.0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252" y="1714578"/>
            <a:ext cx="8270273" cy="4871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283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Nossa</a:t>
            </a:r>
            <a:r>
              <a:rPr lang="en-US" dirty="0"/>
              <a:t> </a:t>
            </a:r>
            <a:r>
              <a:rPr lang="en-US" dirty="0" err="1"/>
              <a:t>visão</a:t>
            </a:r>
            <a:r>
              <a:rPr lang="en-US" dirty="0"/>
              <a:t> </a:t>
            </a:r>
            <a:r>
              <a:rPr lang="en-US" dirty="0" err="1"/>
              <a:t>Ocidental-cêntrica</a:t>
            </a:r>
            <a:endParaRPr lang="en-US" dirty="0"/>
          </a:p>
        </p:txBody>
      </p:sp>
      <p:pic>
        <p:nvPicPr>
          <p:cNvPr id="4" name="Picture 3" descr="Screen Shot 2017-02-01 at 15.44.4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96" y="1882133"/>
            <a:ext cx="8598339" cy="446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19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De fato, em vez de confrontar diretamente instituições existentes, potências emergentes — lideradas pela China — estão discretamente elaborando os primeiros estágios do que podemos chamar de uma “ordem paralela</a:t>
            </a:r>
            <a:r>
              <a:rPr lang="pt-BR" dirty="0" smtClean="0"/>
              <a:t>”. </a:t>
            </a:r>
          </a:p>
          <a:p>
            <a:endParaRPr lang="pt-BR" dirty="0"/>
          </a:p>
          <a:p>
            <a:r>
              <a:rPr lang="pt-BR" dirty="0" smtClean="0"/>
              <a:t>Esta ordem paralela inicialmente complementará </a:t>
            </a:r>
            <a:r>
              <a:rPr lang="pt-BR" dirty="0"/>
              <a:t>e, mais tarde, possivelmente </a:t>
            </a:r>
            <a:r>
              <a:rPr lang="pt-BR" dirty="0" smtClean="0"/>
              <a:t>desafiará </a:t>
            </a:r>
            <a:r>
              <a:rPr lang="pt-BR" dirty="0"/>
              <a:t>as instituições internacionais existentes hoje em </a:t>
            </a:r>
            <a:r>
              <a:rPr lang="pt-BR" dirty="0" smtClean="0"/>
              <a:t>dia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 err="1" smtClean="0"/>
              <a:t>estratégia</a:t>
            </a:r>
            <a:r>
              <a:rPr lang="en-US" dirty="0" smtClean="0"/>
              <a:t> Da china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857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Em parte, </a:t>
            </a:r>
            <a:r>
              <a:rPr lang="pt-BR" dirty="0" smtClean="0"/>
              <a:t>as novas instituições </a:t>
            </a:r>
            <a:r>
              <a:rPr lang="pt-BR" dirty="0"/>
              <a:t>surgiram em função da mobilidade social limitada da ordem atual e porque as instituições vigentes são incapazes de </a:t>
            </a:r>
            <a:r>
              <a:rPr lang="pt-BR" dirty="0" smtClean="0"/>
              <a:t>integrar a China adequadamente.</a:t>
            </a:r>
          </a:p>
          <a:p>
            <a:endParaRPr lang="pt-BR" dirty="0"/>
          </a:p>
          <a:p>
            <a:r>
              <a:rPr lang="pt-BR" dirty="0" smtClean="0"/>
              <a:t>Engajados </a:t>
            </a:r>
            <a:r>
              <a:rPr lang="pt-BR" dirty="0"/>
              <a:t>em uma estratégia </a:t>
            </a:r>
            <a:r>
              <a:rPr lang="pt-BR" dirty="0" smtClean="0"/>
              <a:t>de </a:t>
            </a:r>
            <a:r>
              <a:rPr lang="pt-BR" i="1" dirty="0" err="1" smtClean="0"/>
              <a:t>hedging</a:t>
            </a:r>
            <a:r>
              <a:rPr lang="pt-BR" dirty="0" smtClean="0"/>
              <a:t>, a China vai continuar </a:t>
            </a:r>
            <a:r>
              <a:rPr lang="pt-BR" dirty="0"/>
              <a:t>a investir em instituições existentes, o que é um sinal de reconhecimento da força da ordem vigente, mas elas também irão buscar modificar a hierarquia do sistema para obter privilégios aos quais apenas os Estados Unidos têm acesso por ora.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surgem</a:t>
            </a:r>
            <a:r>
              <a:rPr lang="en-US" dirty="0" smtClean="0"/>
              <a:t> as </a:t>
            </a:r>
            <a:r>
              <a:rPr lang="en-US" dirty="0" err="1" smtClean="0"/>
              <a:t>novas</a:t>
            </a:r>
            <a:r>
              <a:rPr lang="en-US" dirty="0" smtClean="0"/>
              <a:t> </a:t>
            </a:r>
            <a:r>
              <a:rPr lang="en-US" dirty="0" err="1" smtClean="0"/>
              <a:t>instituições</a:t>
            </a:r>
            <a:r>
              <a:rPr lang="en-US" dirty="0" smtClean="0"/>
              <a:t>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5214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1719071"/>
            <a:ext cx="8407893" cy="458220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endParaRPr lang="en-US" dirty="0"/>
          </a:p>
          <a:p>
            <a:r>
              <a:rPr lang="en-US" dirty="0" smtClean="0"/>
              <a:t>A </a:t>
            </a:r>
            <a:r>
              <a:rPr lang="en-US" dirty="0" err="1" smtClean="0"/>
              <a:t>noção</a:t>
            </a:r>
            <a:r>
              <a:rPr lang="en-US" dirty="0" smtClean="0"/>
              <a:t> de que a China “</a:t>
            </a:r>
            <a:r>
              <a:rPr lang="en-US" dirty="0" err="1" smtClean="0"/>
              <a:t>não</a:t>
            </a:r>
            <a:r>
              <a:rPr lang="en-US" dirty="0" smtClean="0"/>
              <a:t> </a:t>
            </a:r>
            <a:r>
              <a:rPr lang="en-US" dirty="0" err="1" smtClean="0"/>
              <a:t>terá</a:t>
            </a:r>
            <a:r>
              <a:rPr lang="en-US" dirty="0" smtClean="0"/>
              <a:t> amigos”, </a:t>
            </a:r>
            <a:r>
              <a:rPr lang="en-US" dirty="0" err="1" smtClean="0"/>
              <a:t>mesmo</a:t>
            </a:r>
            <a:r>
              <a:rPr lang="en-US" dirty="0" smtClean="0"/>
              <a:t> </a:t>
            </a:r>
            <a:r>
              <a:rPr lang="en-US" dirty="0" err="1" smtClean="0"/>
              <a:t>sendo</a:t>
            </a:r>
            <a:r>
              <a:rPr lang="en-US" dirty="0" smtClean="0"/>
              <a:t> a </a:t>
            </a:r>
            <a:r>
              <a:rPr lang="en-US" dirty="0" err="1" smtClean="0"/>
              <a:t>maior</a:t>
            </a:r>
            <a:r>
              <a:rPr lang="en-US" dirty="0" smtClean="0"/>
              <a:t> </a:t>
            </a:r>
            <a:r>
              <a:rPr lang="en-US" dirty="0" err="1" smtClean="0"/>
              <a:t>economia</a:t>
            </a:r>
            <a:r>
              <a:rPr lang="en-US" dirty="0" smtClean="0"/>
              <a:t> do </a:t>
            </a:r>
            <a:r>
              <a:rPr lang="en-US" dirty="0" err="1" smtClean="0"/>
              <a:t>mundo</a:t>
            </a:r>
            <a:r>
              <a:rPr lang="en-US" dirty="0" smtClean="0"/>
              <a:t>, </a:t>
            </a:r>
            <a:r>
              <a:rPr lang="en-US" dirty="0" err="1" smtClean="0"/>
              <a:t>exagera</a:t>
            </a:r>
            <a:r>
              <a:rPr lang="en-US" dirty="0" smtClean="0"/>
              <a:t> a </a:t>
            </a:r>
            <a:r>
              <a:rPr lang="en-US" dirty="0" err="1" smtClean="0"/>
              <a:t>importância</a:t>
            </a:r>
            <a:r>
              <a:rPr lang="en-US" dirty="0" smtClean="0"/>
              <a:t> do soft power e </a:t>
            </a:r>
            <a:r>
              <a:rPr lang="en-US" dirty="0" err="1" smtClean="0"/>
              <a:t>implica</a:t>
            </a:r>
            <a:r>
              <a:rPr lang="en-US" dirty="0" smtClean="0"/>
              <a:t> </a:t>
            </a:r>
            <a:r>
              <a:rPr lang="en-US" dirty="0" err="1" smtClean="0"/>
              <a:t>uma</a:t>
            </a:r>
            <a:r>
              <a:rPr lang="en-US" dirty="0" smtClean="0"/>
              <a:t> </a:t>
            </a:r>
            <a:r>
              <a:rPr lang="en-US" dirty="0" err="1" smtClean="0"/>
              <a:t>interpretação</a:t>
            </a:r>
            <a:r>
              <a:rPr lang="en-US" dirty="0" smtClean="0"/>
              <a:t> </a:t>
            </a:r>
            <a:r>
              <a:rPr lang="en-US" dirty="0" err="1" smtClean="0"/>
              <a:t>enviesada</a:t>
            </a:r>
            <a:r>
              <a:rPr lang="en-US" dirty="0" smtClean="0"/>
              <a:t> da </a:t>
            </a:r>
            <a:r>
              <a:rPr lang="en-US" dirty="0" err="1" smtClean="0"/>
              <a:t>emergência</a:t>
            </a:r>
            <a:r>
              <a:rPr lang="en-US" dirty="0" smtClean="0"/>
              <a:t> da </a:t>
            </a:r>
            <a:r>
              <a:rPr lang="en-US" dirty="0" err="1" smtClean="0"/>
              <a:t>ordem</a:t>
            </a:r>
            <a:r>
              <a:rPr lang="en-US" dirty="0" smtClean="0"/>
              <a:t> </a:t>
            </a:r>
            <a:r>
              <a:rPr lang="en-US" dirty="0" err="1" smtClean="0"/>
              <a:t>pós-Segunda</a:t>
            </a:r>
            <a:r>
              <a:rPr lang="en-US" dirty="0" smtClean="0"/>
              <a:t> Guerra Mundial. </a:t>
            </a:r>
          </a:p>
          <a:p>
            <a:endParaRPr lang="en-US" dirty="0"/>
          </a:p>
          <a:p>
            <a:r>
              <a:rPr lang="en-US" dirty="0" smtClean="0"/>
              <a:t>Como principal </a:t>
            </a:r>
            <a:r>
              <a:rPr lang="en-US" dirty="0" err="1" smtClean="0"/>
              <a:t>economia</a:t>
            </a:r>
            <a:r>
              <a:rPr lang="en-US" dirty="0" smtClean="0"/>
              <a:t> do </a:t>
            </a:r>
            <a:r>
              <a:rPr lang="en-US" dirty="0" err="1" smtClean="0"/>
              <a:t>mundo</a:t>
            </a:r>
            <a:r>
              <a:rPr lang="en-US" dirty="0" smtClean="0"/>
              <a:t>, a China </a:t>
            </a:r>
            <a:r>
              <a:rPr lang="en-US" dirty="0" err="1" smtClean="0"/>
              <a:t>conseguirá</a:t>
            </a:r>
            <a:r>
              <a:rPr lang="en-US" dirty="0" smtClean="0"/>
              <a:t> </a:t>
            </a:r>
            <a:r>
              <a:rPr lang="en-US" dirty="0" err="1" smtClean="0"/>
              <a:t>criar</a:t>
            </a:r>
            <a:r>
              <a:rPr lang="en-US" dirty="0" smtClean="0"/>
              <a:t> </a:t>
            </a:r>
            <a:r>
              <a:rPr lang="en-US" dirty="0" err="1" smtClean="0"/>
              <a:t>alianças</a:t>
            </a:r>
            <a:r>
              <a:rPr lang="en-US" dirty="0" smtClean="0"/>
              <a:t> com </a:t>
            </a:r>
            <a:r>
              <a:rPr lang="en-US" dirty="0" err="1" smtClean="0"/>
              <a:t>mais</a:t>
            </a:r>
            <a:r>
              <a:rPr lang="en-US" dirty="0" smtClean="0"/>
              <a:t> </a:t>
            </a:r>
            <a:r>
              <a:rPr lang="en-US" dirty="0" err="1" smtClean="0"/>
              <a:t>facilidade</a:t>
            </a:r>
            <a:r>
              <a:rPr lang="en-US" dirty="0" smtClean="0"/>
              <a:t> do que </a:t>
            </a:r>
            <a:r>
              <a:rPr lang="en-US" dirty="0" err="1" smtClean="0"/>
              <a:t>pensamos</a:t>
            </a:r>
            <a:r>
              <a:rPr lang="en-US" dirty="0" smtClean="0"/>
              <a:t> </a:t>
            </a:r>
            <a:r>
              <a:rPr lang="en-US" dirty="0" err="1" smtClean="0"/>
              <a:t>hoje</a:t>
            </a:r>
            <a:r>
              <a:rPr lang="en-US" dirty="0"/>
              <a:t> — </a:t>
            </a:r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exemplo</a:t>
            </a:r>
            <a:r>
              <a:rPr lang="en-US" dirty="0" smtClean="0"/>
              <a:t>, </a:t>
            </a:r>
            <a:r>
              <a:rPr lang="en-US" dirty="0" err="1" smtClean="0"/>
              <a:t>oferecendo</a:t>
            </a:r>
            <a:r>
              <a:rPr lang="en-US" dirty="0" smtClean="0"/>
              <a:t> bens </a:t>
            </a:r>
            <a:r>
              <a:rPr lang="en-US" dirty="0" err="1" smtClean="0"/>
              <a:t>públicos</a:t>
            </a:r>
            <a:r>
              <a:rPr lang="en-US" dirty="0" smtClean="0"/>
              <a:t> </a:t>
            </a:r>
            <a:r>
              <a:rPr lang="en-US" dirty="0" err="1" smtClean="0"/>
              <a:t>globais</a:t>
            </a:r>
            <a:r>
              <a:rPr lang="en-US" dirty="0" smtClean="0"/>
              <a:t> </a:t>
            </a:r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meio</a:t>
            </a:r>
            <a:r>
              <a:rPr lang="en-US" dirty="0" smtClean="0"/>
              <a:t> de </a:t>
            </a:r>
            <a:r>
              <a:rPr lang="en-US" dirty="0" err="1" smtClean="0"/>
              <a:t>sua</a:t>
            </a:r>
            <a:r>
              <a:rPr lang="en-US" dirty="0" smtClean="0"/>
              <a:t> </a:t>
            </a:r>
            <a:r>
              <a:rPr lang="en-US" dirty="0" err="1" smtClean="0"/>
              <a:t>liderança</a:t>
            </a:r>
            <a:r>
              <a:rPr lang="en-US" dirty="0" smtClean="0"/>
              <a:t> </a:t>
            </a:r>
            <a:r>
              <a:rPr lang="en-US" dirty="0" err="1" smtClean="0"/>
              <a:t>institucional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Exemplo</a:t>
            </a:r>
            <a:r>
              <a:rPr lang="en-US" dirty="0" smtClean="0"/>
              <a:t>: Filipinas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Instituições</a:t>
            </a:r>
            <a:r>
              <a:rPr lang="en-US" dirty="0" smtClean="0"/>
              <a:t> e soft power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7572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1719071"/>
            <a:ext cx="8407893" cy="458220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endParaRPr lang="en-US" dirty="0"/>
          </a:p>
          <a:p>
            <a:pPr marL="4572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 err="1" smtClean="0"/>
              <a:t>ordem</a:t>
            </a:r>
            <a:r>
              <a:rPr lang="en-US" dirty="0" smtClean="0"/>
              <a:t> </a:t>
            </a:r>
            <a:r>
              <a:rPr lang="en-US" dirty="0" err="1" smtClean="0"/>
              <a:t>paralela</a:t>
            </a:r>
            <a:r>
              <a:rPr lang="en-US" dirty="0" smtClean="0"/>
              <a:t>: </a:t>
            </a:r>
            <a:r>
              <a:rPr lang="en-US" dirty="0" err="1" smtClean="0"/>
              <a:t>finanças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4230122"/>
              </p:ext>
            </p:extLst>
          </p:nvPr>
        </p:nvGraphicFramePr>
        <p:xfrm>
          <a:off x="523325" y="1872838"/>
          <a:ext cx="7725840" cy="40150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2920"/>
                <a:gridCol w="3862920"/>
              </a:tblGrid>
              <a:tr h="686545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Instituição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não-ocidental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Instituição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tradicional</a:t>
                      </a:r>
                      <a:endParaRPr lang="en-US" dirty="0"/>
                    </a:p>
                  </a:txBody>
                  <a:tcPr/>
                </a:tc>
              </a:tr>
              <a:tr h="665705">
                <a:tc>
                  <a:txBody>
                    <a:bodyPr/>
                    <a:lstStyle/>
                    <a:p>
                      <a:r>
                        <a:rPr lang="en-US" dirty="0" smtClean="0"/>
                        <a:t>Asian</a:t>
                      </a:r>
                      <a:r>
                        <a:rPr lang="en-US" baseline="0" dirty="0" smtClean="0"/>
                        <a:t> Infrastructure Investment Bank (AIIB)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Asian Development Bank</a:t>
                      </a:r>
                      <a:endParaRPr lang="en-US" dirty="0"/>
                    </a:p>
                  </a:txBody>
                  <a:tcPr/>
                </a:tc>
              </a:tr>
              <a:tr h="665705">
                <a:tc>
                  <a:txBody>
                    <a:bodyPr/>
                    <a:lstStyle/>
                    <a:p>
                      <a:r>
                        <a:rPr lang="en-US" dirty="0" smtClean="0"/>
                        <a:t>BRICS-led New Development Bank (NDB)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Banco Mundial</a:t>
                      </a:r>
                      <a:endParaRPr lang="en-US" dirty="0"/>
                    </a:p>
                  </a:txBody>
                  <a:tcPr/>
                </a:tc>
              </a:tr>
              <a:tr h="665705">
                <a:tc>
                  <a:txBody>
                    <a:bodyPr/>
                    <a:lstStyle/>
                    <a:p>
                      <a:r>
                        <a:rPr lang="en-US" dirty="0" smtClean="0"/>
                        <a:t>BRICS Contingency Reserve Agreement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FMI</a:t>
                      </a:r>
                      <a:endParaRPr lang="en-US" dirty="0"/>
                    </a:p>
                  </a:txBody>
                  <a:tcPr/>
                </a:tc>
              </a:tr>
              <a:tr h="665705">
                <a:tc>
                  <a:txBody>
                    <a:bodyPr/>
                    <a:lstStyle/>
                    <a:p>
                      <a:r>
                        <a:rPr lang="en-US" dirty="0" smtClean="0"/>
                        <a:t>Global infrastructure to internationalize the </a:t>
                      </a:r>
                      <a:r>
                        <a:rPr lang="en-US" dirty="0" err="1" smtClean="0"/>
                        <a:t>yuan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Dólares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americanos</a:t>
                      </a:r>
                      <a:endParaRPr lang="en-US" dirty="0"/>
                    </a:p>
                  </a:txBody>
                  <a:tcPr/>
                </a:tc>
              </a:tr>
              <a:tr h="665705">
                <a:tc>
                  <a:txBody>
                    <a:bodyPr/>
                    <a:lstStyle/>
                    <a:p>
                      <a:r>
                        <a:rPr lang="en-US" dirty="0" smtClean="0"/>
                        <a:t>China International</a:t>
                      </a:r>
                      <a:r>
                        <a:rPr lang="en-US" baseline="0" dirty="0" smtClean="0"/>
                        <a:t> Payment System (CIPS)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CHIPS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1735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1719071"/>
            <a:ext cx="8407893" cy="458220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endParaRPr lang="en-US" dirty="0"/>
          </a:p>
          <a:p>
            <a:pPr marL="4572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dirty="0" err="1"/>
              <a:t>ordem</a:t>
            </a:r>
            <a:r>
              <a:rPr lang="en-US" dirty="0"/>
              <a:t> </a:t>
            </a:r>
            <a:r>
              <a:rPr lang="en-US" dirty="0" err="1"/>
              <a:t>paralela</a:t>
            </a:r>
            <a:r>
              <a:rPr lang="en-US" dirty="0"/>
              <a:t>: </a:t>
            </a:r>
            <a:r>
              <a:rPr lang="en-US" dirty="0" err="1"/>
              <a:t>finanças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6469988"/>
              </p:ext>
            </p:extLst>
          </p:nvPr>
        </p:nvGraphicFramePr>
        <p:xfrm>
          <a:off x="523325" y="1872838"/>
          <a:ext cx="7725840" cy="40150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2920"/>
                <a:gridCol w="3862920"/>
              </a:tblGrid>
              <a:tr h="686545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Instituição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não-ocidental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Instituição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tradicional</a:t>
                      </a:r>
                      <a:endParaRPr lang="en-US" dirty="0"/>
                    </a:p>
                  </a:txBody>
                  <a:tcPr/>
                </a:tc>
              </a:tr>
              <a:tr h="665705">
                <a:tc>
                  <a:txBody>
                    <a:bodyPr/>
                    <a:lstStyle/>
                    <a:p>
                      <a:r>
                        <a:rPr lang="en-US" dirty="0" smtClean="0"/>
                        <a:t>China Union Pay (CUP)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Visa &amp; </a:t>
                      </a:r>
                      <a:r>
                        <a:rPr lang="en-US" dirty="0" err="1" smtClean="0"/>
                        <a:t>Mastercard</a:t>
                      </a:r>
                      <a:endParaRPr lang="en-US" dirty="0"/>
                    </a:p>
                  </a:txBody>
                  <a:tcPr/>
                </a:tc>
              </a:tr>
              <a:tr h="665705">
                <a:tc>
                  <a:txBody>
                    <a:bodyPr/>
                    <a:lstStyle/>
                    <a:p>
                      <a:r>
                        <a:rPr lang="en-US" dirty="0" smtClean="0"/>
                        <a:t>Shanghai Global</a:t>
                      </a:r>
                      <a:r>
                        <a:rPr lang="en-US" baseline="0" dirty="0" smtClean="0"/>
                        <a:t> Financial Center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Centros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financeiros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tradicionais</a:t>
                      </a:r>
                      <a:endParaRPr lang="en-US" dirty="0"/>
                    </a:p>
                  </a:txBody>
                  <a:tcPr/>
                </a:tc>
              </a:tr>
              <a:tr h="665705">
                <a:tc>
                  <a:txBody>
                    <a:bodyPr/>
                    <a:lstStyle/>
                    <a:p>
                      <a:r>
                        <a:rPr lang="en-US" dirty="0" smtClean="0"/>
                        <a:t>Universal</a:t>
                      </a:r>
                      <a:r>
                        <a:rPr lang="en-US" baseline="0" dirty="0" smtClean="0"/>
                        <a:t> Credit Rating Group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Moody’s,</a:t>
                      </a:r>
                      <a:r>
                        <a:rPr lang="en-US" baseline="0" dirty="0" smtClean="0"/>
                        <a:t> Standard and Poor’s, Fitch</a:t>
                      </a:r>
                      <a:endParaRPr lang="en-US" dirty="0"/>
                    </a:p>
                  </a:txBody>
                  <a:tcPr/>
                </a:tc>
              </a:tr>
              <a:tr h="665705">
                <a:tc>
                  <a:txBody>
                    <a:bodyPr/>
                    <a:lstStyle/>
                    <a:p>
                      <a:r>
                        <a:rPr lang="en-US" dirty="0" smtClean="0"/>
                        <a:t>Chiang Mai Initiative</a:t>
                      </a:r>
                      <a:r>
                        <a:rPr lang="en-US" baseline="0" dirty="0" smtClean="0"/>
                        <a:t> Multilateral (CMIM)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FMI</a:t>
                      </a:r>
                      <a:endParaRPr lang="en-US" dirty="0"/>
                    </a:p>
                  </a:txBody>
                  <a:tcPr/>
                </a:tc>
              </a:tr>
              <a:tr h="665705">
                <a:tc>
                  <a:txBody>
                    <a:bodyPr/>
                    <a:lstStyle/>
                    <a:p>
                      <a:r>
                        <a:rPr lang="en-US" dirty="0" smtClean="0"/>
                        <a:t>ASEAN +3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OCDE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5568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1719070"/>
            <a:ext cx="8407893" cy="4895831"/>
          </a:xfrm>
        </p:spPr>
        <p:txBody>
          <a:bodyPr>
            <a:normAutofit/>
          </a:bodyPr>
          <a:lstStyle/>
          <a:p>
            <a:pPr marL="502920" indent="-457200">
              <a:buFont typeface="+mj-lt"/>
              <a:buAutoNum type="arabicPeriod"/>
            </a:pPr>
            <a:r>
              <a:rPr lang="pt-BR" dirty="0" smtClean="0"/>
              <a:t>O deslocamento de poder econômico para a Ásia</a:t>
            </a:r>
          </a:p>
          <a:p>
            <a:pPr marL="502920" indent="-457200">
              <a:buFont typeface="+mj-lt"/>
              <a:buAutoNum type="arabicPeriod"/>
            </a:pPr>
            <a:endParaRPr lang="pt-BR" dirty="0"/>
          </a:p>
          <a:p>
            <a:pPr marL="502920" indent="-457200">
              <a:buFont typeface="+mj-lt"/>
              <a:buAutoNum type="arabicPeriod"/>
            </a:pPr>
            <a:r>
              <a:rPr lang="pt-BR" dirty="0" smtClean="0"/>
              <a:t>Como nossa visão ocidental-</a:t>
            </a:r>
            <a:r>
              <a:rPr lang="pt-BR" dirty="0" err="1" smtClean="0"/>
              <a:t>cêntrica</a:t>
            </a:r>
            <a:r>
              <a:rPr lang="pt-BR" dirty="0" smtClean="0"/>
              <a:t> afeta nossas previsões sobre as consequências políticas</a:t>
            </a:r>
          </a:p>
          <a:p>
            <a:pPr marL="502920" indent="-457200">
              <a:buFont typeface="+mj-lt"/>
              <a:buAutoNum type="arabicPeriod"/>
            </a:pPr>
            <a:endParaRPr lang="pt-BR" dirty="0"/>
          </a:p>
          <a:p>
            <a:pPr marL="502920" indent="-457200">
              <a:buFont typeface="+mj-lt"/>
              <a:buAutoNum type="arabicPeriod"/>
            </a:pPr>
            <a:r>
              <a:rPr lang="pt-BR" dirty="0" smtClean="0"/>
              <a:t>A ascensão da ‘ordem paralela’</a:t>
            </a:r>
          </a:p>
          <a:p>
            <a:pPr marL="502920" indent="-457200">
              <a:buFont typeface="+mj-lt"/>
              <a:buAutoNum type="arabicPeriod"/>
            </a:pPr>
            <a:endParaRPr lang="pt-BR" dirty="0"/>
          </a:p>
          <a:p>
            <a:pPr marL="502920" indent="-457200">
              <a:buFont typeface="+mj-lt"/>
              <a:buAutoNum type="arabicPeriod"/>
            </a:pPr>
            <a:r>
              <a:rPr lang="pt-BR" dirty="0" smtClean="0"/>
              <a:t>Implicações para o Brasil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13970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 err="1" smtClean="0"/>
              <a:t>ordem</a:t>
            </a:r>
            <a:r>
              <a:rPr lang="en-US" dirty="0" smtClean="0"/>
              <a:t> </a:t>
            </a:r>
            <a:r>
              <a:rPr lang="en-US" dirty="0" err="1" smtClean="0"/>
              <a:t>paralela</a:t>
            </a:r>
            <a:r>
              <a:rPr lang="en-US" dirty="0" smtClean="0"/>
              <a:t>: </a:t>
            </a:r>
            <a:r>
              <a:rPr lang="en-US" dirty="0" err="1" smtClean="0"/>
              <a:t>comércio</a:t>
            </a:r>
            <a:r>
              <a:rPr lang="en-US" dirty="0" smtClean="0"/>
              <a:t> e </a:t>
            </a:r>
            <a:r>
              <a:rPr lang="en-US" dirty="0" err="1" smtClean="0"/>
              <a:t>investimento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3336477"/>
              </p:ext>
            </p:extLst>
          </p:nvPr>
        </p:nvGraphicFramePr>
        <p:xfrm>
          <a:off x="523325" y="1872838"/>
          <a:ext cx="7725840" cy="20179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2920"/>
                <a:gridCol w="3862920"/>
              </a:tblGrid>
              <a:tr h="686545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Instituição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não-ocidental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Instituição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tradicional</a:t>
                      </a:r>
                      <a:endParaRPr lang="en-US" dirty="0"/>
                    </a:p>
                  </a:txBody>
                  <a:tcPr/>
                </a:tc>
              </a:tr>
              <a:tr h="665705">
                <a:tc>
                  <a:txBody>
                    <a:bodyPr/>
                    <a:lstStyle/>
                    <a:p>
                      <a:r>
                        <a:rPr lang="en-US" dirty="0" smtClean="0"/>
                        <a:t>Regional Economic</a:t>
                      </a:r>
                      <a:r>
                        <a:rPr lang="en-US" baseline="0" dirty="0" smtClean="0"/>
                        <a:t> Comprehensive Partnership (RCEP)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Trans-Pacific</a:t>
                      </a:r>
                      <a:r>
                        <a:rPr lang="en-US" baseline="0" dirty="0" smtClean="0"/>
                        <a:t> Partnership</a:t>
                      </a:r>
                      <a:endParaRPr lang="en-US" dirty="0"/>
                    </a:p>
                  </a:txBody>
                  <a:tcPr/>
                </a:tc>
              </a:tr>
              <a:tr h="665705">
                <a:tc>
                  <a:txBody>
                    <a:bodyPr/>
                    <a:lstStyle/>
                    <a:p>
                      <a:r>
                        <a:rPr lang="en-US" dirty="0" smtClean="0"/>
                        <a:t>Free Trade Area of the Asia Pacific</a:t>
                      </a:r>
                      <a:r>
                        <a:rPr lang="en-US" baseline="0" dirty="0" smtClean="0"/>
                        <a:t> (FTAAP)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Trans-Pacific</a:t>
                      </a:r>
                      <a:r>
                        <a:rPr lang="en-US" baseline="0" dirty="0" smtClean="0"/>
                        <a:t> Partnership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5760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1719071"/>
            <a:ext cx="8407893" cy="458220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endParaRPr lang="en-US" dirty="0"/>
          </a:p>
          <a:p>
            <a:pPr marL="4572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 err="1" smtClean="0"/>
              <a:t>ordem</a:t>
            </a:r>
            <a:r>
              <a:rPr lang="en-US" dirty="0" smtClean="0"/>
              <a:t> </a:t>
            </a:r>
            <a:r>
              <a:rPr lang="en-US" dirty="0" err="1" smtClean="0"/>
              <a:t>paralela</a:t>
            </a:r>
            <a:r>
              <a:rPr lang="en-US" dirty="0" smtClean="0"/>
              <a:t>: </a:t>
            </a:r>
            <a:r>
              <a:rPr lang="en-US" dirty="0" err="1" smtClean="0"/>
              <a:t>segurança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9435281"/>
              </p:ext>
            </p:extLst>
          </p:nvPr>
        </p:nvGraphicFramePr>
        <p:xfrm>
          <a:off x="523325" y="1872838"/>
          <a:ext cx="7725840" cy="29323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2920"/>
                <a:gridCol w="3862920"/>
              </a:tblGrid>
              <a:tr h="686545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Instituição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não-ocidental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Instituição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tradicional</a:t>
                      </a:r>
                      <a:endParaRPr lang="en-US" dirty="0"/>
                    </a:p>
                  </a:txBody>
                  <a:tcPr/>
                </a:tc>
              </a:tr>
              <a:tr h="665705">
                <a:tc>
                  <a:txBody>
                    <a:bodyPr/>
                    <a:lstStyle/>
                    <a:p>
                      <a:r>
                        <a:rPr lang="en-US" dirty="0" smtClean="0"/>
                        <a:t>Conference on Interaction and Confidence Building Measures in Asia (CICA)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Asian</a:t>
                      </a:r>
                      <a:r>
                        <a:rPr lang="en-US" baseline="0" dirty="0" smtClean="0"/>
                        <a:t> Regional Forum</a:t>
                      </a:r>
                      <a:endParaRPr lang="en-US" dirty="0"/>
                    </a:p>
                  </a:txBody>
                  <a:tcPr/>
                </a:tc>
              </a:tr>
              <a:tr h="665705">
                <a:tc>
                  <a:txBody>
                    <a:bodyPr/>
                    <a:lstStyle/>
                    <a:p>
                      <a:r>
                        <a:rPr lang="en-US" dirty="0" smtClean="0"/>
                        <a:t>Shanghai Cooperation Organization (SCO)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OTAN </a:t>
                      </a:r>
                      <a:r>
                        <a:rPr lang="en-US" dirty="0" err="1" smtClean="0"/>
                        <a:t>na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Ásia</a:t>
                      </a:r>
                      <a:r>
                        <a:rPr lang="en-US" baseline="0" dirty="0" smtClean="0"/>
                        <a:t> Central</a:t>
                      </a:r>
                      <a:endParaRPr lang="en-US" dirty="0"/>
                    </a:p>
                  </a:txBody>
                  <a:tcPr/>
                </a:tc>
              </a:tr>
              <a:tr h="665705">
                <a:tc>
                  <a:txBody>
                    <a:bodyPr/>
                    <a:lstStyle/>
                    <a:p>
                      <a:r>
                        <a:rPr lang="en-US" dirty="0" smtClean="0"/>
                        <a:t>BRICS National Security Advisors Meeting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1753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1719071"/>
            <a:ext cx="8407893" cy="458220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endParaRPr lang="en-US" dirty="0"/>
          </a:p>
          <a:p>
            <a:pPr marL="4572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 err="1" smtClean="0"/>
              <a:t>ordem</a:t>
            </a:r>
            <a:r>
              <a:rPr lang="en-US" dirty="0" smtClean="0"/>
              <a:t> </a:t>
            </a:r>
            <a:r>
              <a:rPr lang="en-US" dirty="0" err="1" smtClean="0"/>
              <a:t>paralela</a:t>
            </a:r>
            <a:r>
              <a:rPr lang="en-US" dirty="0" smtClean="0"/>
              <a:t>: </a:t>
            </a:r>
            <a:r>
              <a:rPr lang="en-US" dirty="0" err="1" smtClean="0"/>
              <a:t>diplomacia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3892665"/>
              </p:ext>
            </p:extLst>
          </p:nvPr>
        </p:nvGraphicFramePr>
        <p:xfrm>
          <a:off x="523325" y="1872838"/>
          <a:ext cx="7725840" cy="2683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2920"/>
                <a:gridCol w="3862920"/>
              </a:tblGrid>
              <a:tr h="686545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Instituição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não-ocidental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Instituição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tradicional</a:t>
                      </a:r>
                      <a:endParaRPr lang="en-US" dirty="0"/>
                    </a:p>
                  </a:txBody>
                  <a:tcPr/>
                </a:tc>
              </a:tr>
              <a:tr h="665705">
                <a:tc>
                  <a:txBody>
                    <a:bodyPr/>
                    <a:lstStyle/>
                    <a:p>
                      <a:r>
                        <a:rPr lang="en-US" dirty="0" smtClean="0"/>
                        <a:t>BRICS Leaders Summit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G7 (formerly G8)</a:t>
                      </a:r>
                      <a:endParaRPr lang="en-US" dirty="0"/>
                    </a:p>
                  </a:txBody>
                  <a:tcPr/>
                </a:tc>
              </a:tr>
              <a:tr h="665705">
                <a:tc>
                  <a:txBody>
                    <a:bodyPr/>
                    <a:lstStyle/>
                    <a:p>
                      <a:r>
                        <a:rPr lang="en-US" dirty="0" smtClean="0"/>
                        <a:t>BRICS and IBSA working groups and other structures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OCDE</a:t>
                      </a:r>
                      <a:endParaRPr lang="en-US" dirty="0"/>
                    </a:p>
                  </a:txBody>
                  <a:tcPr/>
                </a:tc>
              </a:tr>
              <a:tr h="665705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Boao</a:t>
                      </a:r>
                      <a:r>
                        <a:rPr lang="en-US" dirty="0" smtClean="0"/>
                        <a:t> Forum for Asia (BFA)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World</a:t>
                      </a:r>
                      <a:r>
                        <a:rPr lang="en-US" baseline="0" dirty="0" smtClean="0"/>
                        <a:t> Economic Forum (WEF) em Davos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1021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1719071"/>
            <a:ext cx="8407893" cy="458220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endParaRPr lang="en-US" dirty="0"/>
          </a:p>
          <a:p>
            <a:pPr marL="4572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 err="1" smtClean="0"/>
              <a:t>ordem</a:t>
            </a:r>
            <a:r>
              <a:rPr lang="en-US" dirty="0" smtClean="0"/>
              <a:t> </a:t>
            </a:r>
            <a:r>
              <a:rPr lang="en-US" dirty="0" err="1" smtClean="0"/>
              <a:t>paralela</a:t>
            </a:r>
            <a:r>
              <a:rPr lang="en-US" dirty="0" smtClean="0"/>
              <a:t>: </a:t>
            </a:r>
            <a:r>
              <a:rPr lang="en-US" dirty="0" err="1" smtClean="0"/>
              <a:t>infraestrutura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0892224"/>
              </p:ext>
            </p:extLst>
          </p:nvPr>
        </p:nvGraphicFramePr>
        <p:xfrm>
          <a:off x="523325" y="1872838"/>
          <a:ext cx="7725840" cy="2683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2920"/>
                <a:gridCol w="3862920"/>
              </a:tblGrid>
              <a:tr h="686545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Instituição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não-ocidental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Instituição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tradicional</a:t>
                      </a:r>
                      <a:endParaRPr lang="en-US" dirty="0"/>
                    </a:p>
                  </a:txBody>
                  <a:tcPr/>
                </a:tc>
              </a:tr>
              <a:tr h="665705">
                <a:tc>
                  <a:txBody>
                    <a:bodyPr/>
                    <a:lstStyle/>
                    <a:p>
                      <a:r>
                        <a:rPr lang="en-US" dirty="0" smtClean="0"/>
                        <a:t>New Silk</a:t>
                      </a:r>
                      <a:r>
                        <a:rPr lang="en-US" baseline="0" dirty="0" smtClean="0"/>
                        <a:t> Road (One Belt-One Road/ OBOR)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Plano </a:t>
                      </a:r>
                      <a:r>
                        <a:rPr lang="en-US" dirty="0" smtClean="0"/>
                        <a:t>Marshall</a:t>
                      </a:r>
                      <a:r>
                        <a:rPr lang="en-US" baseline="0" dirty="0" smtClean="0"/>
                        <a:t> (?)</a:t>
                      </a:r>
                      <a:endParaRPr lang="en-US" dirty="0"/>
                    </a:p>
                  </a:txBody>
                  <a:tcPr/>
                </a:tc>
              </a:tr>
              <a:tr h="665705">
                <a:tc>
                  <a:txBody>
                    <a:bodyPr/>
                    <a:lstStyle/>
                    <a:p>
                      <a:r>
                        <a:rPr lang="en-US" dirty="0" smtClean="0"/>
                        <a:t>Canal da </a:t>
                      </a:r>
                      <a:r>
                        <a:rPr lang="en-US" dirty="0" err="1" smtClean="0"/>
                        <a:t>Nicarágua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Canal do Panamá</a:t>
                      </a:r>
                      <a:endParaRPr lang="en-US" dirty="0"/>
                    </a:p>
                  </a:txBody>
                  <a:tcPr/>
                </a:tc>
              </a:tr>
              <a:tr h="665705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Ferrovia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Transoceânica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4142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1719071"/>
            <a:ext cx="8407893" cy="4582206"/>
          </a:xfrm>
        </p:spPr>
        <p:txBody>
          <a:bodyPr>
            <a:normAutofit/>
          </a:bodyPr>
          <a:lstStyle/>
          <a:p>
            <a:r>
              <a:rPr lang="en-US" dirty="0" err="1" smtClean="0"/>
              <a:t>Ordem</a:t>
            </a:r>
            <a:r>
              <a:rPr lang="en-US" dirty="0" smtClean="0"/>
              <a:t> pós-ocidental </a:t>
            </a:r>
            <a:r>
              <a:rPr lang="en-US" dirty="0" err="1" smtClean="0"/>
              <a:t>será</a:t>
            </a:r>
            <a:r>
              <a:rPr lang="en-US" dirty="0" smtClean="0"/>
              <a:t> </a:t>
            </a:r>
            <a:r>
              <a:rPr lang="en-US" dirty="0" err="1" smtClean="0"/>
              <a:t>mais</a:t>
            </a:r>
            <a:r>
              <a:rPr lang="en-US" dirty="0" smtClean="0"/>
              <a:t> </a:t>
            </a:r>
            <a:r>
              <a:rPr lang="en-US" dirty="0" err="1" smtClean="0"/>
              <a:t>complexa</a:t>
            </a:r>
            <a:r>
              <a:rPr lang="en-US" dirty="0" smtClean="0"/>
              <a:t> e </a:t>
            </a:r>
            <a:r>
              <a:rPr lang="en-US" dirty="0" err="1" smtClean="0"/>
              <a:t>requererá</a:t>
            </a:r>
            <a:r>
              <a:rPr lang="en-US" dirty="0" smtClean="0"/>
              <a:t> </a:t>
            </a:r>
            <a:r>
              <a:rPr lang="en-US" dirty="0" err="1" smtClean="0"/>
              <a:t>mais</a:t>
            </a:r>
            <a:r>
              <a:rPr lang="en-US" dirty="0" smtClean="0"/>
              <a:t> </a:t>
            </a:r>
            <a:r>
              <a:rPr lang="en-US" dirty="0" err="1" smtClean="0"/>
              <a:t>conhecimento</a:t>
            </a:r>
            <a:r>
              <a:rPr lang="en-US" dirty="0" smtClean="0"/>
              <a:t>, mas </a:t>
            </a:r>
            <a:r>
              <a:rPr lang="en-US" dirty="0" err="1" smtClean="0"/>
              <a:t>não</a:t>
            </a:r>
            <a:r>
              <a:rPr lang="en-US" dirty="0" smtClean="0"/>
              <a:t> </a:t>
            </a:r>
            <a:r>
              <a:rPr lang="en-US" dirty="0" err="1" smtClean="0"/>
              <a:t>necessariamente</a:t>
            </a:r>
            <a:r>
              <a:rPr lang="en-US" dirty="0" smtClean="0"/>
              <a:t> </a:t>
            </a:r>
            <a:r>
              <a:rPr lang="en-US" dirty="0" err="1" smtClean="0"/>
              <a:t>será</a:t>
            </a:r>
            <a:r>
              <a:rPr lang="en-US" dirty="0" smtClean="0"/>
              <a:t> </a:t>
            </a:r>
            <a:r>
              <a:rPr lang="en-US" dirty="0" err="1" smtClean="0"/>
              <a:t>mais</a:t>
            </a:r>
            <a:r>
              <a:rPr lang="en-US" dirty="0" smtClean="0"/>
              <a:t> </a:t>
            </a:r>
            <a:r>
              <a:rPr lang="en-US" dirty="0" err="1" smtClean="0"/>
              <a:t>violenta</a:t>
            </a:r>
            <a:r>
              <a:rPr lang="en-US" dirty="0" smtClean="0"/>
              <a:t> </a:t>
            </a:r>
            <a:r>
              <a:rPr lang="en-US" dirty="0" err="1" smtClean="0"/>
              <a:t>ou</a:t>
            </a:r>
            <a:r>
              <a:rPr lang="en-US" dirty="0" smtClean="0"/>
              <a:t> </a:t>
            </a:r>
            <a:r>
              <a:rPr lang="en-US" dirty="0" err="1" smtClean="0"/>
              <a:t>instável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err="1" smtClean="0"/>
              <a:t>Atores</a:t>
            </a:r>
            <a:r>
              <a:rPr lang="en-US" dirty="0" smtClean="0"/>
              <a:t> </a:t>
            </a:r>
            <a:r>
              <a:rPr lang="en-US" dirty="0" err="1" smtClean="0"/>
              <a:t>não-ocidentais</a:t>
            </a:r>
            <a:r>
              <a:rPr lang="en-US" dirty="0" smtClean="0"/>
              <a:t> </a:t>
            </a:r>
            <a:r>
              <a:rPr lang="en-US" dirty="0" err="1" smtClean="0"/>
              <a:t>atuarão</a:t>
            </a:r>
            <a:r>
              <a:rPr lang="en-US" dirty="0" smtClean="0"/>
              <a:t> </a:t>
            </a:r>
            <a:r>
              <a:rPr lang="en-US" dirty="0" err="1" smtClean="0"/>
              <a:t>como</a:t>
            </a:r>
            <a:r>
              <a:rPr lang="en-US" dirty="0" smtClean="0"/>
              <a:t> ‘agenda-setters’ com </a:t>
            </a:r>
            <a:r>
              <a:rPr lang="en-US" dirty="0" err="1" smtClean="0"/>
              <a:t>mais</a:t>
            </a:r>
            <a:r>
              <a:rPr lang="en-US" dirty="0" smtClean="0"/>
              <a:t> </a:t>
            </a:r>
            <a:r>
              <a:rPr lang="en-US" dirty="0" err="1" smtClean="0"/>
              <a:t>frequência</a:t>
            </a:r>
            <a:r>
              <a:rPr lang="en-US" dirty="0" smtClean="0"/>
              <a:t> (</a:t>
            </a:r>
            <a:r>
              <a:rPr lang="en-US" dirty="0" err="1" smtClean="0"/>
              <a:t>exemplo</a:t>
            </a:r>
            <a:r>
              <a:rPr lang="en-US" dirty="0" smtClean="0"/>
              <a:t>: China e </a:t>
            </a:r>
            <a:r>
              <a:rPr lang="en-US" dirty="0" err="1" smtClean="0"/>
              <a:t>mudança</a:t>
            </a:r>
            <a:r>
              <a:rPr lang="en-US" dirty="0" smtClean="0"/>
              <a:t> </a:t>
            </a:r>
            <a:r>
              <a:rPr lang="en-US" dirty="0" err="1" smtClean="0"/>
              <a:t>climática</a:t>
            </a:r>
            <a:r>
              <a:rPr lang="en-US" dirty="0" smtClean="0"/>
              <a:t>).</a:t>
            </a:r>
          </a:p>
          <a:p>
            <a:pPr marL="45720" indent="0">
              <a:buNone/>
            </a:pPr>
            <a:endParaRPr lang="en-US" dirty="0"/>
          </a:p>
          <a:p>
            <a:r>
              <a:rPr lang="en-US" dirty="0" err="1" smtClean="0"/>
              <a:t>Processos</a:t>
            </a:r>
            <a:r>
              <a:rPr lang="en-US" dirty="0" smtClean="0"/>
              <a:t> </a:t>
            </a:r>
            <a:r>
              <a:rPr lang="en-US" dirty="0" err="1" smtClean="0"/>
              <a:t>decisórios</a:t>
            </a:r>
            <a:r>
              <a:rPr lang="en-US" dirty="0" smtClean="0"/>
              <a:t> </a:t>
            </a:r>
            <a:r>
              <a:rPr lang="en-US" dirty="0" err="1" smtClean="0"/>
              <a:t>serão</a:t>
            </a:r>
            <a:r>
              <a:rPr lang="en-US" dirty="0" smtClean="0"/>
              <a:t> </a:t>
            </a:r>
            <a:r>
              <a:rPr lang="en-US" dirty="0" err="1" smtClean="0"/>
              <a:t>mais</a:t>
            </a:r>
            <a:r>
              <a:rPr lang="en-US" dirty="0" smtClean="0"/>
              <a:t> </a:t>
            </a:r>
            <a:r>
              <a:rPr lang="en-US" dirty="0" err="1" smtClean="0"/>
              <a:t>plurais</a:t>
            </a:r>
            <a:r>
              <a:rPr lang="en-US" dirty="0" smtClean="0"/>
              <a:t>. A </a:t>
            </a:r>
            <a:r>
              <a:rPr lang="en-US" dirty="0" err="1" smtClean="0"/>
              <a:t>multipolarização</a:t>
            </a:r>
            <a:r>
              <a:rPr lang="en-US" dirty="0" smtClean="0"/>
              <a:t> </a:t>
            </a:r>
            <a:r>
              <a:rPr lang="en-US" dirty="0" err="1" smtClean="0"/>
              <a:t>oferece</a:t>
            </a:r>
            <a:r>
              <a:rPr lang="en-US" dirty="0" smtClean="0"/>
              <a:t> </a:t>
            </a:r>
            <a:r>
              <a:rPr lang="en-US" dirty="0" err="1" smtClean="0"/>
              <a:t>uma</a:t>
            </a:r>
            <a:r>
              <a:rPr lang="en-US" dirty="0" smtClean="0"/>
              <a:t> </a:t>
            </a:r>
            <a:r>
              <a:rPr lang="en-US" dirty="0" err="1" smtClean="0"/>
              <a:t>oportunidade</a:t>
            </a:r>
            <a:r>
              <a:rPr lang="en-US" dirty="0" smtClean="0"/>
              <a:t> </a:t>
            </a:r>
            <a:r>
              <a:rPr lang="en-US" dirty="0" err="1" smtClean="0"/>
              <a:t>única</a:t>
            </a:r>
            <a:r>
              <a:rPr lang="en-US" dirty="0" smtClean="0"/>
              <a:t> para </a:t>
            </a:r>
            <a:r>
              <a:rPr lang="en-US" dirty="0" err="1" smtClean="0"/>
              <a:t>construir</a:t>
            </a:r>
            <a:r>
              <a:rPr lang="en-US" dirty="0" smtClean="0"/>
              <a:t> </a:t>
            </a:r>
            <a:r>
              <a:rPr lang="en-US" dirty="0" err="1" smtClean="0"/>
              <a:t>sistemas</a:t>
            </a:r>
            <a:r>
              <a:rPr lang="en-US" dirty="0" smtClean="0"/>
              <a:t> de </a:t>
            </a:r>
            <a:r>
              <a:rPr lang="en-US" dirty="0" err="1" smtClean="0"/>
              <a:t>governança</a:t>
            </a:r>
            <a:r>
              <a:rPr lang="en-US" dirty="0" smtClean="0"/>
              <a:t> </a:t>
            </a:r>
            <a:r>
              <a:rPr lang="en-US" dirty="0" err="1" smtClean="0"/>
              <a:t>mais</a:t>
            </a:r>
            <a:r>
              <a:rPr lang="en-US" dirty="0" smtClean="0"/>
              <a:t> </a:t>
            </a:r>
            <a:r>
              <a:rPr lang="en-US" dirty="0" err="1" smtClean="0"/>
              <a:t>democráticos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conclusão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2528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Ao </a:t>
            </a:r>
            <a:r>
              <a:rPr lang="pt-BR" dirty="0"/>
              <a:t>passo que países do Pacífico já se adaptaram à nova realidade, a região como um todo terá de passar por um processo de reorientação estratégica para se adequar a um mundo menos centrado nos Estados Unidos. </a:t>
            </a:r>
            <a:endParaRPr lang="pt-BR" dirty="0" smtClean="0"/>
          </a:p>
          <a:p>
            <a:endParaRPr lang="pt-BR" dirty="0"/>
          </a:p>
          <a:p>
            <a:r>
              <a:rPr lang="pt-BR" dirty="0" smtClean="0"/>
              <a:t>Isso </a:t>
            </a:r>
            <a:r>
              <a:rPr lang="pt-BR" dirty="0"/>
              <a:t>implicará, deixando questões ideológicas de lado, aprender a beneficiar-se da competição global emergente entre Washington e Pequim — dinâmica que tende a marcar a década que está por vir.</a:t>
            </a:r>
            <a:r>
              <a:rPr lang="en-US" dirty="0"/>
              <a:t> </a:t>
            </a: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Implicações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o </a:t>
            </a:r>
            <a:r>
              <a:rPr lang="en-US" dirty="0" err="1" smtClean="0"/>
              <a:t>Brasil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724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539750" y="2205038"/>
            <a:ext cx="8064500" cy="184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pt-BR" sz="3200" b="1" dirty="0" err="1" smtClean="0">
                <a:solidFill>
                  <a:schemeClr val="tx2"/>
                </a:solidFill>
              </a:rPr>
              <a:t>oliver.stuenkel@fgv.br</a:t>
            </a:r>
            <a:endParaRPr lang="pt-BR" sz="3200" b="1" dirty="0" smtClean="0">
              <a:solidFill>
                <a:schemeClr val="tx2"/>
              </a:solidFill>
            </a:endParaRPr>
          </a:p>
          <a:p>
            <a:pPr algn="ctr"/>
            <a:endParaRPr lang="pt-BR" sz="3200" b="1" dirty="0" smtClean="0">
              <a:solidFill>
                <a:schemeClr val="tx2"/>
              </a:solidFill>
            </a:endParaRPr>
          </a:p>
          <a:p>
            <a:pPr algn="ctr"/>
            <a:r>
              <a:rPr lang="pt-BR" sz="3200" b="1" dirty="0" err="1" smtClean="0">
                <a:solidFill>
                  <a:schemeClr val="tx2"/>
                </a:solidFill>
              </a:rPr>
              <a:t>www.postwesternworld.com</a:t>
            </a:r>
            <a:r>
              <a:rPr lang="pt-BR" sz="3200" b="1" dirty="0" smtClean="0">
                <a:solidFill>
                  <a:schemeClr val="tx2"/>
                </a:solidFill>
              </a:rPr>
              <a:t> </a:t>
            </a:r>
          </a:p>
          <a:p>
            <a:pPr algn="ctr"/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528166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1719071"/>
            <a:ext cx="8381261" cy="4925840"/>
          </a:xfrm>
        </p:spPr>
        <p:txBody>
          <a:bodyPr>
            <a:normAutofit/>
          </a:bodyPr>
          <a:lstStyle/>
          <a:p>
            <a:pPr marL="342900" indent="-342900"/>
            <a:r>
              <a:rPr lang="pt-PT" dirty="0" smtClean="0"/>
              <a:t>Crises econômicas no Brasil, na África do Sul e na Rússia: Isso significa que a principal macro tendência, o deslocamento de poder para os emergentes, chegou ao fim? </a:t>
            </a:r>
          </a:p>
          <a:p>
            <a:pPr marL="342900" indent="-342900"/>
            <a:endParaRPr lang="pt-PT" dirty="0" smtClean="0"/>
          </a:p>
          <a:p>
            <a:r>
              <a:rPr lang="pt-PT" dirty="0" smtClean="0"/>
              <a:t>Nos últimos 20 anos, a China adicionou $2 </a:t>
            </a:r>
            <a:r>
              <a:rPr lang="pt-PT" dirty="0" err="1" smtClean="0"/>
              <a:t>trilhões</a:t>
            </a:r>
            <a:r>
              <a:rPr lang="pt-PT" dirty="0" smtClean="0"/>
              <a:t> de dólares do PIB global, criou 120 milhões de empregos, e tirou 400 milhões de pessoas da pobreza: a maior redução da história. </a:t>
            </a:r>
          </a:p>
          <a:p>
            <a:endParaRPr lang="pt-PT" dirty="0" smtClean="0"/>
          </a:p>
          <a:p>
            <a:r>
              <a:rPr lang="pt-PT" dirty="0" smtClean="0"/>
              <a:t>Sua emergência é muito mais acelerada do que da Grã-Bretanha ou dos EUA no passado. </a:t>
            </a:r>
          </a:p>
          <a:p>
            <a:pPr marL="457200" indent="-457200"/>
            <a:endParaRPr lang="pt-BR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 dos 5 BRICS </a:t>
            </a:r>
            <a:r>
              <a:rPr lang="en-US" dirty="0" err="1" smtClean="0"/>
              <a:t>Estão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Crise</a:t>
            </a:r>
            <a:r>
              <a:rPr lang="en-US" dirty="0" smtClean="0"/>
              <a:t> – MAS </a:t>
            </a:r>
            <a:r>
              <a:rPr lang="en-US" dirty="0" err="1" smtClean="0"/>
              <a:t>não</a:t>
            </a:r>
            <a:r>
              <a:rPr lang="en-US" dirty="0" smtClean="0"/>
              <a:t> </a:t>
            </a:r>
            <a:r>
              <a:rPr lang="en-US" dirty="0" err="1" smtClean="0"/>
              <a:t>é</a:t>
            </a:r>
            <a:r>
              <a:rPr lang="en-US" dirty="0" smtClean="0"/>
              <a:t> o </a:t>
            </a:r>
            <a:r>
              <a:rPr lang="en-US" dirty="0" err="1" smtClean="0"/>
              <a:t>fim</a:t>
            </a:r>
            <a:r>
              <a:rPr lang="en-US" dirty="0" smtClean="0"/>
              <a:t> dos </a:t>
            </a:r>
            <a:r>
              <a:rPr lang="en-US" dirty="0" err="1" smtClean="0"/>
              <a:t>emergentes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0987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Ascensão ou Retorno da china?</a:t>
            </a:r>
            <a:endParaRPr lang="pt-BR" dirty="0"/>
          </a:p>
        </p:txBody>
      </p:sp>
      <p:pic>
        <p:nvPicPr>
          <p:cNvPr id="4" name="Imagem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31" y="1860200"/>
            <a:ext cx="7325220" cy="461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087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 Retorno </a:t>
            </a:r>
            <a:r>
              <a:rPr lang="en-US" dirty="0" smtClean="0"/>
              <a:t>da china</a:t>
            </a:r>
            <a:endParaRPr lang="en-US" dirty="0"/>
          </a:p>
        </p:txBody>
      </p:sp>
      <p:pic>
        <p:nvPicPr>
          <p:cNvPr id="8" name="Picture 7" descr="Macintosh HD:Users:oliverstuenkel:Desktop:Screen Shot 2015-08-16 at 10.57.39 AM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920879"/>
            <a:ext cx="8381260" cy="42147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8533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6-01-19 at 12.07.14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912" y="1809970"/>
            <a:ext cx="6694071" cy="4599475"/>
          </a:xfrm>
          <a:prstGeom prst="rect">
            <a:avLst/>
          </a:prstGeom>
        </p:spPr>
      </p:pic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</p:spPr>
        <p:txBody>
          <a:bodyPr/>
          <a:lstStyle/>
          <a:p>
            <a:r>
              <a:rPr lang="en-US" dirty="0" smtClean="0"/>
              <a:t>a </a:t>
            </a:r>
            <a:r>
              <a:rPr lang="en-US" dirty="0" err="1" smtClean="0"/>
              <a:t>transformação</a:t>
            </a:r>
            <a:r>
              <a:rPr lang="en-US" dirty="0" smtClean="0"/>
              <a:t> da </a:t>
            </a:r>
            <a:r>
              <a:rPr lang="en-US" dirty="0" err="1" smtClean="0"/>
              <a:t>economia</a:t>
            </a:r>
            <a:r>
              <a:rPr lang="en-US" dirty="0" smtClean="0"/>
              <a:t> </a:t>
            </a:r>
            <a:r>
              <a:rPr lang="en-US" dirty="0" err="1" smtClean="0"/>
              <a:t>chinesa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936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6-01-19 at 1.49.0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485" y="1688344"/>
            <a:ext cx="6891897" cy="4916370"/>
          </a:xfrm>
          <a:prstGeom prst="rect">
            <a:avLst/>
          </a:prstGeom>
        </p:spPr>
      </p:pic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</p:spPr>
        <p:txBody>
          <a:bodyPr/>
          <a:lstStyle/>
          <a:p>
            <a:r>
              <a:rPr lang="en-US" dirty="0" smtClean="0"/>
              <a:t>a </a:t>
            </a:r>
            <a:r>
              <a:rPr lang="en-US" dirty="0" err="1" smtClean="0"/>
              <a:t>transformação</a:t>
            </a:r>
            <a:r>
              <a:rPr lang="en-US" dirty="0" smtClean="0"/>
              <a:t> da </a:t>
            </a:r>
            <a:r>
              <a:rPr lang="en-US" dirty="0" err="1" smtClean="0"/>
              <a:t>economia</a:t>
            </a:r>
            <a:r>
              <a:rPr lang="en-US" dirty="0" smtClean="0"/>
              <a:t> </a:t>
            </a:r>
            <a:r>
              <a:rPr lang="en-US" dirty="0" err="1" smtClean="0"/>
              <a:t>chinesa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0063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6-01-19 at 1.49.16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539" y="1702260"/>
            <a:ext cx="6958038" cy="4844773"/>
          </a:xfrm>
          <a:prstGeom prst="rect">
            <a:avLst/>
          </a:prstGeom>
        </p:spPr>
      </p:pic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</p:spPr>
        <p:txBody>
          <a:bodyPr/>
          <a:lstStyle/>
          <a:p>
            <a:r>
              <a:rPr lang="en-US" dirty="0" smtClean="0"/>
              <a:t>a </a:t>
            </a:r>
            <a:r>
              <a:rPr lang="en-US" dirty="0" err="1" smtClean="0"/>
              <a:t>transformação</a:t>
            </a:r>
            <a:r>
              <a:rPr lang="en-US" dirty="0" smtClean="0"/>
              <a:t> da </a:t>
            </a:r>
            <a:r>
              <a:rPr lang="en-US" dirty="0" err="1" smtClean="0"/>
              <a:t>economia</a:t>
            </a:r>
            <a:r>
              <a:rPr lang="en-US" dirty="0" smtClean="0"/>
              <a:t> </a:t>
            </a:r>
            <a:r>
              <a:rPr lang="en-US" dirty="0" err="1" smtClean="0"/>
              <a:t>chinesa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69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Screen Shot 2015-08-16 at 9.51.08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61" y="869564"/>
            <a:ext cx="8477495" cy="5146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3575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rid">
  <a:themeElements>
    <a:clrScheme name="Grid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Grid.thmx</Template>
  <TotalTime>8283</TotalTime>
  <Words>953</Words>
  <Application>Microsoft Office PowerPoint</Application>
  <PresentationFormat>Apresentação na tela (4:3)</PresentationFormat>
  <Paragraphs>124</Paragraphs>
  <Slides>26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31" baseType="lpstr">
      <vt:lpstr>Calibri</vt:lpstr>
      <vt:lpstr>Franklin Gothic Medium</vt:lpstr>
      <vt:lpstr>Wingdings</vt:lpstr>
      <vt:lpstr>Wingdings 2</vt:lpstr>
      <vt:lpstr>Grid</vt:lpstr>
      <vt:lpstr>O século do Dragão? A China e a nova globalização</vt:lpstr>
      <vt:lpstr>Apresentação do PowerPoint</vt:lpstr>
      <vt:lpstr>3 dos 5 BRICS Estão em Crise – MAS não é o fim dos emergentes</vt:lpstr>
      <vt:lpstr>Ascensão ou Retorno da china?</vt:lpstr>
      <vt:lpstr>O Retorno da china</vt:lpstr>
      <vt:lpstr>a transformação da economia chinesa</vt:lpstr>
      <vt:lpstr>a transformação da economia chinesa</vt:lpstr>
      <vt:lpstr>a transformação da economia chinesa</vt:lpstr>
      <vt:lpstr>Apresentação do PowerPoint</vt:lpstr>
      <vt:lpstr>Apresentação do PowerPoint</vt:lpstr>
      <vt:lpstr>Quais serão as consequências geopolíticas?</vt:lpstr>
      <vt:lpstr>Nossa visão Ocidental-cêntrica</vt:lpstr>
      <vt:lpstr>Nossa visão Ocidental-cêntrica</vt:lpstr>
      <vt:lpstr>Nossa visão Ocidental-cêntrica</vt:lpstr>
      <vt:lpstr>A estratégia Da china</vt:lpstr>
      <vt:lpstr>Por que surgem as novas instituições? </vt:lpstr>
      <vt:lpstr>Instituições e soft power</vt:lpstr>
      <vt:lpstr>A ordem paralela: finanças</vt:lpstr>
      <vt:lpstr>A ordem paralela: finanças</vt:lpstr>
      <vt:lpstr>A ordem paralela: comércio e investimento</vt:lpstr>
      <vt:lpstr>A ordem paralela: segurança</vt:lpstr>
      <vt:lpstr>A ordem paralela: diplomacia</vt:lpstr>
      <vt:lpstr>A ordem paralela: infraestrutura</vt:lpstr>
      <vt:lpstr>conclusão</vt:lpstr>
      <vt:lpstr>Implicações para o Brasil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domestic foundations of Brazil’s international position</dc:title>
  <dc:creator>MATIAS  SPEKTOR</dc:creator>
  <cp:lastModifiedBy>Jazer Jose de Melo</cp:lastModifiedBy>
  <cp:revision>250</cp:revision>
  <dcterms:created xsi:type="dcterms:W3CDTF">2016-01-05T23:10:22Z</dcterms:created>
  <dcterms:modified xsi:type="dcterms:W3CDTF">2017-06-05T20:58:28Z</dcterms:modified>
</cp:coreProperties>
</file>