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477" r:id="rId2"/>
    <p:sldId id="479" r:id="rId3"/>
    <p:sldId id="481" r:id="rId4"/>
    <p:sldId id="483" r:id="rId5"/>
    <p:sldId id="482" r:id="rId6"/>
    <p:sldId id="485" r:id="rId7"/>
    <p:sldId id="486" r:id="rId8"/>
    <p:sldId id="487" r:id="rId9"/>
    <p:sldId id="488" r:id="rId10"/>
    <p:sldId id="491" r:id="rId11"/>
    <p:sldId id="492" r:id="rId12"/>
    <p:sldId id="493" r:id="rId13"/>
    <p:sldId id="515" r:id="rId14"/>
    <p:sldId id="516" r:id="rId15"/>
    <p:sldId id="495" r:id="rId16"/>
    <p:sldId id="496" r:id="rId17"/>
    <p:sldId id="497" r:id="rId18"/>
    <p:sldId id="506" r:id="rId19"/>
    <p:sldId id="507" r:id="rId20"/>
    <p:sldId id="508" r:id="rId21"/>
    <p:sldId id="509" r:id="rId22"/>
    <p:sldId id="510" r:id="rId23"/>
    <p:sldId id="511" r:id="rId24"/>
    <p:sldId id="514" r:id="rId25"/>
    <p:sldId id="504" r:id="rId26"/>
    <p:sldId id="50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ice Barbaresco" initials="JB" lastIdx="7" clrIdx="0"/>
  <p:cmAuthor id="1" name="Oliver Stuenke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5" autoAdjust="0"/>
    <p:restoredTop sz="94101" autoAdjust="0"/>
  </p:normalViewPr>
  <p:slideViewPr>
    <p:cSldViewPr snapToGrid="0" snapToObjects="1">
      <p:cViewPr varScale="1">
        <p:scale>
          <a:sx n="87" d="100"/>
          <a:sy n="87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0CE39-C6DC-4382-8CF4-909DF91FAB2C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2D785-99EB-45B1-9EEE-26E8E133D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75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BBA3B4E-94D8-3349-AB34-B2C6B057FAD4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295A6E6-BD7F-8E4F-9BBC-9981CEBC332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851659"/>
            <a:ext cx="1981200" cy="2701095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5</a:t>
            </a:r>
            <a:r>
              <a:rPr lang="pt-BR" smtClean="0"/>
              <a:t> </a:t>
            </a:r>
            <a:r>
              <a:rPr lang="pt-BR" dirty="0" smtClean="0"/>
              <a:t>de junho de 2017</a:t>
            </a:r>
          </a:p>
          <a:p>
            <a:endParaRPr lang="pt-BR" dirty="0"/>
          </a:p>
          <a:p>
            <a:r>
              <a:rPr lang="pt-BR" dirty="0" smtClean="0"/>
              <a:t>Comissão de Relações Exteriores e de Defesa Nacional – Senado Federal</a:t>
            </a:r>
          </a:p>
          <a:p>
            <a:endParaRPr lang="pt-BR" dirty="0" smtClean="0"/>
          </a:p>
          <a:p>
            <a:r>
              <a:rPr lang="pt-BR" dirty="0" smtClean="0"/>
              <a:t>Oliver Della Costa Stuenkel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século do Dragão? A China e a nova globalização</a:t>
            </a:r>
          </a:p>
        </p:txBody>
      </p:sp>
    </p:spTree>
    <p:extLst>
      <p:ext uri="{BB962C8B-B14F-4D97-AF65-F5344CB8AC3E}">
        <p14:creationId xmlns:p14="http://schemas.microsoft.com/office/powerpoint/2010/main" val="636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5 at 22.4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0" y="456439"/>
            <a:ext cx="80264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Ocidente </a:t>
            </a:r>
            <a:r>
              <a:rPr lang="pt-BR" dirty="0"/>
              <a:t>está lentamente perdendo a </a:t>
            </a:r>
            <a:r>
              <a:rPr lang="pt-BR" dirty="0" smtClean="0"/>
              <a:t>capacidade </a:t>
            </a:r>
            <a:r>
              <a:rPr lang="pt-BR" dirty="0"/>
              <a:t>de determinar a agenda global, algo com que estávamos tão acostumados que se tornou difícil imaginar a governança global sem a predominância ocidental.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pt-BR" dirty="0"/>
              <a:t>Por mais de um </a:t>
            </a:r>
            <a:r>
              <a:rPr lang="pt-BR" dirty="0" smtClean="0"/>
              <a:t>século e meio, </a:t>
            </a:r>
            <a:r>
              <a:rPr lang="pt-BR" dirty="0"/>
              <a:t>a concentração extrema de poder econômico permitiu que o O</a:t>
            </a:r>
            <a:r>
              <a:rPr lang="pt-BR" dirty="0" smtClean="0"/>
              <a:t>cidente iniciasse</a:t>
            </a:r>
            <a:r>
              <a:rPr lang="pt-BR" dirty="0"/>
              <a:t>, legitimasse e advogasse com eficácia políticas globais nas áreas de economia e segurança.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Para </a:t>
            </a:r>
            <a:r>
              <a:rPr lang="pt-BR" dirty="0"/>
              <a:t>a maioria dos </a:t>
            </a:r>
            <a:r>
              <a:rPr lang="pt-BR" dirty="0" smtClean="0"/>
              <a:t>observadores ocidentais, </a:t>
            </a:r>
            <a:r>
              <a:rPr lang="pt-BR" dirty="0"/>
              <a:t>atores não-ocidentais raramente exerceram um papel construtivo na administração da governança global.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as </a:t>
            </a:r>
            <a:r>
              <a:rPr lang="en-US" dirty="0" err="1" smtClean="0"/>
              <a:t>consequências</a:t>
            </a:r>
            <a:r>
              <a:rPr lang="en-US" dirty="0" smtClean="0"/>
              <a:t> </a:t>
            </a:r>
            <a:r>
              <a:rPr lang="en-US" dirty="0" err="1" smtClean="0"/>
              <a:t>geopolíticas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5563"/>
          </a:xfrm>
        </p:spPr>
        <p:txBody>
          <a:bodyPr>
            <a:normAutofit/>
          </a:bodyPr>
          <a:lstStyle/>
          <a:p>
            <a:r>
              <a:rPr lang="pt-BR" dirty="0"/>
              <a:t>Consequentemente, o futuro da ordem global — não mais sob controle do </a:t>
            </a:r>
            <a:r>
              <a:rPr lang="pt-BR" dirty="0" smtClean="0"/>
              <a:t>Ocidente </a:t>
            </a:r>
            <a:r>
              <a:rPr lang="pt-BR" dirty="0"/>
              <a:t>— geralmente é visto como caótico, desorientador e perigoso.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ampla </a:t>
            </a:r>
            <a:r>
              <a:rPr lang="pt-BR" dirty="0"/>
              <a:t>maioria dos acadêmicos de relações internacionais acredita que o declínio relativo do poder estadunidense terá consequências globais profundamente negativas</a:t>
            </a:r>
            <a:r>
              <a:rPr lang="pt-BR" dirty="0" smtClean="0"/>
              <a:t>.</a:t>
            </a:r>
          </a:p>
          <a:p>
            <a:pPr marL="45720" indent="0">
              <a:buNone/>
            </a:pPr>
            <a:endParaRPr lang="pt-BR" dirty="0"/>
          </a:p>
          <a:p>
            <a:r>
              <a:rPr lang="pt-BR" dirty="0" smtClean="0"/>
              <a:t>A disciplina de Relações Internacionais é muito mais paroquial do que outras – como História Global ou Antropologia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Ocidental-cêntrica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visão</a:t>
            </a:r>
            <a:r>
              <a:rPr lang="en-US" dirty="0"/>
              <a:t> </a:t>
            </a:r>
            <a:r>
              <a:rPr lang="en-US" dirty="0" err="1"/>
              <a:t>Ocidental-cêntrica</a:t>
            </a:r>
            <a:endParaRPr lang="en-US" dirty="0"/>
          </a:p>
        </p:txBody>
      </p:sp>
      <p:pic>
        <p:nvPicPr>
          <p:cNvPr id="2" name="Picture 1" descr="Screen Shot 2017-02-01 at 15.4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2" y="1714578"/>
            <a:ext cx="8270273" cy="48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visão</a:t>
            </a:r>
            <a:r>
              <a:rPr lang="en-US" dirty="0"/>
              <a:t> </a:t>
            </a:r>
            <a:r>
              <a:rPr lang="en-US" dirty="0" err="1"/>
              <a:t>Ocidental-cêntrica</a:t>
            </a:r>
            <a:endParaRPr lang="en-US" dirty="0"/>
          </a:p>
        </p:txBody>
      </p:sp>
      <p:pic>
        <p:nvPicPr>
          <p:cNvPr id="4" name="Picture 3" descr="Screen Shot 2017-02-01 at 15.4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6" y="1882133"/>
            <a:ext cx="8598339" cy="44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 fato, em vez de confrontar diretamente instituições existentes, potências emergentes — lideradas pela China — estão discretamente elaborando os primeiros estágios do que podemos chamar de uma “ordem paralela</a:t>
            </a:r>
            <a:r>
              <a:rPr lang="pt-BR" dirty="0" smtClean="0"/>
              <a:t>”. </a:t>
            </a:r>
          </a:p>
          <a:p>
            <a:endParaRPr lang="pt-BR" dirty="0"/>
          </a:p>
          <a:p>
            <a:r>
              <a:rPr lang="pt-BR" dirty="0" smtClean="0"/>
              <a:t>Esta ordem paralela inicialmente complementará </a:t>
            </a:r>
            <a:r>
              <a:rPr lang="pt-BR" dirty="0"/>
              <a:t>e, mais tarde, possivelmente </a:t>
            </a:r>
            <a:r>
              <a:rPr lang="pt-BR" dirty="0" smtClean="0"/>
              <a:t>desafiará </a:t>
            </a:r>
            <a:r>
              <a:rPr lang="pt-BR" dirty="0"/>
              <a:t>as instituições internacionais existentes hoje em </a:t>
            </a:r>
            <a:r>
              <a:rPr lang="pt-BR" dirty="0" smtClean="0"/>
              <a:t>dia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estratégia</a:t>
            </a:r>
            <a:r>
              <a:rPr lang="en-US" dirty="0" smtClean="0"/>
              <a:t> Da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 parte, </a:t>
            </a:r>
            <a:r>
              <a:rPr lang="pt-BR" dirty="0" smtClean="0"/>
              <a:t>as novas instituições </a:t>
            </a:r>
            <a:r>
              <a:rPr lang="pt-BR" dirty="0"/>
              <a:t>surgiram em função da mobilidade social limitada da ordem atual e porque as instituições vigentes são incapazes de </a:t>
            </a:r>
            <a:r>
              <a:rPr lang="pt-BR" dirty="0" smtClean="0"/>
              <a:t>integrar a China adequadamente.</a:t>
            </a:r>
          </a:p>
          <a:p>
            <a:endParaRPr lang="pt-BR" dirty="0"/>
          </a:p>
          <a:p>
            <a:r>
              <a:rPr lang="pt-BR" dirty="0" smtClean="0"/>
              <a:t>Engajados </a:t>
            </a:r>
            <a:r>
              <a:rPr lang="pt-BR" dirty="0"/>
              <a:t>em uma estratégia </a:t>
            </a:r>
            <a:r>
              <a:rPr lang="pt-BR" dirty="0" smtClean="0"/>
              <a:t>de </a:t>
            </a:r>
            <a:r>
              <a:rPr lang="pt-BR" i="1" dirty="0" err="1" smtClean="0"/>
              <a:t>hedging</a:t>
            </a:r>
            <a:r>
              <a:rPr lang="pt-BR" dirty="0" smtClean="0"/>
              <a:t>, a China vai continuar </a:t>
            </a:r>
            <a:r>
              <a:rPr lang="pt-BR" dirty="0"/>
              <a:t>a investir em instituições existentes, o que é um sinal de reconhecimento da força da ordem vigente, mas elas também irão buscar modificar a hierarquia do sistema para obter privilégios aos quais apenas os Estados Unidos têm acesso por ora.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surgem</a:t>
            </a:r>
            <a:r>
              <a:rPr lang="en-US" dirty="0" smtClean="0"/>
              <a:t> as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instituições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822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noção</a:t>
            </a:r>
            <a:r>
              <a:rPr lang="en-US" dirty="0" smtClean="0"/>
              <a:t> de que a China “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terá</a:t>
            </a:r>
            <a:r>
              <a:rPr lang="en-US" dirty="0" smtClean="0"/>
              <a:t> amigos”,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sendo</a:t>
            </a:r>
            <a:r>
              <a:rPr lang="en-US" dirty="0" smtClean="0"/>
              <a:t> a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economia</a:t>
            </a:r>
            <a:r>
              <a:rPr lang="en-US" dirty="0" smtClean="0"/>
              <a:t> do </a:t>
            </a:r>
            <a:r>
              <a:rPr lang="en-US" dirty="0" err="1" smtClean="0"/>
              <a:t>mundo</a:t>
            </a:r>
            <a:r>
              <a:rPr lang="en-US" dirty="0" smtClean="0"/>
              <a:t>, </a:t>
            </a:r>
            <a:r>
              <a:rPr lang="en-US" dirty="0" err="1" smtClean="0"/>
              <a:t>exagera</a:t>
            </a:r>
            <a:r>
              <a:rPr lang="en-US" dirty="0" smtClean="0"/>
              <a:t> a </a:t>
            </a:r>
            <a:r>
              <a:rPr lang="en-US" dirty="0" err="1" smtClean="0"/>
              <a:t>importância</a:t>
            </a:r>
            <a:r>
              <a:rPr lang="en-US" dirty="0" smtClean="0"/>
              <a:t> do soft power e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interpretação</a:t>
            </a:r>
            <a:r>
              <a:rPr lang="en-US" dirty="0" smtClean="0"/>
              <a:t> </a:t>
            </a:r>
            <a:r>
              <a:rPr lang="en-US" dirty="0" err="1" smtClean="0"/>
              <a:t>enviesada</a:t>
            </a:r>
            <a:r>
              <a:rPr lang="en-US" dirty="0" smtClean="0"/>
              <a:t> da </a:t>
            </a:r>
            <a:r>
              <a:rPr lang="en-US" dirty="0" err="1" smtClean="0"/>
              <a:t>emergência</a:t>
            </a:r>
            <a:r>
              <a:rPr lang="en-US" dirty="0" smtClean="0"/>
              <a:t> da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pós-Segunda</a:t>
            </a:r>
            <a:r>
              <a:rPr lang="en-US" dirty="0" smtClean="0"/>
              <a:t> Guerra Mundial. </a:t>
            </a:r>
          </a:p>
          <a:p>
            <a:endParaRPr lang="en-US" dirty="0"/>
          </a:p>
          <a:p>
            <a:r>
              <a:rPr lang="en-US" dirty="0" smtClean="0"/>
              <a:t>Como principal </a:t>
            </a:r>
            <a:r>
              <a:rPr lang="en-US" dirty="0" err="1" smtClean="0"/>
              <a:t>economia</a:t>
            </a:r>
            <a:r>
              <a:rPr lang="en-US" dirty="0" smtClean="0"/>
              <a:t> do </a:t>
            </a:r>
            <a:r>
              <a:rPr lang="en-US" dirty="0" err="1" smtClean="0"/>
              <a:t>mundo</a:t>
            </a:r>
            <a:r>
              <a:rPr lang="en-US" dirty="0" smtClean="0"/>
              <a:t>, a China </a:t>
            </a:r>
            <a:r>
              <a:rPr lang="en-US" dirty="0" err="1" smtClean="0"/>
              <a:t>conseguirá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alianças</a:t>
            </a:r>
            <a:r>
              <a:rPr lang="en-US" dirty="0" smtClean="0"/>
              <a:t> com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facilidade</a:t>
            </a:r>
            <a:r>
              <a:rPr lang="en-US" dirty="0" smtClean="0"/>
              <a:t> do que </a:t>
            </a:r>
            <a:r>
              <a:rPr lang="en-US" dirty="0" err="1" smtClean="0"/>
              <a:t>pensamos</a:t>
            </a:r>
            <a:r>
              <a:rPr lang="en-US" dirty="0" smtClean="0"/>
              <a:t> </a:t>
            </a:r>
            <a:r>
              <a:rPr lang="en-US" dirty="0" err="1" smtClean="0"/>
              <a:t>hoje</a:t>
            </a:r>
            <a:r>
              <a:rPr lang="en-US" dirty="0"/>
              <a:t> —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oferecendo</a:t>
            </a:r>
            <a:r>
              <a:rPr lang="en-US" dirty="0" smtClean="0"/>
              <a:t> bens </a:t>
            </a:r>
            <a:r>
              <a:rPr lang="en-US" dirty="0" err="1" smtClean="0"/>
              <a:t>públicos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liderança</a:t>
            </a:r>
            <a:r>
              <a:rPr lang="en-US" dirty="0" smtClean="0"/>
              <a:t> </a:t>
            </a:r>
            <a:r>
              <a:rPr lang="en-US" dirty="0" err="1" smtClean="0"/>
              <a:t>institucional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Exemplo</a:t>
            </a:r>
            <a:r>
              <a:rPr lang="en-US" dirty="0" smtClean="0"/>
              <a:t>: Filipinas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Instituições</a:t>
            </a:r>
            <a:r>
              <a:rPr lang="en-US" dirty="0" smtClean="0"/>
              <a:t> e soft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822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paralela</a:t>
            </a:r>
            <a:r>
              <a:rPr lang="en-US" dirty="0" smtClean="0"/>
              <a:t>: </a:t>
            </a:r>
            <a:r>
              <a:rPr lang="en-US" dirty="0" err="1" smtClean="0"/>
              <a:t>finanças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30122"/>
              </p:ext>
            </p:extLst>
          </p:nvPr>
        </p:nvGraphicFramePr>
        <p:xfrm>
          <a:off x="523325" y="1872838"/>
          <a:ext cx="7725840" cy="4015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20"/>
                <a:gridCol w="3862920"/>
              </a:tblGrid>
              <a:tr h="6865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não-ocidental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tradicional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r>
                        <a:rPr lang="en-US" baseline="0" dirty="0" smtClean="0"/>
                        <a:t> Infrastructure Investment Bank (AIIB)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 Development Bank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BRICS-led New Development Bank (NDB)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Banco Mundial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BRICS Contingency Reserve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FMI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infrastructure to internationalize the </a:t>
                      </a:r>
                      <a:r>
                        <a:rPr lang="en-US" dirty="0" err="1" smtClean="0"/>
                        <a:t>yuan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Dólares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americanos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China International</a:t>
                      </a:r>
                      <a:r>
                        <a:rPr lang="en-US" baseline="0" dirty="0" smtClean="0"/>
                        <a:t> Payment System (CIPS)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822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ordem</a:t>
            </a:r>
            <a:r>
              <a:rPr lang="en-US" dirty="0"/>
              <a:t> </a:t>
            </a:r>
            <a:r>
              <a:rPr lang="en-US" dirty="0" err="1"/>
              <a:t>paralela</a:t>
            </a:r>
            <a:r>
              <a:rPr lang="en-US" dirty="0"/>
              <a:t>: </a:t>
            </a:r>
            <a:r>
              <a:rPr lang="en-US" dirty="0" err="1"/>
              <a:t>finanças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69988"/>
              </p:ext>
            </p:extLst>
          </p:nvPr>
        </p:nvGraphicFramePr>
        <p:xfrm>
          <a:off x="523325" y="1872838"/>
          <a:ext cx="7725840" cy="4015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20"/>
                <a:gridCol w="3862920"/>
              </a:tblGrid>
              <a:tr h="6865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não-ocidental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tradicional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China Union Pay (CUP)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Visa &amp; </a:t>
                      </a:r>
                      <a:r>
                        <a:rPr lang="en-US" dirty="0" err="1" smtClean="0"/>
                        <a:t>Mastercard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Shanghai Global</a:t>
                      </a:r>
                      <a:r>
                        <a:rPr lang="en-US" baseline="0" dirty="0" smtClean="0"/>
                        <a:t> Financial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Centros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financeiros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tradicionais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Universal</a:t>
                      </a:r>
                      <a:r>
                        <a:rPr lang="en-US" baseline="0" dirty="0" smtClean="0"/>
                        <a:t> Credit Rating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Moody’s,</a:t>
                      </a:r>
                      <a:r>
                        <a:rPr lang="en-US" baseline="0" dirty="0" smtClean="0"/>
                        <a:t> Standard and Poor’s, Fitch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Chiang Mai Initiative</a:t>
                      </a:r>
                      <a:r>
                        <a:rPr lang="en-US" baseline="0" dirty="0" smtClean="0"/>
                        <a:t> Multilateral (CMIM)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FMI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ASEAN +3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5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95831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pt-BR" dirty="0" smtClean="0"/>
              <a:t>O deslocamento de poder econômico para a Ásia</a:t>
            </a:r>
          </a:p>
          <a:p>
            <a:pPr marL="502920" indent="-457200">
              <a:buFont typeface="+mj-lt"/>
              <a:buAutoNum type="arabicPeriod"/>
            </a:pPr>
            <a:endParaRPr lang="pt-BR" dirty="0"/>
          </a:p>
          <a:p>
            <a:pPr marL="502920" indent="-457200">
              <a:buFont typeface="+mj-lt"/>
              <a:buAutoNum type="arabicPeriod"/>
            </a:pPr>
            <a:r>
              <a:rPr lang="pt-BR" dirty="0" smtClean="0"/>
              <a:t>Como nossa visão ocidental-</a:t>
            </a:r>
            <a:r>
              <a:rPr lang="pt-BR" dirty="0" err="1" smtClean="0"/>
              <a:t>cêntrica</a:t>
            </a:r>
            <a:r>
              <a:rPr lang="pt-BR" dirty="0" smtClean="0"/>
              <a:t> afeta nossas previsões sobre as consequências políticas</a:t>
            </a:r>
          </a:p>
          <a:p>
            <a:pPr marL="502920" indent="-457200">
              <a:buFont typeface="+mj-lt"/>
              <a:buAutoNum type="arabicPeriod"/>
            </a:pPr>
            <a:endParaRPr lang="pt-BR" dirty="0"/>
          </a:p>
          <a:p>
            <a:pPr marL="502920" indent="-457200">
              <a:buFont typeface="+mj-lt"/>
              <a:buAutoNum type="arabicPeriod"/>
            </a:pPr>
            <a:r>
              <a:rPr lang="pt-BR" dirty="0" smtClean="0"/>
              <a:t>A ascensão da ‘ordem paralela’</a:t>
            </a:r>
          </a:p>
          <a:p>
            <a:pPr marL="502920" indent="-457200">
              <a:buFont typeface="+mj-lt"/>
              <a:buAutoNum type="arabicPeriod"/>
            </a:pPr>
            <a:endParaRPr lang="pt-BR" dirty="0"/>
          </a:p>
          <a:p>
            <a:pPr marL="502920" indent="-457200">
              <a:buFont typeface="+mj-lt"/>
              <a:buAutoNum type="arabicPeriod"/>
            </a:pPr>
            <a:r>
              <a:rPr lang="pt-BR" dirty="0" smtClean="0"/>
              <a:t>Implicações para o Brasil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9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paralela</a:t>
            </a:r>
            <a:r>
              <a:rPr lang="en-US" dirty="0" smtClean="0"/>
              <a:t>: </a:t>
            </a:r>
            <a:r>
              <a:rPr lang="en-US" dirty="0" err="1" smtClean="0"/>
              <a:t>comércio</a:t>
            </a:r>
            <a:r>
              <a:rPr lang="en-US" dirty="0" smtClean="0"/>
              <a:t> e </a:t>
            </a:r>
            <a:r>
              <a:rPr lang="en-US" dirty="0" err="1" smtClean="0"/>
              <a:t>investimento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36477"/>
              </p:ext>
            </p:extLst>
          </p:nvPr>
        </p:nvGraphicFramePr>
        <p:xfrm>
          <a:off x="523325" y="1872838"/>
          <a:ext cx="7725840" cy="201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20"/>
                <a:gridCol w="3862920"/>
              </a:tblGrid>
              <a:tr h="6865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não-ocidental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tradicional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Economic</a:t>
                      </a:r>
                      <a:r>
                        <a:rPr lang="en-US" baseline="0" dirty="0" smtClean="0"/>
                        <a:t> Comprehensive Partnership (RCEP)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Trans-Pacific</a:t>
                      </a:r>
                      <a:r>
                        <a:rPr lang="en-US" baseline="0" dirty="0" smtClean="0"/>
                        <a:t> Partnership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Free Trade Area of the Asia Pacific</a:t>
                      </a:r>
                      <a:r>
                        <a:rPr lang="en-US" baseline="0" dirty="0" smtClean="0"/>
                        <a:t> (FTAAP)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Trans-Pacific</a:t>
                      </a:r>
                      <a:r>
                        <a:rPr lang="en-US" baseline="0" dirty="0" smtClean="0"/>
                        <a:t> Partnership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7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822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paralela</a:t>
            </a:r>
            <a:r>
              <a:rPr lang="en-US" dirty="0" smtClean="0"/>
              <a:t>: </a:t>
            </a:r>
            <a:r>
              <a:rPr lang="en-US" dirty="0" err="1" smtClean="0"/>
              <a:t>segurança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35281"/>
              </p:ext>
            </p:extLst>
          </p:nvPr>
        </p:nvGraphicFramePr>
        <p:xfrm>
          <a:off x="523325" y="1872838"/>
          <a:ext cx="7725840" cy="2932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20"/>
                <a:gridCol w="3862920"/>
              </a:tblGrid>
              <a:tr h="6865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não-ocidental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tradicional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Conference on Interaction and Confidence Building Measures in Asia (CICA)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r>
                        <a:rPr lang="en-US" baseline="0" dirty="0" smtClean="0"/>
                        <a:t> Regional Forum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Shanghai Cooperation Organization (SCO)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OTAN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Ásia</a:t>
                      </a:r>
                      <a:r>
                        <a:rPr lang="en-US" baseline="0" dirty="0" smtClean="0"/>
                        <a:t> Central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BRICS National Security Advisors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7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822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paralela</a:t>
            </a:r>
            <a:r>
              <a:rPr lang="en-US" dirty="0" smtClean="0"/>
              <a:t>: </a:t>
            </a:r>
            <a:r>
              <a:rPr lang="en-US" dirty="0" err="1" smtClean="0"/>
              <a:t>diplomacia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92665"/>
              </p:ext>
            </p:extLst>
          </p:nvPr>
        </p:nvGraphicFramePr>
        <p:xfrm>
          <a:off x="523325" y="1872838"/>
          <a:ext cx="7725840" cy="268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20"/>
                <a:gridCol w="3862920"/>
              </a:tblGrid>
              <a:tr h="6865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não-ocidental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tradicional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BRICS Leaders Summit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G7 (formerly G8)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BRICS and IBSA working groups and other structures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OCDE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Boao</a:t>
                      </a:r>
                      <a:r>
                        <a:rPr lang="en-US" dirty="0" smtClean="0"/>
                        <a:t> Forum for Asia (BFA)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</a:t>
                      </a:r>
                      <a:r>
                        <a:rPr lang="en-US" baseline="0" dirty="0" smtClean="0"/>
                        <a:t> Economic Forum (WEF) em Davos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822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paralela</a:t>
            </a:r>
            <a:r>
              <a:rPr lang="en-US" dirty="0" smtClean="0"/>
              <a:t>: </a:t>
            </a:r>
            <a:r>
              <a:rPr lang="en-US" dirty="0" err="1" smtClean="0"/>
              <a:t>infraestrutura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92224"/>
              </p:ext>
            </p:extLst>
          </p:nvPr>
        </p:nvGraphicFramePr>
        <p:xfrm>
          <a:off x="523325" y="1872838"/>
          <a:ext cx="7725840" cy="268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20"/>
                <a:gridCol w="3862920"/>
              </a:tblGrid>
              <a:tr h="6865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não-ocidental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Instituição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tradicional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New Silk</a:t>
                      </a:r>
                      <a:r>
                        <a:rPr lang="en-US" baseline="0" dirty="0" smtClean="0"/>
                        <a:t> Road (One Belt-One Road/ OBOR)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Plano </a:t>
                      </a:r>
                      <a:r>
                        <a:rPr lang="en-US" dirty="0" smtClean="0"/>
                        <a:t>Marshall</a:t>
                      </a:r>
                      <a:r>
                        <a:rPr lang="en-US" baseline="0" dirty="0" smtClean="0"/>
                        <a:t> (?)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smtClean="0"/>
                        <a:t>Canal da </a:t>
                      </a:r>
                      <a:r>
                        <a:rPr lang="en-US" dirty="0" err="1" smtClean="0"/>
                        <a:t>Nicarágua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Canal do Panamá</a:t>
                      </a:r>
                      <a:endParaRPr lang="en-US" dirty="0"/>
                    </a:p>
                  </a:txBody>
                  <a:tcPr/>
                </a:tc>
              </a:tr>
              <a:tr h="6657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Ferrovia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Transoceânica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82206"/>
          </a:xfrm>
        </p:spPr>
        <p:txBody>
          <a:bodyPr>
            <a:normAutofit/>
          </a:bodyPr>
          <a:lstStyle/>
          <a:p>
            <a:r>
              <a:rPr lang="en-US" dirty="0" err="1" smtClean="0"/>
              <a:t>Ordem</a:t>
            </a:r>
            <a:r>
              <a:rPr lang="en-US" dirty="0" smtClean="0"/>
              <a:t> pós-ocidental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complexa</a:t>
            </a:r>
            <a:r>
              <a:rPr lang="en-US" dirty="0" smtClean="0"/>
              <a:t> e </a:t>
            </a:r>
            <a:r>
              <a:rPr lang="en-US" dirty="0" err="1" smtClean="0"/>
              <a:t>requererá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r>
              <a:rPr lang="en-US" dirty="0" smtClean="0"/>
              <a:t>, mas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necessariamente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violenta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instável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Atores</a:t>
            </a:r>
            <a:r>
              <a:rPr lang="en-US" dirty="0" smtClean="0"/>
              <a:t> </a:t>
            </a:r>
            <a:r>
              <a:rPr lang="en-US" dirty="0" err="1" smtClean="0"/>
              <a:t>não-ocidentais</a:t>
            </a:r>
            <a:r>
              <a:rPr lang="en-US" dirty="0" smtClean="0"/>
              <a:t> </a:t>
            </a:r>
            <a:r>
              <a:rPr lang="en-US" dirty="0" err="1" smtClean="0"/>
              <a:t>atuarão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‘agenda-setters’ com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frequência</a:t>
            </a:r>
            <a:r>
              <a:rPr lang="en-US" dirty="0" smtClean="0"/>
              <a:t> (</a:t>
            </a:r>
            <a:r>
              <a:rPr lang="en-US" dirty="0" err="1" smtClean="0"/>
              <a:t>exemplo</a:t>
            </a:r>
            <a:r>
              <a:rPr lang="en-US" dirty="0" smtClean="0"/>
              <a:t>: China e </a:t>
            </a:r>
            <a:r>
              <a:rPr lang="en-US" dirty="0" err="1" smtClean="0"/>
              <a:t>mudança</a:t>
            </a:r>
            <a:r>
              <a:rPr lang="en-US" dirty="0" smtClean="0"/>
              <a:t> </a:t>
            </a:r>
            <a:r>
              <a:rPr lang="en-US" dirty="0" err="1" smtClean="0"/>
              <a:t>climática</a:t>
            </a:r>
            <a:r>
              <a:rPr lang="en-US" dirty="0" smtClean="0"/>
              <a:t>).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err="1" smtClean="0"/>
              <a:t>Processos</a:t>
            </a:r>
            <a:r>
              <a:rPr lang="en-US" dirty="0" smtClean="0"/>
              <a:t> </a:t>
            </a:r>
            <a:r>
              <a:rPr lang="en-US" dirty="0" err="1" smtClean="0"/>
              <a:t>decisórios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plurais</a:t>
            </a:r>
            <a:r>
              <a:rPr lang="en-US" dirty="0" smtClean="0"/>
              <a:t>. A </a:t>
            </a:r>
            <a:r>
              <a:rPr lang="en-US" dirty="0" err="1" smtClean="0"/>
              <a:t>multipolarização</a:t>
            </a:r>
            <a:r>
              <a:rPr lang="en-US" dirty="0" smtClean="0"/>
              <a:t> </a:t>
            </a:r>
            <a:r>
              <a:rPr lang="en-US" dirty="0" err="1" smtClean="0"/>
              <a:t>oferece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oportunidade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para </a:t>
            </a:r>
            <a:r>
              <a:rPr lang="en-US" dirty="0" err="1" smtClean="0"/>
              <a:t>construir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democráticos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Ao </a:t>
            </a:r>
            <a:r>
              <a:rPr lang="pt-BR" dirty="0"/>
              <a:t>passo que países do Pacífico já se adaptaram à nova realidade, a região como um todo terá de passar por um processo de reorientação estratégica para se adequar a um mundo menos centrado nos Estados Unidos.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Isso </a:t>
            </a:r>
            <a:r>
              <a:rPr lang="pt-BR" dirty="0"/>
              <a:t>implicará, deixando questões ideológicas de lado, aprender a beneficiar-se da competição global emergente entre Washington e Pequim — dinâmica que tende a marcar a década que está por vir.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Implicações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9750" y="2205038"/>
            <a:ext cx="80645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</a:rPr>
              <a:t>oliver.stuenkel@fgv.br</a:t>
            </a:r>
            <a:endParaRPr lang="pt-BR" sz="3200" b="1" dirty="0" smtClean="0">
              <a:solidFill>
                <a:schemeClr val="tx2"/>
              </a:solidFill>
            </a:endParaRPr>
          </a:p>
          <a:p>
            <a:pPr algn="ctr"/>
            <a:endParaRPr lang="pt-BR" sz="32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3200" b="1" dirty="0" err="1" smtClean="0">
                <a:solidFill>
                  <a:schemeClr val="tx2"/>
                </a:solidFill>
              </a:rPr>
              <a:t>www.postwesternworld.com</a:t>
            </a:r>
            <a:r>
              <a:rPr lang="pt-BR" sz="32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281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381261" cy="4925840"/>
          </a:xfrm>
        </p:spPr>
        <p:txBody>
          <a:bodyPr>
            <a:normAutofit/>
          </a:bodyPr>
          <a:lstStyle/>
          <a:p>
            <a:pPr marL="342900" indent="-342900"/>
            <a:r>
              <a:rPr lang="pt-PT" dirty="0" smtClean="0"/>
              <a:t>Crises econômicas no Brasil, na África do Sul e na Rússia: Isso significa que a principal macro tendência, o deslocamento de poder para os emergentes, chegou ao fim? </a:t>
            </a:r>
          </a:p>
          <a:p>
            <a:pPr marL="342900" indent="-342900"/>
            <a:endParaRPr lang="pt-PT" dirty="0" smtClean="0"/>
          </a:p>
          <a:p>
            <a:r>
              <a:rPr lang="pt-PT" dirty="0" smtClean="0"/>
              <a:t>Nos últimos 20 anos, a China adicionou $2 </a:t>
            </a:r>
            <a:r>
              <a:rPr lang="pt-PT" dirty="0" err="1" smtClean="0"/>
              <a:t>trilhões</a:t>
            </a:r>
            <a:r>
              <a:rPr lang="pt-PT" dirty="0" smtClean="0"/>
              <a:t> de dólares do PIB global, criou 120 milhões de empregos, e tirou 400 milhões de pessoas da pobreza: a maior redução da história. </a:t>
            </a:r>
          </a:p>
          <a:p>
            <a:endParaRPr lang="pt-PT" dirty="0" smtClean="0"/>
          </a:p>
          <a:p>
            <a:r>
              <a:rPr lang="pt-PT" dirty="0" smtClean="0"/>
              <a:t>Sua emergência é muito mais acelerada do que da Grã-Bretanha ou dos EUA no passado. </a:t>
            </a:r>
          </a:p>
          <a:p>
            <a:pPr marL="457200" indent="-457200"/>
            <a:endParaRPr lang="pt-B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dos 5 BRICS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Crise</a:t>
            </a:r>
            <a:r>
              <a:rPr lang="en-US" dirty="0" smtClean="0"/>
              <a:t> – MAS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fim</a:t>
            </a:r>
            <a:r>
              <a:rPr lang="en-US" dirty="0" smtClean="0"/>
              <a:t> dos </a:t>
            </a:r>
            <a:r>
              <a:rPr lang="en-US" dirty="0" err="1" smtClean="0"/>
              <a:t>emergentes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Ascensão ou Retorno da china?</a:t>
            </a:r>
            <a:endParaRPr lang="pt-BR" dirty="0"/>
          </a:p>
        </p:txBody>
      </p:sp>
      <p:pic>
        <p:nvPicPr>
          <p:cNvPr id="4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1" y="1860200"/>
            <a:ext cx="7325220" cy="46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Retorno </a:t>
            </a:r>
            <a:r>
              <a:rPr lang="en-US" dirty="0" smtClean="0"/>
              <a:t>da china</a:t>
            </a:r>
            <a:endParaRPr lang="en-US" dirty="0"/>
          </a:p>
        </p:txBody>
      </p:sp>
      <p:pic>
        <p:nvPicPr>
          <p:cNvPr id="8" name="Picture 7" descr="Macintosh HD:Users:oliverstuenkel:Desktop:Screen Shot 2015-08-16 at 10.57.39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0879"/>
            <a:ext cx="8381260" cy="4214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1-19 at 12.0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2" y="1809970"/>
            <a:ext cx="6694071" cy="45994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transformação</a:t>
            </a:r>
            <a:r>
              <a:rPr lang="en-US" dirty="0" smtClean="0"/>
              <a:t> da 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  <a:r>
              <a:rPr lang="en-US" dirty="0" err="1" smtClean="0"/>
              <a:t>chinesa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19 at 1.4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5" y="1688344"/>
            <a:ext cx="6891897" cy="491637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transformação</a:t>
            </a:r>
            <a:r>
              <a:rPr lang="en-US" dirty="0" smtClean="0"/>
              <a:t> da 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  <a:r>
              <a:rPr lang="en-US" dirty="0" err="1" smtClean="0"/>
              <a:t>chinesa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19 at 1.4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39" y="1702260"/>
            <a:ext cx="6958038" cy="4844773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transformação</a:t>
            </a:r>
            <a:r>
              <a:rPr lang="en-US" dirty="0" smtClean="0"/>
              <a:t> da 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  <a:r>
              <a:rPr lang="en-US" dirty="0" err="1" smtClean="0"/>
              <a:t>chinesa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reen Shot 2015-08-16 at 9.51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1" y="869564"/>
            <a:ext cx="8477495" cy="514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5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8283</TotalTime>
  <Words>953</Words>
  <Application>Microsoft Office PowerPoint</Application>
  <PresentationFormat>Apresentação na tela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Calibri</vt:lpstr>
      <vt:lpstr>Franklin Gothic Medium</vt:lpstr>
      <vt:lpstr>Wingdings</vt:lpstr>
      <vt:lpstr>Wingdings 2</vt:lpstr>
      <vt:lpstr>Grid</vt:lpstr>
      <vt:lpstr>O século do Dragão? A China e a nova globalização</vt:lpstr>
      <vt:lpstr>Apresentação do PowerPoint</vt:lpstr>
      <vt:lpstr>3 dos 5 BRICS Estão em Crise – MAS não é o fim dos emergentes</vt:lpstr>
      <vt:lpstr>Ascensão ou Retorno da china?</vt:lpstr>
      <vt:lpstr>O Retorno da china</vt:lpstr>
      <vt:lpstr>a transformação da economia chinesa</vt:lpstr>
      <vt:lpstr>a transformação da economia chinesa</vt:lpstr>
      <vt:lpstr>a transformação da economia chinesa</vt:lpstr>
      <vt:lpstr>Apresentação do PowerPoint</vt:lpstr>
      <vt:lpstr>Apresentação do PowerPoint</vt:lpstr>
      <vt:lpstr>Quais serão as consequências geopolíticas?</vt:lpstr>
      <vt:lpstr>Nossa visão Ocidental-cêntrica</vt:lpstr>
      <vt:lpstr>Nossa visão Ocidental-cêntrica</vt:lpstr>
      <vt:lpstr>Nossa visão Ocidental-cêntrica</vt:lpstr>
      <vt:lpstr>A estratégia Da china</vt:lpstr>
      <vt:lpstr>Por que surgem as novas instituições? </vt:lpstr>
      <vt:lpstr>Instituições e soft power</vt:lpstr>
      <vt:lpstr>A ordem paralela: finanças</vt:lpstr>
      <vt:lpstr>A ordem paralela: finanças</vt:lpstr>
      <vt:lpstr>A ordem paralela: comércio e investimento</vt:lpstr>
      <vt:lpstr>A ordem paralela: segurança</vt:lpstr>
      <vt:lpstr>A ordem paralela: diplomacia</vt:lpstr>
      <vt:lpstr>A ordem paralela: infraestrutura</vt:lpstr>
      <vt:lpstr>conclusão</vt:lpstr>
      <vt:lpstr>Implicações para o Brasil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domestic foundations of Brazil’s international position</dc:title>
  <dc:creator>MATIAS  SPEKTOR</dc:creator>
  <cp:lastModifiedBy>Jazer Jose de Melo</cp:lastModifiedBy>
  <cp:revision>250</cp:revision>
  <dcterms:created xsi:type="dcterms:W3CDTF">2016-01-05T23:10:22Z</dcterms:created>
  <dcterms:modified xsi:type="dcterms:W3CDTF">2017-06-05T20:58:28Z</dcterms:modified>
</cp:coreProperties>
</file>