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4"/>
    <p:sldMasterId id="2147483750" r:id="rId5"/>
    <p:sldMasterId id="2147483676" r:id="rId6"/>
    <p:sldMasterId id="2147483788" r:id="rId7"/>
    <p:sldMasterId id="2147483726" r:id="rId8"/>
    <p:sldMasterId id="2147483738" r:id="rId9"/>
  </p:sldMasterIdLst>
  <p:notesMasterIdLst>
    <p:notesMasterId r:id="rId15"/>
  </p:notesMasterIdLst>
  <p:handoutMasterIdLst>
    <p:handoutMasterId r:id="rId16"/>
  </p:handoutMasterIdLst>
  <p:sldIdLst>
    <p:sldId id="279" r:id="rId10"/>
    <p:sldId id="613" r:id="rId11"/>
    <p:sldId id="614" r:id="rId12"/>
    <p:sldId id="612" r:id="rId13"/>
    <p:sldId id="275" r:id="rId14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ÃO ALTERAR ESPECIFICAÇÕES TÉCNICAS" id="{B24B86CB-9758-46B7-8067-171008CC9916}">
          <p14:sldIdLst>
            <p14:sldId id="279"/>
            <p14:sldId id="613"/>
            <p14:sldId id="614"/>
            <p14:sldId id="612"/>
            <p14:sldId id="27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361A217-D671-60A3-33A4-70E1D94DAF64}" name="Kevin Eiji Iwashita" initials="KE" userId="S::kevin.iwashita@cvm.gov.br::7e39feb2-90bf-4454-8344-c4f5f1b25ee8" providerId="AD"/>
  <p188:author id="{7C8B3948-EB52-F7FE-C562-9DA1E1A41E67}" name="Raphael Acácio Gomes Dos Santos De Souza" initials="RA" userId="S::RSouza@cvm.gov.br::a3872d2b-e3ba-4185-87e8-f9ebcd136cdb" providerId="AD"/>
  <p188:author id="{B92FB19B-932F-0BB1-9BF8-6D2445B276FC}" name="Antonio Carlos Berwanger" initials="ACB" userId="S::Berwanger@cvm.gov.br::52106e5f-c8ff-4501-b497-d873ebcbb54c" providerId="AD"/>
  <p188:author id="{5035D3B6-C081-146C-3B61-15EE17CD8498}" name="Eduarda Castello Branco Paixão" initials="EC" userId="S::eduardapaixao@cvm.gov.br::d022aaa9-e91c-4183-b3a0-26dd099b33f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732E"/>
    <a:srgbClr val="245630"/>
    <a:srgbClr val="000000"/>
    <a:srgbClr val="3C6630"/>
    <a:srgbClr val="3C5921"/>
    <a:srgbClr val="F1F1F1"/>
    <a:srgbClr val="F1FA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Estilo Claro 1 - Ênfas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Ênfas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2C8C85-51F0-491E-9774-3900AFEF0FD7}" styleName="Estilo Claro 2 - Ênfas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86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Investidores de valores mobiliários submetidos a depósito centralizado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054-A548-839F-70AC59546662}"/>
              </c:ext>
            </c:extLst>
          </c:dPt>
          <c:dPt>
            <c:idx val="1"/>
            <c:bubble3D val="0"/>
            <c:spPr>
              <a:solidFill>
                <a:schemeClr val="accent6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054-A548-839F-70AC59546662}"/>
              </c:ext>
            </c:extLst>
          </c:dPt>
          <c:cat>
            <c:strRef>
              <c:f>Planilha1!$A$2:$A$3</c:f>
              <c:strCache>
                <c:ptCount val="2"/>
                <c:pt idx="0">
                  <c:v>Abrangidos</c:v>
                </c:pt>
                <c:pt idx="1">
                  <c:v>Não abrangidos</c:v>
                </c:pt>
              </c:strCache>
            </c:strRef>
          </c:cat>
          <c:val>
            <c:numRef>
              <c:f>Planilha1!$B$2:$B$3</c:f>
              <c:numCache>
                <c:formatCode>0%</c:formatCode>
                <c:ptCount val="2"/>
                <c:pt idx="0">
                  <c:v>0.98</c:v>
                </c:pt>
                <c:pt idx="1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62-4058-9E8D-B4D4361E4B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292" cy="498236"/>
          </a:xfrm>
          <a:prstGeom prst="rect">
            <a:avLst/>
          </a:prstGeom>
        </p:spPr>
        <p:txBody>
          <a:bodyPr vert="horz" lIns="91285" tIns="45642" rIns="91285" bIns="45642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802" y="0"/>
            <a:ext cx="2946292" cy="498236"/>
          </a:xfrm>
          <a:prstGeom prst="rect">
            <a:avLst/>
          </a:prstGeom>
        </p:spPr>
        <p:txBody>
          <a:bodyPr vert="horz" lIns="91285" tIns="45642" rIns="91285" bIns="45642" rtlCol="0"/>
          <a:lstStyle>
            <a:lvl1pPr algn="r">
              <a:defRPr sz="1200"/>
            </a:lvl1pPr>
          </a:lstStyle>
          <a:p>
            <a:fld id="{2217F355-8867-47B6-B894-2D8327028D98}" type="datetimeFigureOut">
              <a:rPr lang="pt-BR" smtClean="0"/>
              <a:t>19/11/2025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1" y="9428403"/>
            <a:ext cx="2946292" cy="498236"/>
          </a:xfrm>
          <a:prstGeom prst="rect">
            <a:avLst/>
          </a:prstGeom>
        </p:spPr>
        <p:txBody>
          <a:bodyPr vert="horz" lIns="91285" tIns="45642" rIns="91285" bIns="45642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802" y="9428403"/>
            <a:ext cx="2946292" cy="498236"/>
          </a:xfrm>
          <a:prstGeom prst="rect">
            <a:avLst/>
          </a:prstGeom>
        </p:spPr>
        <p:txBody>
          <a:bodyPr vert="horz" lIns="91285" tIns="45642" rIns="91285" bIns="45642" rtlCol="0" anchor="b"/>
          <a:lstStyle>
            <a:lvl1pPr algn="r">
              <a:defRPr sz="1200"/>
            </a:lvl1pPr>
          </a:lstStyle>
          <a:p>
            <a:fld id="{B47244DB-08E5-4410-A8FC-CFC293F1FA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37750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292" cy="498236"/>
          </a:xfrm>
          <a:prstGeom prst="rect">
            <a:avLst/>
          </a:prstGeom>
        </p:spPr>
        <p:txBody>
          <a:bodyPr vert="horz" lIns="91285" tIns="45642" rIns="91285" bIns="45642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802" y="0"/>
            <a:ext cx="2946292" cy="498236"/>
          </a:xfrm>
          <a:prstGeom prst="rect">
            <a:avLst/>
          </a:prstGeom>
        </p:spPr>
        <p:txBody>
          <a:bodyPr vert="horz" lIns="91285" tIns="45642" rIns="91285" bIns="45642" rtlCol="0"/>
          <a:lstStyle>
            <a:lvl1pPr algn="r">
              <a:defRPr sz="1200"/>
            </a:lvl1pPr>
          </a:lstStyle>
          <a:p>
            <a:fld id="{039738FE-595A-4459-9F67-6F4A48B28B55}" type="datetimeFigureOut">
              <a:rPr lang="pt-BR" smtClean="0"/>
              <a:t>19/11/2025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85" tIns="45642" rIns="91285" bIns="45642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0401" y="4777671"/>
            <a:ext cx="5436874" cy="3908137"/>
          </a:xfrm>
          <a:prstGeom prst="rect">
            <a:avLst/>
          </a:prstGeom>
        </p:spPr>
        <p:txBody>
          <a:bodyPr vert="horz" lIns="91285" tIns="45642" rIns="91285" bIns="45642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428403"/>
            <a:ext cx="2946292" cy="498236"/>
          </a:xfrm>
          <a:prstGeom prst="rect">
            <a:avLst/>
          </a:prstGeom>
        </p:spPr>
        <p:txBody>
          <a:bodyPr vert="horz" lIns="91285" tIns="45642" rIns="91285" bIns="45642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802" y="9428403"/>
            <a:ext cx="2946292" cy="498236"/>
          </a:xfrm>
          <a:prstGeom prst="rect">
            <a:avLst/>
          </a:prstGeom>
        </p:spPr>
        <p:txBody>
          <a:bodyPr vert="horz" lIns="91285" tIns="45642" rIns="91285" bIns="45642" rtlCol="0" anchor="b"/>
          <a:lstStyle>
            <a:lvl1pPr algn="r">
              <a:defRPr sz="1200"/>
            </a:lvl1pPr>
          </a:lstStyle>
          <a:p>
            <a:fld id="{894AB1AF-AE48-4433-9152-398ED2E115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9654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4AB1AF-AE48-4433-9152-398ED2E115F7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5876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6E25CE-D31F-7872-2E03-004C950ABD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10F6927C-9EF4-7812-2D01-0F8EB431EA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5C4EDB52-17FD-4DCF-946E-A1352C896C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7EC87FE-A2BA-7281-5D10-1E02D3EB18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4AB1AF-AE48-4433-9152-398ED2E115F7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4401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D09383-2456-9EF4-2FCD-33C95CBB0C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0E1AD18B-336C-52D1-A3A6-259CA86499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96942FAD-52A4-5140-57BC-F5C33DFC63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97E1DF8-D41F-62EE-5797-9AD8843900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4AB1AF-AE48-4433-9152-398ED2E115F7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4621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DF8B0F-33F3-EFC9-C1D5-6F6B5298DC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EFBDC05E-0670-E62D-5456-FE5927812F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8309D1FB-57FE-20A9-6303-2FB3F13F91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C0D53B7-39D0-86EF-859D-96AE0715C3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4AB1AF-AE48-4433-9152-398ED2E115F7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9365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A5E26-2D0E-4FC5-B0AF-9E7601C928E6}" type="datetime1">
              <a:rPr lang="pt-BR" smtClean="0"/>
              <a:t>19/11/2025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A8F8-4F29-4069-8378-28D7BA9E00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1790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2FD64-D7B8-42DF-B0CD-03CC65791A45}" type="datetime1">
              <a:rPr lang="pt-BR" smtClean="0"/>
              <a:t>19/11/2025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A8F8-4F29-4069-8378-28D7BA9E00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4398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E7A2C-8EDD-49F1-8D50-BC835091C20D}" type="datetime1">
              <a:rPr lang="pt-BR" smtClean="0"/>
              <a:t>19/11/2025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A8F8-4F29-4069-8378-28D7BA9E00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4264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D79C5-9D06-49E2-A4F4-E016D0F0EFAA}" type="datetime1">
              <a:rPr lang="pt-BR" smtClean="0"/>
              <a:t>19/11/2025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A8F8-4F29-4069-8378-28D7BA9E00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3411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A5E26-2D0E-4FC5-B0AF-9E7601C928E6}" type="datetime1">
              <a:rPr lang="pt-BR" smtClean="0"/>
              <a:t>19/11/2025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A8F8-4F29-4069-8378-28D7BA9E00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0031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4ABF2-AD71-4C20-A249-BDB0BA52A0CF}" type="datetime1">
              <a:rPr lang="pt-BR" smtClean="0"/>
              <a:t>19/11/2025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A8F8-4F29-4069-8378-28D7BA9E00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5267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0F726-BA22-4E41-B6F8-9F1CE40EC653}" type="datetime1">
              <a:rPr lang="pt-BR" smtClean="0"/>
              <a:t>19/11/2025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A8F8-4F29-4069-8378-28D7BA9E00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2954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833B-B812-4E08-9714-A175D79B0F6E}" type="datetime1">
              <a:rPr lang="pt-BR" smtClean="0"/>
              <a:t>19/11/2025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A8F8-4F29-4069-8378-28D7BA9E00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36796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59087-8175-4E92-B292-CF73AEE4F756}" type="datetime1">
              <a:rPr lang="pt-BR" smtClean="0"/>
              <a:t>19/11/2025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A8F8-4F29-4069-8378-28D7BA9E00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81643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58021-65DF-4B8A-9E05-5657252AC5EA}" type="datetime1">
              <a:rPr lang="pt-BR" smtClean="0"/>
              <a:t>19/11/2025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A8F8-4F29-4069-8378-28D7BA9E00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31705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ACB5B-E265-4FB3-AC4B-A3F09F3E3812}" type="datetime1">
              <a:rPr lang="pt-BR" smtClean="0"/>
              <a:t>19/11/2025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A8F8-4F29-4069-8378-28D7BA9E00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2241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4ABF2-AD71-4C20-A249-BDB0BA52A0CF}" type="datetime1">
              <a:rPr lang="pt-BR" smtClean="0"/>
              <a:t>19/11/2025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A8F8-4F29-4069-8378-28D7BA9E00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25866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86ED8-1DD3-4AEF-A8C5-D9A1120EC144}" type="datetime1">
              <a:rPr lang="pt-BR" smtClean="0"/>
              <a:t>19/11/2025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A8F8-4F29-4069-8378-28D7BA9E00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82091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4380B-8AD7-49A7-AF93-A55C00689E0F}" type="datetime1">
              <a:rPr lang="pt-BR" smtClean="0"/>
              <a:t>19/11/2025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A8F8-4F29-4069-8378-28D7BA9E00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05385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2FD64-D7B8-42DF-B0CD-03CC65791A45}" type="datetime1">
              <a:rPr lang="pt-BR" smtClean="0"/>
              <a:t>19/11/2025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A8F8-4F29-4069-8378-28D7BA9E00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87571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E7A2C-8EDD-49F1-8D50-BC835091C20D}" type="datetime1">
              <a:rPr lang="pt-BR" smtClean="0"/>
              <a:t>19/11/2025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A8F8-4F29-4069-8378-28D7BA9E00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67802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D79C5-9D06-49E2-A4F4-E016D0F0EFAA}" type="datetime1">
              <a:rPr lang="pt-BR" smtClean="0"/>
              <a:t>19/11/2025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A8F8-4F29-4069-8378-28D7BA9E00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13502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1BA02-4DEA-4CFE-A516-1A57958A6AE8}" type="datetime1">
              <a:rPr lang="pt-BR" smtClean="0"/>
              <a:t>19/11/2025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5BAA-47EA-4781-9A09-0B8CBE73B3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91677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CA63F-9A48-4BF2-B0B8-32684D48C9C3}" type="datetime1">
              <a:rPr lang="pt-BR" smtClean="0"/>
              <a:t>19/11/2025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5BAA-47EA-4781-9A09-0B8CBE73B3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88946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035A0-3E5D-41F9-A2FB-9437987218A5}" type="datetime1">
              <a:rPr lang="pt-BR" smtClean="0"/>
              <a:t>19/11/2025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5BAA-47EA-4781-9A09-0B8CBE73B3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06307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402B2-03F0-4BE8-A8A7-EA54FAADEA7E}" type="datetime1">
              <a:rPr lang="pt-BR" smtClean="0"/>
              <a:t>19/11/2025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5BAA-47EA-4781-9A09-0B8CBE73B3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56359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94ED9-7C12-48B5-AFEC-D801B1343384}" type="datetime1">
              <a:rPr lang="pt-BR" smtClean="0"/>
              <a:t>19/11/2025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5BAA-47EA-4781-9A09-0B8CBE73B3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7858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0F726-BA22-4E41-B6F8-9F1CE40EC653}" type="datetime1">
              <a:rPr lang="pt-BR" smtClean="0"/>
              <a:t>19/11/2025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A8F8-4F29-4069-8378-28D7BA9E00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70581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4D82-D769-4B20-8422-8C6F68C01886}" type="datetime1">
              <a:rPr lang="pt-BR" smtClean="0"/>
              <a:t>19/11/2025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5BAA-47EA-4781-9A09-0B8CBE73B3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87815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83D12-BC73-4564-8C7B-002A20DE55F6}" type="datetime1">
              <a:rPr lang="pt-BR" smtClean="0"/>
              <a:t>19/11/2025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5BAA-47EA-4781-9A09-0B8CBE73B3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07807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DD9AA-4DBB-4EDD-9B5D-FD16399F31E9}" type="datetime1">
              <a:rPr lang="pt-BR" smtClean="0"/>
              <a:t>19/11/2025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5BAA-47EA-4781-9A09-0B8CBE73B3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92538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41E34-8C96-4304-BEB5-BB6A60C34311}" type="datetime1">
              <a:rPr lang="pt-BR" smtClean="0"/>
              <a:t>19/11/2025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5BAA-47EA-4781-9A09-0B8CBE73B3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35164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1E7D5-A8A1-4159-A900-4FB329641FDF}" type="datetime1">
              <a:rPr lang="pt-BR" smtClean="0"/>
              <a:t>19/11/2025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5BAA-47EA-4781-9A09-0B8CBE73B3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13803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6BABB-7C1F-4286-8AF0-AC81290723C0}" type="datetime1">
              <a:rPr lang="pt-BR" smtClean="0"/>
              <a:t>19/11/2025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5BAA-47EA-4781-9A09-0B8CBE73B3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24048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1BA02-4DEA-4CFE-A516-1A57958A6AE8}" type="datetime1">
              <a:rPr lang="pt-BR" smtClean="0"/>
              <a:t>19/11/2025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5BAA-47EA-4781-9A09-0B8CBE73B3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34193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CA63F-9A48-4BF2-B0B8-32684D48C9C3}" type="datetime1">
              <a:rPr lang="pt-BR" smtClean="0"/>
              <a:t>19/11/2025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5BAA-47EA-4781-9A09-0B8CBE73B3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14479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035A0-3E5D-41F9-A2FB-9437987218A5}" type="datetime1">
              <a:rPr lang="pt-BR" smtClean="0"/>
              <a:t>19/11/2025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5BAA-47EA-4781-9A09-0B8CBE73B3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93069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402B2-03F0-4BE8-A8A7-EA54FAADEA7E}" type="datetime1">
              <a:rPr lang="pt-BR" smtClean="0"/>
              <a:t>19/11/2025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5BAA-47EA-4781-9A09-0B8CBE73B3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4512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833B-B812-4E08-9714-A175D79B0F6E}" type="datetime1">
              <a:rPr lang="pt-BR" smtClean="0"/>
              <a:t>19/11/2025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A8F8-4F29-4069-8378-28D7BA9E00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84385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94ED9-7C12-48B5-AFEC-D801B1343384}" type="datetime1">
              <a:rPr lang="pt-BR" smtClean="0"/>
              <a:t>19/11/2025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5BAA-47EA-4781-9A09-0B8CBE73B3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11851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4D82-D769-4B20-8422-8C6F68C01886}" type="datetime1">
              <a:rPr lang="pt-BR" smtClean="0"/>
              <a:t>19/11/2025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5BAA-47EA-4781-9A09-0B8CBE73B3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00238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83D12-BC73-4564-8C7B-002A20DE55F6}" type="datetime1">
              <a:rPr lang="pt-BR" smtClean="0"/>
              <a:t>19/11/2025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5BAA-47EA-4781-9A09-0B8CBE73B3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52094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DD9AA-4DBB-4EDD-9B5D-FD16399F31E9}" type="datetime1">
              <a:rPr lang="pt-BR" smtClean="0"/>
              <a:t>19/11/2025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5BAA-47EA-4781-9A09-0B8CBE73B3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74998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41E34-8C96-4304-BEB5-BB6A60C34311}" type="datetime1">
              <a:rPr lang="pt-BR" smtClean="0"/>
              <a:t>19/11/2025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5BAA-47EA-4781-9A09-0B8CBE73B3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68565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1E7D5-A8A1-4159-A900-4FB329641FDF}" type="datetime1">
              <a:rPr lang="pt-BR" smtClean="0"/>
              <a:t>19/11/2025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5BAA-47EA-4781-9A09-0B8CBE73B3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74567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6BABB-7C1F-4286-8AF0-AC81290723C0}" type="datetime1">
              <a:rPr lang="pt-BR" smtClean="0"/>
              <a:t>19/11/2025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5BAA-47EA-4781-9A09-0B8CBE73B3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6182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E887B-B528-4025-9849-F5AE1EA33721}" type="datetime1">
              <a:rPr lang="pt-BR" smtClean="0"/>
              <a:t>19/11/2025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2B7B0-6A9D-43AA-A9A2-686820B43B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39733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259B4-26B0-4D80-9D09-AA1CF0DD7209}" type="datetime1">
              <a:rPr lang="pt-BR" smtClean="0"/>
              <a:t>19/11/2025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2B7B0-6A9D-43AA-A9A2-686820B43B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79982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9627C-BEDE-4978-98A0-27CBFA14871A}" type="datetime1">
              <a:rPr lang="pt-BR" smtClean="0"/>
              <a:t>19/11/2025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2B7B0-6A9D-43AA-A9A2-686820B43B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7599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59087-8175-4E92-B292-CF73AEE4F756}" type="datetime1">
              <a:rPr lang="pt-BR" smtClean="0"/>
              <a:t>19/11/2025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A8F8-4F29-4069-8378-28D7BA9E00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37921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17CAD-C37C-4D4D-809D-90126527307D}" type="datetime1">
              <a:rPr lang="pt-BR" smtClean="0"/>
              <a:t>19/11/2025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2B7B0-6A9D-43AA-A9A2-686820B43B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70203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6D5F8-2F04-4FE8-8EDB-28D23FA4C225}" type="datetime1">
              <a:rPr lang="pt-BR" smtClean="0"/>
              <a:t>19/11/2025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2B7B0-6A9D-43AA-A9A2-686820B43B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19991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5D072-D239-474E-944F-4530CF78ACEF}" type="datetime1">
              <a:rPr lang="pt-BR" smtClean="0"/>
              <a:t>19/11/2025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2B7B0-6A9D-43AA-A9A2-686820B43B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79876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D8105-37FB-44CC-AAEC-3106228FF96C}" type="datetime1">
              <a:rPr lang="pt-BR" smtClean="0"/>
              <a:t>19/11/2025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2B7B0-6A9D-43AA-A9A2-686820B43B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00557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B92C4-3CFC-4B1D-9614-2976574DD244}" type="datetime1">
              <a:rPr lang="pt-BR" smtClean="0"/>
              <a:t>19/11/2025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2B7B0-6A9D-43AA-A9A2-686820B43B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50208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3B490-8D22-46F7-ACE0-982F810823C1}" type="datetime1">
              <a:rPr lang="pt-BR" smtClean="0"/>
              <a:t>19/11/2025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2B7B0-6A9D-43AA-A9A2-686820B43B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04272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6F8E3-A8D7-4A3A-9848-9C6CD41C0219}" type="datetime1">
              <a:rPr lang="pt-BR" smtClean="0"/>
              <a:t>19/11/2025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2B7B0-6A9D-43AA-A9A2-686820B43B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97189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D5451-B2C8-4252-A12F-540BDD75FE30}" type="datetime1">
              <a:rPr lang="pt-BR" smtClean="0"/>
              <a:t>19/11/2025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2B7B0-6A9D-43AA-A9A2-686820B43B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324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844623-8FDD-2806-0C55-FC65C850EB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131E98-022D-BB9B-761A-BA66CE54BE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0B1AAB-711A-33B4-A348-2BBFAE692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57F1-C149-468F-AC45-3037C6DA4020}" type="datetimeFigureOut">
              <a:rPr lang="pt-BR" smtClean="0"/>
              <a:t>19/11/2025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6468395-FA0F-450A-92F6-E9DC32A24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7740B3E-6D94-6E48-6CD3-BD2E1516C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67553-DDE6-4B3C-892E-7F9BF1F319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157957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ED9F65-8CED-3FA3-8534-86826E30F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2266922-2DF8-DC02-75A1-5695E0A9CF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C473C7A-2BCC-F798-B441-CFD55FD1C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57F1-C149-468F-AC45-3037C6DA4020}" type="datetimeFigureOut">
              <a:rPr lang="pt-BR" smtClean="0"/>
              <a:t>19/11/2025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5E5D616-DAED-AB22-362D-B4E4A7BA8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E942C97-0B1B-A492-47CD-A48334EB6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67553-DDE6-4B3C-892E-7F9BF1F319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1318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58021-65DF-4B8A-9E05-5657252AC5EA}" type="datetime1">
              <a:rPr lang="pt-BR" smtClean="0"/>
              <a:t>19/11/2025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A8F8-4F29-4069-8378-28D7BA9E00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004512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A49CF5-DA69-BCF6-9E49-85D7FF8E9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D21815D-A110-AB3B-27FF-3E2BEE28B9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EE582FC-6A53-C653-EB0D-49A84F8CC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57F1-C149-468F-AC45-3037C6DA4020}" type="datetimeFigureOut">
              <a:rPr lang="pt-BR" smtClean="0"/>
              <a:t>19/11/2025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EC34C5-A0CF-4329-84E6-87B3677E2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8BA1568-23BE-F157-914F-76B819A5B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67553-DDE6-4B3C-892E-7F9BF1F319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75504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D0A530-7553-E6EC-3ADF-9FEF584AF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9F47DF1-A5FC-34F3-BE7E-C8F401C6FF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C7DA5A8-6EBE-B52B-2D13-80C2514ED0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0651ED9-A8B2-F43A-C3D4-D365A54EE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57F1-C149-468F-AC45-3037C6DA4020}" type="datetimeFigureOut">
              <a:rPr lang="pt-BR" smtClean="0"/>
              <a:t>19/11/2025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D5118C3-5BCC-35F7-FDB0-0059174A4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C1FC44C-F23E-2C7B-96BC-C684FB6ED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67553-DDE6-4B3C-892E-7F9BF1F319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311545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4A6F28-0DFB-9851-1C6F-52A7661B1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5E9828B-41CE-2783-C78D-ACD877C361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A05B07E-9AC2-0A42-0969-3B295AA5D9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28C6251-A7EF-3BE4-AB7C-BE40325BB3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5E8CA1F-A164-23E9-30D2-BD6911E964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5ECC036-12E1-AC13-94A3-8E92625C9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57F1-C149-468F-AC45-3037C6DA4020}" type="datetimeFigureOut">
              <a:rPr lang="pt-BR" smtClean="0"/>
              <a:t>19/11/2025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3736CEB-DE22-D475-DB50-FC8E9DE5A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7C89354-A735-216A-4CE1-0F0C678DF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67553-DDE6-4B3C-892E-7F9BF1F319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813138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C39AB7-D083-B66B-BC92-DE9B9689D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4CC7C4A-6BE1-1F24-4F77-52EA520F0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57F1-C149-468F-AC45-3037C6DA4020}" type="datetimeFigureOut">
              <a:rPr lang="pt-BR" smtClean="0"/>
              <a:t>19/11/2025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088B5A3-63C5-A153-77A9-19E48D238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B9D8923-307A-95EE-34B2-926AECAAD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67553-DDE6-4B3C-892E-7F9BF1F319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00576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F918BCA-BC65-D966-30D8-B734724CA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57F1-C149-468F-AC45-3037C6DA4020}" type="datetimeFigureOut">
              <a:rPr lang="pt-BR" smtClean="0"/>
              <a:t>19/11/2025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58FC6AC-536C-4637-EC0E-D5B9C60A7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64A9C9C-5868-C780-D390-24EAC9365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67553-DDE6-4B3C-892E-7F9BF1F319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032563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EB9F1E-175F-4685-92E3-63733A1B3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51BE332-631F-6A9C-6FDC-67BD76A52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D69DA95-5CBC-8EA0-B131-9C03458AFB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21CEF9D-FB17-D5B1-3801-8C6F65044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57F1-C149-468F-AC45-3037C6DA4020}" type="datetimeFigureOut">
              <a:rPr lang="pt-BR" smtClean="0"/>
              <a:t>19/11/2025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308F99B-FF51-4B47-378B-F022DD0C3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70C4EEC-AFBF-BD57-C2FD-4B11D2A9F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67553-DDE6-4B3C-892E-7F9BF1F319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247158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D0FEE1-28E4-B868-FA12-BBAEE4376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51A6137-FC4D-437E-19CB-F0C8622C98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58505BA-528B-15CA-447E-C36B456A27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3182051-C88C-0443-C7C3-5DDC049B4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57F1-C149-468F-AC45-3037C6DA4020}" type="datetimeFigureOut">
              <a:rPr lang="pt-BR" smtClean="0"/>
              <a:t>19/11/2025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8047072-D98E-3B98-B669-98A33DFF7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80C7DBD-BDE7-1FE4-8D31-67D946669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67553-DDE6-4B3C-892E-7F9BF1F319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077306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95A388-C9A9-779E-F5AA-C57586377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51C3C8B-A699-2E58-5029-B4E1160BF3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059E496-7FCD-D5B2-A21D-EE2CC43FD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57F1-C149-468F-AC45-3037C6DA4020}" type="datetimeFigureOut">
              <a:rPr lang="pt-BR" smtClean="0"/>
              <a:t>19/11/2025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30F228A-2272-1B5B-6711-7456598D2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BB01CA4-7CF2-8C07-DDFA-C45EC0979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67553-DDE6-4B3C-892E-7F9BF1F319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810871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331EC75-50CF-22A6-FC84-BA0FEE5620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0B3A94C-D360-E6F6-A2DC-397006CFBE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B7CCA88-B7DF-8CC4-AEB8-015863524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57F1-C149-468F-AC45-3037C6DA4020}" type="datetimeFigureOut">
              <a:rPr lang="pt-BR" smtClean="0"/>
              <a:t>19/11/2025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18B44C4-1C58-A466-6CF2-24983D3AA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008ADE5-58F5-1AF0-F98A-B888DDB0F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67553-DDE6-4B3C-892E-7F9BF1F319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4225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ACB5B-E265-4FB3-AC4B-A3F09F3E3812}" type="datetime1">
              <a:rPr lang="pt-BR" smtClean="0"/>
              <a:t>19/11/2025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A8F8-4F29-4069-8378-28D7BA9E00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6168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86ED8-1DD3-4AEF-A8C5-D9A1120EC144}" type="datetime1">
              <a:rPr lang="pt-BR" smtClean="0"/>
              <a:t>19/11/2025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A8F8-4F29-4069-8378-28D7BA9E00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0248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4380B-8AD7-49A7-AF93-A55C00689E0F}" type="datetime1">
              <a:rPr lang="pt-BR" smtClean="0"/>
              <a:t>19/11/2025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A8F8-4F29-4069-8378-28D7BA9E00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3345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 descr="Padrão do plano de fundo&#10;&#10;Descrição gerada automaticamente">
            <a:extLst>
              <a:ext uri="{FF2B5EF4-FFF2-40B4-BE49-F238E27FC236}">
                <a16:creationId xmlns:a16="http://schemas.microsoft.com/office/drawing/2014/main" id="{3DD8AD39-9570-A7D9-118D-64F47FBD483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766B3-94D2-47D8-92AF-DEBFE0543478}" type="datetime1">
              <a:rPr lang="pt-BR" smtClean="0"/>
              <a:t>19/11/2025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1A8F8-4F29-4069-8378-28D7BA9E00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8966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766B3-94D2-47D8-92AF-DEBFE0543478}" type="datetime1">
              <a:rPr lang="pt-BR" smtClean="0"/>
              <a:t>19/11/2025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1A8F8-4F29-4069-8378-28D7BA9E000D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927F0A5-B16E-4985-592B-330A71D219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067" b="12083"/>
          <a:stretch/>
        </p:blipFill>
        <p:spPr>
          <a:xfrm>
            <a:off x="11152490" y="67722"/>
            <a:ext cx="803068" cy="44253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7A52C88A-E714-CC79-81AF-287AE302C96F}"/>
              </a:ext>
            </a:extLst>
          </p:cNvPr>
          <p:cNvSpPr txBox="1"/>
          <p:nvPr userDrawn="1"/>
        </p:nvSpPr>
        <p:spPr>
          <a:xfrm>
            <a:off x="11039475" y="498699"/>
            <a:ext cx="23050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www.gov.br/cvm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75A5B915-EE6A-FBB7-968D-11447AA80956}"/>
              </a:ext>
            </a:extLst>
          </p:cNvPr>
          <p:cNvSpPr txBox="1"/>
          <p:nvPr userDrawn="1"/>
        </p:nvSpPr>
        <p:spPr>
          <a:xfrm>
            <a:off x="11153346" y="642014"/>
            <a:ext cx="23050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@cvmgovbr</a:t>
            </a:r>
          </a:p>
        </p:txBody>
      </p:sp>
      <p:pic>
        <p:nvPicPr>
          <p:cNvPr id="19" name="Imagem 18" descr="Forma&#10;&#10;Descrição gerada automaticamente com confiança média">
            <a:extLst>
              <a:ext uri="{FF2B5EF4-FFF2-40B4-BE49-F238E27FC236}">
                <a16:creationId xmlns:a16="http://schemas.microsoft.com/office/drawing/2014/main" id="{6EC0A4E7-AF8A-3968-6973-10C2CF86FBC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Espaço Reservado para Número de Slide 5">
            <a:extLst>
              <a:ext uri="{FF2B5EF4-FFF2-40B4-BE49-F238E27FC236}">
                <a16:creationId xmlns:a16="http://schemas.microsoft.com/office/drawing/2014/main" id="{057D4D79-C4D2-4603-DF41-14BC6035309C}"/>
              </a:ext>
            </a:extLst>
          </p:cNvPr>
          <p:cNvSpPr txBox="1">
            <a:spLocks/>
          </p:cNvSpPr>
          <p:nvPr userDrawn="1"/>
        </p:nvSpPr>
        <p:spPr>
          <a:xfrm>
            <a:off x="11641363" y="6620352"/>
            <a:ext cx="517586" cy="365125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ct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865BAA-47EA-4781-9A09-0B8CBE73B358}" type="slidenum">
              <a:rPr lang="pt-BR" sz="1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‹nº›</a:t>
            </a:fld>
            <a:endParaRPr lang="pt-BR" sz="1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7831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378CC-3F1D-4639-8C42-D83743034679}" type="datetime1">
              <a:rPr lang="pt-BR" smtClean="0"/>
              <a:t>19/11/2025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65BAA-47EA-4781-9A09-0B8CBE73B358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F3226023-B3CF-C1FE-70D9-F56E4399AD5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508B77">
              <a:alpha val="1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Imagem 23" descr="Uma imagem contendo Forma&#10;&#10;Descrição gerada automaticamente">
            <a:extLst>
              <a:ext uri="{FF2B5EF4-FFF2-40B4-BE49-F238E27FC236}">
                <a16:creationId xmlns:a16="http://schemas.microsoft.com/office/drawing/2014/main" id="{0CE6C85D-9C73-B272-4CFF-3F3B8850785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Espaço Reservado para Número de Slide 5">
            <a:extLst>
              <a:ext uri="{FF2B5EF4-FFF2-40B4-BE49-F238E27FC236}">
                <a16:creationId xmlns:a16="http://schemas.microsoft.com/office/drawing/2014/main" id="{D283C979-0654-069F-DE71-FEF7DA924C56}"/>
              </a:ext>
            </a:extLst>
          </p:cNvPr>
          <p:cNvSpPr txBox="1">
            <a:spLocks/>
          </p:cNvSpPr>
          <p:nvPr userDrawn="1"/>
        </p:nvSpPr>
        <p:spPr>
          <a:xfrm>
            <a:off x="11641363" y="6620352"/>
            <a:ext cx="517586" cy="365125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ct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865BAA-47EA-4781-9A09-0B8CBE73B358}" type="slidenum">
              <a:rPr lang="pt-BR" sz="1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‹nº›</a:t>
            </a:fld>
            <a:endParaRPr lang="pt-BR" sz="1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9756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378CC-3F1D-4639-8C42-D83743034679}" type="datetime1">
              <a:rPr lang="pt-BR" smtClean="0"/>
              <a:t>19/11/2025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65BAA-47EA-4781-9A09-0B8CBE73B358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F3226023-B3CF-C1FE-70D9-F56E4399AD5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508B77">
              <a:alpha val="1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0CE6C85D-9C73-B272-4CFF-3F3B8850785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Espaço Reservado para Número de Slide 5">
            <a:extLst>
              <a:ext uri="{FF2B5EF4-FFF2-40B4-BE49-F238E27FC236}">
                <a16:creationId xmlns:a16="http://schemas.microsoft.com/office/drawing/2014/main" id="{D283C979-0654-069F-DE71-FEF7DA924C56}"/>
              </a:ext>
            </a:extLst>
          </p:cNvPr>
          <p:cNvSpPr txBox="1">
            <a:spLocks/>
          </p:cNvSpPr>
          <p:nvPr userDrawn="1"/>
        </p:nvSpPr>
        <p:spPr>
          <a:xfrm>
            <a:off x="11641363" y="6620352"/>
            <a:ext cx="517586" cy="365125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ct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865BAA-47EA-4781-9A09-0B8CBE73B358}" type="slidenum">
              <a:rPr lang="pt-BR" sz="1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‹nº›</a:t>
            </a:fld>
            <a:endParaRPr lang="pt-BR" sz="1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5339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F8CE5-8016-4388-A085-DBB8410B3A3E}" type="datetime1">
              <a:rPr lang="pt-BR" smtClean="0"/>
              <a:t>19/11/2025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2B7B0-6A9D-43AA-A9A2-686820B43B61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732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DF96385-F944-E6A0-7087-C865ABA5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0DDBAF2-3691-3FEA-77D0-33B0FDE4E4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0B610A7-8874-1240-FD27-57DA3EF6A8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A57F1-C149-468F-AC45-3037C6DA4020}" type="datetimeFigureOut">
              <a:rPr lang="pt-BR" smtClean="0"/>
              <a:t>19/11/2025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DB3C4B2-5FE1-D162-8016-6EA73D01F5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2DC1C96-DE4B-5911-4E24-2CCFBC858E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67553-DDE6-4B3C-892E-7F9BF1F319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0998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F8454ACF-8B87-582F-485A-44FC36AD40C4}"/>
              </a:ext>
            </a:extLst>
          </p:cNvPr>
          <p:cNvSpPr/>
          <p:nvPr/>
        </p:nvSpPr>
        <p:spPr>
          <a:xfrm>
            <a:off x="-717578" y="534838"/>
            <a:ext cx="4245781" cy="1587630"/>
          </a:xfrm>
          <a:prstGeom prst="round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7900587" y="6256165"/>
            <a:ext cx="41758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</a:t>
            </a:r>
            <a:r>
              <a:rPr lang="pt-B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/2025</a:t>
            </a:r>
          </a:p>
        </p:txBody>
      </p:sp>
      <p:sp>
        <p:nvSpPr>
          <p:cNvPr id="2" name="object 13">
            <a:extLst>
              <a:ext uri="{FF2B5EF4-FFF2-40B4-BE49-F238E27FC236}">
                <a16:creationId xmlns:a16="http://schemas.microsoft.com/office/drawing/2014/main" id="{9EB96BAD-A704-290D-A8E7-767A759A6C5F}"/>
              </a:ext>
            </a:extLst>
          </p:cNvPr>
          <p:cNvSpPr txBox="1"/>
          <p:nvPr/>
        </p:nvSpPr>
        <p:spPr>
          <a:xfrm>
            <a:off x="705717" y="3502586"/>
            <a:ext cx="11164602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</a:pPr>
            <a:r>
              <a:rPr lang="pt-BR" sz="4800" b="1">
                <a:solidFill>
                  <a:schemeClr val="bg1"/>
                </a:solidFill>
                <a:latin typeface="Arial"/>
                <a:cs typeface="Arial"/>
              </a:rPr>
              <a:t>PLP 207/2023</a:t>
            </a:r>
            <a:endParaRPr sz="480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1257B841-7947-E069-B539-2B1BE43C8335}"/>
              </a:ext>
            </a:extLst>
          </p:cNvPr>
          <p:cNvCxnSpPr/>
          <p:nvPr/>
        </p:nvCxnSpPr>
        <p:spPr>
          <a:xfrm>
            <a:off x="576347" y="4542356"/>
            <a:ext cx="4753364" cy="0"/>
          </a:xfrm>
          <a:prstGeom prst="line">
            <a:avLst/>
          </a:prstGeom>
          <a:ln>
            <a:solidFill>
              <a:srgbClr val="F1FABE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Imagem 6" descr="Logotipo, nome da empresa&#10;&#10;Descrição gerada automaticamente">
            <a:extLst>
              <a:ext uri="{FF2B5EF4-FFF2-40B4-BE49-F238E27FC236}">
                <a16:creationId xmlns:a16="http://schemas.microsoft.com/office/drawing/2014/main" id="{85EE6BA4-B777-08B7-2E68-0ED83FEB92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18" y="724619"/>
            <a:ext cx="2247311" cy="1194955"/>
          </a:xfrm>
          <a:prstGeom prst="rect">
            <a:avLst/>
          </a:prstGeom>
        </p:spPr>
      </p:pic>
      <p:sp>
        <p:nvSpPr>
          <p:cNvPr id="6" name="object 19">
            <a:extLst>
              <a:ext uri="{FF2B5EF4-FFF2-40B4-BE49-F238E27FC236}">
                <a16:creationId xmlns:a16="http://schemas.microsoft.com/office/drawing/2014/main" id="{21A25F03-1A05-0894-810A-D5D0FEB4EEE0}"/>
              </a:ext>
            </a:extLst>
          </p:cNvPr>
          <p:cNvSpPr txBox="1"/>
          <p:nvPr/>
        </p:nvSpPr>
        <p:spPr>
          <a:xfrm>
            <a:off x="696899" y="4939683"/>
            <a:ext cx="1107515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400">
                <a:solidFill>
                  <a:srgbClr val="F1FA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Finanças Abertas e CVM</a:t>
            </a:r>
            <a:endParaRPr sz="2400">
              <a:solidFill>
                <a:srgbClr val="F1FAB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756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BFE7DC-2EF7-5862-5E64-6458F9459E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5">
            <a:extLst>
              <a:ext uri="{FF2B5EF4-FFF2-40B4-BE49-F238E27FC236}">
                <a16:creationId xmlns:a16="http://schemas.microsoft.com/office/drawing/2014/main" id="{A568B5AD-ECE6-BD5F-066A-1C2A9B840C4F}"/>
              </a:ext>
            </a:extLst>
          </p:cNvPr>
          <p:cNvSpPr txBox="1">
            <a:spLocks/>
          </p:cNvSpPr>
          <p:nvPr/>
        </p:nvSpPr>
        <p:spPr>
          <a:xfrm>
            <a:off x="162317" y="389254"/>
            <a:ext cx="10580465" cy="3168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95"/>
              </a:spcBef>
            </a:pPr>
            <a:r>
              <a:rPr lang="pt-BR" sz="2200" b="1" dirty="0">
                <a:solidFill>
                  <a:srgbClr val="00674E"/>
                </a:solidFill>
                <a:latin typeface="Arial"/>
                <a:cs typeface="Arial"/>
              </a:rPr>
              <a:t>Open Capital </a:t>
            </a:r>
            <a:r>
              <a:rPr lang="pt-BR" sz="2200" b="1" dirty="0" err="1">
                <a:solidFill>
                  <a:srgbClr val="00674E"/>
                </a:solidFill>
                <a:latin typeface="Arial"/>
                <a:cs typeface="Arial"/>
              </a:rPr>
              <a:t>Markets</a:t>
            </a:r>
            <a:r>
              <a:rPr lang="pt-BR" sz="2200" b="1" dirty="0">
                <a:solidFill>
                  <a:srgbClr val="00674E"/>
                </a:solidFill>
                <a:latin typeface="Arial"/>
                <a:cs typeface="Arial"/>
              </a:rPr>
              <a:t> – uma agenda para o desenvolvimento de mercado</a:t>
            </a: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E917D421-A3F2-390D-A758-2328C66360B9}"/>
              </a:ext>
            </a:extLst>
          </p:cNvPr>
          <p:cNvCxnSpPr>
            <a:cxnSpLocks/>
          </p:cNvCxnSpPr>
          <p:nvPr/>
        </p:nvCxnSpPr>
        <p:spPr>
          <a:xfrm>
            <a:off x="0" y="941820"/>
            <a:ext cx="381973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Agrupar 6">
            <a:extLst>
              <a:ext uri="{FF2B5EF4-FFF2-40B4-BE49-F238E27FC236}">
                <a16:creationId xmlns:a16="http://schemas.microsoft.com/office/drawing/2014/main" id="{677277BC-812B-4A8F-9EAF-7FCE36B5DAE8}"/>
              </a:ext>
            </a:extLst>
          </p:cNvPr>
          <p:cNvGrpSpPr/>
          <p:nvPr/>
        </p:nvGrpSpPr>
        <p:grpSpPr>
          <a:xfrm>
            <a:off x="2936738" y="1968204"/>
            <a:ext cx="7248566" cy="3421152"/>
            <a:chOff x="459792" y="2682743"/>
            <a:chExt cx="6817930" cy="3317177"/>
          </a:xfrm>
        </p:grpSpPr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BF5A6A87-544C-92C8-D0A0-3B2D4CAC4E33}"/>
                </a:ext>
              </a:extLst>
            </p:cNvPr>
            <p:cNvGrpSpPr/>
            <p:nvPr/>
          </p:nvGrpSpPr>
          <p:grpSpPr>
            <a:xfrm>
              <a:off x="459792" y="2746820"/>
              <a:ext cx="6817930" cy="3253100"/>
              <a:chOff x="4550185" y="471639"/>
              <a:chExt cx="10650296" cy="5171463"/>
            </a:xfrm>
          </p:grpSpPr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D7510819-1DD7-853A-2333-406C7150DE7E}"/>
                  </a:ext>
                </a:extLst>
              </p:cNvPr>
              <p:cNvSpPr txBox="1"/>
              <p:nvPr/>
            </p:nvSpPr>
            <p:spPr>
              <a:xfrm>
                <a:off x="8824749" y="2794282"/>
                <a:ext cx="6375732" cy="9962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Mercado de Acesso para </a:t>
                </a:r>
                <a:r>
                  <a:rPr lang="pt-BR" sz="12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PMEs</a:t>
                </a:r>
                <a:r>
                  <a:rPr lang="pt-B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(FÁCIL)</a:t>
                </a:r>
              </a:p>
              <a:p>
                <a:r>
                  <a:rPr lang="pt-B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Agronegócio</a:t>
                </a:r>
              </a:p>
              <a:p>
                <a:r>
                  <a:rPr lang="pt-B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Sociedades Anônimas de Futebol (</a:t>
                </a:r>
                <a:r>
                  <a:rPr lang="pt-BR" sz="12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SAFs</a:t>
                </a:r>
                <a:r>
                  <a:rPr lang="pt-B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  <p:sp>
            <p:nvSpPr>
              <p:cNvPr id="15" name="Elipse 14">
                <a:extLst>
                  <a:ext uri="{FF2B5EF4-FFF2-40B4-BE49-F238E27FC236}">
                    <a16:creationId xmlns:a16="http://schemas.microsoft.com/office/drawing/2014/main" id="{A78FF362-8840-BE0A-14DB-F5F8D3E7F777}"/>
                  </a:ext>
                </a:extLst>
              </p:cNvPr>
              <p:cNvSpPr/>
              <p:nvPr/>
            </p:nvSpPr>
            <p:spPr>
              <a:xfrm>
                <a:off x="4559828" y="4645042"/>
                <a:ext cx="998061" cy="998060"/>
              </a:xfrm>
              <a:prstGeom prst="ellipse">
                <a:avLst/>
              </a:prstGeom>
              <a:solidFill>
                <a:srgbClr val="00674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4C609DC6-ADBA-567A-8F7B-680CA21FAF0A}"/>
                  </a:ext>
                </a:extLst>
              </p:cNvPr>
              <p:cNvSpPr txBox="1"/>
              <p:nvPr/>
            </p:nvSpPr>
            <p:spPr>
              <a:xfrm>
                <a:off x="5724118" y="725386"/>
                <a:ext cx="3491345" cy="4744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400" b="1" dirty="0">
                    <a:solidFill>
                      <a:srgbClr val="00674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Democratização</a:t>
                </a:r>
                <a:r>
                  <a:rPr lang="pt-BR" sz="1400" dirty="0"/>
                  <a:t> </a:t>
                </a:r>
              </a:p>
            </p:txBody>
          </p:sp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585A48A8-812B-ADF8-302C-BAA6F53B1D16}"/>
                  </a:ext>
                </a:extLst>
              </p:cNvPr>
              <p:cNvSpPr txBox="1"/>
              <p:nvPr/>
            </p:nvSpPr>
            <p:spPr>
              <a:xfrm>
                <a:off x="5724118" y="2917737"/>
                <a:ext cx="3100631" cy="8064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400" b="1" dirty="0">
                    <a:solidFill>
                      <a:srgbClr val="00674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Novos Produtos e Segmentos</a:t>
                </a:r>
              </a:p>
            </p:txBody>
          </p:sp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B7092AA3-A94C-3F87-60A4-564756E55E98}"/>
                  </a:ext>
                </a:extLst>
              </p:cNvPr>
              <p:cNvSpPr txBox="1"/>
              <p:nvPr/>
            </p:nvSpPr>
            <p:spPr>
              <a:xfrm>
                <a:off x="5729139" y="4920227"/>
                <a:ext cx="2538794" cy="4744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400" b="1" dirty="0">
                    <a:solidFill>
                      <a:srgbClr val="00674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Pautas Globais</a:t>
                </a:r>
              </a:p>
            </p:txBody>
          </p:sp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2706FB5A-E766-0257-D162-DDFBE354B051}"/>
                  </a:ext>
                </a:extLst>
              </p:cNvPr>
              <p:cNvSpPr txBox="1"/>
              <p:nvPr/>
            </p:nvSpPr>
            <p:spPr>
              <a:xfrm>
                <a:off x="8824749" y="4788266"/>
                <a:ext cx="4801433" cy="711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Finanças Sustentáveis</a:t>
                </a:r>
              </a:p>
              <a:p>
                <a:r>
                  <a:rPr lang="pt-B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Educação Financeira</a:t>
                </a:r>
              </a:p>
            </p:txBody>
          </p:sp>
          <p:sp>
            <p:nvSpPr>
              <p:cNvPr id="22" name="Elipse 21">
                <a:extLst>
                  <a:ext uri="{FF2B5EF4-FFF2-40B4-BE49-F238E27FC236}">
                    <a16:creationId xmlns:a16="http://schemas.microsoft.com/office/drawing/2014/main" id="{7F6043B1-8E41-6C34-A734-F100D8FEB7DA}"/>
                  </a:ext>
                </a:extLst>
              </p:cNvPr>
              <p:cNvSpPr/>
              <p:nvPr/>
            </p:nvSpPr>
            <p:spPr>
              <a:xfrm>
                <a:off x="4550185" y="471639"/>
                <a:ext cx="998060" cy="998059"/>
              </a:xfrm>
              <a:prstGeom prst="ellipse">
                <a:avLst/>
              </a:prstGeom>
              <a:solidFill>
                <a:srgbClr val="00674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3" name="Elipse 22">
                <a:extLst>
                  <a:ext uri="{FF2B5EF4-FFF2-40B4-BE49-F238E27FC236}">
                    <a16:creationId xmlns:a16="http://schemas.microsoft.com/office/drawing/2014/main" id="{5D7190E4-706C-852E-E389-A7EEBA128D84}"/>
                  </a:ext>
                </a:extLst>
              </p:cNvPr>
              <p:cNvSpPr/>
              <p:nvPr/>
            </p:nvSpPr>
            <p:spPr>
              <a:xfrm>
                <a:off x="4576994" y="2792471"/>
                <a:ext cx="998061" cy="998059"/>
              </a:xfrm>
              <a:prstGeom prst="ellipse">
                <a:avLst/>
              </a:prstGeom>
              <a:solidFill>
                <a:srgbClr val="00674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25" name="Gráfico 24">
                <a:extLst>
                  <a:ext uri="{FF2B5EF4-FFF2-40B4-BE49-F238E27FC236}">
                    <a16:creationId xmlns:a16="http://schemas.microsoft.com/office/drawing/2014/main" id="{0978FB1E-14C9-1689-AB36-D6AA26C4DE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4702918" y="606648"/>
                <a:ext cx="711882" cy="711882"/>
              </a:xfrm>
              <a:prstGeom prst="rect">
                <a:avLst/>
              </a:prstGeom>
            </p:spPr>
          </p:pic>
          <p:pic>
            <p:nvPicPr>
              <p:cNvPr id="27" name="Gráfico 26">
                <a:extLst>
                  <a:ext uri="{FF2B5EF4-FFF2-40B4-BE49-F238E27FC236}">
                    <a16:creationId xmlns:a16="http://schemas.microsoft.com/office/drawing/2014/main" id="{79D46CF4-775E-291E-A07B-02A5F6681E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4636443" y="4711602"/>
                <a:ext cx="844831" cy="864936"/>
              </a:xfrm>
              <a:prstGeom prst="rect">
                <a:avLst/>
              </a:prstGeom>
            </p:spPr>
          </p:pic>
          <p:pic>
            <p:nvPicPr>
              <p:cNvPr id="28" name="Gráfico 27">
                <a:extLst>
                  <a:ext uri="{FF2B5EF4-FFF2-40B4-BE49-F238E27FC236}">
                    <a16:creationId xmlns:a16="http://schemas.microsoft.com/office/drawing/2014/main" id="{CCD68DBF-0584-36FB-F300-3A51739C5B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4752975" y="2891647"/>
                <a:ext cx="681371" cy="799707"/>
              </a:xfrm>
              <a:prstGeom prst="rect">
                <a:avLst/>
              </a:prstGeom>
            </p:spPr>
          </p:pic>
        </p:grpSp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id="{0C22BC1E-6B54-3CE3-F633-905C23951AFF}"/>
                </a:ext>
              </a:extLst>
            </p:cNvPr>
            <p:cNvSpPr txBox="1"/>
            <p:nvPr/>
          </p:nvSpPr>
          <p:spPr>
            <a:xfrm>
              <a:off x="3196212" y="2682743"/>
              <a:ext cx="3000501" cy="984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Portabilidade de Investimentos</a:t>
              </a:r>
            </a:p>
            <a:p>
              <a:r>
                <a:rPr lang="pt-B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Participação Remota em Assembleias</a:t>
              </a:r>
            </a:p>
            <a:p>
              <a:r>
                <a:rPr lang="pt-B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Cadastro Simplificado e </a:t>
              </a:r>
              <a:r>
                <a:rPr lang="pt-BR" sz="1200" i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Suitability</a:t>
              </a:r>
              <a:endPara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pt-B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Competitividade</a:t>
              </a:r>
            </a:p>
            <a:p>
              <a:r>
                <a:rPr lang="pt-B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Inovação – Laboratórios Experimentais</a:t>
              </a:r>
              <a:endParaRPr lang="pt-BR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83233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06F80A-893C-31CF-7168-95FDC35F1B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5">
            <a:extLst>
              <a:ext uri="{FF2B5EF4-FFF2-40B4-BE49-F238E27FC236}">
                <a16:creationId xmlns:a16="http://schemas.microsoft.com/office/drawing/2014/main" id="{95DF5E3D-D520-6F24-9606-D7DDF851ECF2}"/>
              </a:ext>
            </a:extLst>
          </p:cNvPr>
          <p:cNvSpPr txBox="1">
            <a:spLocks/>
          </p:cNvSpPr>
          <p:nvPr/>
        </p:nvSpPr>
        <p:spPr>
          <a:xfrm>
            <a:off x="162317" y="389254"/>
            <a:ext cx="10580465" cy="3722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pt-BR" sz="2600" b="1">
                <a:solidFill>
                  <a:srgbClr val="00674E"/>
                </a:solidFill>
                <a:latin typeface="Arial"/>
                <a:cs typeface="Arial"/>
              </a:rPr>
              <a:t>Open Capital </a:t>
            </a:r>
            <a:r>
              <a:rPr lang="pt-BR" sz="2600" b="1" err="1">
                <a:solidFill>
                  <a:srgbClr val="00674E"/>
                </a:solidFill>
                <a:latin typeface="Arial"/>
                <a:cs typeface="Arial"/>
              </a:rPr>
              <a:t>Markets</a:t>
            </a:r>
            <a:r>
              <a:rPr lang="pt-BR" sz="2600" b="1">
                <a:solidFill>
                  <a:srgbClr val="00674E"/>
                </a:solidFill>
                <a:latin typeface="Arial"/>
                <a:cs typeface="Arial"/>
              </a:rPr>
              <a:t> – cenário atual</a:t>
            </a: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78499A34-0288-6400-A906-9B8B10A372D8}"/>
              </a:ext>
            </a:extLst>
          </p:cNvPr>
          <p:cNvCxnSpPr>
            <a:cxnSpLocks/>
          </p:cNvCxnSpPr>
          <p:nvPr/>
        </p:nvCxnSpPr>
        <p:spPr>
          <a:xfrm>
            <a:off x="0" y="941820"/>
            <a:ext cx="381973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Agrupar 8">
            <a:extLst>
              <a:ext uri="{FF2B5EF4-FFF2-40B4-BE49-F238E27FC236}">
                <a16:creationId xmlns:a16="http://schemas.microsoft.com/office/drawing/2014/main" id="{88CEA5BD-07BE-C0A0-E2A0-9F5F5327AC7B}"/>
              </a:ext>
            </a:extLst>
          </p:cNvPr>
          <p:cNvGrpSpPr/>
          <p:nvPr/>
        </p:nvGrpSpPr>
        <p:grpSpPr>
          <a:xfrm>
            <a:off x="4476512" y="1625354"/>
            <a:ext cx="7193442" cy="4373174"/>
            <a:chOff x="4331046" y="1832521"/>
            <a:chExt cx="7506481" cy="4623225"/>
          </a:xfrm>
        </p:grpSpPr>
        <p:sp>
          <p:nvSpPr>
            <p:cNvPr id="32" name="Retângulo 31">
              <a:extLst>
                <a:ext uri="{FF2B5EF4-FFF2-40B4-BE49-F238E27FC236}">
                  <a16:creationId xmlns:a16="http://schemas.microsoft.com/office/drawing/2014/main" id="{C6B996FA-F3EA-6652-AFA4-C06A2593000A}"/>
                </a:ext>
              </a:extLst>
            </p:cNvPr>
            <p:cNvSpPr/>
            <p:nvPr/>
          </p:nvSpPr>
          <p:spPr>
            <a:xfrm>
              <a:off x="4602480" y="1832521"/>
              <a:ext cx="7020472" cy="4623225"/>
            </a:xfrm>
            <a:prstGeom prst="rect">
              <a:avLst/>
            </a:prstGeom>
            <a:noFill/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CaixaDeTexto 34">
              <a:extLst>
                <a:ext uri="{FF2B5EF4-FFF2-40B4-BE49-F238E27FC236}">
                  <a16:creationId xmlns:a16="http://schemas.microsoft.com/office/drawing/2014/main" id="{EF9214BC-EFAB-0653-EBD7-E4EF600D59EE}"/>
                </a:ext>
              </a:extLst>
            </p:cNvPr>
            <p:cNvSpPr txBox="1"/>
            <p:nvPr/>
          </p:nvSpPr>
          <p:spPr>
            <a:xfrm>
              <a:off x="4739915" y="2007915"/>
              <a:ext cx="68830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>
                  <a:solidFill>
                    <a:srgbClr val="00674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Investidores do Mercado de Capitais já compartilham dados pelo Open Finance</a:t>
              </a:r>
              <a:endParaRPr lang="pt-BR" sz="1200" i="1" dirty="0"/>
            </a:p>
          </p:txBody>
        </p:sp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85A24BB5-5FC6-4E81-A274-708037A7BF31}"/>
                </a:ext>
              </a:extLst>
            </p:cNvPr>
            <p:cNvSpPr txBox="1"/>
            <p:nvPr/>
          </p:nvSpPr>
          <p:spPr>
            <a:xfrm>
              <a:off x="4739915" y="2881746"/>
              <a:ext cx="32166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/>
                <a:t>98%</a:t>
              </a:r>
              <a:r>
                <a:rPr lang="pt-BR" sz="1400" dirty="0"/>
                <a:t> de </a:t>
              </a:r>
              <a:r>
                <a:rPr lang="pt-BR" sz="1400" b="1" dirty="0"/>
                <a:t>6,7mi investidores</a:t>
              </a:r>
              <a:r>
                <a:rPr lang="pt-BR" sz="1400" b="1" baseline="30000" dirty="0"/>
                <a:t>1</a:t>
              </a:r>
              <a:r>
                <a:rPr lang="pt-BR" sz="1400" b="1" dirty="0"/>
                <a:t> </a:t>
              </a:r>
              <a:r>
                <a:rPr lang="pt-BR" sz="1400" dirty="0"/>
                <a:t>são clientes de participantes do Open </a:t>
              </a:r>
              <a:r>
                <a:rPr lang="pt-BR" sz="1400" dirty="0" err="1"/>
                <a:t>Finance</a:t>
              </a:r>
              <a:endParaRPr lang="pt-BR" sz="1400" dirty="0"/>
            </a:p>
          </p:txBody>
        </p:sp>
        <p:graphicFrame>
          <p:nvGraphicFramePr>
            <p:cNvPr id="10" name="Gráfico 9">
              <a:extLst>
                <a:ext uri="{FF2B5EF4-FFF2-40B4-BE49-F238E27FC236}">
                  <a16:creationId xmlns:a16="http://schemas.microsoft.com/office/drawing/2014/main" id="{AF2A34AA-CD90-3620-B98C-02E1B1E996F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276706671"/>
                </p:ext>
              </p:extLst>
            </p:nvPr>
          </p:nvGraphicFramePr>
          <p:xfrm>
            <a:off x="4331046" y="3385196"/>
            <a:ext cx="3902075" cy="265498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5A371523-186F-BA9F-5276-65379F4A7F18}"/>
                </a:ext>
              </a:extLst>
            </p:cNvPr>
            <p:cNvSpPr txBox="1"/>
            <p:nvPr/>
          </p:nvSpPr>
          <p:spPr>
            <a:xfrm>
              <a:off x="4732722" y="6178188"/>
              <a:ext cx="710480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800" baseline="30000"/>
                <a:t>1</a:t>
              </a:r>
              <a:r>
                <a:rPr lang="pt-BR" sz="800"/>
                <a:t>Detentores de valores mobiliários submetidos ao depósito centralizado</a:t>
              </a:r>
            </a:p>
          </p:txBody>
        </p:sp>
        <p:sp>
          <p:nvSpPr>
            <p:cNvPr id="12" name="Seta: para a Direita 11">
              <a:extLst>
                <a:ext uri="{FF2B5EF4-FFF2-40B4-BE49-F238E27FC236}">
                  <a16:creationId xmlns:a16="http://schemas.microsoft.com/office/drawing/2014/main" id="{3373C4EB-30AE-F5A6-8463-F075E245DDF8}"/>
                </a:ext>
              </a:extLst>
            </p:cNvPr>
            <p:cNvSpPr/>
            <p:nvPr/>
          </p:nvSpPr>
          <p:spPr>
            <a:xfrm>
              <a:off x="7799349" y="4295834"/>
              <a:ext cx="485775" cy="276999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BC0A9702-DCF4-A80F-6F1B-CCE5459E70D9}"/>
                </a:ext>
              </a:extLst>
            </p:cNvPr>
            <p:cNvSpPr txBox="1"/>
            <p:nvPr/>
          </p:nvSpPr>
          <p:spPr>
            <a:xfrm>
              <a:off x="8386785" y="3087711"/>
              <a:ext cx="2805909" cy="3058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sz="1400" dirty="0"/>
                <a:t>Investidores já são abarcados pelo Open </a:t>
              </a:r>
              <a:r>
                <a:rPr lang="pt-BR" sz="1400" dirty="0" err="1"/>
                <a:t>Finance</a:t>
              </a:r>
              <a:endParaRPr lang="pt-BR" sz="14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pt-BR" sz="14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sz="1400" dirty="0"/>
                <a:t>Intermediários que oferecem acesso a produtos de mercados de capitais são inst. financeiras e participam do Open </a:t>
              </a:r>
              <a:r>
                <a:rPr lang="pt-BR" sz="1400" dirty="0" err="1"/>
                <a:t>Finance</a:t>
              </a:r>
              <a:endParaRPr lang="pt-BR" sz="14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pt-BR" sz="14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sz="1400" dirty="0"/>
                <a:t>Infraestrutura atual do Open </a:t>
              </a:r>
              <a:r>
                <a:rPr lang="pt-BR" sz="1400" dirty="0" err="1"/>
                <a:t>Finance</a:t>
              </a:r>
              <a:r>
                <a:rPr lang="pt-BR" sz="1400" dirty="0"/>
                <a:t> já atende o mercado de capitais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pt-BR" sz="1400" dirty="0"/>
            </a:p>
          </p:txBody>
        </p:sp>
      </p:grp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9C713FC7-32BF-9027-5B2D-F7BA4745E736}"/>
              </a:ext>
            </a:extLst>
          </p:cNvPr>
          <p:cNvSpPr txBox="1"/>
          <p:nvPr/>
        </p:nvSpPr>
        <p:spPr>
          <a:xfrm>
            <a:off x="352443" y="1791262"/>
            <a:ext cx="3859010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/>
              <a:t>A </a:t>
            </a:r>
            <a:r>
              <a:rPr lang="pt-BR" b="1" dirty="0">
                <a:solidFill>
                  <a:srgbClr val="00674E"/>
                </a:solidFill>
                <a:latin typeface="Calibri (Corpo)"/>
                <a:cs typeface="Arial"/>
              </a:rPr>
              <a:t>CVM não possui </a:t>
            </a:r>
            <a:r>
              <a:rPr lang="pt-BR" dirty="0"/>
              <a:t>norma sobre compartilhamento de dados entre participantes do mercado de valores mobiliários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BR" dirty="0"/>
              <a:t>Não há arcabouço infralegal de Open </a:t>
            </a:r>
            <a:r>
              <a:rPr lang="pt-BR" dirty="0"/>
              <a:t>Capital </a:t>
            </a:r>
            <a:r>
              <a:rPr lang="pt-BR" dirty="0" err="1"/>
              <a:t>Markets</a:t>
            </a:r>
            <a:r>
              <a:rPr lang="pt-BR" dirty="0"/>
              <a:t> na acepção do PLP</a:t>
            </a:r>
            <a:endParaRPr lang="en-BR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/>
              <a:t>A </a:t>
            </a:r>
            <a:r>
              <a:rPr lang="pt-BR" b="1" dirty="0">
                <a:solidFill>
                  <a:srgbClr val="00674E"/>
                </a:solidFill>
                <a:latin typeface="Calibri (Corpo)"/>
                <a:cs typeface="Arial"/>
              </a:rPr>
              <a:t>CVM não gere </a:t>
            </a:r>
            <a:r>
              <a:rPr lang="pt-BR" dirty="0"/>
              <a:t>e nem impõe, aos participantes do mercado de valores mobiliários, a construção de uma infraestrutura de mercado para </a:t>
            </a:r>
            <a:r>
              <a:rPr lang="en-BR" dirty="0"/>
              <a:t>compartilhamento de dados</a:t>
            </a:r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62196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86E01C-1DA4-2BD9-BCA0-8F06C5A487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5">
            <a:extLst>
              <a:ext uri="{FF2B5EF4-FFF2-40B4-BE49-F238E27FC236}">
                <a16:creationId xmlns:a16="http://schemas.microsoft.com/office/drawing/2014/main" id="{6A01DDC9-4D12-9AE0-7410-CEAD3D5E5322}"/>
              </a:ext>
            </a:extLst>
          </p:cNvPr>
          <p:cNvSpPr txBox="1">
            <a:spLocks/>
          </p:cNvSpPr>
          <p:nvPr/>
        </p:nvSpPr>
        <p:spPr>
          <a:xfrm>
            <a:off x="162317" y="389254"/>
            <a:ext cx="10580465" cy="3722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pt-BR" sz="2600" b="1">
                <a:solidFill>
                  <a:srgbClr val="00674E"/>
                </a:solidFill>
                <a:latin typeface="Arial"/>
                <a:cs typeface="Arial"/>
              </a:rPr>
              <a:t>Open Capital </a:t>
            </a:r>
            <a:r>
              <a:rPr lang="pt-BR" sz="2600" b="1" err="1">
                <a:solidFill>
                  <a:srgbClr val="00674E"/>
                </a:solidFill>
                <a:latin typeface="Arial"/>
                <a:cs typeface="Arial"/>
              </a:rPr>
              <a:t>Markets</a:t>
            </a:r>
            <a:r>
              <a:rPr lang="pt-BR" sz="2600" b="1">
                <a:solidFill>
                  <a:srgbClr val="00674E"/>
                </a:solidFill>
                <a:latin typeface="Arial"/>
                <a:cs typeface="Arial"/>
              </a:rPr>
              <a:t> – para além do compartilhamento de dados</a:t>
            </a: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A8307E06-6D1D-B1D1-7675-B135211E0548}"/>
              </a:ext>
            </a:extLst>
          </p:cNvPr>
          <p:cNvCxnSpPr>
            <a:cxnSpLocks/>
          </p:cNvCxnSpPr>
          <p:nvPr/>
        </p:nvCxnSpPr>
        <p:spPr>
          <a:xfrm>
            <a:off x="0" y="941820"/>
            <a:ext cx="381973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7">
            <a:extLst>
              <a:ext uri="{FF2B5EF4-FFF2-40B4-BE49-F238E27FC236}">
                <a16:creationId xmlns:a16="http://schemas.microsoft.com/office/drawing/2014/main" id="{08E9F46B-B686-B411-AF36-8E08742982A9}"/>
              </a:ext>
            </a:extLst>
          </p:cNvPr>
          <p:cNvSpPr txBox="1"/>
          <p:nvPr/>
        </p:nvSpPr>
        <p:spPr>
          <a:xfrm>
            <a:off x="236745" y="1202936"/>
            <a:ext cx="11330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/>
              <a:t>A </a:t>
            </a:r>
            <a:r>
              <a:rPr lang="pt-BR" sz="2000" b="1">
                <a:solidFill>
                  <a:srgbClr val="00674E"/>
                </a:solidFill>
                <a:latin typeface="Calibri (Corpo)"/>
                <a:ea typeface="+mj-ea"/>
                <a:cs typeface="Arial"/>
              </a:rPr>
              <a:t>CVM </a:t>
            </a:r>
            <a:r>
              <a:rPr lang="pt-BR" sz="2000"/>
              <a:t>interage com o </a:t>
            </a:r>
            <a:r>
              <a:rPr lang="pt-BR" sz="2000" b="1">
                <a:solidFill>
                  <a:srgbClr val="00674E"/>
                </a:solidFill>
                <a:latin typeface="Calibri (Corpo)"/>
                <a:ea typeface="+mj-ea"/>
                <a:cs typeface="Arial"/>
              </a:rPr>
              <a:t>BCB </a:t>
            </a:r>
            <a:r>
              <a:rPr lang="pt-BR" sz="2000"/>
              <a:t>para uso do </a:t>
            </a:r>
            <a:r>
              <a:rPr lang="pt-BR" sz="2000" b="1">
                <a:solidFill>
                  <a:srgbClr val="00674E"/>
                </a:solidFill>
                <a:latin typeface="Calibri (Corpo)"/>
                <a:ea typeface="+mj-ea"/>
                <a:cs typeface="Arial"/>
              </a:rPr>
              <a:t>Open </a:t>
            </a:r>
            <a:r>
              <a:rPr lang="pt-BR" sz="2000" b="1" err="1">
                <a:solidFill>
                  <a:srgbClr val="00674E"/>
                </a:solidFill>
                <a:latin typeface="Calibri (Corpo)"/>
                <a:ea typeface="+mj-ea"/>
                <a:cs typeface="Arial"/>
              </a:rPr>
              <a:t>Finance</a:t>
            </a:r>
            <a:r>
              <a:rPr lang="pt-BR" sz="2000" b="1">
                <a:solidFill>
                  <a:srgbClr val="00674E"/>
                </a:solidFill>
                <a:latin typeface="Calibri (Corpo)"/>
                <a:ea typeface="+mj-ea"/>
                <a:cs typeface="Arial"/>
              </a:rPr>
              <a:t> para portabilidade de investimentos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800314-6E81-68D0-0B3D-00511B63D9CE}"/>
              </a:ext>
            </a:extLst>
          </p:cNvPr>
          <p:cNvSpPr txBox="1"/>
          <p:nvPr/>
        </p:nvSpPr>
        <p:spPr>
          <a:xfrm>
            <a:off x="5685683" y="1830799"/>
            <a:ext cx="5868086" cy="48013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b="1" dirty="0"/>
              <a:t>U</a:t>
            </a:r>
            <a:r>
              <a:rPr lang="en-BR" b="1" dirty="0"/>
              <a:t>so do Open Finance para portabilidade</a:t>
            </a:r>
          </a:p>
          <a:p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BR" dirty="0">
                <a:ea typeface="Calibri"/>
                <a:cs typeface="Calibri"/>
              </a:rPr>
              <a:t>Comunicação via API entre instituições de origem e de destino para checagem de informações cadastrais e de posições em investimentos</a:t>
            </a:r>
            <a:endParaRPr lang="en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BR" dirty="0"/>
              <a:t>GT formado por equipes da CVM e do BCB elaborou proposta de desenvolvimento de serviço integrado ao Open Finance para avançar na automatização da portabilidade de investimentos para além da checagem de dados, em linha com o que está sendo desenvolvido para a portabilidade de crédito</a:t>
            </a:r>
            <a:endParaRPr lang="en-BR" dirty="0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BR" dirty="0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BR" dirty="0"/>
              <a:t>Próximo passo: aprovação pelas instâncias decisórias da CVM e do BCB e submissão da proposta à governança do Open Finance para especificação e desenvolvimento do serviço</a:t>
            </a:r>
            <a:endParaRPr lang="en-BR" dirty="0">
              <a:ea typeface="Calibri"/>
              <a:cs typeface="Calibri"/>
            </a:endParaRPr>
          </a:p>
        </p:txBody>
      </p:sp>
      <p:sp>
        <p:nvSpPr>
          <p:cNvPr id="9" name="Seta: para a Direita 11">
            <a:extLst>
              <a:ext uri="{FF2B5EF4-FFF2-40B4-BE49-F238E27FC236}">
                <a16:creationId xmlns:a16="http://schemas.microsoft.com/office/drawing/2014/main" id="{C4CD883F-D06F-BC7E-2BD9-2F73FC629351}"/>
              </a:ext>
            </a:extLst>
          </p:cNvPr>
          <p:cNvSpPr/>
          <p:nvPr/>
        </p:nvSpPr>
        <p:spPr>
          <a:xfrm>
            <a:off x="4804710" y="3965671"/>
            <a:ext cx="485775" cy="27699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87FC83F-F8A6-6F7C-9A1D-7DD68DFB05CC}"/>
              </a:ext>
            </a:extLst>
          </p:cNvPr>
          <p:cNvSpPr txBox="1"/>
          <p:nvPr/>
        </p:nvSpPr>
        <p:spPr>
          <a:xfrm>
            <a:off x="368248" y="2119012"/>
            <a:ext cx="4263656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R" b="1" dirty="0"/>
              <a:t>Resolução CVM 210/24</a:t>
            </a:r>
          </a:p>
          <a:p>
            <a:endParaRPr lang="en-BR" b="1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BR" dirty="0"/>
              <a:t>Entra em vigor em 01/2026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BR" dirty="0"/>
              <a:t>Alteração do processo: liberdade de solicitação de portabilidade</a:t>
            </a:r>
            <a:r>
              <a:rPr lang="pt-BR" dirty="0"/>
              <a:t> em diferentes canais</a:t>
            </a:r>
            <a:r>
              <a:rPr lang="en-BR" dirty="0"/>
              <a:t> </a:t>
            </a:r>
            <a:r>
              <a:rPr lang="pt-BR" dirty="0"/>
              <a:t>e interface digital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/>
              <a:t>Desafios para intermediários de origem e de destino trocarem informações durante o processo de portabilidade, geralmente via e-mail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/>
              <a:t>Portabilidade pode acabar sendo recusada, ou não realizada no prazo ordinário, pela baixa automatização na comunicação entre origem e destino</a:t>
            </a:r>
            <a:endParaRPr lang="en-BR" dirty="0"/>
          </a:p>
        </p:txBody>
      </p:sp>
    </p:spTree>
    <p:extLst>
      <p:ext uri="{BB962C8B-B14F-4D97-AF65-F5344CB8AC3E}">
        <p14:creationId xmlns:p14="http://schemas.microsoft.com/office/powerpoint/2010/main" val="1314635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295929"/>
      </p:ext>
    </p:extLst>
  </p:cSld>
  <p:clrMapOvr>
    <a:masterClrMapping/>
  </p:clrMapOvr>
</p:sld>
</file>

<file path=ppt/theme/theme1.xml><?xml version="1.0" encoding="utf-8"?>
<a:theme xmlns:a="http://schemas.openxmlformats.org/drawingml/2006/main" name="2_Cap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ap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iol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miol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encerrament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42b25f5-ff5c-4cc0-aba7-763ffa43d26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52DB3F75242DC41880407C53261F50E" ma:contentTypeVersion="4" ma:contentTypeDescription="Crie um novo documento." ma:contentTypeScope="" ma:versionID="f9f52d0f4569c422d21bea4f00a2d85e">
  <xsd:schema xmlns:xsd="http://www.w3.org/2001/XMLSchema" xmlns:xs="http://www.w3.org/2001/XMLSchema" xmlns:p="http://schemas.microsoft.com/office/2006/metadata/properties" xmlns:ns3="a42b25f5-ff5c-4cc0-aba7-763ffa43d266" targetNamespace="http://schemas.microsoft.com/office/2006/metadata/properties" ma:root="true" ma:fieldsID="9665818ce6511ab2ae845bf0afcf6a9b" ns3:_="">
    <xsd:import namespace="a42b25f5-ff5c-4cc0-aba7-763ffa43d266"/>
    <xsd:element name="properties">
      <xsd:complexType>
        <xsd:sequence>
          <xsd:element name="documentManagement">
            <xsd:complexType>
              <xsd:all>
                <xsd:element ref="ns3:_activity" minOccurs="0"/>
                <xsd:element ref="ns3:MediaServiceMetadata" minOccurs="0"/>
                <xsd:element ref="ns3:MediaServiceFastMetadata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2b25f5-ff5c-4cc0-aba7-763ffa43d266" elementFormDefault="qualified">
    <xsd:import namespace="http://schemas.microsoft.com/office/2006/documentManagement/types"/>
    <xsd:import namespace="http://schemas.microsoft.com/office/infopath/2007/PartnerControls"/>
    <xsd:element name="_activity" ma:index="8" nillable="true" ma:displayName="_activity" ma:hidden="true" ma:internalName="_activity">
      <xsd:simpleType>
        <xsd:restriction base="dms:Note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B1E10E6-8FE0-450B-A940-2A5658731A9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34C671E-83AC-4927-A78B-BFD01C6A0831}">
  <ds:schemaRefs>
    <ds:schemaRef ds:uri="http://purl.org/dc/elements/1.1/"/>
    <ds:schemaRef ds:uri="a42b25f5-ff5c-4cc0-aba7-763ffa43d266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52DE98F5-1D24-4900-8316-949662F585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2b25f5-ff5c-4cc0-aba7-763ffa43d2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1969</TotalTime>
  <Words>386</Words>
  <Application>Microsoft Office PowerPoint</Application>
  <PresentationFormat>Widescreen</PresentationFormat>
  <Paragraphs>48</Paragraphs>
  <Slides>5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6</vt:i4>
      </vt:variant>
      <vt:variant>
        <vt:lpstr>Títulos de slides</vt:lpstr>
      </vt:variant>
      <vt:variant>
        <vt:i4>5</vt:i4>
      </vt:variant>
    </vt:vector>
  </HeadingPairs>
  <TitlesOfParts>
    <vt:vector size="15" baseType="lpstr">
      <vt:lpstr>Arial</vt:lpstr>
      <vt:lpstr>Calibri</vt:lpstr>
      <vt:lpstr>Calibri (Corpo)</vt:lpstr>
      <vt:lpstr>Calibri Light</vt:lpstr>
      <vt:lpstr>2_Capa</vt:lpstr>
      <vt:lpstr>1_Capa</vt:lpstr>
      <vt:lpstr>miolo</vt:lpstr>
      <vt:lpstr>1_miolo</vt:lpstr>
      <vt:lpstr>encerramento</vt:lpstr>
      <vt:lpstr>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Comissão de Valores Mobiliários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Pedro Guimarães dos Santos</dc:creator>
  <cp:lastModifiedBy>Felipe Luiz da Silva</cp:lastModifiedBy>
  <cp:revision>7</cp:revision>
  <cp:lastPrinted>2024-03-20T13:18:03Z</cp:lastPrinted>
  <dcterms:created xsi:type="dcterms:W3CDTF">2019-02-14T16:24:24Z</dcterms:created>
  <dcterms:modified xsi:type="dcterms:W3CDTF">2025-11-19T12:01:07Z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0x010100452DB3F75242DC41880407C53261F50E</vt:lpwstr>
  </property>
  <property fmtid="{D5CDD505-2E9C-101B-9397-08002B2CF9AE}" pid="3" name="MediaServiceImageTags">
    <vt:lpwstr/>
  </property>
</Properties>
</file>