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9" r:id="rId1"/>
  </p:sldMasterIdLst>
  <p:sldIdLst>
    <p:sldId id="256" r:id="rId2"/>
    <p:sldId id="257" r:id="rId3"/>
    <p:sldId id="262" r:id="rId4"/>
    <p:sldId id="263" r:id="rId5"/>
    <p:sldId id="266" r:id="rId6"/>
    <p:sldId id="267" r:id="rId7"/>
    <p:sldId id="258" r:id="rId8"/>
    <p:sldId id="259" r:id="rId9"/>
    <p:sldId id="265" r:id="rId10"/>
    <p:sldId id="270" r:id="rId11"/>
    <p:sldId id="273" r:id="rId12"/>
    <p:sldId id="269" r:id="rId13"/>
    <p:sldId id="272" r:id="rId14"/>
    <p:sldId id="271" r:id="rId15"/>
    <p:sldId id="260" r:id="rId16"/>
    <p:sldId id="274" r:id="rId17"/>
    <p:sldId id="268" r:id="rId18"/>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12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Planilha_do_Microsoft_Excel1.xlsx"/></Relationships>
</file>

<file path=ppt/charts/_rels/chart2.xml.rels><?xml version="1.0" encoding="UTF-8" standalone="yes"?>
<Relationships xmlns="http://schemas.openxmlformats.org/package/2006/relationships"><Relationship Id="rId3" Type="http://schemas.openxmlformats.org/officeDocument/2006/relationships/package" Target="../embeddings/Planilha_do_Microsoft_Excel2.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pt-BR"/>
              <a:t>Trabalhos sobre egressos por ano de publicação</a:t>
            </a:r>
          </a:p>
        </c:rich>
      </c:tx>
      <c:overlay val="0"/>
      <c:spPr>
        <a:noFill/>
        <a:ln>
          <a:noFill/>
        </a:ln>
        <a:effectLst/>
      </c:spPr>
    </c:title>
    <c:autoTitleDeleted val="0"/>
    <c:plotArea>
      <c:layout/>
      <c:barChart>
        <c:barDir val="col"/>
        <c:grouping val="clustered"/>
        <c:varyColors val="0"/>
        <c:ser>
          <c:idx val="0"/>
          <c:order val="0"/>
          <c:tx>
            <c:v>Dissertações e Teses</c:v>
          </c:tx>
          <c:spPr>
            <a:gradFill rotWithShape="1">
              <a:gsLst>
                <a:gs pos="0">
                  <a:schemeClr val="accent1">
                    <a:tint val="100000"/>
                    <a:shade val="85000"/>
                    <a:satMod val="100000"/>
                    <a:lumMod val="100000"/>
                  </a:schemeClr>
                </a:gs>
                <a:gs pos="100000">
                  <a:schemeClr val="accent1">
                    <a:tint val="90000"/>
                    <a:shade val="100000"/>
                    <a:satMod val="150000"/>
                    <a:lumMod val="100000"/>
                  </a:schemeClr>
                </a:gs>
              </a:gsLst>
              <a:path path="circle">
                <a:fillToRect l="100000" t="100000" r="100000" b="100000"/>
              </a:path>
            </a:gradFill>
            <a:ln>
              <a:noFill/>
            </a:ln>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rgbClr r="0" g="0" b="0">
                  <a:shade val="35000"/>
                  <a:satMod val="160000"/>
                </a:scrgbClr>
              </a:contourClr>
            </a:sp3d>
          </c:spPr>
          <c:invertIfNegative val="0"/>
          <c:cat>
            <c:numRef>
              <c:f>'Pesquisas juntas'!$M$4:$M$17</c:f>
              <c:numCache>
                <c:formatCode>General</c:formatCode>
                <c:ptCount val="14"/>
                <c:pt idx="0">
                  <c:v>2001</c:v>
                </c:pt>
                <c:pt idx="1">
                  <c:v>2004</c:v>
                </c:pt>
                <c:pt idx="2">
                  <c:v>2005</c:v>
                </c:pt>
                <c:pt idx="3">
                  <c:v>2006</c:v>
                </c:pt>
                <c:pt idx="4">
                  <c:v>2007</c:v>
                </c:pt>
                <c:pt idx="5">
                  <c:v>2008</c:v>
                </c:pt>
                <c:pt idx="6">
                  <c:v>2009</c:v>
                </c:pt>
                <c:pt idx="7">
                  <c:v>2010</c:v>
                </c:pt>
                <c:pt idx="8">
                  <c:v>2011</c:v>
                </c:pt>
                <c:pt idx="9">
                  <c:v>2012</c:v>
                </c:pt>
                <c:pt idx="10">
                  <c:v>2013</c:v>
                </c:pt>
                <c:pt idx="11">
                  <c:v>2014</c:v>
                </c:pt>
                <c:pt idx="12">
                  <c:v>2015</c:v>
                </c:pt>
                <c:pt idx="13">
                  <c:v>2016</c:v>
                </c:pt>
              </c:numCache>
            </c:numRef>
          </c:cat>
          <c:val>
            <c:numRef>
              <c:f>'Pesquisas juntas'!$N$4:$N$17</c:f>
              <c:numCache>
                <c:formatCode>General</c:formatCode>
                <c:ptCount val="14"/>
                <c:pt idx="0">
                  <c:v>1</c:v>
                </c:pt>
                <c:pt idx="1">
                  <c:v>3</c:v>
                </c:pt>
                <c:pt idx="2">
                  <c:v>1</c:v>
                </c:pt>
                <c:pt idx="3">
                  <c:v>3</c:v>
                </c:pt>
                <c:pt idx="4">
                  <c:v>4</c:v>
                </c:pt>
                <c:pt idx="5">
                  <c:v>3</c:v>
                </c:pt>
                <c:pt idx="6">
                  <c:v>2</c:v>
                </c:pt>
                <c:pt idx="7">
                  <c:v>2</c:v>
                </c:pt>
                <c:pt idx="8">
                  <c:v>6</c:v>
                </c:pt>
                <c:pt idx="9">
                  <c:v>7</c:v>
                </c:pt>
                <c:pt idx="10">
                  <c:v>5</c:v>
                </c:pt>
                <c:pt idx="11">
                  <c:v>10</c:v>
                </c:pt>
                <c:pt idx="12">
                  <c:v>4</c:v>
                </c:pt>
                <c:pt idx="13">
                  <c:v>2</c:v>
                </c:pt>
              </c:numCache>
            </c:numRef>
          </c:val>
          <c:extLst xmlns:c16r2="http://schemas.microsoft.com/office/drawing/2015/06/chart">
            <c:ext xmlns:c16="http://schemas.microsoft.com/office/drawing/2014/chart" uri="{C3380CC4-5D6E-409C-BE32-E72D297353CC}">
              <c16:uniqueId val="{00000000-DFA1-4E99-86DE-F06B25484808}"/>
            </c:ext>
          </c:extLst>
        </c:ser>
        <c:ser>
          <c:idx val="1"/>
          <c:order val="1"/>
          <c:tx>
            <c:v>Dissertações</c:v>
          </c:tx>
          <c:spPr>
            <a:gradFill rotWithShape="1">
              <a:gsLst>
                <a:gs pos="0">
                  <a:schemeClr val="accent2">
                    <a:tint val="100000"/>
                    <a:shade val="85000"/>
                    <a:satMod val="100000"/>
                    <a:lumMod val="100000"/>
                  </a:schemeClr>
                </a:gs>
                <a:gs pos="100000">
                  <a:schemeClr val="accent2">
                    <a:tint val="90000"/>
                    <a:shade val="100000"/>
                    <a:satMod val="150000"/>
                    <a:lumMod val="100000"/>
                  </a:schemeClr>
                </a:gs>
              </a:gsLst>
              <a:path path="circle">
                <a:fillToRect l="100000" t="100000" r="100000" b="100000"/>
              </a:path>
            </a:gradFill>
            <a:ln>
              <a:noFill/>
            </a:ln>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rgbClr r="0" g="0" b="0">
                  <a:shade val="35000"/>
                  <a:satMod val="160000"/>
                </a:scrgbClr>
              </a:contourClr>
            </a:sp3d>
          </c:spPr>
          <c:invertIfNegative val="0"/>
          <c:cat>
            <c:numRef>
              <c:f>'Pesquisas juntas'!$M$4:$M$17</c:f>
              <c:numCache>
                <c:formatCode>General</c:formatCode>
                <c:ptCount val="14"/>
                <c:pt idx="0">
                  <c:v>2001</c:v>
                </c:pt>
                <c:pt idx="1">
                  <c:v>2004</c:v>
                </c:pt>
                <c:pt idx="2">
                  <c:v>2005</c:v>
                </c:pt>
                <c:pt idx="3">
                  <c:v>2006</c:v>
                </c:pt>
                <c:pt idx="4">
                  <c:v>2007</c:v>
                </c:pt>
                <c:pt idx="5">
                  <c:v>2008</c:v>
                </c:pt>
                <c:pt idx="6">
                  <c:v>2009</c:v>
                </c:pt>
                <c:pt idx="7">
                  <c:v>2010</c:v>
                </c:pt>
                <c:pt idx="8">
                  <c:v>2011</c:v>
                </c:pt>
                <c:pt idx="9">
                  <c:v>2012</c:v>
                </c:pt>
                <c:pt idx="10">
                  <c:v>2013</c:v>
                </c:pt>
                <c:pt idx="11">
                  <c:v>2014</c:v>
                </c:pt>
                <c:pt idx="12">
                  <c:v>2015</c:v>
                </c:pt>
                <c:pt idx="13">
                  <c:v>2016</c:v>
                </c:pt>
              </c:numCache>
            </c:numRef>
          </c:cat>
          <c:val>
            <c:numRef>
              <c:f>'Pesquisas juntas'!$O$4:$O$17</c:f>
              <c:numCache>
                <c:formatCode>General</c:formatCode>
                <c:ptCount val="14"/>
                <c:pt idx="0">
                  <c:v>1</c:v>
                </c:pt>
                <c:pt idx="1">
                  <c:v>1</c:v>
                </c:pt>
                <c:pt idx="2">
                  <c:v>1</c:v>
                </c:pt>
                <c:pt idx="3">
                  <c:v>3</c:v>
                </c:pt>
                <c:pt idx="4">
                  <c:v>2</c:v>
                </c:pt>
                <c:pt idx="5">
                  <c:v>2</c:v>
                </c:pt>
                <c:pt idx="6">
                  <c:v>2</c:v>
                </c:pt>
                <c:pt idx="7">
                  <c:v>2</c:v>
                </c:pt>
                <c:pt idx="8">
                  <c:v>4</c:v>
                </c:pt>
                <c:pt idx="9">
                  <c:v>3</c:v>
                </c:pt>
                <c:pt idx="10">
                  <c:v>4</c:v>
                </c:pt>
                <c:pt idx="11">
                  <c:v>5</c:v>
                </c:pt>
                <c:pt idx="12">
                  <c:v>2</c:v>
                </c:pt>
                <c:pt idx="13">
                  <c:v>1</c:v>
                </c:pt>
              </c:numCache>
            </c:numRef>
          </c:val>
          <c:extLst xmlns:c16r2="http://schemas.microsoft.com/office/drawing/2015/06/chart">
            <c:ext xmlns:c16="http://schemas.microsoft.com/office/drawing/2014/chart" uri="{C3380CC4-5D6E-409C-BE32-E72D297353CC}">
              <c16:uniqueId val="{00000001-DFA1-4E99-86DE-F06B25484808}"/>
            </c:ext>
          </c:extLst>
        </c:ser>
        <c:ser>
          <c:idx val="2"/>
          <c:order val="2"/>
          <c:tx>
            <c:v>Teses</c:v>
          </c:tx>
          <c:spPr>
            <a:gradFill rotWithShape="1">
              <a:gsLst>
                <a:gs pos="0">
                  <a:schemeClr val="accent3">
                    <a:tint val="100000"/>
                    <a:shade val="85000"/>
                    <a:satMod val="100000"/>
                    <a:lumMod val="100000"/>
                  </a:schemeClr>
                </a:gs>
                <a:gs pos="100000">
                  <a:schemeClr val="accent3">
                    <a:tint val="90000"/>
                    <a:shade val="100000"/>
                    <a:satMod val="150000"/>
                    <a:lumMod val="100000"/>
                  </a:schemeClr>
                </a:gs>
              </a:gsLst>
              <a:path path="circle">
                <a:fillToRect l="100000" t="100000" r="100000" b="100000"/>
              </a:path>
            </a:gradFill>
            <a:ln>
              <a:noFill/>
            </a:ln>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rgbClr r="0" g="0" b="0">
                  <a:shade val="35000"/>
                  <a:satMod val="160000"/>
                </a:scrgbClr>
              </a:contourClr>
            </a:sp3d>
          </c:spPr>
          <c:invertIfNegative val="0"/>
          <c:cat>
            <c:numRef>
              <c:f>'Pesquisas juntas'!$M$4:$M$17</c:f>
              <c:numCache>
                <c:formatCode>General</c:formatCode>
                <c:ptCount val="14"/>
                <c:pt idx="0">
                  <c:v>2001</c:v>
                </c:pt>
                <c:pt idx="1">
                  <c:v>2004</c:v>
                </c:pt>
                <c:pt idx="2">
                  <c:v>2005</c:v>
                </c:pt>
                <c:pt idx="3">
                  <c:v>2006</c:v>
                </c:pt>
                <c:pt idx="4">
                  <c:v>2007</c:v>
                </c:pt>
                <c:pt idx="5">
                  <c:v>2008</c:v>
                </c:pt>
                <c:pt idx="6">
                  <c:v>2009</c:v>
                </c:pt>
                <c:pt idx="7">
                  <c:v>2010</c:v>
                </c:pt>
                <c:pt idx="8">
                  <c:v>2011</c:v>
                </c:pt>
                <c:pt idx="9">
                  <c:v>2012</c:v>
                </c:pt>
                <c:pt idx="10">
                  <c:v>2013</c:v>
                </c:pt>
                <c:pt idx="11">
                  <c:v>2014</c:v>
                </c:pt>
                <c:pt idx="12">
                  <c:v>2015</c:v>
                </c:pt>
                <c:pt idx="13">
                  <c:v>2016</c:v>
                </c:pt>
              </c:numCache>
            </c:numRef>
          </c:cat>
          <c:val>
            <c:numRef>
              <c:f>'Pesquisas juntas'!$P$4:$P$17</c:f>
              <c:numCache>
                <c:formatCode>General</c:formatCode>
                <c:ptCount val="14"/>
                <c:pt idx="0">
                  <c:v>0</c:v>
                </c:pt>
                <c:pt idx="1">
                  <c:v>2</c:v>
                </c:pt>
                <c:pt idx="2">
                  <c:v>0</c:v>
                </c:pt>
                <c:pt idx="3">
                  <c:v>0</c:v>
                </c:pt>
                <c:pt idx="4">
                  <c:v>2</c:v>
                </c:pt>
                <c:pt idx="5">
                  <c:v>1</c:v>
                </c:pt>
                <c:pt idx="6">
                  <c:v>0</c:v>
                </c:pt>
                <c:pt idx="7">
                  <c:v>0</c:v>
                </c:pt>
                <c:pt idx="8">
                  <c:v>2</c:v>
                </c:pt>
                <c:pt idx="9">
                  <c:v>4</c:v>
                </c:pt>
                <c:pt idx="10">
                  <c:v>1</c:v>
                </c:pt>
                <c:pt idx="11">
                  <c:v>5</c:v>
                </c:pt>
                <c:pt idx="12">
                  <c:v>2</c:v>
                </c:pt>
                <c:pt idx="13">
                  <c:v>1</c:v>
                </c:pt>
              </c:numCache>
            </c:numRef>
          </c:val>
          <c:extLst xmlns:c16r2="http://schemas.microsoft.com/office/drawing/2015/06/chart">
            <c:ext xmlns:c16="http://schemas.microsoft.com/office/drawing/2014/chart" uri="{C3380CC4-5D6E-409C-BE32-E72D297353CC}">
              <c16:uniqueId val="{00000002-DFA1-4E99-86DE-F06B25484808}"/>
            </c:ext>
          </c:extLst>
        </c:ser>
        <c:dLbls>
          <c:showLegendKey val="0"/>
          <c:showVal val="0"/>
          <c:showCatName val="0"/>
          <c:showSerName val="0"/>
          <c:showPercent val="0"/>
          <c:showBubbleSize val="0"/>
        </c:dLbls>
        <c:gapWidth val="100"/>
        <c:overlap val="-24"/>
        <c:axId val="51646424"/>
        <c:axId val="51646816"/>
      </c:barChart>
      <c:catAx>
        <c:axId val="51646424"/>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pt-BR"/>
          </a:p>
        </c:txPr>
        <c:crossAx val="51646816"/>
        <c:crosses val="autoZero"/>
        <c:auto val="1"/>
        <c:lblAlgn val="ctr"/>
        <c:lblOffset val="100"/>
        <c:noMultiLvlLbl val="0"/>
      </c:catAx>
      <c:valAx>
        <c:axId val="51646816"/>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pt-BR"/>
          </a:p>
        </c:txPr>
        <c:crossAx val="51646424"/>
        <c:crosses val="autoZero"/>
        <c:crossBetween val="between"/>
      </c:valAx>
      <c:spPr>
        <a:noFill/>
        <a:ln>
          <a:noFill/>
        </a:ln>
        <a:effectLst/>
      </c:spPr>
    </c:plotArea>
    <c:legend>
      <c:legendPos val="b"/>
      <c:layout>
        <c:manualLayout>
          <c:xMode val="edge"/>
          <c:yMode val="edge"/>
          <c:x val="0.20282738627239666"/>
          <c:y val="0.8891859914730158"/>
          <c:w val="0.56330024221731345"/>
          <c:h val="8.4116818774080504E-2"/>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lt1">
                  <a:lumMod val="85000"/>
                </a:schemeClr>
              </a:solidFill>
              <a:latin typeface="+mn-lt"/>
              <a:ea typeface="+mn-ea"/>
              <a:cs typeface="+mn-cs"/>
            </a:defRPr>
          </a:pPr>
          <a:endParaRPr lang="pt-BR"/>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pt-B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pt-BR"/>
              <a:t>Titulados de 2002 a 2016</a:t>
            </a:r>
          </a:p>
        </c:rich>
      </c:tx>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pt-BR"/>
        </a:p>
      </c:txPr>
    </c:title>
    <c:autoTitleDeleted val="0"/>
    <c:plotArea>
      <c:layout>
        <c:manualLayout>
          <c:layoutTarget val="inner"/>
          <c:xMode val="edge"/>
          <c:yMode val="edge"/>
          <c:x val="1.4372040589029389E-2"/>
          <c:y val="0.16086831687475531"/>
          <c:w val="0.97125591882194118"/>
          <c:h val="0.69936970585859093"/>
        </c:manualLayout>
      </c:layout>
      <c:barChart>
        <c:barDir val="col"/>
        <c:grouping val="clustered"/>
        <c:varyColors val="0"/>
        <c:ser>
          <c:idx val="0"/>
          <c:order val="0"/>
          <c:tx>
            <c:v>Mestrado</c:v>
          </c:tx>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pt-BR"/>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numRef>
              <c:f>Geral!$A$38:$A$52</c:f>
              <c:numCache>
                <c:formatCode>General</c:formatCode>
                <c:ptCount val="15"/>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2016</c:v>
                </c:pt>
              </c:numCache>
            </c:numRef>
          </c:cat>
          <c:val>
            <c:numRef>
              <c:f>Geral!$B$38:$B$52</c:f>
              <c:numCache>
                <c:formatCode>General</c:formatCode>
                <c:ptCount val="15"/>
                <c:pt idx="0">
                  <c:v>15</c:v>
                </c:pt>
                <c:pt idx="1">
                  <c:v>5</c:v>
                </c:pt>
                <c:pt idx="2">
                  <c:v>3</c:v>
                </c:pt>
                <c:pt idx="3">
                  <c:v>8</c:v>
                </c:pt>
                <c:pt idx="4">
                  <c:v>7</c:v>
                </c:pt>
                <c:pt idx="5">
                  <c:v>13</c:v>
                </c:pt>
                <c:pt idx="6">
                  <c:v>9</c:v>
                </c:pt>
                <c:pt idx="7">
                  <c:v>5</c:v>
                </c:pt>
                <c:pt idx="8">
                  <c:v>13</c:v>
                </c:pt>
                <c:pt idx="9">
                  <c:v>13</c:v>
                </c:pt>
                <c:pt idx="10">
                  <c:v>9</c:v>
                </c:pt>
                <c:pt idx="11">
                  <c:v>13</c:v>
                </c:pt>
                <c:pt idx="12">
                  <c:v>12</c:v>
                </c:pt>
                <c:pt idx="13">
                  <c:v>16</c:v>
                </c:pt>
                <c:pt idx="14">
                  <c:v>4</c:v>
                </c:pt>
              </c:numCache>
            </c:numRef>
          </c:val>
          <c:extLst xmlns:c16r2="http://schemas.microsoft.com/office/drawing/2015/06/chart">
            <c:ext xmlns:c16="http://schemas.microsoft.com/office/drawing/2014/chart" uri="{C3380CC4-5D6E-409C-BE32-E72D297353CC}">
              <c16:uniqueId val="{00000000-78EC-4066-B5B6-F2DDBA75DD3C}"/>
            </c:ext>
          </c:extLst>
        </c:ser>
        <c:ser>
          <c:idx val="1"/>
          <c:order val="1"/>
          <c:tx>
            <c:v>Doutorado</c:v>
          </c:tx>
          <c:spPr>
            <a:solidFill>
              <a:schemeClr val="accent2">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pt-BR"/>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numRef>
              <c:f>Geral!$A$38:$A$52</c:f>
              <c:numCache>
                <c:formatCode>General</c:formatCode>
                <c:ptCount val="15"/>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2016</c:v>
                </c:pt>
              </c:numCache>
            </c:numRef>
          </c:cat>
          <c:val>
            <c:numRef>
              <c:f>Geral!$C$38:$C$52</c:f>
              <c:numCache>
                <c:formatCode>General</c:formatCode>
                <c:ptCount val="15"/>
                <c:pt idx="0">
                  <c:v>0</c:v>
                </c:pt>
                <c:pt idx="1">
                  <c:v>0</c:v>
                </c:pt>
                <c:pt idx="2">
                  <c:v>0</c:v>
                </c:pt>
                <c:pt idx="3">
                  <c:v>0</c:v>
                </c:pt>
                <c:pt idx="4">
                  <c:v>0</c:v>
                </c:pt>
                <c:pt idx="5">
                  <c:v>2</c:v>
                </c:pt>
                <c:pt idx="6">
                  <c:v>2</c:v>
                </c:pt>
                <c:pt idx="7">
                  <c:v>2</c:v>
                </c:pt>
                <c:pt idx="8">
                  <c:v>2</c:v>
                </c:pt>
                <c:pt idx="9">
                  <c:v>5</c:v>
                </c:pt>
                <c:pt idx="10">
                  <c:v>3</c:v>
                </c:pt>
                <c:pt idx="11">
                  <c:v>8</c:v>
                </c:pt>
                <c:pt idx="12">
                  <c:v>1</c:v>
                </c:pt>
                <c:pt idx="13">
                  <c:v>6</c:v>
                </c:pt>
                <c:pt idx="14">
                  <c:v>7</c:v>
                </c:pt>
              </c:numCache>
            </c:numRef>
          </c:val>
          <c:extLst xmlns:c16r2="http://schemas.microsoft.com/office/drawing/2015/06/chart">
            <c:ext xmlns:c16="http://schemas.microsoft.com/office/drawing/2014/chart" uri="{C3380CC4-5D6E-409C-BE32-E72D297353CC}">
              <c16:uniqueId val="{00000001-78EC-4066-B5B6-F2DDBA75DD3C}"/>
            </c:ext>
          </c:extLst>
        </c:ser>
        <c:ser>
          <c:idx val="2"/>
          <c:order val="2"/>
          <c:tx>
            <c:v>Mestrado + Doutorado</c:v>
          </c:tx>
          <c:spPr>
            <a:solidFill>
              <a:schemeClr val="accent3">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pt-BR"/>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numRef>
              <c:f>Geral!$A$38:$A$52</c:f>
              <c:numCache>
                <c:formatCode>General</c:formatCode>
                <c:ptCount val="15"/>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2016</c:v>
                </c:pt>
              </c:numCache>
            </c:numRef>
          </c:cat>
          <c:val>
            <c:numRef>
              <c:f>Geral!$D$38:$D$52</c:f>
              <c:numCache>
                <c:formatCode>General</c:formatCode>
                <c:ptCount val="15"/>
                <c:pt idx="0">
                  <c:v>15</c:v>
                </c:pt>
                <c:pt idx="1">
                  <c:v>5</c:v>
                </c:pt>
                <c:pt idx="2">
                  <c:v>3</c:v>
                </c:pt>
                <c:pt idx="3">
                  <c:v>8</c:v>
                </c:pt>
                <c:pt idx="4">
                  <c:v>7</c:v>
                </c:pt>
                <c:pt idx="5">
                  <c:v>15</c:v>
                </c:pt>
                <c:pt idx="6">
                  <c:v>11</c:v>
                </c:pt>
                <c:pt idx="7">
                  <c:v>7</c:v>
                </c:pt>
                <c:pt idx="8">
                  <c:v>15</c:v>
                </c:pt>
                <c:pt idx="9">
                  <c:v>18</c:v>
                </c:pt>
                <c:pt idx="10">
                  <c:v>12</c:v>
                </c:pt>
                <c:pt idx="11">
                  <c:v>21</c:v>
                </c:pt>
                <c:pt idx="12">
                  <c:v>13</c:v>
                </c:pt>
                <c:pt idx="13">
                  <c:v>22</c:v>
                </c:pt>
                <c:pt idx="14">
                  <c:v>11</c:v>
                </c:pt>
              </c:numCache>
            </c:numRef>
          </c:val>
          <c:extLst xmlns:c16r2="http://schemas.microsoft.com/office/drawing/2015/06/chart">
            <c:ext xmlns:c16="http://schemas.microsoft.com/office/drawing/2014/chart" uri="{C3380CC4-5D6E-409C-BE32-E72D297353CC}">
              <c16:uniqueId val="{00000002-78EC-4066-B5B6-F2DDBA75DD3C}"/>
            </c:ext>
          </c:extLst>
        </c:ser>
        <c:dLbls>
          <c:showLegendKey val="0"/>
          <c:showVal val="1"/>
          <c:showCatName val="0"/>
          <c:showSerName val="0"/>
          <c:showPercent val="0"/>
          <c:showBubbleSize val="0"/>
        </c:dLbls>
        <c:gapWidth val="65"/>
        <c:axId val="51647600"/>
        <c:axId val="51647992"/>
      </c:barChart>
      <c:catAx>
        <c:axId val="51647600"/>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pt-BR"/>
          </a:p>
        </c:txPr>
        <c:crossAx val="51647992"/>
        <c:crosses val="autoZero"/>
        <c:auto val="1"/>
        <c:lblAlgn val="ctr"/>
        <c:lblOffset val="100"/>
        <c:noMultiLvlLbl val="0"/>
      </c:catAx>
      <c:valAx>
        <c:axId val="51647992"/>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none"/>
        <c:minorTickMark val="none"/>
        <c:tickLblPos val="none"/>
        <c:crossAx val="51647600"/>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pt-BR"/>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pt-B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pt-BR" smtClean="0"/>
              <a:t>Clique para editar o título mestre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lvl1pPr algn="l">
              <a:defRPr/>
            </a:lvl1pPr>
          </a:lstStyle>
          <a:p>
            <a:fld id="{C7858FDB-AC92-4150-BF23-9AA9B9FF1BCF}" type="datetimeFigureOut">
              <a:rPr lang="pt-BR" smtClean="0"/>
              <a:pPr/>
              <a:t>18/04/2018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14D40DBA-6B9F-414C-9A13-9F6B0BBBFCA7}" type="slidenum">
              <a:rPr lang="pt-BR" smtClean="0"/>
              <a:pPr/>
              <a:t>‹nº›</a:t>
            </a:fld>
            <a:endParaRPr lang="pt-B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8659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C7858FDB-AC92-4150-BF23-9AA9B9FF1BCF}" type="datetimeFigureOut">
              <a:rPr lang="pt-BR" smtClean="0"/>
              <a:pPr/>
              <a:t>18/04/2018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14D40DBA-6B9F-414C-9A13-9F6B0BBBFCA7}" type="slidenum">
              <a:rPr lang="pt-BR" smtClean="0"/>
              <a:pPr/>
              <a:t>‹nº›</a:t>
            </a:fld>
            <a:endParaRPr lang="pt-BR"/>
          </a:p>
        </p:txBody>
      </p:sp>
    </p:spTree>
    <p:extLst>
      <p:ext uri="{BB962C8B-B14F-4D97-AF65-F5344CB8AC3E}">
        <p14:creationId xmlns:p14="http://schemas.microsoft.com/office/powerpoint/2010/main" val="3537671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C7858FDB-AC92-4150-BF23-9AA9B9FF1BCF}" type="datetimeFigureOut">
              <a:rPr lang="pt-BR" smtClean="0"/>
              <a:pPr/>
              <a:t>18/04/2018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14D40DBA-6B9F-414C-9A13-9F6B0BBBFCA7}" type="slidenum">
              <a:rPr lang="pt-BR" smtClean="0"/>
              <a:pPr/>
              <a:t>‹nº›</a:t>
            </a:fld>
            <a:endParaRPr lang="pt-BR"/>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78784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C7858FDB-AC92-4150-BF23-9AA9B9FF1BCF}" type="datetimeFigureOut">
              <a:rPr lang="pt-BR" smtClean="0"/>
              <a:pPr/>
              <a:t>18/04/2018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14D40DBA-6B9F-414C-9A13-9F6B0BBBFCA7}" type="slidenum">
              <a:rPr lang="pt-BR" smtClean="0"/>
              <a:pPr/>
              <a:t>‹nº›</a:t>
            </a:fld>
            <a:endParaRPr lang="pt-BR"/>
          </a:p>
        </p:txBody>
      </p:sp>
    </p:spTree>
    <p:extLst>
      <p:ext uri="{BB962C8B-B14F-4D97-AF65-F5344CB8AC3E}">
        <p14:creationId xmlns:p14="http://schemas.microsoft.com/office/powerpoint/2010/main" val="3889381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pt-BR" smtClean="0"/>
              <a:t>Clique para editar o título mestre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C7858FDB-AC92-4150-BF23-9AA9B9FF1BCF}" type="datetimeFigureOut">
              <a:rPr lang="pt-BR" smtClean="0"/>
              <a:pPr/>
              <a:t>18/04/2018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14D40DBA-6B9F-414C-9A13-9F6B0BBBFCA7}" type="slidenum">
              <a:rPr lang="pt-BR" smtClean="0"/>
              <a:pPr/>
              <a:t>‹nº›</a:t>
            </a:fld>
            <a:endParaRPr lang="pt-B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7617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C7858FDB-AC92-4150-BF23-9AA9B9FF1BCF}" type="datetimeFigureOut">
              <a:rPr lang="pt-BR" smtClean="0"/>
              <a:pPr/>
              <a:t>18/04/2018</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14D40DBA-6B9F-414C-9A13-9F6B0BBBFCA7}" type="slidenum">
              <a:rPr lang="pt-BR" smtClean="0"/>
              <a:pPr/>
              <a:t>‹nº›</a:t>
            </a:fld>
            <a:endParaRPr lang="pt-BR"/>
          </a:p>
        </p:txBody>
      </p:sp>
    </p:spTree>
    <p:extLst>
      <p:ext uri="{BB962C8B-B14F-4D97-AF65-F5344CB8AC3E}">
        <p14:creationId xmlns:p14="http://schemas.microsoft.com/office/powerpoint/2010/main" val="4093178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t-BR" smtClean="0"/>
              <a:t>Clique para editar o título mestre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1024128" y="2967788"/>
            <a:ext cx="4754880" cy="3341572"/>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pt-BR" smtClean="0"/>
              <a:t>Clique para editar o texto mestre</a:t>
            </a:r>
          </a:p>
        </p:txBody>
      </p:sp>
      <p:sp>
        <p:nvSpPr>
          <p:cNvPr id="6" name="Content Placeholder 5"/>
          <p:cNvSpPr>
            <a:spLocks noGrp="1"/>
          </p:cNvSpPr>
          <p:nvPr>
            <p:ph sz="quarter" idx="4"/>
          </p:nvPr>
        </p:nvSpPr>
        <p:spPr>
          <a:xfrm>
            <a:off x="5990888" y="2967788"/>
            <a:ext cx="4754880" cy="3341572"/>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C7858FDB-AC92-4150-BF23-9AA9B9FF1BCF}" type="datetimeFigureOut">
              <a:rPr lang="pt-BR" smtClean="0"/>
              <a:pPr/>
              <a:t>18/04/2018</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14D40DBA-6B9F-414C-9A13-9F6B0BBBFCA7}" type="slidenum">
              <a:rPr lang="pt-BR" smtClean="0"/>
              <a:pPr/>
              <a:t>‹nº›</a:t>
            </a:fld>
            <a:endParaRPr lang="pt-BR"/>
          </a:p>
        </p:txBody>
      </p:sp>
    </p:spTree>
    <p:extLst>
      <p:ext uri="{BB962C8B-B14F-4D97-AF65-F5344CB8AC3E}">
        <p14:creationId xmlns:p14="http://schemas.microsoft.com/office/powerpoint/2010/main" val="2791901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C7858FDB-AC92-4150-BF23-9AA9B9FF1BCF}" type="datetimeFigureOut">
              <a:rPr lang="pt-BR" smtClean="0"/>
              <a:pPr/>
              <a:t>18/04/2018</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14D40DBA-6B9F-414C-9A13-9F6B0BBBFCA7}" type="slidenum">
              <a:rPr lang="pt-BR" smtClean="0"/>
              <a:pPr/>
              <a:t>‹nº›</a:t>
            </a:fld>
            <a:endParaRPr lang="pt-BR"/>
          </a:p>
        </p:txBody>
      </p:sp>
    </p:spTree>
    <p:extLst>
      <p:ext uri="{BB962C8B-B14F-4D97-AF65-F5344CB8AC3E}">
        <p14:creationId xmlns:p14="http://schemas.microsoft.com/office/powerpoint/2010/main" val="4042474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858FDB-AC92-4150-BF23-9AA9B9FF1BCF}" type="datetimeFigureOut">
              <a:rPr lang="pt-BR" smtClean="0"/>
              <a:pPr/>
              <a:t>18/04/2018</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14D40DBA-6B9F-414C-9A13-9F6B0BBBFCA7}" type="slidenum">
              <a:rPr lang="pt-BR" smtClean="0"/>
              <a:pPr/>
              <a:t>‹nº›</a:t>
            </a:fld>
            <a:endParaRPr lang="pt-BR"/>
          </a:p>
        </p:txBody>
      </p:sp>
    </p:spTree>
    <p:extLst>
      <p:ext uri="{BB962C8B-B14F-4D97-AF65-F5344CB8AC3E}">
        <p14:creationId xmlns:p14="http://schemas.microsoft.com/office/powerpoint/2010/main" val="3295777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pt-BR" smtClean="0"/>
              <a:t>Clique para editar o título mestre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C7858FDB-AC92-4150-BF23-9AA9B9FF1BCF}" type="datetimeFigureOut">
              <a:rPr lang="pt-BR" smtClean="0"/>
              <a:pPr/>
              <a:t>18/04/2018</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14D40DBA-6B9F-414C-9A13-9F6B0BBBFCA7}" type="slidenum">
              <a:rPr lang="pt-BR" smtClean="0"/>
              <a:pPr/>
              <a:t>‹nº›</a:t>
            </a:fld>
            <a:endParaRPr lang="pt-BR"/>
          </a:p>
        </p:txBody>
      </p:sp>
    </p:spTree>
    <p:extLst>
      <p:ext uri="{BB962C8B-B14F-4D97-AF65-F5344CB8AC3E}">
        <p14:creationId xmlns:p14="http://schemas.microsoft.com/office/powerpoint/2010/main" val="4069951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C7858FDB-AC92-4150-BF23-9AA9B9FF1BCF}" type="datetimeFigureOut">
              <a:rPr lang="pt-BR" smtClean="0"/>
              <a:pPr/>
              <a:t>18/04/2018</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14D40DBA-6B9F-414C-9A13-9F6B0BBBFCA7}" type="slidenum">
              <a:rPr lang="pt-BR" smtClean="0"/>
              <a:pPr/>
              <a:t>‹nº›</a:t>
            </a:fld>
            <a:endParaRPr lang="pt-BR"/>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7184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7858FDB-AC92-4150-BF23-9AA9B9FF1BCF}" type="datetimeFigureOut">
              <a:rPr lang="pt-BR" smtClean="0"/>
              <a:pPr/>
              <a:t>18/04/2018</a:t>
            </a:fld>
            <a:endParaRPr lang="pt-BR"/>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pt-B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14D40DBA-6B9F-414C-9A13-9F6B0BBBFCA7}" type="slidenum">
              <a:rPr lang="pt-BR" smtClean="0"/>
              <a:pPr/>
              <a:t>‹nº›</a:t>
            </a:fld>
            <a:endParaRPr lang="pt-BR"/>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1357001"/>
      </p:ext>
    </p:extLst>
  </p:cSld>
  <p:clrMap bg1="lt1" tx1="dk1" bg2="lt2" tx2="dk2" accent1="accent1" accent2="accent2" accent3="accent3" accent4="accent4" accent5="accent5" accent6="accent6" hlink="hlink" folHlink="folHlink"/>
  <p:sldLayoutIdLst>
    <p:sldLayoutId id="2147484050" r:id="rId1"/>
    <p:sldLayoutId id="2147484051" r:id="rId2"/>
    <p:sldLayoutId id="2147484052" r:id="rId3"/>
    <p:sldLayoutId id="2147484053" r:id="rId4"/>
    <p:sldLayoutId id="2147484054" r:id="rId5"/>
    <p:sldLayoutId id="2147484055" r:id="rId6"/>
    <p:sldLayoutId id="2147484056" r:id="rId7"/>
    <p:sldLayoutId id="2147484057" r:id="rId8"/>
    <p:sldLayoutId id="2147484058" r:id="rId9"/>
    <p:sldLayoutId id="2147484059" r:id="rId10"/>
    <p:sldLayoutId id="2147484060"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0" y="4960137"/>
            <a:ext cx="8146473" cy="1463040"/>
          </a:xfrm>
        </p:spPr>
        <p:txBody>
          <a:bodyPr>
            <a:noAutofit/>
          </a:bodyPr>
          <a:lstStyle/>
          <a:p>
            <a:r>
              <a:rPr lang="pt-BR" sz="6000" dirty="0" smtClean="0"/>
              <a:t>A Universidade </a:t>
            </a:r>
            <a:r>
              <a:rPr lang="pt-BR" sz="6000" dirty="0" smtClean="0"/>
              <a:t>e  o</a:t>
            </a:r>
            <a:br>
              <a:rPr lang="pt-BR" sz="6000" dirty="0" smtClean="0"/>
            </a:br>
            <a:r>
              <a:rPr lang="pt-BR" sz="6000" dirty="0" smtClean="0"/>
              <a:t>desenvolvimento</a:t>
            </a:r>
            <a:endParaRPr lang="pt-BR" sz="6000" dirty="0"/>
          </a:p>
        </p:txBody>
      </p:sp>
      <p:sp>
        <p:nvSpPr>
          <p:cNvPr id="3" name="Subtítulo 2"/>
          <p:cNvSpPr>
            <a:spLocks noGrp="1"/>
          </p:cNvSpPr>
          <p:nvPr>
            <p:ph type="subTitle" idx="1"/>
          </p:nvPr>
        </p:nvSpPr>
        <p:spPr/>
        <p:txBody>
          <a:bodyPr>
            <a:normAutofit/>
          </a:bodyPr>
          <a:lstStyle/>
          <a:p>
            <a:r>
              <a:rPr lang="pt-BR" sz="2000" dirty="0" smtClean="0"/>
              <a:t>Célio da Cunha</a:t>
            </a:r>
          </a:p>
          <a:p>
            <a:r>
              <a:rPr lang="pt-BR" sz="2000" smtClean="0"/>
              <a:t>Thaís </a:t>
            </a:r>
            <a:r>
              <a:rPr lang="pt-BR" sz="2000" dirty="0" smtClean="0"/>
              <a:t>Almeida Pereira</a:t>
            </a:r>
            <a:endParaRPr lang="pt-BR" sz="2000" dirty="0"/>
          </a:p>
        </p:txBody>
      </p:sp>
    </p:spTree>
    <p:extLst>
      <p:ext uri="{BB962C8B-B14F-4D97-AF65-F5344CB8AC3E}">
        <p14:creationId xmlns:p14="http://schemas.microsoft.com/office/powerpoint/2010/main" val="15958311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dirty="0" smtClean="0"/>
              <a:t>Estudos sobre egressos</a:t>
            </a:r>
            <a:endParaRPr lang="pt-BR" dirty="0"/>
          </a:p>
        </p:txBody>
      </p:sp>
      <p:sp>
        <p:nvSpPr>
          <p:cNvPr id="3" name="Espaço Reservado para Conteúdo 2"/>
          <p:cNvSpPr>
            <a:spLocks noGrp="1"/>
          </p:cNvSpPr>
          <p:nvPr>
            <p:ph idx="1"/>
          </p:nvPr>
        </p:nvSpPr>
        <p:spPr/>
        <p:txBody>
          <a:bodyPr/>
          <a:lstStyle/>
          <a:p>
            <a:pPr algn="just"/>
            <a:r>
              <a:rPr lang="pt-BR" dirty="0" smtClean="0"/>
              <a:t>Realizou-se </a:t>
            </a:r>
            <a:r>
              <a:rPr lang="pt-BR" dirty="0"/>
              <a:t>o estado da arte em relação à produção sobre Egressos de cursos de mestrado e </a:t>
            </a:r>
            <a:r>
              <a:rPr lang="pt-BR" dirty="0" smtClean="0"/>
              <a:t>doutorado, publicadas no período de 2001 a 2016, na </a:t>
            </a:r>
            <a:r>
              <a:rPr lang="pt-BR" dirty="0"/>
              <a:t>forma de dissertações e </a:t>
            </a:r>
            <a:r>
              <a:rPr lang="pt-BR" dirty="0" smtClean="0"/>
              <a:t>teses, como também outros tipos de estudos.</a:t>
            </a:r>
            <a:endParaRPr lang="pt-BR" dirty="0"/>
          </a:p>
        </p:txBody>
      </p:sp>
      <p:graphicFrame>
        <p:nvGraphicFramePr>
          <p:cNvPr id="6" name="Gráfico 5"/>
          <p:cNvGraphicFramePr>
            <a:graphicFrameLocks/>
          </p:cNvGraphicFramePr>
          <p:nvPr>
            <p:extLst>
              <p:ext uri="{D42A27DB-BD31-4B8C-83A1-F6EECF244321}">
                <p14:modId xmlns:p14="http://schemas.microsoft.com/office/powerpoint/2010/main" val="103871943"/>
              </p:ext>
            </p:extLst>
          </p:nvPr>
        </p:nvGraphicFramePr>
        <p:xfrm>
          <a:off x="1024127" y="3455127"/>
          <a:ext cx="9818043" cy="305540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255446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Estudos sobre egressos</a:t>
            </a:r>
          </a:p>
        </p:txBody>
      </p:sp>
      <p:sp>
        <p:nvSpPr>
          <p:cNvPr id="3" name="Espaço Reservado para Conteúdo 2"/>
          <p:cNvSpPr>
            <a:spLocks noGrp="1"/>
          </p:cNvSpPr>
          <p:nvPr>
            <p:ph idx="1"/>
          </p:nvPr>
        </p:nvSpPr>
        <p:spPr/>
        <p:txBody>
          <a:bodyPr>
            <a:normAutofit fontScale="92500" lnSpcReduction="10000"/>
          </a:bodyPr>
          <a:lstStyle/>
          <a:p>
            <a:pPr algn="just"/>
            <a:r>
              <a:rPr lang="pt-BR" dirty="0" smtClean="0"/>
              <a:t>Percebe-se que </a:t>
            </a:r>
            <a:r>
              <a:rPr lang="pt-BR" dirty="0"/>
              <a:t>as políticas públicas de formação de pessoal de nível superior nos países em rápido desenvolvimento não têm sido acompanhadas por políticas de promoção da absorção desse contingente pelo mercado de trabalho local em ocupações de qualificação compatível, com capacidade de propiciar oportunidades profissionais e pessoais almejadas por esses </a:t>
            </a:r>
            <a:r>
              <a:rPr lang="pt-BR" dirty="0" smtClean="0"/>
              <a:t>indivíduos (RAMOS, 2014).</a:t>
            </a:r>
            <a:endParaRPr lang="pt-BR" dirty="0"/>
          </a:p>
          <a:p>
            <a:pPr algn="just"/>
            <a:endParaRPr lang="pt-BR" dirty="0"/>
          </a:p>
          <a:p>
            <a:pPr algn="just"/>
            <a:r>
              <a:rPr lang="pt-BR" dirty="0" smtClean="0"/>
              <a:t>É preciso </a:t>
            </a:r>
            <a:r>
              <a:rPr lang="pt-BR" dirty="0"/>
              <a:t>conhecer a dinâmica da mobilidade de talentos científicos brasileiros de forma aprofundada, apoiada em um referencial teórico moderno. O</a:t>
            </a:r>
            <a:r>
              <a:rPr lang="pt-BR" dirty="0" smtClean="0"/>
              <a:t> </a:t>
            </a:r>
            <a:r>
              <a:rPr lang="pt-BR" dirty="0"/>
              <a:t>conhecimento aprofundado do tamanho, da direção e da composição (em termos de áreas do conhecimento e profissões) do fluxo de pessoas qualificadas, sobretudo nos países em desenvolvimento, onde as informações são precárias ou até mesmo </a:t>
            </a:r>
            <a:r>
              <a:rPr lang="pt-BR" dirty="0" smtClean="0"/>
              <a:t>inexistentes, é essencial (</a:t>
            </a:r>
            <a:r>
              <a:rPr lang="pt-BR" dirty="0"/>
              <a:t>RAMOS, 2011).</a:t>
            </a:r>
          </a:p>
        </p:txBody>
      </p:sp>
    </p:spTree>
    <p:extLst>
      <p:ext uri="{BB962C8B-B14F-4D97-AF65-F5344CB8AC3E}">
        <p14:creationId xmlns:p14="http://schemas.microsoft.com/office/powerpoint/2010/main" val="29679886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ESTUDO DE CASO</a:t>
            </a:r>
            <a:endParaRPr lang="pt-BR" dirty="0"/>
          </a:p>
        </p:txBody>
      </p:sp>
      <p:sp>
        <p:nvSpPr>
          <p:cNvPr id="3" name="Espaço Reservado para Conteúdo 2"/>
          <p:cNvSpPr>
            <a:spLocks noGrp="1"/>
          </p:cNvSpPr>
          <p:nvPr>
            <p:ph idx="1"/>
          </p:nvPr>
        </p:nvSpPr>
        <p:spPr/>
        <p:txBody>
          <a:bodyPr>
            <a:normAutofit fontScale="92500" lnSpcReduction="10000"/>
          </a:bodyPr>
          <a:lstStyle/>
          <a:p>
            <a:pPr algn="just"/>
            <a:r>
              <a:rPr lang="pt-BR" dirty="0"/>
              <a:t>A Biotecnologia é considerada no Brasil e no mundo como uma área estratégica para o desenvolvimento econômico de países desenvolvidos e em desenvolvimento. Essa área é vista como uma das que poderão contribuir para o desenvolvimento tecnológico e, consequentemente, para o bem-estar social e desenvolvimento socioeconômico. Trata-se de um campo multidisciplinar que gera oportunidades para que o profissional atue tanto na carreira cientifica como tecnológica (BRASIL, 2013).</a:t>
            </a:r>
          </a:p>
          <a:p>
            <a:endParaRPr lang="pt-BR" dirty="0" smtClean="0"/>
          </a:p>
          <a:p>
            <a:pPr algn="just"/>
            <a:r>
              <a:rPr lang="pt-BR" dirty="0"/>
              <a:t>Em reconhecimento à sua importância, tem havido o estímulo à formação de recursos humanos nessa área. Com isso, surgiu o interesse em pesquisar os egressos de programa de pós-graduação </a:t>
            </a:r>
            <a:r>
              <a:rPr lang="pt-BR" i="1" dirty="0"/>
              <a:t>stricto </a:t>
            </a:r>
            <a:r>
              <a:rPr lang="pt-BR" i="1" dirty="0" smtClean="0"/>
              <a:t>sensu </a:t>
            </a:r>
            <a:r>
              <a:rPr lang="pt-BR" dirty="0" smtClean="0"/>
              <a:t>em Biotecnologia, em nível de excelência, e </a:t>
            </a:r>
            <a:r>
              <a:rPr lang="pt-BR" dirty="0"/>
              <a:t>saber </a:t>
            </a:r>
            <a:r>
              <a:rPr lang="pt-BR" dirty="0" smtClean="0"/>
              <a:t>de suas trajetórias. </a:t>
            </a:r>
            <a:r>
              <a:rPr lang="pt-BR" dirty="0"/>
              <a:t>Acredita-se que uma análise que leve em conta as experiências individuais dos egressos, suas trajetórias, possa gerar um conhecimento diferenciado e específico.</a:t>
            </a:r>
          </a:p>
          <a:p>
            <a:endParaRPr lang="pt-BR" dirty="0"/>
          </a:p>
        </p:txBody>
      </p:sp>
    </p:spTree>
    <p:extLst>
      <p:ext uri="{BB962C8B-B14F-4D97-AF65-F5344CB8AC3E}">
        <p14:creationId xmlns:p14="http://schemas.microsoft.com/office/powerpoint/2010/main" val="30703040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Estudo de caso</a:t>
            </a:r>
            <a:endParaRPr lang="pt-BR" dirty="0"/>
          </a:p>
        </p:txBody>
      </p:sp>
      <p:graphicFrame>
        <p:nvGraphicFramePr>
          <p:cNvPr id="4" name="Espaço Reservado para Conteúdo 3"/>
          <p:cNvGraphicFramePr>
            <a:graphicFrameLocks noGrp="1"/>
          </p:cNvGraphicFramePr>
          <p:nvPr>
            <p:ph idx="1"/>
            <p:extLst>
              <p:ext uri="{D42A27DB-BD31-4B8C-83A1-F6EECF244321}">
                <p14:modId xmlns:p14="http://schemas.microsoft.com/office/powerpoint/2010/main" val="317274691"/>
              </p:ext>
            </p:extLst>
          </p:nvPr>
        </p:nvGraphicFramePr>
        <p:xfrm>
          <a:off x="1024128" y="2084833"/>
          <a:ext cx="9720072" cy="4122092"/>
        </p:xfrm>
        <a:graphic>
          <a:graphicData uri="http://schemas.openxmlformats.org/drawingml/2006/chart">
            <c:chart xmlns:c="http://schemas.openxmlformats.org/drawingml/2006/chart" xmlns:r="http://schemas.openxmlformats.org/officeDocument/2006/relationships" r:id="rId2"/>
          </a:graphicData>
        </a:graphic>
      </p:graphicFrame>
      <p:sp>
        <p:nvSpPr>
          <p:cNvPr id="3" name="Retângulo 2"/>
          <p:cNvSpPr/>
          <p:nvPr/>
        </p:nvSpPr>
        <p:spPr>
          <a:xfrm>
            <a:off x="879566" y="6206924"/>
            <a:ext cx="9864634" cy="463397"/>
          </a:xfrm>
          <a:prstGeom prst="rect">
            <a:avLst/>
          </a:prstGeom>
        </p:spPr>
        <p:txBody>
          <a:bodyPr wrap="square">
            <a:spAutoFit/>
          </a:bodyPr>
          <a:lstStyle/>
          <a:p>
            <a:pPr algn="just">
              <a:lnSpc>
                <a:spcPct val="150000"/>
              </a:lnSpc>
              <a:spcAft>
                <a:spcPts val="0"/>
              </a:spcAft>
            </a:pPr>
            <a:r>
              <a:rPr lang="pt-BR" dirty="0">
                <a:latin typeface="Times New Roman" panose="02020603050405020304" pitchFamily="18" charset="0"/>
                <a:ea typeface="Calibri" panose="020F0502020204030204" pitchFamily="34" charset="0"/>
                <a:cs typeface="Times New Roman" panose="02020603050405020304" pitchFamily="18" charset="0"/>
              </a:rPr>
              <a:t>Fonte: </a:t>
            </a:r>
            <a:r>
              <a:rPr lang="pt-BR" dirty="0" smtClean="0">
                <a:latin typeface="Times New Roman" panose="02020603050405020304" pitchFamily="18" charset="0"/>
                <a:ea typeface="Calibri" panose="020F0502020204030204" pitchFamily="34" charset="0"/>
                <a:cs typeface="Times New Roman" panose="02020603050405020304" pitchFamily="18" charset="0"/>
              </a:rPr>
              <a:t>Sítio eletrônico do Programa; Cadernos de Indicadores do Coleta Capes de 2002 a 2016.</a:t>
            </a:r>
            <a:endParaRPr lang="pt-BR"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243468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Mestres e doutores do </a:t>
            </a:r>
            <a:r>
              <a:rPr lang="pt-BR" dirty="0" err="1" smtClean="0"/>
              <a:t>ppg</a:t>
            </a:r>
            <a:r>
              <a:rPr lang="pt-BR" dirty="0" smtClean="0"/>
              <a:t> em estudo</a:t>
            </a:r>
            <a:endParaRPr lang="pt-BR" dirty="0"/>
          </a:p>
        </p:txBody>
      </p:sp>
      <p:graphicFrame>
        <p:nvGraphicFramePr>
          <p:cNvPr id="4" name="Espaço Reservado para Conteúdo 3"/>
          <p:cNvGraphicFramePr>
            <a:graphicFrameLocks noGrp="1"/>
          </p:cNvGraphicFramePr>
          <p:nvPr>
            <p:ph idx="1"/>
            <p:extLst>
              <p:ext uri="{D42A27DB-BD31-4B8C-83A1-F6EECF244321}">
                <p14:modId xmlns:p14="http://schemas.microsoft.com/office/powerpoint/2010/main" val="4186202333"/>
              </p:ext>
            </p:extLst>
          </p:nvPr>
        </p:nvGraphicFramePr>
        <p:xfrm>
          <a:off x="1024130" y="2242567"/>
          <a:ext cx="9720067" cy="3721485"/>
        </p:xfrm>
        <a:graphic>
          <a:graphicData uri="http://schemas.openxmlformats.org/drawingml/2006/table">
            <a:tbl>
              <a:tblPr firstRow="1" firstCol="1" bandRow="1"/>
              <a:tblGrid>
                <a:gridCol w="2526363">
                  <a:extLst>
                    <a:ext uri="{9D8B030D-6E8A-4147-A177-3AD203B41FA5}">
                      <a16:colId xmlns:a16="http://schemas.microsoft.com/office/drawing/2014/main" xmlns="" val="20000"/>
                    </a:ext>
                  </a:extLst>
                </a:gridCol>
                <a:gridCol w="1027672">
                  <a:extLst>
                    <a:ext uri="{9D8B030D-6E8A-4147-A177-3AD203B41FA5}">
                      <a16:colId xmlns:a16="http://schemas.microsoft.com/office/drawing/2014/main" xmlns="" val="20001"/>
                    </a:ext>
                  </a:extLst>
                </a:gridCol>
                <a:gridCol w="1027672">
                  <a:extLst>
                    <a:ext uri="{9D8B030D-6E8A-4147-A177-3AD203B41FA5}">
                      <a16:colId xmlns:a16="http://schemas.microsoft.com/office/drawing/2014/main" xmlns="" val="20002"/>
                    </a:ext>
                  </a:extLst>
                </a:gridCol>
                <a:gridCol w="1027672">
                  <a:extLst>
                    <a:ext uri="{9D8B030D-6E8A-4147-A177-3AD203B41FA5}">
                      <a16:colId xmlns:a16="http://schemas.microsoft.com/office/drawing/2014/main" xmlns="" val="20003"/>
                    </a:ext>
                  </a:extLst>
                </a:gridCol>
                <a:gridCol w="1027672">
                  <a:extLst>
                    <a:ext uri="{9D8B030D-6E8A-4147-A177-3AD203B41FA5}">
                      <a16:colId xmlns:a16="http://schemas.microsoft.com/office/drawing/2014/main" xmlns="" val="20004"/>
                    </a:ext>
                  </a:extLst>
                </a:gridCol>
                <a:gridCol w="1027672">
                  <a:extLst>
                    <a:ext uri="{9D8B030D-6E8A-4147-A177-3AD203B41FA5}">
                      <a16:colId xmlns:a16="http://schemas.microsoft.com/office/drawing/2014/main" xmlns="" val="20005"/>
                    </a:ext>
                  </a:extLst>
                </a:gridCol>
                <a:gridCol w="1027672">
                  <a:extLst>
                    <a:ext uri="{9D8B030D-6E8A-4147-A177-3AD203B41FA5}">
                      <a16:colId xmlns:a16="http://schemas.microsoft.com/office/drawing/2014/main" xmlns="" val="20006"/>
                    </a:ext>
                  </a:extLst>
                </a:gridCol>
                <a:gridCol w="1027672">
                  <a:extLst>
                    <a:ext uri="{9D8B030D-6E8A-4147-A177-3AD203B41FA5}">
                      <a16:colId xmlns:a16="http://schemas.microsoft.com/office/drawing/2014/main" xmlns="" val="20007"/>
                    </a:ext>
                  </a:extLst>
                </a:gridCol>
              </a:tblGrid>
              <a:tr h="479096">
                <a:tc>
                  <a:txBody>
                    <a:bodyPr/>
                    <a:lstStyle/>
                    <a:p>
                      <a:pPr>
                        <a:lnSpc>
                          <a:spcPct val="107000"/>
                        </a:lnSpc>
                      </a:pPr>
                      <a:endParaRPr lang="pt-BR" sz="1600" dirty="0">
                        <a:effectLst/>
                        <a:latin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7">
                  <a:txBody>
                    <a:bodyPr/>
                    <a:lstStyle/>
                    <a:p>
                      <a:pPr algn="ctr">
                        <a:lnSpc>
                          <a:spcPct val="115000"/>
                        </a:lnSpc>
                        <a:spcAft>
                          <a:spcPts val="0"/>
                        </a:spcAft>
                      </a:pPr>
                      <a:r>
                        <a:rPr lang="pt-BR" sz="16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Ano de titulação</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extLst>
                  <a:ext uri="{0D108BD9-81ED-4DB2-BD59-A6C34878D82A}">
                    <a16:rowId xmlns:a16="http://schemas.microsoft.com/office/drawing/2014/main" xmlns="" val="10000"/>
                  </a:ext>
                </a:extLst>
              </a:tr>
              <a:tr h="718645">
                <a:tc>
                  <a:txBody>
                    <a:bodyPr/>
                    <a:lstStyle/>
                    <a:p>
                      <a:pPr algn="ctr">
                        <a:lnSpc>
                          <a:spcPct val="115000"/>
                        </a:lnSpc>
                        <a:spcAft>
                          <a:spcPts val="0"/>
                        </a:spcAft>
                      </a:pPr>
                      <a:r>
                        <a:rPr lang="pt-BR" sz="16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PPG em Biotecnologia</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a:lnSpc>
                          <a:spcPct val="115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2007</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2008</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2009</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2010</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2011</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2012</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2013</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10001"/>
                  </a:ext>
                </a:extLst>
              </a:tr>
              <a:tr h="255181">
                <a:tc>
                  <a:txBody>
                    <a:bodyPr/>
                    <a:lstStyle/>
                    <a:p>
                      <a:pPr>
                        <a:lnSpc>
                          <a:spcPct val="115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Mestrado Acadêmico</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7">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extLst>
                  <a:ext uri="{0D108BD9-81ED-4DB2-BD59-A6C34878D82A}">
                    <a16:rowId xmlns:a16="http://schemas.microsoft.com/office/drawing/2014/main" xmlns="" val="10002"/>
                  </a:ext>
                </a:extLst>
              </a:tr>
              <a:tr h="255181">
                <a:tc>
                  <a:txBody>
                    <a:bodyPr/>
                    <a:lstStyle/>
                    <a:p>
                      <a:pP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Titulados</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13</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17</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13</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13</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13</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255181">
                <a:tc>
                  <a:txBody>
                    <a:bodyPr/>
                    <a:lstStyle/>
                    <a:p>
                      <a:pP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Empregados em 2014</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255181">
                <a:tc>
                  <a:txBody>
                    <a:bodyPr/>
                    <a:lstStyle/>
                    <a:p>
                      <a:pP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Matriculados em 2014</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252156">
                <a:tc>
                  <a:txBody>
                    <a:bodyPr/>
                    <a:lstStyle/>
                    <a:p>
                      <a:pPr>
                        <a:lnSpc>
                          <a:spcPct val="115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Taxa de </a:t>
                      </a:r>
                      <a:r>
                        <a:rPr lang="pt-BR" sz="16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Emprego </a:t>
                      </a:r>
                      <a:r>
                        <a:rPr lang="pt-B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dirty="0" smtClean="0">
                          <a:effectLst/>
                          <a:latin typeface="Calibri" panose="020F0502020204030204" pitchFamily="34" charset="0"/>
                          <a:ea typeface="Calibri" panose="020F0502020204030204" pitchFamily="34" charset="0"/>
                          <a:cs typeface="Times New Roman" panose="02020603050405020304" pitchFamily="18" charset="0"/>
                        </a:rPr>
                        <a:t>61,5</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dirty="0" smtClean="0">
                          <a:effectLst/>
                          <a:latin typeface="Calibri" panose="020F0502020204030204" pitchFamily="34" charset="0"/>
                          <a:ea typeface="Calibri" panose="020F0502020204030204" pitchFamily="34" charset="0"/>
                          <a:cs typeface="Times New Roman" panose="02020603050405020304" pitchFamily="18" charset="0"/>
                        </a:rPr>
                        <a:t>44,4</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dirty="0" smtClean="0">
                          <a:effectLst/>
                          <a:latin typeface="Calibri" panose="020F0502020204030204" pitchFamily="34" charset="0"/>
                          <a:ea typeface="Calibri" panose="020F0502020204030204" pitchFamily="34" charset="0"/>
                          <a:cs typeface="Times New Roman" panose="02020603050405020304" pitchFamily="18" charset="0"/>
                        </a:rPr>
                        <a:t>58,8</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46,1</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dirty="0" smtClean="0">
                          <a:effectLst/>
                          <a:latin typeface="Calibri" panose="020F0502020204030204" pitchFamily="34" charset="0"/>
                          <a:ea typeface="Calibri" panose="020F0502020204030204" pitchFamily="34" charset="0"/>
                          <a:cs typeface="Times New Roman" panose="02020603050405020304" pitchFamily="18" charset="0"/>
                        </a:rPr>
                        <a:t>46,1</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dirty="0" smtClean="0">
                          <a:effectLst/>
                          <a:latin typeface="Calibri" panose="020F0502020204030204" pitchFamily="34" charset="0"/>
                          <a:ea typeface="Calibri" panose="020F0502020204030204" pitchFamily="34" charset="0"/>
                          <a:cs typeface="Times New Roman" panose="02020603050405020304" pitchFamily="18" charset="0"/>
                        </a:rPr>
                        <a:t>44,4</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dirty="0" smtClean="0">
                          <a:effectLst/>
                          <a:latin typeface="Calibri" panose="020F0502020204030204" pitchFamily="34" charset="0"/>
                          <a:ea typeface="Calibri" panose="020F0502020204030204" pitchFamily="34" charset="0"/>
                          <a:cs typeface="Times New Roman" panose="02020603050405020304" pitchFamily="18" charset="0"/>
                        </a:rPr>
                        <a:t>46,1</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r h="255181">
                <a:tc>
                  <a:txBody>
                    <a:bodyPr/>
                    <a:lstStyle/>
                    <a:p>
                      <a:pPr>
                        <a:lnSpc>
                          <a:spcPct val="115000"/>
                        </a:lnSpc>
                        <a:spcAft>
                          <a:spcPts val="0"/>
                        </a:spcAft>
                      </a:pPr>
                      <a:r>
                        <a:rPr lang="pt-BR" sz="16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Doutorado</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7">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extLst>
                  <a:ext uri="{0D108BD9-81ED-4DB2-BD59-A6C34878D82A}">
                    <a16:rowId xmlns:a16="http://schemas.microsoft.com/office/drawing/2014/main" xmlns="" val="10007"/>
                  </a:ext>
                </a:extLst>
              </a:tr>
              <a:tr h="255181">
                <a:tc>
                  <a:txBody>
                    <a:bodyPr/>
                    <a:lstStyle/>
                    <a:p>
                      <a:pP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Titulados</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255181">
                <a:tc>
                  <a:txBody>
                    <a:bodyPr/>
                    <a:lstStyle/>
                    <a:p>
                      <a:pP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Empregados em 2014</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9"/>
                  </a:ext>
                </a:extLst>
              </a:tr>
              <a:tr h="255181">
                <a:tc>
                  <a:txBody>
                    <a:bodyPr/>
                    <a:lstStyle/>
                    <a:p>
                      <a:pPr>
                        <a:lnSpc>
                          <a:spcPct val="115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Taxa de Emprego (%)</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50</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100</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50</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40</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100</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42,9</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0"/>
                  </a:ext>
                </a:extLst>
              </a:tr>
            </a:tbl>
          </a:graphicData>
        </a:graphic>
      </p:graphicFrame>
      <p:sp>
        <p:nvSpPr>
          <p:cNvPr id="3" name="Retângulo 2"/>
          <p:cNvSpPr/>
          <p:nvPr/>
        </p:nvSpPr>
        <p:spPr>
          <a:xfrm>
            <a:off x="932688" y="5964052"/>
            <a:ext cx="9582912" cy="507831"/>
          </a:xfrm>
          <a:prstGeom prst="rect">
            <a:avLst/>
          </a:prstGeom>
        </p:spPr>
        <p:txBody>
          <a:bodyPr wrap="square">
            <a:spAutoFit/>
          </a:bodyPr>
          <a:lstStyle/>
          <a:p>
            <a:pPr algn="just">
              <a:lnSpc>
                <a:spcPct val="150000"/>
              </a:lnSpc>
              <a:spcAft>
                <a:spcPts val="0"/>
              </a:spcAft>
            </a:pPr>
            <a:r>
              <a:rPr lang="pt-BR" dirty="0">
                <a:latin typeface="Times New Roman" panose="02020603050405020304" pitchFamily="18" charset="0"/>
                <a:ea typeface="Calibri" panose="020F0502020204030204" pitchFamily="34" charset="0"/>
                <a:cs typeface="Times New Roman" panose="02020603050405020304" pitchFamily="18" charset="0"/>
              </a:rPr>
              <a:t>Fonte: Estudo encomendado pela CAPES ao CGEE. CGEE, 2016.</a:t>
            </a:r>
            <a:endParaRPr lang="pt-BR"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442338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Referências</a:t>
            </a:r>
            <a:endParaRPr lang="pt-BR" dirty="0"/>
          </a:p>
        </p:txBody>
      </p:sp>
      <p:sp>
        <p:nvSpPr>
          <p:cNvPr id="3" name="Espaço Reservado para Conteúdo 2"/>
          <p:cNvSpPr>
            <a:spLocks noGrp="1"/>
          </p:cNvSpPr>
          <p:nvPr>
            <p:ph idx="1"/>
          </p:nvPr>
        </p:nvSpPr>
        <p:spPr/>
        <p:txBody>
          <a:bodyPr>
            <a:normAutofit fontScale="70000" lnSpcReduction="20000"/>
          </a:bodyPr>
          <a:lstStyle/>
          <a:p>
            <a:pPr algn="just"/>
            <a:r>
              <a:rPr lang="pt-BR" dirty="0"/>
              <a:t>BRASIL, Ministério da Educação. Coordenação de Aperfeiçoamento de Pessoal de Nível Superior - Capes. Avaliação Quadrienal. Disponível em: http://avaliacaoquadrienal.capes.gov.br/home/sai-o-resultado-da-1a-etapa-da-avaliacao-quadrienal-2017. Acesso em 22 set 2017</a:t>
            </a:r>
            <a:r>
              <a:rPr lang="pt-BR" dirty="0" smtClean="0"/>
              <a:t>.</a:t>
            </a:r>
          </a:p>
          <a:p>
            <a:pPr algn="just"/>
            <a:r>
              <a:rPr lang="en-US" dirty="0"/>
              <a:t>BRENNAN, John; KING, Roger; LEBEAU, Yann. The role of universities in the transformation of societies. . London: Association of Commonwealth Universities and The Open University, 2004. </a:t>
            </a:r>
            <a:r>
              <a:rPr lang="en-US" dirty="0" err="1"/>
              <a:t>Disponível</a:t>
            </a:r>
            <a:r>
              <a:rPr lang="en-US" dirty="0"/>
              <a:t> em: &lt;http://www.open.ac.uk/cheri/documents/transf-final-report.pdf&gt;.</a:t>
            </a:r>
            <a:endParaRPr lang="pt-BR" dirty="0"/>
          </a:p>
          <a:p>
            <a:pPr algn="just"/>
            <a:r>
              <a:rPr lang="pt-BR" dirty="0" smtClean="0"/>
              <a:t>BONOTTO, Edvar. Ciência e Tecnologia para o desenvolvimento nacional. </a:t>
            </a:r>
            <a:r>
              <a:rPr lang="pt-BR" dirty="0"/>
              <a:t>Revista Princípios. EDIÇÃO 73, MAI/JUN/JUL, 2004, PÁGINAS 48, 49, 50, 51, 52, 53.</a:t>
            </a:r>
          </a:p>
          <a:p>
            <a:pPr algn="just"/>
            <a:r>
              <a:rPr lang="pt-BR" dirty="0" smtClean="0"/>
              <a:t>MONTEIRO</a:t>
            </a:r>
            <a:r>
              <a:rPr lang="pt-BR" dirty="0"/>
              <a:t>, Rose Cleide M. Inserção Internacional da Produção de docentes da Pós-Graduação: Um estudo na Economia, Ciência da Computação e </a:t>
            </a:r>
            <a:r>
              <a:rPr lang="pt-BR" dirty="0" smtClean="0"/>
              <a:t>Educação. 2012. 230 f. Tese de doutorado (Doutorado em Educação) – Universidade de Brasília, Brasília, Distrito Federal, 2012.</a:t>
            </a:r>
          </a:p>
          <a:p>
            <a:pPr algn="just"/>
            <a:r>
              <a:rPr lang="pt-BR" dirty="0" smtClean="0"/>
              <a:t>OLIVEIRA, Luciana R. Contribuições do Programa de Pós-Graduação em Educação da Unicamp para a trajetória profissional de mestres e doutores: percepções de egressos titulados. 2014. 226 f. Tese de doutorado (Doutorado em Educação) – Universidade Estadual de Campinas, Campinas, SP, 2014.</a:t>
            </a:r>
          </a:p>
        </p:txBody>
      </p:sp>
    </p:spTree>
    <p:extLst>
      <p:ext uri="{BB962C8B-B14F-4D97-AF65-F5344CB8AC3E}">
        <p14:creationId xmlns:p14="http://schemas.microsoft.com/office/powerpoint/2010/main" val="23145867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err="1" smtClean="0"/>
              <a:t>rEFERÊNCIAS</a:t>
            </a:r>
            <a:endParaRPr lang="pt-BR" dirty="0"/>
          </a:p>
        </p:txBody>
      </p:sp>
      <p:sp>
        <p:nvSpPr>
          <p:cNvPr id="3" name="Espaço Reservado para Conteúdo 2"/>
          <p:cNvSpPr>
            <a:spLocks noGrp="1"/>
          </p:cNvSpPr>
          <p:nvPr>
            <p:ph idx="1"/>
          </p:nvPr>
        </p:nvSpPr>
        <p:spPr/>
        <p:txBody>
          <a:bodyPr>
            <a:normAutofit fontScale="77500" lnSpcReduction="20000"/>
          </a:bodyPr>
          <a:lstStyle/>
          <a:p>
            <a:pPr algn="just"/>
            <a:r>
              <a:rPr lang="pt-BR" dirty="0" smtClean="0"/>
              <a:t>RAMOS</a:t>
            </a:r>
            <a:r>
              <a:rPr lang="pt-BR" dirty="0"/>
              <a:t>, Milena </a:t>
            </a:r>
            <a:r>
              <a:rPr lang="pt-BR" dirty="0" err="1"/>
              <a:t>Yumi</a:t>
            </a:r>
            <a:r>
              <a:rPr lang="pt-BR" dirty="0"/>
              <a:t>; VELHO, Lea. Formação de doutores no Brasil e no exterior: impactos na propensão a migrar. Educação &amp; Sociedade, v. 32, n .117, p. 933‒951, 2011.</a:t>
            </a:r>
          </a:p>
          <a:p>
            <a:pPr algn="just"/>
            <a:r>
              <a:rPr lang="pt-BR" dirty="0" smtClean="0"/>
              <a:t>RAMOS</a:t>
            </a:r>
            <a:r>
              <a:rPr lang="pt-BR" dirty="0"/>
              <a:t>, Milena </a:t>
            </a:r>
            <a:r>
              <a:rPr lang="pt-BR" dirty="0" err="1"/>
              <a:t>Yumi</a:t>
            </a:r>
            <a:r>
              <a:rPr lang="pt-BR" dirty="0"/>
              <a:t>. Formação de doutores no país e no exterior: impactos na internacionalização da ciência brasileira. 280 f. Tese de doutorado (Doutorado em Política Científica e Tecnológica) – Universidade Estadual de Campinas, Campinas, SP, </a:t>
            </a:r>
            <a:r>
              <a:rPr lang="pt-BR" dirty="0" smtClean="0"/>
              <a:t>2014.</a:t>
            </a:r>
          </a:p>
          <a:p>
            <a:pPr algn="just"/>
            <a:r>
              <a:rPr lang="pt-BR" dirty="0"/>
              <a:t>RIBEIRO, R. J. Inserção social. [2007]. Disponível em: &lt; https://www.capes.gov.br/images/stories/download/artigos/Artigo_23_08_07.pdf&gt;. Acesso em: 10 ago. 2015.</a:t>
            </a:r>
          </a:p>
          <a:p>
            <a:pPr algn="just"/>
            <a:r>
              <a:rPr lang="pt-BR" dirty="0"/>
              <a:t>SASS, Simeão </a:t>
            </a:r>
            <a:r>
              <a:rPr lang="pt-BR" dirty="0" err="1"/>
              <a:t>Donizeti</a:t>
            </a:r>
            <a:r>
              <a:rPr lang="pt-BR" dirty="0"/>
              <a:t>. A Universidade em questão: A concepção de Georges </a:t>
            </a:r>
            <a:r>
              <a:rPr lang="pt-BR" dirty="0" err="1"/>
              <a:t>Gusdorf</a:t>
            </a:r>
            <a:r>
              <a:rPr lang="pt-BR" dirty="0"/>
              <a:t>. In: ARAUJO, José Carlos Souza. A Universidade Iluminista (1929 -2009) De Alfred </a:t>
            </a:r>
            <a:r>
              <a:rPr lang="pt-BR" dirty="0" err="1"/>
              <a:t>Whitehead</a:t>
            </a:r>
            <a:r>
              <a:rPr lang="pt-BR" dirty="0"/>
              <a:t> a Bologna.  Editora </a:t>
            </a:r>
            <a:r>
              <a:rPr lang="pt-BR" dirty="0" err="1"/>
              <a:t>Liber</a:t>
            </a:r>
            <a:r>
              <a:rPr lang="pt-BR" dirty="0"/>
              <a:t> Livro, 2011, p. 145-146.</a:t>
            </a:r>
          </a:p>
          <a:p>
            <a:pPr algn="just"/>
            <a:r>
              <a:rPr lang="pt-BR" dirty="0"/>
              <a:t>UNESCO Paris: Unesco; [ </a:t>
            </a:r>
            <a:r>
              <a:rPr lang="pt-BR" dirty="0" err="1"/>
              <a:t>update</a:t>
            </a:r>
            <a:r>
              <a:rPr lang="pt-BR" dirty="0"/>
              <a:t> 2005 </a:t>
            </a:r>
            <a:r>
              <a:rPr lang="pt-BR" dirty="0" err="1"/>
              <a:t>June</a:t>
            </a:r>
            <a:r>
              <a:rPr lang="pt-BR" dirty="0"/>
              <a:t> 6]. </a:t>
            </a:r>
            <a:r>
              <a:rPr lang="pt-BR" dirty="0" err="1"/>
              <a:t>Primary</a:t>
            </a:r>
            <a:r>
              <a:rPr lang="pt-BR" dirty="0"/>
              <a:t> </a:t>
            </a:r>
            <a:r>
              <a:rPr lang="pt-BR" dirty="0" err="1"/>
              <a:t>and</a:t>
            </a:r>
            <a:r>
              <a:rPr lang="pt-BR" dirty="0"/>
              <a:t> </a:t>
            </a:r>
            <a:r>
              <a:rPr lang="pt-BR" dirty="0" err="1"/>
              <a:t>Second</a:t>
            </a:r>
            <a:r>
              <a:rPr lang="pt-BR" dirty="0"/>
              <a:t> </a:t>
            </a:r>
            <a:r>
              <a:rPr lang="pt-BR" dirty="0" err="1"/>
              <a:t>Edition</a:t>
            </a:r>
            <a:r>
              <a:rPr lang="pt-BR" dirty="0"/>
              <a:t>: Age-</a:t>
            </a:r>
            <a:r>
              <a:rPr lang="pt-BR" dirty="0" err="1"/>
              <a:t>specific</a:t>
            </a:r>
            <a:r>
              <a:rPr lang="pt-BR" dirty="0"/>
              <a:t> </a:t>
            </a:r>
            <a:r>
              <a:rPr lang="pt-BR" dirty="0" err="1"/>
              <a:t>enrolment</a:t>
            </a:r>
            <a:r>
              <a:rPr lang="pt-BR" dirty="0"/>
              <a:t> </a:t>
            </a:r>
            <a:r>
              <a:rPr lang="pt-BR" dirty="0" err="1"/>
              <a:t>ratios</a:t>
            </a:r>
            <a:r>
              <a:rPr lang="pt-BR" dirty="0"/>
              <a:t> </a:t>
            </a:r>
            <a:r>
              <a:rPr lang="pt-BR" dirty="0" err="1"/>
              <a:t>by</a:t>
            </a:r>
            <a:r>
              <a:rPr lang="pt-BR" dirty="0"/>
              <a:t> </a:t>
            </a:r>
            <a:r>
              <a:rPr lang="pt-BR" dirty="0" err="1"/>
              <a:t>gender</a:t>
            </a:r>
            <a:r>
              <a:rPr lang="pt-BR" dirty="0"/>
              <a:t> 1960/61 -1995/96; [</a:t>
            </a:r>
            <a:r>
              <a:rPr lang="pt-BR" dirty="0" err="1"/>
              <a:t>about</a:t>
            </a:r>
            <a:r>
              <a:rPr lang="pt-BR" dirty="0"/>
              <a:t> 2 </a:t>
            </a:r>
            <a:r>
              <a:rPr lang="pt-BR" dirty="0" err="1"/>
              <a:t>screens</a:t>
            </a:r>
            <a:r>
              <a:rPr lang="pt-BR" dirty="0"/>
              <a:t>]. </a:t>
            </a:r>
            <a:r>
              <a:rPr lang="pt-BR" dirty="0" err="1"/>
              <a:t>Available</a:t>
            </a:r>
            <a:r>
              <a:rPr lang="pt-BR" dirty="0"/>
              <a:t> </a:t>
            </a:r>
            <a:r>
              <a:rPr lang="pt-BR" dirty="0" err="1"/>
              <a:t>from</a:t>
            </a:r>
            <a:r>
              <a:rPr lang="pt-BR" dirty="0"/>
              <a:t>: http://www.unesco.org</a:t>
            </a:r>
          </a:p>
          <a:p>
            <a:endParaRPr lang="pt-BR" dirty="0"/>
          </a:p>
        </p:txBody>
      </p:sp>
    </p:spTree>
    <p:extLst>
      <p:ext uri="{BB962C8B-B14F-4D97-AF65-F5344CB8AC3E}">
        <p14:creationId xmlns:p14="http://schemas.microsoft.com/office/powerpoint/2010/main" val="16269321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normAutofit/>
          </a:bodyPr>
          <a:lstStyle/>
          <a:p>
            <a:pPr algn="ctr"/>
            <a:endParaRPr lang="pt-BR" sz="4800" dirty="0" smtClean="0"/>
          </a:p>
          <a:p>
            <a:pPr marL="0" indent="0" algn="ctr">
              <a:buNone/>
            </a:pPr>
            <a:r>
              <a:rPr lang="pt-BR" sz="4800" dirty="0" smtClean="0"/>
              <a:t>Agradecemos a atenção!</a:t>
            </a:r>
            <a:endParaRPr lang="pt-BR" sz="4800" dirty="0"/>
          </a:p>
        </p:txBody>
      </p:sp>
    </p:spTree>
    <p:extLst>
      <p:ext uri="{BB962C8B-B14F-4D97-AF65-F5344CB8AC3E}">
        <p14:creationId xmlns:p14="http://schemas.microsoft.com/office/powerpoint/2010/main" val="2876492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A universidade</a:t>
            </a:r>
            <a:endParaRPr lang="pt-BR" dirty="0"/>
          </a:p>
        </p:txBody>
      </p:sp>
      <p:sp>
        <p:nvSpPr>
          <p:cNvPr id="3" name="Espaço Reservado para Conteúdo 2"/>
          <p:cNvSpPr>
            <a:spLocks noGrp="1"/>
          </p:cNvSpPr>
          <p:nvPr>
            <p:ph idx="1"/>
          </p:nvPr>
        </p:nvSpPr>
        <p:spPr/>
        <p:txBody>
          <a:bodyPr/>
          <a:lstStyle/>
          <a:p>
            <a:pPr algn="just"/>
            <a:r>
              <a:rPr lang="pt-BR" sz="2400" dirty="0"/>
              <a:t>A ideia de Universidade teria surgido de uma utopia. Ela significou a junção da objetividade e da idealidade do conhecimento. Sua gênese se confundiu com o ocidente cristão. A história da universidade jamais esteve separada da sua função política e social. Função que determina inclusive a sua utilização por parte dos poderes </a:t>
            </a:r>
            <a:r>
              <a:rPr lang="pt-BR" sz="2400" dirty="0" smtClean="0"/>
              <a:t>estabelecidos (SASS, 2011).</a:t>
            </a:r>
          </a:p>
          <a:p>
            <a:pPr algn="just"/>
            <a:endParaRPr lang="pt-BR" sz="2400" dirty="0"/>
          </a:p>
          <a:p>
            <a:pPr algn="just"/>
            <a:r>
              <a:rPr lang="pt-BR" sz="2400" dirty="0"/>
              <a:t>D</a:t>
            </a:r>
            <a:r>
              <a:rPr lang="pt-BR" sz="2400" dirty="0" smtClean="0"/>
              <a:t>esde </a:t>
            </a:r>
            <a:r>
              <a:rPr lang="pt-BR" sz="2400" dirty="0"/>
              <a:t>suas origens, a educação universitária persegue a meta de criar, transmitir e disseminar conhecimento (BERNHEIM, 2008).</a:t>
            </a:r>
          </a:p>
          <a:p>
            <a:endParaRPr lang="pt-BR" dirty="0" smtClean="0"/>
          </a:p>
          <a:p>
            <a:endParaRPr lang="pt-BR" dirty="0"/>
          </a:p>
        </p:txBody>
      </p:sp>
    </p:spTree>
    <p:extLst>
      <p:ext uri="{BB962C8B-B14F-4D97-AF65-F5344CB8AC3E}">
        <p14:creationId xmlns:p14="http://schemas.microsoft.com/office/powerpoint/2010/main" val="40665443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ipse 3"/>
          <p:cNvSpPr/>
          <p:nvPr/>
        </p:nvSpPr>
        <p:spPr>
          <a:xfrm>
            <a:off x="4623125" y="3301132"/>
            <a:ext cx="2520280" cy="1368152"/>
          </a:xfrm>
          <a:prstGeom prst="ellipse">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Retângulo 5"/>
          <p:cNvSpPr/>
          <p:nvPr/>
        </p:nvSpPr>
        <p:spPr>
          <a:xfrm>
            <a:off x="4819980" y="3841828"/>
            <a:ext cx="2149307" cy="461665"/>
          </a:xfrm>
          <a:prstGeom prst="rect">
            <a:avLst/>
          </a:prstGeom>
          <a:noFill/>
        </p:spPr>
        <p:txBody>
          <a:bodyPr wrap="none" lIns="91440" tIns="45720" rIns="91440" bIns="45720">
            <a:spAutoFit/>
          </a:bodyPr>
          <a:lstStyle/>
          <a:p>
            <a:pPr algn="ctr"/>
            <a:r>
              <a:rPr lang="pt-BR" sz="2400" b="1" cap="all" dirty="0">
                <a:ln w="9000" cmpd="sng">
                  <a:solidFill>
                    <a:schemeClr val="accent4">
                      <a:shade val="50000"/>
                      <a:satMod val="120000"/>
                    </a:schemeClr>
                  </a:solidFill>
                  <a:prstDash val="solid"/>
                </a:ln>
                <a:solidFill>
                  <a:schemeClr val="tx2">
                    <a:lumMod val="50000"/>
                  </a:schemeClr>
                </a:solidFill>
                <a:effectLst>
                  <a:reflection blurRad="12700" stA="28000" endPos="45000" dist="1000" dir="5400000" sy="-100000" algn="bl" rotWithShape="0"/>
                </a:effectLst>
              </a:rPr>
              <a:t>UNIVERSIDADE</a:t>
            </a:r>
          </a:p>
        </p:txBody>
      </p:sp>
      <p:pic>
        <p:nvPicPr>
          <p:cNvPr id="5122"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7416270" y="1988840"/>
            <a:ext cx="2536156" cy="1383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tângulo 7"/>
          <p:cNvSpPr/>
          <p:nvPr/>
        </p:nvSpPr>
        <p:spPr>
          <a:xfrm>
            <a:off x="7946151" y="2492897"/>
            <a:ext cx="1490857" cy="369332"/>
          </a:xfrm>
          <a:prstGeom prst="rect">
            <a:avLst/>
          </a:prstGeom>
          <a:noFill/>
        </p:spPr>
        <p:txBody>
          <a:bodyPr wrap="none" lIns="91440" tIns="45720" rIns="91440" bIns="45720">
            <a:spAutoFit/>
          </a:bodyPr>
          <a:lstStyle/>
          <a:p>
            <a:pPr algn="ctr"/>
            <a:r>
              <a:rPr lang="pt-BR" b="1" cap="all" dirty="0">
                <a:ln w="9000" cmpd="sng">
                  <a:solidFill>
                    <a:schemeClr val="accent4">
                      <a:shade val="50000"/>
                      <a:satMod val="120000"/>
                    </a:schemeClr>
                  </a:solidFill>
                  <a:prstDash val="solid"/>
                </a:ln>
                <a:solidFill>
                  <a:schemeClr val="tx2">
                    <a:lumMod val="50000"/>
                  </a:schemeClr>
                </a:solidFill>
                <a:effectLst>
                  <a:reflection blurRad="12700" stA="28000" endPos="45000" dist="1000" dir="5400000" sy="-100000" algn="bl" rotWithShape="0"/>
                </a:effectLst>
              </a:rPr>
              <a:t>autonomia</a:t>
            </a:r>
          </a:p>
        </p:txBody>
      </p:sp>
      <p:pic>
        <p:nvPicPr>
          <p:cNvPr id="5123"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63632" y="3573016"/>
            <a:ext cx="2536825" cy="138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Retângulo 9"/>
          <p:cNvSpPr/>
          <p:nvPr/>
        </p:nvSpPr>
        <p:spPr>
          <a:xfrm>
            <a:off x="8256872" y="4077073"/>
            <a:ext cx="1493742" cy="400110"/>
          </a:xfrm>
          <a:prstGeom prst="rect">
            <a:avLst/>
          </a:prstGeom>
          <a:noFill/>
        </p:spPr>
        <p:txBody>
          <a:bodyPr wrap="none" lIns="91440" tIns="45720" rIns="91440" bIns="45720">
            <a:spAutoFit/>
          </a:bodyPr>
          <a:lstStyle/>
          <a:p>
            <a:pPr algn="ctr"/>
            <a:r>
              <a:rPr lang="pt-BR" sz="2000" b="1" cap="all" dirty="0">
                <a:ln w="9000" cmpd="sng">
                  <a:solidFill>
                    <a:schemeClr val="accent4">
                      <a:shade val="50000"/>
                      <a:satMod val="120000"/>
                    </a:schemeClr>
                  </a:solidFill>
                  <a:prstDash val="solid"/>
                </a:ln>
                <a:solidFill>
                  <a:schemeClr val="tx2">
                    <a:lumMod val="50000"/>
                  </a:schemeClr>
                </a:solidFill>
                <a:effectLst>
                  <a:reflection blurRad="12700" stA="28000" endPos="45000" dist="1000" dir="5400000" sy="-100000" algn="bl" rotWithShape="0"/>
                </a:effectLst>
              </a:rPr>
              <a:t>qualidade</a:t>
            </a:r>
          </a:p>
        </p:txBody>
      </p:sp>
      <p:pic>
        <p:nvPicPr>
          <p:cNvPr id="5124"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047008" y="1916832"/>
            <a:ext cx="2536825" cy="138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5"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46239" y="3566450"/>
            <a:ext cx="2427044" cy="138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6" name="Picture 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063553" y="5157192"/>
            <a:ext cx="2536825" cy="138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7" name="Picture 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09152" y="5285060"/>
            <a:ext cx="2536825" cy="138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8" name="Picture 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55841" y="1612652"/>
            <a:ext cx="2536825" cy="138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Retângulo 15"/>
          <p:cNvSpPr/>
          <p:nvPr/>
        </p:nvSpPr>
        <p:spPr>
          <a:xfrm>
            <a:off x="7368457" y="5661248"/>
            <a:ext cx="2311218" cy="707886"/>
          </a:xfrm>
          <a:prstGeom prst="rect">
            <a:avLst/>
          </a:prstGeom>
          <a:noFill/>
        </p:spPr>
        <p:txBody>
          <a:bodyPr wrap="square" lIns="91440" tIns="45720" rIns="91440" bIns="45720">
            <a:spAutoFit/>
          </a:bodyPr>
          <a:lstStyle/>
          <a:p>
            <a:pPr algn="ctr"/>
            <a:r>
              <a:rPr lang="pt-BR" sz="2000" b="1" cap="all" dirty="0">
                <a:ln w="9000" cmpd="sng">
                  <a:solidFill>
                    <a:schemeClr val="accent4">
                      <a:shade val="50000"/>
                      <a:satMod val="120000"/>
                    </a:schemeClr>
                  </a:solidFill>
                  <a:prstDash val="solid"/>
                </a:ln>
                <a:solidFill>
                  <a:schemeClr val="tx2">
                    <a:lumMod val="50000"/>
                  </a:schemeClr>
                </a:solidFill>
                <a:effectLst>
                  <a:reflection blurRad="12700" stA="28000" endPos="45000" dist="1000" dir="5400000" sy="-100000" algn="bl" rotWithShape="0"/>
                </a:effectLst>
              </a:rPr>
              <a:t>GERAÇÃO DE </a:t>
            </a:r>
            <a:r>
              <a:rPr lang="pt-BR" sz="2000" b="1" cap="all" dirty="0" err="1">
                <a:ln w="9000" cmpd="sng">
                  <a:solidFill>
                    <a:schemeClr val="accent4">
                      <a:shade val="50000"/>
                      <a:satMod val="120000"/>
                    </a:schemeClr>
                  </a:solidFill>
                  <a:prstDash val="solid"/>
                </a:ln>
                <a:solidFill>
                  <a:schemeClr val="tx2">
                    <a:lumMod val="50000"/>
                  </a:schemeClr>
                </a:solidFill>
                <a:effectLst>
                  <a:reflection blurRad="12700" stA="28000" endPos="45000" dist="1000" dir="5400000" sy="-100000" algn="bl" rotWithShape="0"/>
                </a:effectLst>
              </a:rPr>
              <a:t>cONHECIMENTO</a:t>
            </a:r>
            <a:endParaRPr lang="pt-BR" sz="2000" b="1" cap="all" dirty="0">
              <a:ln w="9000" cmpd="sng">
                <a:solidFill>
                  <a:schemeClr val="accent4">
                    <a:shade val="50000"/>
                    <a:satMod val="120000"/>
                  </a:schemeClr>
                </a:solidFill>
                <a:prstDash val="solid"/>
              </a:ln>
              <a:solidFill>
                <a:schemeClr val="tx2">
                  <a:lumMod val="50000"/>
                </a:schemeClr>
              </a:solidFill>
              <a:effectLst>
                <a:reflection blurRad="12700" stA="28000" endPos="45000" dist="1000" dir="5400000" sy="-100000" algn="bl" rotWithShape="0"/>
              </a:effectLst>
            </a:endParaRPr>
          </a:p>
        </p:txBody>
      </p:sp>
      <p:sp>
        <p:nvSpPr>
          <p:cNvPr id="17" name="Retângulo 16"/>
          <p:cNvSpPr/>
          <p:nvPr/>
        </p:nvSpPr>
        <p:spPr>
          <a:xfrm>
            <a:off x="2351584" y="5570076"/>
            <a:ext cx="1925436" cy="707886"/>
          </a:xfrm>
          <a:prstGeom prst="rect">
            <a:avLst/>
          </a:prstGeom>
          <a:noFill/>
        </p:spPr>
        <p:txBody>
          <a:bodyPr wrap="square" lIns="91440" tIns="45720" rIns="91440" bIns="45720">
            <a:spAutoFit/>
          </a:bodyPr>
          <a:lstStyle/>
          <a:p>
            <a:pPr algn="ctr"/>
            <a:r>
              <a:rPr lang="pt-BR" sz="2000" b="1" cap="all" dirty="0">
                <a:ln w="9000" cmpd="sng">
                  <a:solidFill>
                    <a:schemeClr val="accent4">
                      <a:shade val="50000"/>
                      <a:satMod val="120000"/>
                    </a:schemeClr>
                  </a:solidFill>
                  <a:prstDash val="solid"/>
                </a:ln>
                <a:solidFill>
                  <a:schemeClr val="tx2">
                    <a:lumMod val="50000"/>
                  </a:schemeClr>
                </a:solidFill>
                <a:effectLst>
                  <a:reflection blurRad="12700" stA="28000" endPos="45000" dist="1000" dir="5400000" sy="-100000" algn="bl" rotWithShape="0"/>
                </a:effectLst>
              </a:rPr>
              <a:t>INOVAÇÃO TECNOLÓGICA</a:t>
            </a:r>
          </a:p>
        </p:txBody>
      </p:sp>
      <p:sp>
        <p:nvSpPr>
          <p:cNvPr id="18" name="Retângulo 17"/>
          <p:cNvSpPr/>
          <p:nvPr/>
        </p:nvSpPr>
        <p:spPr>
          <a:xfrm>
            <a:off x="1847528" y="3861048"/>
            <a:ext cx="2325754" cy="707886"/>
          </a:xfrm>
          <a:prstGeom prst="rect">
            <a:avLst/>
          </a:prstGeom>
          <a:noFill/>
        </p:spPr>
        <p:txBody>
          <a:bodyPr wrap="square" lIns="91440" tIns="45720" rIns="91440" bIns="45720">
            <a:spAutoFit/>
          </a:bodyPr>
          <a:lstStyle/>
          <a:p>
            <a:pPr algn="ctr"/>
            <a:r>
              <a:rPr lang="pt-BR" sz="2000" b="1" cap="all" dirty="0" smtClean="0">
                <a:ln w="9000" cmpd="sng">
                  <a:solidFill>
                    <a:schemeClr val="accent4">
                      <a:shade val="50000"/>
                      <a:satMod val="120000"/>
                    </a:schemeClr>
                  </a:solidFill>
                  <a:prstDash val="solid"/>
                </a:ln>
                <a:solidFill>
                  <a:schemeClr val="tx2">
                    <a:lumMod val="50000"/>
                  </a:schemeClr>
                </a:solidFill>
                <a:effectLst>
                  <a:reflection blurRad="12700" stA="28000" endPos="45000" dist="1000" dir="5400000" sy="-100000" algn="bl" rotWithShape="0"/>
                </a:effectLst>
              </a:rPr>
              <a:t>PARCERIA Público/privada</a:t>
            </a:r>
            <a:endParaRPr lang="pt-BR" sz="2000" b="1" cap="all" dirty="0">
              <a:ln w="9000" cmpd="sng">
                <a:solidFill>
                  <a:schemeClr val="accent4">
                    <a:shade val="50000"/>
                    <a:satMod val="120000"/>
                  </a:schemeClr>
                </a:solidFill>
                <a:prstDash val="solid"/>
              </a:ln>
              <a:solidFill>
                <a:schemeClr val="tx2">
                  <a:lumMod val="50000"/>
                </a:schemeClr>
              </a:solidFill>
              <a:effectLst>
                <a:reflection blurRad="12700" stA="28000" endPos="45000" dist="1000" dir="5400000" sy="-100000" algn="bl" rotWithShape="0"/>
              </a:effectLst>
            </a:endParaRPr>
          </a:p>
        </p:txBody>
      </p:sp>
      <p:sp>
        <p:nvSpPr>
          <p:cNvPr id="19" name="Retângulo 18"/>
          <p:cNvSpPr/>
          <p:nvPr/>
        </p:nvSpPr>
        <p:spPr>
          <a:xfrm>
            <a:off x="2508069" y="2455094"/>
            <a:ext cx="1334130" cy="400110"/>
          </a:xfrm>
          <a:prstGeom prst="rect">
            <a:avLst/>
          </a:prstGeom>
          <a:noFill/>
        </p:spPr>
        <p:txBody>
          <a:bodyPr wrap="square" lIns="91440" tIns="45720" rIns="91440" bIns="45720">
            <a:spAutoFit/>
          </a:bodyPr>
          <a:lstStyle/>
          <a:p>
            <a:pPr algn="ctr"/>
            <a:r>
              <a:rPr lang="pt-BR" sz="2000" b="1" cap="all" dirty="0" err="1">
                <a:ln w="9000" cmpd="sng">
                  <a:solidFill>
                    <a:schemeClr val="accent4">
                      <a:shade val="50000"/>
                      <a:satMod val="120000"/>
                    </a:schemeClr>
                  </a:solidFill>
                  <a:prstDash val="solid"/>
                </a:ln>
                <a:solidFill>
                  <a:schemeClr val="tx2">
                    <a:lumMod val="50000"/>
                  </a:schemeClr>
                </a:solidFill>
                <a:effectLst>
                  <a:reflection blurRad="12700" stA="28000" endPos="45000" dist="1000" dir="5400000" sy="-100000" algn="bl" rotWithShape="0"/>
                </a:effectLst>
              </a:rPr>
              <a:t>aCESSO</a:t>
            </a:r>
            <a:endParaRPr lang="pt-BR" sz="2000" b="1" cap="all" dirty="0">
              <a:ln w="9000" cmpd="sng">
                <a:solidFill>
                  <a:schemeClr val="accent4">
                    <a:shade val="50000"/>
                    <a:satMod val="120000"/>
                  </a:schemeClr>
                </a:solidFill>
                <a:prstDash val="solid"/>
              </a:ln>
              <a:solidFill>
                <a:schemeClr val="tx2">
                  <a:lumMod val="50000"/>
                </a:schemeClr>
              </a:solidFill>
              <a:effectLst>
                <a:reflection blurRad="12700" stA="28000" endPos="45000" dist="1000" dir="5400000" sy="-100000" algn="bl" rotWithShape="0"/>
              </a:effectLst>
            </a:endParaRPr>
          </a:p>
        </p:txBody>
      </p:sp>
      <p:sp>
        <p:nvSpPr>
          <p:cNvPr id="20" name="Retângulo 19"/>
          <p:cNvSpPr/>
          <p:nvPr/>
        </p:nvSpPr>
        <p:spPr>
          <a:xfrm>
            <a:off x="4608591" y="2160700"/>
            <a:ext cx="2662653" cy="369332"/>
          </a:xfrm>
          <a:prstGeom prst="rect">
            <a:avLst/>
          </a:prstGeom>
          <a:noFill/>
        </p:spPr>
        <p:txBody>
          <a:bodyPr wrap="none" lIns="91440" tIns="45720" rIns="91440" bIns="45720">
            <a:spAutoFit/>
          </a:bodyPr>
          <a:lstStyle/>
          <a:p>
            <a:pPr algn="ctr"/>
            <a:r>
              <a:rPr lang="pt-BR" b="1" cap="all" dirty="0">
                <a:ln w="9000" cmpd="sng">
                  <a:solidFill>
                    <a:schemeClr val="accent4">
                      <a:shade val="50000"/>
                      <a:satMod val="120000"/>
                    </a:schemeClr>
                  </a:solidFill>
                  <a:prstDash val="solid"/>
                </a:ln>
                <a:solidFill>
                  <a:schemeClr val="tx2">
                    <a:lumMod val="50000"/>
                  </a:schemeClr>
                </a:solidFill>
                <a:effectLst>
                  <a:reflection blurRad="12700" stA="28000" endPos="45000" dist="1000" dir="5400000" sy="-100000" algn="bl" rotWithShape="0"/>
                </a:effectLst>
              </a:rPr>
              <a:t>internacionalização</a:t>
            </a:r>
          </a:p>
        </p:txBody>
      </p:sp>
      <p:cxnSp>
        <p:nvCxnSpPr>
          <p:cNvPr id="9" name="Conector reto 8"/>
          <p:cNvCxnSpPr>
            <a:endCxn id="4" idx="1"/>
          </p:cNvCxnSpPr>
          <p:nvPr/>
        </p:nvCxnSpPr>
        <p:spPr>
          <a:xfrm>
            <a:off x="4323531" y="2996953"/>
            <a:ext cx="668680" cy="504541"/>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Conector reto 11"/>
          <p:cNvCxnSpPr>
            <a:stCxn id="5128" idx="2"/>
            <a:endCxn id="4" idx="0"/>
          </p:cNvCxnSpPr>
          <p:nvPr/>
        </p:nvCxnSpPr>
        <p:spPr>
          <a:xfrm flipH="1">
            <a:off x="5883265" y="2996952"/>
            <a:ext cx="40988" cy="30418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Conector reto 13"/>
          <p:cNvCxnSpPr>
            <a:stCxn id="4" idx="7"/>
          </p:cNvCxnSpPr>
          <p:nvPr/>
        </p:nvCxnSpPr>
        <p:spPr>
          <a:xfrm flipV="1">
            <a:off x="6774319" y="2744813"/>
            <a:ext cx="688140" cy="75668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Conector reto 21"/>
          <p:cNvCxnSpPr>
            <a:stCxn id="4" idx="6"/>
            <a:endCxn id="5123" idx="1"/>
          </p:cNvCxnSpPr>
          <p:nvPr/>
        </p:nvCxnSpPr>
        <p:spPr>
          <a:xfrm>
            <a:off x="7143405" y="3985208"/>
            <a:ext cx="520226" cy="279958"/>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Conector reto 23"/>
          <p:cNvCxnSpPr>
            <a:stCxn id="5125" idx="3"/>
            <a:endCxn id="4" idx="2"/>
          </p:cNvCxnSpPr>
          <p:nvPr/>
        </p:nvCxnSpPr>
        <p:spPr>
          <a:xfrm flipV="1">
            <a:off x="4173283" y="3985208"/>
            <a:ext cx="449842" cy="273392"/>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Conector reto 25"/>
          <p:cNvCxnSpPr>
            <a:stCxn id="5126" idx="0"/>
            <a:endCxn id="4" idx="3"/>
          </p:cNvCxnSpPr>
          <p:nvPr/>
        </p:nvCxnSpPr>
        <p:spPr>
          <a:xfrm flipV="1">
            <a:off x="3331965" y="4468924"/>
            <a:ext cx="1660246" cy="688269"/>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Conector reto 27"/>
          <p:cNvCxnSpPr>
            <a:stCxn id="5127" idx="0"/>
            <a:endCxn id="4" idx="5"/>
          </p:cNvCxnSpPr>
          <p:nvPr/>
        </p:nvCxnSpPr>
        <p:spPr>
          <a:xfrm flipH="1" flipV="1">
            <a:off x="6774320" y="4468924"/>
            <a:ext cx="1803245" cy="816137"/>
          </a:xfrm>
          <a:prstGeom prst="line">
            <a:avLst/>
          </a:prstGeom>
        </p:spPr>
        <p:style>
          <a:lnRef idx="1">
            <a:schemeClr val="accent1"/>
          </a:lnRef>
          <a:fillRef idx="0">
            <a:schemeClr val="accent1"/>
          </a:fillRef>
          <a:effectRef idx="0">
            <a:schemeClr val="accent1"/>
          </a:effectRef>
          <a:fontRef idx="minor">
            <a:schemeClr val="tx1"/>
          </a:fontRef>
        </p:style>
      </p:cxnSp>
      <p:pic>
        <p:nvPicPr>
          <p:cNvPr id="5137" name="Picture 9"/>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657872" y="5139536"/>
            <a:ext cx="2536825" cy="138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1" name="Retângulo 50"/>
          <p:cNvSpPr/>
          <p:nvPr/>
        </p:nvSpPr>
        <p:spPr>
          <a:xfrm>
            <a:off x="4807171" y="5643205"/>
            <a:ext cx="2311218" cy="400110"/>
          </a:xfrm>
          <a:prstGeom prst="rect">
            <a:avLst/>
          </a:prstGeom>
          <a:noFill/>
        </p:spPr>
        <p:txBody>
          <a:bodyPr wrap="square" lIns="91440" tIns="45720" rIns="91440" bIns="45720">
            <a:spAutoFit/>
          </a:bodyPr>
          <a:lstStyle/>
          <a:p>
            <a:pPr algn="ctr"/>
            <a:r>
              <a:rPr lang="pt-BR" sz="2000" b="1" cap="all" dirty="0">
                <a:ln w="9000" cmpd="sng">
                  <a:solidFill>
                    <a:schemeClr val="accent4">
                      <a:shade val="50000"/>
                      <a:satMod val="120000"/>
                    </a:schemeClr>
                  </a:solidFill>
                  <a:prstDash val="solid"/>
                </a:ln>
                <a:solidFill>
                  <a:schemeClr val="tx2">
                    <a:lumMod val="50000"/>
                  </a:schemeClr>
                </a:solidFill>
                <a:effectLst>
                  <a:reflection blurRad="12700" stA="28000" endPos="45000" dist="1000" dir="5400000" sy="-100000" algn="bl" rotWithShape="0"/>
                </a:effectLst>
              </a:rPr>
              <a:t>formação</a:t>
            </a:r>
          </a:p>
        </p:txBody>
      </p:sp>
      <p:cxnSp>
        <p:nvCxnSpPr>
          <p:cNvPr id="5142" name="Conector reto 5141"/>
          <p:cNvCxnSpPr>
            <a:stCxn id="4" idx="4"/>
            <a:endCxn id="5137" idx="0"/>
          </p:cNvCxnSpPr>
          <p:nvPr/>
        </p:nvCxnSpPr>
        <p:spPr>
          <a:xfrm>
            <a:off x="5883266" y="4669284"/>
            <a:ext cx="43019" cy="470252"/>
          </a:xfrm>
          <a:prstGeom prst="line">
            <a:avLst/>
          </a:prstGeom>
        </p:spPr>
        <p:style>
          <a:lnRef idx="1">
            <a:schemeClr val="accent1"/>
          </a:lnRef>
          <a:fillRef idx="0">
            <a:schemeClr val="accent1"/>
          </a:fillRef>
          <a:effectRef idx="0">
            <a:schemeClr val="accent1"/>
          </a:effectRef>
          <a:fontRef idx="minor">
            <a:schemeClr val="tx1"/>
          </a:fontRef>
        </p:style>
      </p:cxnSp>
      <p:sp>
        <p:nvSpPr>
          <p:cNvPr id="2" name="CaixaDeTexto 1"/>
          <p:cNvSpPr txBox="1"/>
          <p:nvPr/>
        </p:nvSpPr>
        <p:spPr>
          <a:xfrm>
            <a:off x="1132609" y="862445"/>
            <a:ext cx="7242463" cy="523220"/>
          </a:xfrm>
          <a:prstGeom prst="rect">
            <a:avLst/>
          </a:prstGeom>
          <a:noFill/>
        </p:spPr>
        <p:txBody>
          <a:bodyPr wrap="square" rtlCol="0">
            <a:spAutoFit/>
          </a:bodyPr>
          <a:lstStyle/>
          <a:p>
            <a:r>
              <a:rPr lang="pt-BR" sz="2800" dirty="0" smtClean="0"/>
              <a:t>Desafios da Universidade:</a:t>
            </a:r>
            <a:endParaRPr lang="pt-BR" sz="2800" dirty="0"/>
          </a:p>
        </p:txBody>
      </p:sp>
    </p:spTree>
    <p:extLst>
      <p:ext uri="{BB962C8B-B14F-4D97-AF65-F5344CB8AC3E}">
        <p14:creationId xmlns:p14="http://schemas.microsoft.com/office/powerpoint/2010/main" val="15756838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Economia do conhecimento</a:t>
            </a:r>
            <a:endParaRPr lang="pt-BR" dirty="0"/>
          </a:p>
        </p:txBody>
      </p:sp>
      <p:sp>
        <p:nvSpPr>
          <p:cNvPr id="3" name="Espaço Reservado para Conteúdo 2"/>
          <p:cNvSpPr>
            <a:spLocks noGrp="1"/>
          </p:cNvSpPr>
          <p:nvPr>
            <p:ph idx="1"/>
          </p:nvPr>
        </p:nvSpPr>
        <p:spPr/>
        <p:txBody>
          <a:bodyPr>
            <a:normAutofit/>
          </a:bodyPr>
          <a:lstStyle/>
          <a:p>
            <a:pPr algn="just"/>
            <a:r>
              <a:rPr lang="pt-BR" dirty="0"/>
              <a:t>Com o surgimento da economia do conhecimento, o ensino superior e a pesquisa são colocados em posição de destaque à medida que são considerados como responsáveis pela produção de capital humano, ideias complexas e inovações com fins de crescimento econômico e geração de riqueza (BRENNAN; KING; LEBEAU, 2004</a:t>
            </a:r>
            <a:r>
              <a:rPr lang="pt-BR" dirty="0" smtClean="0"/>
              <a:t>).</a:t>
            </a:r>
          </a:p>
          <a:p>
            <a:pPr algn="just"/>
            <a:endParaRPr lang="pt-BR" dirty="0" smtClean="0"/>
          </a:p>
          <a:p>
            <a:pPr algn="just"/>
            <a:r>
              <a:rPr lang="pt-BR" dirty="0"/>
              <a:t>O ponto central é que o conhecimento se tornou uma das dimensões cruciais do exercício do poder nas relações </a:t>
            </a:r>
            <a:r>
              <a:rPr lang="pt-BR" dirty="0" smtClean="0"/>
              <a:t>internacionais. Portanto</a:t>
            </a:r>
            <a:r>
              <a:rPr lang="pt-BR" dirty="0"/>
              <a:t>, um país que pretenda viabilizar seu desenvolvimento tem de conferir importância estratégica à área de Ciência e Tecnologia. </a:t>
            </a:r>
          </a:p>
          <a:p>
            <a:pPr algn="just"/>
            <a:endParaRPr lang="pt-BR" dirty="0"/>
          </a:p>
        </p:txBody>
      </p:sp>
    </p:spTree>
    <p:extLst>
      <p:ext uri="{BB962C8B-B14F-4D97-AF65-F5344CB8AC3E}">
        <p14:creationId xmlns:p14="http://schemas.microsoft.com/office/powerpoint/2010/main" val="15588256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Ciência e tecnologia</a:t>
            </a:r>
            <a:endParaRPr lang="pt-BR" dirty="0"/>
          </a:p>
        </p:txBody>
      </p:sp>
      <p:sp>
        <p:nvSpPr>
          <p:cNvPr id="3" name="Espaço Reservado para Conteúdo 2"/>
          <p:cNvSpPr>
            <a:spLocks noGrp="1"/>
          </p:cNvSpPr>
          <p:nvPr>
            <p:ph idx="1"/>
          </p:nvPr>
        </p:nvSpPr>
        <p:spPr/>
        <p:txBody>
          <a:bodyPr/>
          <a:lstStyle/>
          <a:p>
            <a:pPr algn="just"/>
            <a:endParaRPr lang="pt-BR" dirty="0" smtClean="0"/>
          </a:p>
          <a:p>
            <a:pPr algn="just"/>
            <a:r>
              <a:rPr lang="pt-BR" sz="2400" dirty="0" smtClean="0"/>
              <a:t>A </a:t>
            </a:r>
            <a:r>
              <a:rPr lang="pt-BR" sz="2400" dirty="0"/>
              <a:t>Ciência e a Tecnologia compõem dimensão estruturante do desenvolvimento nacional - alavanca crucial para o Brasil superar as desigualdades e vulnerabilidades que marcam a sua inserção no sistema internacional.</a:t>
            </a:r>
          </a:p>
          <a:p>
            <a:endParaRPr lang="pt-BR" dirty="0" smtClean="0"/>
          </a:p>
          <a:p>
            <a:pPr algn="just"/>
            <a:r>
              <a:rPr lang="pt-BR" sz="2400" dirty="0"/>
              <a:t>T</a:t>
            </a:r>
            <a:r>
              <a:rPr lang="pt-BR" sz="2400" dirty="0" smtClean="0"/>
              <a:t>emos </a:t>
            </a:r>
            <a:r>
              <a:rPr lang="pt-BR" sz="2400" dirty="0"/>
              <a:t>um sistema nacional de ciência e tecnologia complexo e abrangente. </a:t>
            </a:r>
            <a:r>
              <a:rPr lang="pt-BR" sz="2400" dirty="0" smtClean="0"/>
              <a:t>Desenvolvemos um </a:t>
            </a:r>
            <a:r>
              <a:rPr lang="pt-BR" sz="2400" dirty="0"/>
              <a:t>sistema de pesquisa nas universidades e instituições públicas, bem como políticas de promoção do desenvolvimento industrial.</a:t>
            </a:r>
          </a:p>
        </p:txBody>
      </p:sp>
    </p:spTree>
    <p:extLst>
      <p:ext uri="{BB962C8B-B14F-4D97-AF65-F5344CB8AC3E}">
        <p14:creationId xmlns:p14="http://schemas.microsoft.com/office/powerpoint/2010/main" val="22697789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Poder público</a:t>
            </a:r>
            <a:endParaRPr lang="pt-BR" dirty="0"/>
          </a:p>
        </p:txBody>
      </p:sp>
      <p:sp>
        <p:nvSpPr>
          <p:cNvPr id="3" name="Espaço Reservado para Conteúdo 2"/>
          <p:cNvSpPr>
            <a:spLocks noGrp="1"/>
          </p:cNvSpPr>
          <p:nvPr>
            <p:ph idx="1"/>
          </p:nvPr>
        </p:nvSpPr>
        <p:spPr/>
        <p:txBody>
          <a:bodyPr>
            <a:normAutofit/>
          </a:bodyPr>
          <a:lstStyle/>
          <a:p>
            <a:pPr algn="just"/>
            <a:r>
              <a:rPr lang="pt-BR" sz="2400" dirty="0"/>
              <a:t>N</a:t>
            </a:r>
            <a:r>
              <a:rPr lang="pt-BR" sz="2400" dirty="0" smtClean="0"/>
              <a:t>ão </a:t>
            </a:r>
            <a:r>
              <a:rPr lang="pt-BR" sz="2400" dirty="0"/>
              <a:t>houve experiência exitosa de desenvolvimento no mundo que tenha prescindido do poder público como agente fundamental de fomento do desenvolvimento, incluindo a sua dimensão científica e tecnológica. O</a:t>
            </a:r>
            <a:r>
              <a:rPr lang="pt-BR" sz="2400" dirty="0" smtClean="0"/>
              <a:t> </a:t>
            </a:r>
            <a:r>
              <a:rPr lang="pt-BR" sz="2400" dirty="0"/>
              <a:t>financiamento público serve de coluna vertebral para o esforço de </a:t>
            </a:r>
            <a:r>
              <a:rPr lang="pt-BR" sz="2400" dirty="0" smtClean="0"/>
              <a:t>desenvolvimento (BONOTTO, 2004). </a:t>
            </a:r>
          </a:p>
          <a:p>
            <a:pPr algn="just"/>
            <a:endParaRPr lang="pt-BR" sz="2400" dirty="0"/>
          </a:p>
          <a:p>
            <a:pPr algn="just"/>
            <a:r>
              <a:rPr lang="pt-BR" sz="2400" dirty="0" smtClean="0"/>
              <a:t>É importante </a:t>
            </a:r>
            <a:r>
              <a:rPr lang="pt-BR" sz="2400" dirty="0"/>
              <a:t>a interação entre poder público e mercado, visando à consolidação e ao desenvolvimento do mercado </a:t>
            </a:r>
            <a:r>
              <a:rPr lang="pt-BR" sz="2400" dirty="0" smtClean="0"/>
              <a:t>nacional (</a:t>
            </a:r>
            <a:r>
              <a:rPr lang="pt-BR" sz="2400" dirty="0"/>
              <a:t>BONOTTO, 2004). </a:t>
            </a:r>
          </a:p>
          <a:p>
            <a:pPr algn="just"/>
            <a:endParaRPr lang="pt-BR" sz="2400" dirty="0"/>
          </a:p>
        </p:txBody>
      </p:sp>
    </p:spTree>
    <p:extLst>
      <p:ext uri="{BB962C8B-B14F-4D97-AF65-F5344CB8AC3E}">
        <p14:creationId xmlns:p14="http://schemas.microsoft.com/office/powerpoint/2010/main" val="17385592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FORMAÇÃO</a:t>
            </a:r>
            <a:endParaRPr lang="pt-BR" dirty="0"/>
          </a:p>
        </p:txBody>
      </p:sp>
      <p:sp>
        <p:nvSpPr>
          <p:cNvPr id="3" name="Espaço Reservado para Conteúdo 2"/>
          <p:cNvSpPr>
            <a:spLocks noGrp="1"/>
          </p:cNvSpPr>
          <p:nvPr>
            <p:ph idx="1"/>
          </p:nvPr>
        </p:nvSpPr>
        <p:spPr>
          <a:xfrm>
            <a:off x="716973" y="1905000"/>
            <a:ext cx="10787639" cy="3777622"/>
          </a:xfrm>
        </p:spPr>
        <p:txBody>
          <a:bodyPr>
            <a:noAutofit/>
          </a:bodyPr>
          <a:lstStyle/>
          <a:p>
            <a:pPr algn="just"/>
            <a:endParaRPr lang="pt-BR" sz="2400" dirty="0" smtClean="0"/>
          </a:p>
          <a:p>
            <a:pPr algn="just"/>
            <a:endParaRPr lang="pt-BR" sz="2400" dirty="0" smtClean="0"/>
          </a:p>
          <a:p>
            <a:pPr algn="just"/>
            <a:r>
              <a:rPr lang="pt-BR" sz="2400" dirty="0" smtClean="0"/>
              <a:t>Debate-se o </a:t>
            </a:r>
            <a:r>
              <a:rPr lang="pt-BR" sz="2400" dirty="0"/>
              <a:t>papel das </a:t>
            </a:r>
            <a:r>
              <a:rPr lang="pt-BR" sz="2400" dirty="0" smtClean="0"/>
              <a:t>universidades: divisão </a:t>
            </a:r>
            <a:r>
              <a:rPr lang="pt-BR" sz="2400" dirty="0"/>
              <a:t>entre o ensino especializado ou de caráter mais generalista, entre a transmissão de saberes teóricos ou mais transversais e profissionalizantes, entre a ideia de uma universidade indiferente às transformações dos mercados de trabalho, ou, em contraste, uma universidade permeável à volatilidade destas, coagindo-se a responder às necessidades e exigências do mercado de </a:t>
            </a:r>
            <a:r>
              <a:rPr lang="pt-BR" sz="2400" dirty="0" smtClean="0"/>
              <a:t>trabalho (RAMOS, 2014).</a:t>
            </a:r>
          </a:p>
          <a:p>
            <a:pPr algn="just"/>
            <a:endParaRPr lang="pt-BR" sz="1800" dirty="0"/>
          </a:p>
        </p:txBody>
      </p:sp>
    </p:spTree>
    <p:extLst>
      <p:ext uri="{BB962C8B-B14F-4D97-AF65-F5344CB8AC3E}">
        <p14:creationId xmlns:p14="http://schemas.microsoft.com/office/powerpoint/2010/main" val="42937793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dirty="0" smtClean="0"/>
              <a:t>PÓS-GRADUADOS E DESENVOLVIMENTO</a:t>
            </a:r>
            <a:endParaRPr lang="pt-BR" dirty="0"/>
          </a:p>
        </p:txBody>
      </p:sp>
      <p:sp>
        <p:nvSpPr>
          <p:cNvPr id="3" name="Espaço Reservado para Conteúdo 2"/>
          <p:cNvSpPr>
            <a:spLocks noGrp="1"/>
          </p:cNvSpPr>
          <p:nvPr>
            <p:ph idx="1"/>
          </p:nvPr>
        </p:nvSpPr>
        <p:spPr>
          <a:xfrm>
            <a:off x="789709" y="2180496"/>
            <a:ext cx="10821098" cy="4194178"/>
          </a:xfrm>
        </p:spPr>
        <p:txBody>
          <a:bodyPr>
            <a:noAutofit/>
          </a:bodyPr>
          <a:lstStyle/>
          <a:p>
            <a:pPr algn="just"/>
            <a:r>
              <a:rPr lang="pt-BR" sz="2400" dirty="0"/>
              <a:t>Por meio da pós-graduação, o Brasil tem buscado a consolidação de sua base científica e formação de recursos humanos capacitados para solução de problemas regionais e nacionais (UNESCO, 2005</a:t>
            </a:r>
            <a:r>
              <a:rPr lang="pt-BR" sz="2400" dirty="0" smtClean="0"/>
              <a:t>).</a:t>
            </a:r>
          </a:p>
          <a:p>
            <a:pPr algn="just"/>
            <a:endParaRPr lang="pt-BR" sz="2400" dirty="0" smtClean="0"/>
          </a:p>
          <a:p>
            <a:pPr algn="just"/>
            <a:r>
              <a:rPr lang="pt-BR" sz="2400" dirty="0" smtClean="0"/>
              <a:t>Aponta-se </a:t>
            </a:r>
            <a:r>
              <a:rPr lang="pt-BR" sz="2400" dirty="0"/>
              <a:t>que mesmo que docentes, funcionários e alunos dos programas possam ser promotores de mudanças sociais, os principais agentes transformadores são os </a:t>
            </a:r>
            <a:r>
              <a:rPr lang="pt-BR" sz="2400" dirty="0" smtClean="0"/>
              <a:t>egressos</a:t>
            </a:r>
            <a:r>
              <a:rPr lang="pt-BR" sz="2400" dirty="0"/>
              <a:t>. Eles são considerados os principais produtos dos programas de pós-graduação, cuja qualidade se reflete </a:t>
            </a:r>
            <a:r>
              <a:rPr lang="pt-BR" sz="2400" dirty="0" smtClean="0"/>
              <a:t>nos </a:t>
            </a:r>
            <a:r>
              <a:rPr lang="pt-BR" sz="2400" dirty="0"/>
              <a:t>seus destinos e atuações profissionais nos sistemas de ensino, pesquisa, serviços, formulação e monitoramento/avaliação de políticas públicas e no mercado de trabalho em geral, gerando potencial impacto </a:t>
            </a:r>
            <a:r>
              <a:rPr lang="pt-BR" sz="2400" dirty="0" smtClean="0"/>
              <a:t>social (RIBEIRO, 2007).</a:t>
            </a:r>
            <a:endParaRPr lang="pt-BR" sz="2400" dirty="0"/>
          </a:p>
        </p:txBody>
      </p:sp>
    </p:spTree>
    <p:extLst>
      <p:ext uri="{BB962C8B-B14F-4D97-AF65-F5344CB8AC3E}">
        <p14:creationId xmlns:p14="http://schemas.microsoft.com/office/powerpoint/2010/main" val="34032292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Mestres e doutores</a:t>
            </a:r>
            <a:endParaRPr lang="pt-BR" dirty="0"/>
          </a:p>
        </p:txBody>
      </p:sp>
      <p:sp>
        <p:nvSpPr>
          <p:cNvPr id="5" name="Retângulo 4"/>
          <p:cNvSpPr/>
          <p:nvPr/>
        </p:nvSpPr>
        <p:spPr>
          <a:xfrm>
            <a:off x="2008708" y="5067275"/>
            <a:ext cx="7750912" cy="369332"/>
          </a:xfrm>
          <a:prstGeom prst="rect">
            <a:avLst/>
          </a:prstGeom>
        </p:spPr>
        <p:txBody>
          <a:bodyPr wrap="square">
            <a:spAutoFit/>
          </a:bodyPr>
          <a:lstStyle/>
          <a:p>
            <a:r>
              <a:rPr lang="pt-BR" dirty="0" smtClean="0"/>
              <a:t>Fonte: Página eletrônica da Avaliação Quadrienal, CAPES, 2017. </a:t>
            </a:r>
            <a:endParaRPr lang="pt-BR" dirty="0"/>
          </a:p>
        </p:txBody>
      </p:sp>
      <p:pic>
        <p:nvPicPr>
          <p:cNvPr id="6" name="Espaço Reservado para Conteúdo 5"/>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481981" y="1967267"/>
            <a:ext cx="8804366" cy="3152816"/>
          </a:xfrm>
          <a:prstGeom prst="rect">
            <a:avLst/>
          </a:prstGeom>
          <a:noFill/>
        </p:spPr>
      </p:pic>
      <p:sp>
        <p:nvSpPr>
          <p:cNvPr id="3" name="Retângulo 2"/>
          <p:cNvSpPr/>
          <p:nvPr/>
        </p:nvSpPr>
        <p:spPr>
          <a:xfrm>
            <a:off x="640080" y="5578804"/>
            <a:ext cx="11011989" cy="830997"/>
          </a:xfrm>
          <a:prstGeom prst="rect">
            <a:avLst/>
          </a:prstGeom>
        </p:spPr>
        <p:txBody>
          <a:bodyPr wrap="square">
            <a:spAutoFit/>
          </a:bodyPr>
          <a:lstStyle/>
          <a:p>
            <a:pPr algn="just"/>
            <a:r>
              <a:rPr lang="pt-BR" sz="2400" dirty="0" smtClean="0"/>
              <a:t>Há o </a:t>
            </a:r>
            <a:r>
              <a:rPr lang="pt-BR" sz="2400" dirty="0"/>
              <a:t>reconhecimento da importância dos pós-graduados no processo de produção, de difusão e introdução de inovações no mercado de bens e serviços (MONTEIRO, 2012).</a:t>
            </a:r>
          </a:p>
        </p:txBody>
      </p:sp>
    </p:spTree>
    <p:extLst>
      <p:ext uri="{BB962C8B-B14F-4D97-AF65-F5344CB8AC3E}">
        <p14:creationId xmlns:p14="http://schemas.microsoft.com/office/powerpoint/2010/main" val="304978863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425</TotalTime>
  <Words>1468</Words>
  <Application>Microsoft Office PowerPoint</Application>
  <PresentationFormat>Widescreen</PresentationFormat>
  <Paragraphs>140</Paragraphs>
  <Slides>17</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17</vt:i4>
      </vt:variant>
    </vt:vector>
  </HeadingPairs>
  <TitlesOfParts>
    <vt:vector size="23" baseType="lpstr">
      <vt:lpstr>Calibri</vt:lpstr>
      <vt:lpstr>Times New Roman</vt:lpstr>
      <vt:lpstr>Tw Cen MT</vt:lpstr>
      <vt:lpstr>Tw Cen MT Condensed</vt:lpstr>
      <vt:lpstr>Wingdings 3</vt:lpstr>
      <vt:lpstr>Integral</vt:lpstr>
      <vt:lpstr>A Universidade e  o desenvolvimento</vt:lpstr>
      <vt:lpstr>A universidade</vt:lpstr>
      <vt:lpstr>Apresentação do PowerPoint</vt:lpstr>
      <vt:lpstr>Economia do conhecimento</vt:lpstr>
      <vt:lpstr>Ciência e tecnologia</vt:lpstr>
      <vt:lpstr>Poder público</vt:lpstr>
      <vt:lpstr>FORMAÇÃO</vt:lpstr>
      <vt:lpstr>PÓS-GRADUADOS E DESENVOLVIMENTO</vt:lpstr>
      <vt:lpstr>Mestres e doutores</vt:lpstr>
      <vt:lpstr>Estudos sobre egressos</vt:lpstr>
      <vt:lpstr>Estudos sobre egressos</vt:lpstr>
      <vt:lpstr>ESTUDO DE CASO</vt:lpstr>
      <vt:lpstr>Estudo de caso</vt:lpstr>
      <vt:lpstr>Mestres e doutores do ppg em estudo</vt:lpstr>
      <vt:lpstr>Referências</vt:lpstr>
      <vt:lpstr>rEFERÊNCIAS</vt:lpstr>
      <vt:lpstr>Apresentação do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Universidade e o desenvolvimento</dc:title>
  <dc:creator>Thaís Almeida Pereira</dc:creator>
  <cp:lastModifiedBy>Ivan Cerqueira Filho</cp:lastModifiedBy>
  <cp:revision>63</cp:revision>
  <dcterms:created xsi:type="dcterms:W3CDTF">2018-04-11T19:49:03Z</dcterms:created>
  <dcterms:modified xsi:type="dcterms:W3CDTF">2018-04-18T12:50:46Z</dcterms:modified>
</cp:coreProperties>
</file>