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308" r:id="rId6"/>
    <p:sldId id="392" r:id="rId7"/>
    <p:sldId id="391" r:id="rId8"/>
    <p:sldId id="395" r:id="rId9"/>
    <p:sldId id="396" r:id="rId10"/>
    <p:sldId id="310" r:id="rId11"/>
    <p:sldId id="2147377191" r:id="rId12"/>
    <p:sldId id="2147377193" r:id="rId13"/>
    <p:sldId id="2147377188" r:id="rId14"/>
    <p:sldId id="279" r:id="rId15"/>
    <p:sldId id="397" r:id="rId16"/>
    <p:sldId id="281" r:id="rId17"/>
    <p:sldId id="284" r:id="rId18"/>
    <p:sldId id="398" r:id="rId19"/>
    <p:sldId id="399" r:id="rId20"/>
    <p:sldId id="400" r:id="rId21"/>
    <p:sldId id="2147377194" r:id="rId22"/>
    <p:sldId id="2147377195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A0000"/>
    <a:srgbClr val="FFFFFF"/>
    <a:srgbClr val="C78515"/>
    <a:srgbClr val="2A7E80"/>
    <a:srgbClr val="134665"/>
    <a:srgbClr val="0B294B"/>
    <a:srgbClr val="20416E"/>
    <a:srgbClr val="01B28C"/>
    <a:srgbClr val="113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24309-94E6-4A93-8B6C-68FCA5A90FFC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4E98C-44B9-43DD-9AF2-CBD694361B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46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4E98C-44B9-43DD-9AF2-CBD694361B4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232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BBC78-7F60-FEB0-E7A0-6A77DE78A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F692A1B-DF1B-FAD6-0484-81E24F6CB5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A1B7185-2C74-5E61-1002-3478D62CB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C55D7A-0A59-FD1D-D6CF-23308876AC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4E98C-44B9-43DD-9AF2-CBD694361B4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89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77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18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879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do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826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7F3DCCA-58AB-0712-9D7B-837475DBA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10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8DA6ACE-26C0-CE5E-739C-B2318EA38C51}"/>
              </a:ext>
            </a:extLst>
          </p:cNvPr>
          <p:cNvSpPr/>
          <p:nvPr userDrawn="1"/>
        </p:nvSpPr>
        <p:spPr>
          <a:xfrm>
            <a:off x="0" y="0"/>
            <a:ext cx="12192000" cy="6737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71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ndo padrao">
  <p:cSld name="Fundo padrao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426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4251C2A6-D09F-6F02-8A1F-E18CF924C3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B4336F65-16FF-9C24-FEFA-21669586A9EE}"/>
              </a:ext>
            </a:extLst>
          </p:cNvPr>
          <p:cNvSpPr/>
          <p:nvPr/>
        </p:nvSpPr>
        <p:spPr>
          <a:xfrm>
            <a:off x="-1" y="5987412"/>
            <a:ext cx="12192000" cy="870589"/>
          </a:xfrm>
          <a:custGeom>
            <a:avLst/>
            <a:gdLst/>
            <a:ahLst/>
            <a:cxnLst/>
            <a:rect l="l" t="t" r="r" b="b"/>
            <a:pathLst>
              <a:path w="5132641" h="464386">
                <a:moveTo>
                  <a:pt x="0" y="0"/>
                </a:moveTo>
                <a:lnTo>
                  <a:pt x="5132641" y="0"/>
                </a:lnTo>
                <a:lnTo>
                  <a:pt x="5132641" y="464386"/>
                </a:lnTo>
                <a:lnTo>
                  <a:pt x="0" y="464386"/>
                </a:lnTo>
                <a:close/>
              </a:path>
            </a:pathLst>
          </a:custGeom>
          <a:solidFill>
            <a:srgbClr val="0D2A66"/>
          </a:solidFill>
        </p:spPr>
        <p:txBody>
          <a:bodyPr/>
          <a:lstStyle/>
          <a:p>
            <a:endParaRPr lang="pt-BR" sz="1200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DE0BAF15-C693-BB6F-574D-9366F69E5028}"/>
              </a:ext>
            </a:extLst>
          </p:cNvPr>
          <p:cNvSpPr txBox="1"/>
          <p:nvPr/>
        </p:nvSpPr>
        <p:spPr>
          <a:xfrm>
            <a:off x="-370399" y="5866862"/>
            <a:ext cx="12991997" cy="1296029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884"/>
              </a:lnSpc>
            </a:pPr>
            <a:endParaRPr sz="1200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89432327-28D3-ADE7-F261-56ABC4D4F4ED}"/>
              </a:ext>
            </a:extLst>
          </p:cNvPr>
          <p:cNvSpPr/>
          <p:nvPr userDrawn="1"/>
        </p:nvSpPr>
        <p:spPr>
          <a:xfrm>
            <a:off x="10307672" y="6173540"/>
            <a:ext cx="1582006" cy="498332"/>
          </a:xfrm>
          <a:custGeom>
            <a:avLst/>
            <a:gdLst/>
            <a:ahLst/>
            <a:cxnLst/>
            <a:rect l="l" t="t" r="r" b="b"/>
            <a:pathLst>
              <a:path w="2373009" h="747498">
                <a:moveTo>
                  <a:pt x="0" y="0"/>
                </a:moveTo>
                <a:lnTo>
                  <a:pt x="2373009" y="0"/>
                </a:lnTo>
                <a:lnTo>
                  <a:pt x="2373009" y="747498"/>
                </a:lnTo>
                <a:lnTo>
                  <a:pt x="0" y="74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9949600F-2E16-1429-10A8-E0DABFC6A63B}"/>
              </a:ext>
            </a:extLst>
          </p:cNvPr>
          <p:cNvSpPr txBox="1"/>
          <p:nvPr userDrawn="1"/>
        </p:nvSpPr>
        <p:spPr>
          <a:xfrm>
            <a:off x="445276" y="6216154"/>
            <a:ext cx="3470863" cy="420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652"/>
              </a:lnSpc>
            </a:pPr>
            <a:r>
              <a:rPr lang="pt-BR" sz="1180" noProof="0">
                <a:solidFill>
                  <a:schemeClr val="bg1"/>
                </a:solidFill>
                <a:latin typeface="Open Sans Bold"/>
              </a:rPr>
              <a:t>Empresa de Pesquisa Energética </a:t>
            </a:r>
          </a:p>
          <a:p>
            <a:pPr algn="just">
              <a:lnSpc>
                <a:spcPts val="1652"/>
              </a:lnSpc>
            </a:pPr>
            <a:r>
              <a:rPr lang="pt-BR" sz="1180" noProof="0">
                <a:solidFill>
                  <a:schemeClr val="bg1"/>
                </a:solidFill>
                <a:latin typeface="Open Sans"/>
              </a:rPr>
              <a:t>Ministério de Minas e Energia </a:t>
            </a:r>
          </a:p>
        </p:txBody>
      </p:sp>
    </p:spTree>
    <p:extLst>
      <p:ext uri="{BB962C8B-B14F-4D97-AF65-F5344CB8AC3E}">
        <p14:creationId xmlns:p14="http://schemas.microsoft.com/office/powerpoint/2010/main" val="1395846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1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4416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540000" y="990600"/>
            <a:ext cx="7524000" cy="497579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rgbClr val="1E29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0538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79488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0025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58975" indent="0">
              <a:buNone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Texto 10"/>
          <p:cNvSpPr>
            <a:spLocks noGrp="1"/>
          </p:cNvSpPr>
          <p:nvPr>
            <p:ph type="body" sz="quarter" idx="10"/>
          </p:nvPr>
        </p:nvSpPr>
        <p:spPr>
          <a:xfrm>
            <a:off x="540000" y="360000"/>
            <a:ext cx="752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1E294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90538" indent="0">
              <a:buNone/>
              <a:defRPr/>
            </a:lvl2pPr>
            <a:lvl3pPr marL="979488" indent="0">
              <a:buNone/>
              <a:defRPr/>
            </a:lvl3pPr>
            <a:lvl4pPr marL="1470025" indent="0">
              <a:buNone/>
              <a:defRPr/>
            </a:lvl4pPr>
            <a:lvl5pPr marL="1958975" indent="0"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769253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193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ndo padr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77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51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62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96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44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30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31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41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FA0-BAE5-48AD-A347-7485168E0376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49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2FA0-BAE5-48AD-A347-7485168E0376}" type="datetimeFigureOut">
              <a:rPr lang="pt-BR" smtClean="0"/>
              <a:t>15/04/2026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C7C3B-91FB-49C5-9678-32016010D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52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Torre de metal iluminada&#10;&#10;O conteúdo gerado por IA pode estar incorreto.">
            <a:extLst>
              <a:ext uri="{FF2B5EF4-FFF2-40B4-BE49-F238E27FC236}">
                <a16:creationId xmlns:a16="http://schemas.microsoft.com/office/drawing/2014/main" id="{1862DE9A-2263-9A74-4CE3-5C3408B42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299" y="367224"/>
            <a:ext cx="3344883" cy="4836372"/>
          </a:xfrm>
          <a:prstGeom prst="rect">
            <a:avLst/>
          </a:prstGeom>
        </p:spPr>
      </p:pic>
      <p:sp>
        <p:nvSpPr>
          <p:cNvPr id="6" name="AutoShape 6" descr="Um ano novo para o setor de energia">
            <a:extLst>
              <a:ext uri="{FF2B5EF4-FFF2-40B4-BE49-F238E27FC236}">
                <a16:creationId xmlns:a16="http://schemas.microsoft.com/office/drawing/2014/main" id="{6BE4EE98-8364-36B4-B808-4ED579CB08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35350" y="329056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noProof="0"/>
          </a:p>
        </p:txBody>
      </p:sp>
      <p:sp>
        <p:nvSpPr>
          <p:cNvPr id="7" name="AutoShape 12">
            <a:extLst>
              <a:ext uri="{FF2B5EF4-FFF2-40B4-BE49-F238E27FC236}">
                <a16:creationId xmlns:a16="http://schemas.microsoft.com/office/drawing/2014/main" id="{053CE0FA-D95E-8DCC-110A-603D41D768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7750" y="344296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noProof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917454A-0B0E-EE40-9C25-E0FAE4B86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103" y="4763821"/>
            <a:ext cx="4681674" cy="2094179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C118AAE9-C662-FA17-B091-2765CDD921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5" b="19950"/>
          <a:stretch/>
        </p:blipFill>
        <p:spPr>
          <a:xfrm>
            <a:off x="7790571" y="3465810"/>
            <a:ext cx="5546865" cy="371654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88F39FAC-1679-976A-D3AF-FA5608FE9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2" b="8041"/>
          <a:stretch/>
        </p:blipFill>
        <p:spPr>
          <a:xfrm>
            <a:off x="8404567" y="4515540"/>
            <a:ext cx="3593436" cy="350574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92024AF0-4004-7651-AD99-BAFE84B66A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2" b="8041"/>
          <a:stretch/>
        </p:blipFill>
        <p:spPr>
          <a:xfrm>
            <a:off x="7216213" y="5313593"/>
            <a:ext cx="2879359" cy="280909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9A3A4-CE6D-7CFD-1A01-F1FB966257B8}"/>
              </a:ext>
            </a:extLst>
          </p:cNvPr>
          <p:cNvSpPr txBox="1"/>
          <p:nvPr/>
        </p:nvSpPr>
        <p:spPr>
          <a:xfrm>
            <a:off x="5896923" y="3756670"/>
            <a:ext cx="525905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solidFill>
                  <a:srgbClr val="C00000"/>
                </a:solidFill>
                <a:latin typeface="Aharoni"/>
              </a:rPr>
              <a:t>Carlos Agenor</a:t>
            </a:r>
            <a:endParaRPr lang="pt-BR" noProof="0">
              <a:latin typeface="Calibri"/>
              <a:ea typeface="Calibri"/>
              <a:cs typeface="Calibri"/>
            </a:endParaRPr>
          </a:p>
          <a:p>
            <a:r>
              <a:rPr lang="pt-BR" sz="1400">
                <a:latin typeface="Aharoni"/>
                <a:cs typeface="Aharoni"/>
              </a:rPr>
              <a:t>Diretor de Política de E&amp;P</a:t>
            </a:r>
            <a:endParaRPr lang="pt-BR" sz="1400" noProof="0">
              <a:ea typeface="Calibri"/>
              <a:cs typeface="Calibri"/>
            </a:endParaRPr>
          </a:p>
        </p:txBody>
      </p:sp>
      <p:pic>
        <p:nvPicPr>
          <p:cNvPr id="26" name="Imagem 25" descr="Navio na água&#10;&#10;O conteúdo gerado por IA pode estar incorreto.">
            <a:extLst>
              <a:ext uri="{FF2B5EF4-FFF2-40B4-BE49-F238E27FC236}">
                <a16:creationId xmlns:a16="http://schemas.microsoft.com/office/drawing/2014/main" id="{818EDE19-369A-612E-7617-0C8AF69135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600" y="3534198"/>
            <a:ext cx="4969285" cy="3312855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2815C9CC-5767-EDD7-5F78-FEFE1B9D8809}"/>
              </a:ext>
            </a:extLst>
          </p:cNvPr>
          <p:cNvGrpSpPr/>
          <p:nvPr/>
        </p:nvGrpSpPr>
        <p:grpSpPr>
          <a:xfrm>
            <a:off x="2958885" y="1336594"/>
            <a:ext cx="9233116" cy="1337966"/>
            <a:chOff x="3543300" y="1962212"/>
            <a:chExt cx="8528887" cy="421266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295C0B63-6E2C-F43B-78E3-584C07795F41}"/>
                </a:ext>
              </a:extLst>
            </p:cNvPr>
            <p:cNvSpPr/>
            <p:nvPr/>
          </p:nvSpPr>
          <p:spPr>
            <a:xfrm>
              <a:off x="3543300" y="1962212"/>
              <a:ext cx="8521136" cy="421266"/>
            </a:xfrm>
            <a:prstGeom prst="rect">
              <a:avLst/>
            </a:prstGeom>
            <a:solidFill>
              <a:srgbClr val="9A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BR" noProof="0">
                <a:solidFill>
                  <a:srgbClr val="EF7D7D"/>
                </a:solidFill>
              </a:endParaRPr>
            </a:p>
          </p:txBody>
        </p:sp>
        <p:sp>
          <p:nvSpPr>
            <p:cNvPr id="8" name="CaixaDeTexto 19">
              <a:extLst>
                <a:ext uri="{FF2B5EF4-FFF2-40B4-BE49-F238E27FC236}">
                  <a16:creationId xmlns:a16="http://schemas.microsoft.com/office/drawing/2014/main" id="{341B7F4E-20EE-DE85-7967-2E751D3A1A77}"/>
                </a:ext>
              </a:extLst>
            </p:cNvPr>
            <p:cNvSpPr txBox="1"/>
            <p:nvPr/>
          </p:nvSpPr>
          <p:spPr>
            <a:xfrm>
              <a:off x="3610631" y="1975006"/>
              <a:ext cx="8461556" cy="37793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BR" i="1" dirty="0">
                  <a:solidFill>
                    <a:schemeClr val="bg1"/>
                  </a:solidFill>
                </a:rPr>
                <a:t>O papel da pesquisa científica, do desenvolvimento tecnológico e da inovação sustentável na revitalização de campos maduros e marginais de petróleo e gás, como instrumento estratégico capaz de conciliar eficiência energética, melhoria do ambiente de negócios, atração de investimento, redução da intensidade de emissões de carbono e desenvolvimento regional</a:t>
              </a:r>
              <a:endParaRPr lang="pt-BR" sz="4000" b="1" dirty="0">
                <a:solidFill>
                  <a:schemeClr val="bg1"/>
                </a:solidFill>
                <a:latin typeface="Arial Black"/>
              </a:endParaRP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9C55DB1-5980-1BD1-864A-ECFB25354E0B}"/>
              </a:ext>
            </a:extLst>
          </p:cNvPr>
          <p:cNvSpPr txBox="1"/>
          <p:nvPr/>
        </p:nvSpPr>
        <p:spPr>
          <a:xfrm>
            <a:off x="-932600" y="6490776"/>
            <a:ext cx="525905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 b="1">
                <a:solidFill>
                  <a:srgbClr val="C00000"/>
                </a:solidFill>
                <a:ea typeface="Calibri"/>
                <a:cs typeface="Calibri"/>
              </a:rPr>
              <a:t>[DATA]</a:t>
            </a:r>
            <a:endParaRPr lang="pt-BR" sz="1600" b="1" noProof="0">
              <a:solidFill>
                <a:srgbClr val="C00000"/>
              </a:solidFill>
              <a:ea typeface="Calibri"/>
              <a:cs typeface="Calibri"/>
            </a:endParaRPr>
          </a:p>
        </p:txBody>
      </p:sp>
      <p:sp>
        <p:nvSpPr>
          <p:cNvPr id="14" name="AutoShape 2" descr="data:image/png;base64,iVBORw0KGgoAAAANSUhEUgAAAqQAAACvCAYAAAArHsxDAAAAAXNSR0IArs4c6QAAAARnQU1BAACxjwv8YQUAAAAJcEhZcwAAIdUAACHVAQSctJ0AADsCSURBVHhe7d0JnNxk+QfwN8nstrttaWnp3e7MlPsQKAUEyiF4/j3wAPx7ov498EAFREAQEQE5FEUuFQ88URQ8QDxQ5GjL3W5BQLm6O9vtsS03tN1jkvyfZ/bJmMkmM5mZzExm9vf98JD3TTKZzLHNM8n7vlEAAAAAAAAAAAAAAAAAAAAAAAAAAAAAAAAAAAAAAAAAAAAAAAAAAAAAAAAAAAAAAAAAAAAAAAAAAAAAAAAAAAAAAAAAAAAAAAAAAAAAAAAQBUOmAAAQT4sp3kSxI8XjFDZFFN5CsZSinWIdz4CGmUnxbop9KXopBikAAAAAGmo6RYaCk0+/uJSiEmdRZCn8tvk8xX4UxXBi7H3cqyiCWBTe9f3cSeFdLyhepgjit743NlAcRlHKmRTux91L4ecKCvd6/JrD0Cj+TuF+rDtuoYja1yn8nisogvitGxSXUQTxW98dGynOpwiri8JvO0ERxG9db/CPhgspKuX92/gbRTmcH6fuAAAAiMwNFN4DjV+UexbtWQq/7XjjnxTFeNcfoPCzJ4V33eMo/NQzIXXifopivAkpxycpvCpJSA+hcD8mKHhb+1NEpdkSUif4ffgERSn1TEideImiXJ+j8G4n7A8ZBxJSAAComWUU3oNMsTApwgg6KxoUD1IEuY/Cu74fPqPoXY/PCvppRELK8QGKIH4JqV/SUG5CGjYZdYK3x801otCsCakT11AU04iElONpinLwj0m/7RxPEVbLJaS6TAEAoLFmUxw6WgyN/w1/arQYiM9glttfYAnFUaPFMT4kU7ejZer2apk6nqOI20Hz5zINixPqkdFixZbLNCx+zidGi+PexynePFqMlUUyDWMuxYTR4hhXynRcQkIKABAPa2Tq9hsKTkic8CaW3BFmp9Gir+0oZo0WC3ByyNviYwB3avLzD5l6/Uembn+QqeONMnUr99Kz+3W7YwpFWPza3Y89kcKrnO2xBIXfexDGbRS8H14foeDPgoPPYnrx/GtHi5Fzvz/eCOsMCr/Hc5xEERZ/J53g5NPPzTINy2+fnAjL+dyc8P4dMr4MH8ZNMvVT7ncRAAAgct7Lb8UOXNwTO4zHKLzb/RaFH7/L+kGXijmx867LiZqDLzO7l5W6jO13yb4S3m1w73W33Si863DS7sfvkr07LqZg5Vyyd69XbF1OpMOuWw6/S/aV8G7jdIpKeLfjh5toeNcL6nznd8m+Et5t+P04837Hz6MohZNZ92M4vNu5gyIMtCEFAIDIfYki6ODCCRMnhsViEoUf7zbd2/U6kMK7LvfKD+Jd9wEKxvvrXfYpimLCtCF9H0Up3sccQOG8R9zJynvw5whSKiHl4IS3moS0myLIMxTe9avll5Dy5+aOMGc0vdvwizDCPsa73jco/IRpQ1qqiQvzPmYFhfM92pXiSQrvOvxjp5STKbyP28tnXhhISAEAIHJ/onAfWIYoHHz2yb3ML/x6fzPvelspivGuX6xzE3fk8K7PuB2cd34bRTG1SkhLRR9FkDAJKSefV/vM8zODwr0eBze5CPIDCu/61QrTqYmbiZTi9zhvhBH2Md717qLwU6uEtFSEbVfsfdyNFMw7PyjhdkOnJgAAqLly2reVI8p/8z8mU7cdKD4zWszjTlXVdgSqBT6Al9MZhf1Cpg7+nEqd/XX4DdPFSWqQaTKFseJ244DDZVoMX4Hw+j+Zrpap4wsyHVeQkAIANN5fZeoodUbRa71MSwnq3ct40Huvq2Tq53YK71kZv/14j0zLxTcGcAePoxoVvjMVvxfcbrYcH6TYMlosm9/jiiUefp9HXPFNFbyfVy3dI9MwvPvFl9ujwmfDD6IIsz/89+LFN2ngqxbcDMCNf+g00+cPAAAtxH3pjWMlBeO7NvEtJZ34JoV33SB8SdC77t0UXpycedfjmEdRzC8p/B7njjBq1amJEz4eUN07P8z4rX6X7Bn/WPDOd0exNqT8vN71j6Dw4h7m3vXczTgq1YydmoYpvOvxpXk/terUxJ0D+Xv0L9c8J8Lwa1ddKngkjGLQhhQAAGqCzzJ5DzB80OmkcJxDwQmPe51iZ+yCEk1+LudyobdTjhPFEis3v8c6cTlFGLXuZc+3CvUuK9UrOighZcXaKhZ7335K4fcYvjvWzhTcwYXbR/qtwx3fqhX3hPSrrvgzhfe7zlHs+16rhNTdy967jM9ylsKP9z4uTBRr0uGXkPIYrX6RpAAAAAiFe8p7DzBh4jUUxVxH4fe4UsG90sPYTOH3eI6gMU69wnRqcqKcOzW5h33idqze5cWaRhRLSNlpFN7lHKUSeb+zpKWCzxJGoVYJabGI8k5NHDywfJAwnZrcEcS7njsh/T2Fd/kbKIrxrh82io256peQBoW3XXcsoQ0pAEA88Jmfcg8cj1KUGreQe6eXe7mXx9jkbYfxRZl68SXHqBKpKPCQPV5hX6OfSyiK9dIPwk0wyjVVpuPdMRRhzkjW0jspOMlzu0Wmfvx+MPJ3gDuteYN/BLm9VaYAAAB15zceqF/0U5SD1/fbjjfKubOOw287frcYDVKPM6TM70YB3nUcpc6QOrzrhGnqUKodqhO8rXI7uBXTrGdI+X0Ic7a9HmdI2VIK7zr83vrxNjso1jnPb+B8ToD94AwpAADU1P0UfGByDjhe3CuXly/I1cLj9fkszCsU3u1ynW9dytstlkAE4USPe6y7g9tLhuV9bLEoNoSUd13v69yDwrtO0AgFfGndu66f7SnCrOfGr4Hfa24T7Lc+zzuFgo/RUQ6Z5d5HJyrht51iEcRvXSd4aCce69a5xW2Ys+38efttKyiClFqXB8rnz8W9POhKgfd7dDxFEN5/HibNvX7QuLDe5y8WYX4kAQAAAAAAAAAAAAAAAAAAAAAAAAAAAAAAAAAAAAAAAAAAAAAAAAAAAAAAAAAAAAAAAAAAAAAAAAAAAAAAAAAAAAAAAAAAAAAAAAAAAAAAAAAAAAAAAAAAAAA0N02mAABA2n987DnDi2/4qlTrYtbpzyt9cJrUgtm2+ZJtays2LTfeLLMitebWRfYh5z8ttXiws+YG29BWDNn6J15crj0vs5uKtVqlLVP9JbFE7SazmstKtTtlCz9TFk0NNUnmhjLn87aU6m/jXVphjrNSHa50dafU6mPx2DzL7lZ1fVPoyU7UF6urpBpbukwBACDmNM3YTtf1/5lzuG3PPCy7Zful1p6yKBLpmWvUu5b8QmrxoCWMubqmH9uhq+dmH5a1KB6iQ2xTnUyxsuo/hq52te5Xe8ms5rBKfU91qyxlCo9RWrV/uckoQDmQkAIANCFDMzonGNojlJgOyaxIXHX8B6UUP5SQaxR7zzlcWZyUy+xYs7vVhw1DtXNZa1P/ys2Mu5XqtZSI2pSEnkA1Y3QmQG0hIQUAaGKUmLZzcjbjYOsAmVW1v566RErxxq979mHZxynti+WxjFJmPpN77WhtlLVSfVKK8bRSvUSZwT+kBlA3SEgBAFpAW5t2/4xDrLdLtSr7LFyl9k8tl1q8aZqxy5zDlbnDq62dZVZsWN3qz1LM03T1XUlU4+VB1ZY7K6qrKTIHoK6QkAIAtIi2hPaH7Q+2DpFqVW4++TCla6bU4i8xQXti1lLrbKk2nLVazdI19SapFjBXqo1SjIff5C7LD45WABoDCSkAQAuZ0KatUEl7olSrcsOJR0qpOeiG9rXZS80bpNpQlqUyUhzDMNQs6x41W6qNt6N6nlJS5APQUPgCAgC0mJnzzUiGRzp4p2Vq3rTAvCqWNEM/ptFJqbVavcnQVNEfBVab6pNiY61U9+EyPcQBElIAgBZjJIyJs5ZaB0m1KivPTUmpeXBSOutQ8wqp1p1mq79IMRD3vLe61clSbYzV6ijKAg6UGkBDISEFAGhBuqHdI8Wq/epTr5dS89B1/cSZS619pFo32e7wA69bprpUio2RHdvpCqBRkJACALSqJXanlKrymt3+oTraXpFa8zAMbbUU68ZQ6nAplmQYSisngY1Ut/oA7ewEqQE0HBJSaKhkMnlKOp3q6erqelxmAUBEZneakQ3E/tjXd5BSc5m9NPuyFGuOkstnpBgaJ7DWA2quVOvHVD+UEkAsICGFhjIM/VJN01JKbX2NzAKA6CyUadUmtg+pS9/7f1JrHpphTO5YbM2Tas1YD6rDKLmcIdWyWIb6jxTr40HVibOjEDdISKFhFi5c+COeWpZ1W1/fMxtyMwEgMppmtEkxEu876FqV0Iel1jwmT7GekmLNaIa6S4plMzS1nfWQ+rhUa89Q75YSQGwgIYWGWbt27Udt23x3b2/mdTILAGLu4fPnSKl5GMromHGwvZtUI2euUj+XYsU0S11jn1OnY7KtTpESQGwgIYWG6unp+60UAaAGdjjUjvTG9NtPel59+qiLpNY8dM28VYqRsu5WHbqmPiDVqlhHV5/YhqKpV0kJIDbidz/dkJLJ2SnD6Ozhsmlaf8pkMm/LLSghne66U9OMXC/I4eGRnfv7+wMv5aTTyes1Tc9d2lizpqfoe7Vw4cJ5bW2JdVwutS5btChtS7Hk+uWs65g9e/aszs6JX7Qs+wTDMKbYtm3Rz+JfWpa6mt6re2U1X6lUah9dL793Kn0OR9K275BqAfdrKIX2+Y29vb2+B4+ZM2dOnjJlctFOCvRSrxgcHD5jw4YNW2VWUZW8v45kMnkwvVef0zTtPVyn9/nX2ax51dq1a2t1I/B22t8hKY/Bz0/v4I2U6Jc1MHiZn89B9PncJ9WW0/7jY88ZXnzDV6VaF7NOf17pg9OkFq2spfZ/Zrm2UqpF2Xwv85AWnfqK2jYySWrNYeNdWll/32FkH1SPG4baRarVG1ZztVfX+NaiZXzO1Zrz+bo91RhjPu+V6nCl13lUg8Vj86xy/s6iQE92or5YXSXV2GqJM6SGob+VJonRWrC5c+fu4CSjtZRKJRs6PgolSbdOmtQ5QMn0qZyM8jxKmHT674P0Xt3DyUdXV9eJuZVbEL3Oz3Z0TNxC78ObZVbkFixYcAC/j/R+3u0ko4zL9MNkmbzH+8nsuuHnp+/4b/n50+n0eTIbxjEra9ckubn9jL2k1DxmHmqdJsVI2KvVoZEmo8Q01JNSBBhXWuaSfSqV8j0z5zZxYuJBKdaUruuTKBm6Sap1Re/DbZQk5UaxzmbNlyzLPs22rVMoTrVtO3dGmSUSRuBdTIaGhtbJYzxhb+PlpmmO+C3PZrOhOg74PdYdtEqoIaDotf3I+1jLMr8ii/mHyi3z589fINXIpNPJs9rb2+6XKp8ZfuS/+2Dne8vSe7wymVxYs7Za9Fx/cb92DnpP8gNda5r6Mn0fyv7Oe7c5NuzmupfkOPfcvXruyk3Ukjv0qrfte73UmoNuWR+TYiRMS90uxchQgjvZXqXQrh7GncgvX9SL+5K9Y8uWrbMHBgY2SbXA7Nmz05Mmda6Rak6tLtk7LCv7v729a38j1QLuS6RRXbKfOnXqtBkzpufuYU2JyV96e3vHnCFcsGBBB+3nbbRvl2Qy/X+Q2aF0dXW9QEnWVCoO0n50jM4Np5zXW4z7kj29xrfTaxyT+NN+bk/7+RyXKXna2NPTW3SMv3L2jT7nQ/kMKJcpAR+i79zMZ599tqAJwZw5c2Z2dEzs0zQtdy/rUt+zMuUv2dPr/wq9fr+zoIl0OpWh588NdUMJ87mZTKboJeioPp9W0GqX7Mu5TF3JpcQFJw9RYtYutfiL6rK9uUqdr2vqLKlGTvO51BsZXLKvH1yyD62lOjV1dnYGtmubOHHCv6VYN7qeuH769OnbSbXmpk2bkr93tWUNnirFApQYbaME7ZByk9Fm0tfX9zwlYbnOUpSUcZdgg8tR0HU9f0akr2/tRG8yyjZu3LiZ3uMOSoZz/+hQAhvZ4OQhZen58+NPGoZ+Dk9GazCemLaZu6pRS3eduYeUxg/pyFSzZJRRwtuQq2wAjdISCWk2O/JZntJvoVQymdw9N9Nl3rx5uxiGkRsEmBKVmt+dYmho+EgpqilTJm+WYs1RspS/PG0Y7XtKcbzKX7qeP39+JHdB6erq4ja4ubbKg4NDu+ZmFkHfteN4ymdKk8n5NWvPGsCyLPsIKatFi5LHSxHGEc3WbpZizSya+bTacWbdf+9XbPqBVtUZtDUxXLOialDCG6qjbkVMlbuSBhAnLZGQ9vX1XylF9rBM8yZMaM+166ME4RU71wu5ttatW3cHPVfuQECJcHs6nXo6t6DGTFN1S5GSIOM3lJx/QarjDmVjs6XI5UEpVoUS/i9JUa1fv/4JKQbq6+u7UYr82G9JsW56e3vzA3Vns9a3pQjjyKblxv9KsaaWf5lzvMZdmi2HNiH8veb9WN1qvqFFdwesYrLdKtRIIWXT1TVSAoiNlrlkPzw88k6e8hmsrq6uQ3IzCfe01giXTdM8KjezDjKZzNGUlGa5TE+/KJ1OnplbUEOUAK10npPRe/FNbhvIQe/DN7j9qCxqKGef/CKZnBpJQ7q2tkR+oMQNGzaUfX9pP7qujTn7HpamJUqeUa0Fp9lAIpHgtr+h+H0uTuy664zcqA0Qf7ZtWlKsiwfP6ZJSvCWUXVUySQeTfinWnKFUh/VADcYMNdS1UgKIjZZJSPv7+/9ACWeus0ciYazIzSTc05qndFzeQOs8kJtZJ5SUcjvC3EFB0/QLksk5FSc0YdFztlmWtUqqefQ+nNre3raVk4p0OsVny2rXYL6xjFSq6/dS5rPikbfzohSvmXqZ5zp3wfgzsCxR13bD86f3q+06muJKcK6zYSWs1epTUqwbK6FCjSFbln1q3+QAoFwt1anJsuz8UBkLFix4ByUmF0hV9fT07ijFespms+beUqaksOMxmpQcL7Vavb2ZJdxTmpKxcykhLhiJgGmadhIlppwoNyQppf1aHhRbt76YP8Nbiq5rf3SfvZPI6rrxDl5O34c1lKB/PbdyhDRNJaXYDMoeudzvc3Fiy5ZnQ38+0Di2bZZ9Y4soPHrBDlJqTZqtrpZi3dCvijbzQfVTqUbHUpdJCSAWWioh5bvjUAK2nsvt7W2/p8Qkd5lckrKa9zb1Q/v0qGWZZ0uVL4eOSLHmeKgfSsQXcXLKQw9RQlEwJmU6nfyOFOuK9uuwoNi8WUVyUwF6rSf39kb7I4S+RxWfbaT9qdtlPjfuUMVTev7QiaTf5+JEf39j/o4gPDtrZgeWJRZLta4ShqV+9vG3SC2eLE2rqE1/9kFVMGxgPemGOt5+REU7ttYSdbKUAGKhpRJSZppbD5NiHidlUmyI3t6+8y3Lzl92SaWSf5Ji3fA4mJRQHED78RqZxc0IcqMTNCt6LW/nZNuJbNY8QRbRa7MjP1Vj21ZZHeIWLFgwX4rsRzKtG3r+naTI70fgjRCgtWSVPl2KDfH6vf6sZk7ZILUYslXZCam1Ws0yDJWWakOYg2pMU6yq2ThLCvHRcglpX9+mNZSY5HvaU9JytxQbqre3d3/TtHJn/3Rdb9gpBNqP+g4KXEd9fX3X2Lad61Gv68ZZPIh+bkFE6IfFZ6TIZ7pL9n7VdS1/RoV+DNR1oHXW1pbIf9ZDQ89F3nQB4uelbWrus3frY8bGrbd7zs7/Foqd4Ze0wPGqg1gj5SexUaOEeE9rlcp32I3EfupkZaotUgNoqJZLSJmm9b1aipyALZViw5lmZpYUayKZnH9kV1fXEEXgbefmzp3bKUUeDqnh/8hGbcuWrSkpqo6Ojsg7A9CPCqeZQ0cymbxVymOk06l7EolE7hIb/Sg6IzezjlKp1I3af+/U9PcNG16JZKQBiCfbNl8yNTVl6wNaTe5bX65JE7aqr73z81KLlxcf0l6QYihWtzrNSKhIf9xWyqrBrUpJ/t9MgEZqyYQ0k8nd2jJ3GVdmxQK3v8tmB5dItQYStyYSRjvF3ykh2koJ0w9mzPjvMD1U/3B7e/uLUuVE6RNSbBmbNm0aoNd1HZfpfdglnU6PacJRjUwmc5JtZ3O97A1Dfz29z9voB0D+fUynu07k956Swdxds/hsPf0ouji3sA6SyQXvSSa7XtJ17V1c57PytM9vyC2ElmRa1vkDyxJTN9+pRdL+Oioff83lampHvAZ5oL/Hsscktkx1oRQbzjBUu7VKfUWq0dhfPaNMdbDUIrfhO1rZ0f8dbVv/ZdrD6y/TzuLbf1YasgvQJFoyIY2zvr4Nqyhh+p5UIzZyoBS4M0sHJUwfmzp1u5ecHuhUv5Yi18uf/mH+fl9f3z9zK9eZsz9BQQldVWPkUQL4QSnS+6Dyg8NHpadnbcq27b9ymTsNUeL7fWffNc24gt97Xkaf80X0Hu/D5VqgpPNr7veNwzDafmUYRu5HCCWj3G647FvXerfpDfphg/aoMWBnrV9t1FTH5uVGvtNk3Kw8N15jk9LfTFlnGM1udSslgbE6TtK/aefat0c8Wsv+6l76/1tHK43H468amtqbXusFfN/3bLcaoc8idztoaF1ISBuAEqaajGWXyazv5rPClIhsT/EPmV2AEtG1L7740naUKH1SZrUia2hoOH+rTkqgIr9dbE9P7/9s2bJ1sm2bY9rk2rb1c/ocJtLnnL+zUz1RsvwsfwcoGd2Zq6NzoRWYlnX7Ky/Zs/jsz8DdxvvUnVokdyGrlUkTtqgPLXXfSK+x7Kz2OSmWZN2vFtIB8vVSjRVz2tg7ElZtsbpFvaIa2iEuCCWoCfosjs0lpw+oTdafVe5W4NBacEobAMDFukSdo71e1bcTGjcsqeCCu6XULfSP+P/RwXqTzKoKH/ClGKn0qVvU4Ei++XpD0I9He2AZ5zXhZLvVNkqEKh5Evw7S2mLVK+VodSseJi6SGyvU6hexaaonEvur8u6At1IdrnRV3469i8fmWbX6OwtCT3aivlhdJdXYwhlSAIAmRf+Av4WOdgN0wOF7xHLkh3WLk0cvmCGlBrK1/B3cSrG61btjnoyyMTc9icxilaBfO9zcKLbjDhuG2oUTO+vB3M85aAFISAEAWsftnJiaSn1D6rHQOWFQvXaPug+/XGBguXGMFIuirJ57w1wv1VizVqmPSjF6S9TDlJh2KlPNVFn1EE1zt8GOG81Qd2VXq/ztwqF54ZI9AIBLM12yL4WS07frSt0k1ZJqfSlx/knDyrLbpFY/tm3eO7AsEaonublK/UzXVL5jZNxpPpeES6HMMncXw0pccZw6+JFd1Z4bZ4S7UcBNdTpnb9rKTOxXorMXLtnHGhJSAACXVkpImanUOkOpFP1jX/L2sbU+UG54Ya7a75zc3Z3rppy2o9bdarrWoZ6ValOopC0lfcj1S4i6ZVoH9F0fTCxWuVFOfCEhjTVcsgcAaGGUjM7nA7Wl1O4yq2HmTtug9u26X2r1YVr6e6RYktVRw3aZNcJtKa17VdnDu7UibvebXaVwE5AmhYQUAKDF0YHa0JR6jJLSo2RWw9xySv5GejVn2+b6Z1bov5FqUdYqdQC9T02Z2FntKhZ36IoD+qLPoKQ0+mGxoOaQkAIAjBOUlN5GSWlDeyXrtBN/O3U/qdXWwDJjoRRL0jRV31O3EaIkrMNaqVp5bOmy0PvxKnOVOk+q0CSQkAIAjCOUD95FSWmoDim1svfCbpWe+YTUamNkwN6OXi291NLM1epvUmxalh3/NoL1RD98vmytVrOkCk0ACSkAwDhDSekaW6l2qTbEsjP3kFL0zG1q7rOP6y9LtSQ7G887MpWDb3Fqdqu/SxWIlVV9UoQmgIQUAGAcMhs86Lmhm+qnH4/+9ukb19sTNz+ghW5Tme1WmymZoxy9+dEB/XX27bEf0L9u6HOdYK2Ozz36oTgkpAAA45BB//5bqoYDq4fwhr1uUQu2j6Zju22qF/ke/+opfUhmlWTdrw6h92EHqbYEc5rqlyIQzVY3SxFiDgkpAMA4pSn1Qyk2zIqzdpFS5SzT+u7ACm2aVEOz2uo8JmUdUII9w1ql3itVIHZ3PG+pC4WQkAIAjGNZpe6WYkO0t2XV2UefKrXy2La5hs+KblphfFpmhWauUpdT8lb8zj5NStPUdXwLVKmCUrfLFGIMCSkAwDhGSVmoW2rW0qdfe6maOSX8HZxM23zs5SF7zsCyxI4yqyzW3apD19RnpdqSrIfUj6QIBDcPiD8kpAAA45yp1GVSbJh7zt5ZSv5s03zFMu2zN2qqbfOyxJ5b7tMHZFHZrPbGnhWuB91WH+FboUoV2tVnpAQxFeqU/qJFyTPo632hVHNs2/xbT0/fm6RaIJVaeLyuJ34q1RzTtPozmUzgIMXJZPJhw9BfJVXavr21p6d3klTHSCa7Bg3DmMBl0zRHMpk+3yFM0un0NZqmPi7VnDVrekJfykinU9dqmvZhqeZks9mBvr61c6Qa2vz58xe0tycupbf9GNqmQa9xm22r22175LxMZt29slrVFi1aeKhSiWVSLcmy7N16e3sfl2pF0umue+klhb4FS7HPYNGidP4+v9ms+WJfX59v2zD6bHrofUxJlb9jr9B3bIpUx6DvzDB9Z9qkWlSp7597H/3Qvjyi6/b36G+korEB586du8PEie0X0HflDc5rpM9pBe3XdfQar86tFIJ3P2kbv6TP+gNSLWrOnDkzOzs7Nkk1r5y/n2bUaveyD4N73CeU6qz3Pba9zvn9N9XVd5zUY1jKtDVttW1rt9OXbfmm5Xpkd96xHlAHagl1n1RbGn2umxOLx47FSR9y/T7nOt7LvhTNUkco3Ms+tio+Q0rJxxtpYozWCnmT0VrjJIOSk5r0LKQD+LFSzEskErOlGBrt3z0TJrSv1TT93ZyM8jyadui69mbDaL+HE4dUKvX73MqQl0gYU9Pp5B+l2jTox9Ve9DFfSZ97VmaFMnv27EmcaHd0TNxM35VPuBNu+q4spe1exd8V+gF3ksyumfb29uVSLDBv3rx9pQgtgv5B6uApHzkbGV9756nqmYsSew4sT+y8aZlx3Obl+tVRJqPM0tVdUmx59LnOtFaq/aUKEGtVXbKnROHrUsyjA2VDDlZ04J6fSiV/IdXIUAIwWYoF6HV+RIoldXV1PU77d5BUA1HC8Y5UauHpUgVBidnR9B425Vhy/OMjmewKNQzNnDlzkpMmdb7iTkKD0Pfy2/QD5pdSrQn6MeDb/Zl+WBVcLYHWYCr1TSk2Vkft7sturVKfN3SVu7I2Xmi6ekCK494kuzU7sbWKqhJSShROk2IeJVUrpVh3uq6/P5lc4NuMoBKUdF4kRT9nyrSohQsX7hl0YPfT27v2EimCCyVgN0mx6RiG0Z5Od/1EqkEmdnZ29Eo5FPpbe9+CBQuOkGrdUMIc2d8YxIet1Nuk2GjbqW5V0EwqCvYjql3T6tNW9v41B6uzf/ctdfB5T6rFX+kviIO+9pQ64SfXqR/f9SlZu/bsblXq359x4VgNtxKNs6o7NdGB9jgpssl0sGpoRynDaPsLTXKXn6pFB/wTpDgGJUg7SbEow1DnSTHPNLPnbdmydbJlmQXt1Kj+OZrUpG0Jt/sLimrbj/qxeTwWn+dyQlYLjb5XWlfXwkGpRoL28d9++8ZRrP2oH9O03ud6PLcPNmWR0I+Xgi/68eN7m0PLyl7K3xXTHBnTIJ+eY01/f39NLj+mUqmiLb+mT5++QIrQOor3Kqqva2UaGXNYPSnFyP1h5btV+tStau7nLQpbvf07d6sf3nmy6n1mJ7XxxfkFkXl2R3VT93vVWTdenVuXY8HJw+ot37pbDWdDNXGvxIdkOq59zlD4MR1jVSePmmb8RorcgSL0vYNrifZjqxSrQjlQQWcaSgAKkkVKIt4sxUD0/uwuxbxMZu15AwMDW3p7+851khjLsp6l+hWyCvhIJBIT0unUKqnGGX2c2YL2wJxQS9GPTj9wCi4lcULL34ve3rWn8nclk+m/muuU+H6Uv4eWZb+HkmYe8qYmP2Bob/MdDJn3x9PUqVMukCK0CIM+dinGQ7faLKWqWfeo2YamuqRaNT4SPDmwaz6h/NTPrleDI3wepLK30LTa1KrMwSr5heHc9j75k+tU1vTtolGxbLfaIsVxq8tWi6XYUFsHjbrGxue3nzDzCHtyPUNeallC/fX49bJ3Gxwc2m39+vVPUiLoOSv0X7XsZe+HMoKne3szO1Xay76rq+vERMLIJ4i0P4N0UD7LMLiX/Ch6jhX0HIdK1Rdt5z7azoFSzTNNc5jekz37+/v5vnmB71sl/HvZD/s2G1izZh1fJh4ZrVXO28ueEypNGxmTjDN6zqJnKrjTjhR9UbJ3BiVqF3PnH8rzKu5lz98RXc/+j1TzhoaUWreuvH3kM6T03L+SKn+fb6Lvc8El0KDvHX1HL6fvaMGYiENDw/vQPlTdmcO7nyF72evuv2X+LC1r8FWG0fGYzMoJ83fUjMZjL3uHFqMe0Tm2eoPaT/1dahWLqlczJ6IrnjhSHXf1P2VObc2b1qeWnbW76myP5ByLsreqlL5UZehlRPJ+hBKj79QzSj08U6m9pVofPr3sDz300Pq9/2SzdpJ6UTtGavWRu41vmSK5vD5x4oT/UHLwlFRjQdf1HSkZrHjcMUomviTFHDqQvzeTWVtwBpOeY6kUA1HC9G0pFuB2he3tbZzEZ2k/N82fP7/Gl8van/CLRYvml+xAUwl63fTz3v85ZZWK6Xriorlz5+4m1Yrxd8Rv/+gHxKOySqXa6d/7gktDfFJTimN4k1EWRTJaqVQqmb/qwei7vyqT2fhvqebxiABSBKgNTd0qpYpZDxWekKjUExt3V/NOsuuWjLL1L3SpHb+4RX3ul9G0YLAmqsibZzWTdlttL0WIoYoTUjrArpNiDiUgaSny2aKyhrqJAp/FkWIeJRZX0qTsIZqITq9nnpRzMpkMt00dcyZx4UI+GxmMHvdr285mpOqL9nPmhAntT/DZVJkFLnw2WYp5HR0TOUGKTW9Z+gFzHZ+NlBhyn4ll9P3k70/F0un0Y67tFwSPbyurRYK++wVnjWnfv8HTbDZbMCZpR8eEePTKhsjsxtdr4malqqqZjmapa6RYsaMvu0sdcWHBBYK6+u39H85dyn90XXUn93iEAXOVGrdNw4Y19bwUIYYqTkhHRrLvkuIYmjZ6AKsv7SlKhG+WSp6mqaOlGFoqtdBviKHc0D2UHBUM4ZNIaF+WYqCenrUpbxs8P3xpP51Ofl+qkKd9L5s1x7RPpsRprhRjjX8s9fZmmmbYKnpfO6WY09fX91ue6rpRcCtCqn9SitAinp4vhTjR1WLVrUpejfJjr1IPSrEi/c91qQUnD6kHerhNReO97pKH1Bm/4fMsldM1dWLdzxjFxHpbjbnSA/FRcULa399/Px1ofRu29Pb2hRoSKWqZTOZo2qeCM7eV0DTjYinmUDLkunyqnSKFHFqXbxBQktOBibZ1qGVZt8jsMXgwdClGyrZHXu0Xa9asq8kNBTgJ83s+DlmlLJQUzZBiZGgfe/32j37YVHTw80PPYQ0NDRc9S0/r/FqKeTwmqRTrKpVKFZz1pH3L/40PDw/X9YYXUH8jvve7i4U7ZBqa/aDaQWlqiVTL9td/Ha0OODejTCteb8pPV3xGHXp+dXnVx/Ydn/e2uAdjssZaVW1I6cA95m4xdPxt6HiRPT29yWqbDGiaVtA+MZEw9nYujxqGPub2W6Xaf6ZSC29MJkfvbkOJFXeEeisnp8PDgclZ5Jeie3r67/cLWrRtdI3o+T0fhywu18jWrduibu+6zW//6MdWZP9o0XdJX79+/bNS9UXf2TE3WejomFhwmbKnp2cP/s48//wLvrdRjVDBvvDZUue7z23FZXZeMpks+IEGUCMJtUqNuQJWjKkqH+bp6tu+oD7yw/jeIO7pzbupnU97UVmBLdOLe3ryZPWfSeOvCfhZplotRYihqhJSSq5+IMW8np7M26XYKObg4GDFF54WLFhwgBRDa2trK+gA5TZ3rurU9cS7DGNCdzqdeiWVSnEnp1zvMz7LzFMf4/WKSlEbN27MZLNmqPuw1xv9CMqNQzoysnUvmZVHSVupA+OY8VUpEZxO35ctqVRXrkPGzJkz56TTXXduv/20F3Ir1Iiua9OlGFbB1QSAmtHUW9X9alepFWV1qxMMQ1X04+2a209S590U/+bRrwxtp3Y6/WVVOBhheJ/eu76dzePgRQ3H1jirKiFllmV/V4r0h1G88069DAwMbKL9qigxbmtLlN0Ang7igbcRbWvr+p0UOcmYROuetGhR2nLOOskir0iHgWLO8/lHaswtYKtFr9Xwf67RoASronHK6EfQLy3LulGqVaF93N1v35yQ1cqydu3AozyclFRzDEPfad68KUWbHIyMZMcksnx2UteNa3hfpkyZvIHe0sNlUU1Ucttaem24FV+LoH90avpjJxJt6hEpFWWZ6mopluWf/36jOucPvgOjxNK24cm5AfkrMUIZ+/XzCvrutrysXcfhrqBsVSekvb29nx4eHpnB0dOzdpHMbjjar5soMSh7fA5KAgoa11Biu4LPfLnDNIePksV5s2bN8msn2JFIhGtj6jBN62tShAC9vZljTdOMbNDsqNH+jTmLk0hMK9p/ee3atY/atvUdqTaIXjD8FI9u4P3uU4xJQJPJZOAPMmgeWqxGjAzEl+6/J2VfZre6gXKtso9tLw9OVu//3l+l1jyGsh1qyTll3XU478pFi8bNKUPLUrdLEWKq6oSU9ff3P8dBxQpbtNQGJQav5c41Ui0plUqN6UhiWUOfl2JeJrNuzO0aOzs7zpai2zZKMP8l5ZL4zFomkzlHqlBEJtM3iz7buP7aNelrVzCEVyKRmEKJW9H7c/f0ZE7KZof5Oxv4uniZbWdrMpagrusFTV00zf6TFN3otRXun65rGP6pBVBC2pDOqGXT1Anqr8q3aYndrabRQa2iEcB3OT0WNxqsyPoXkurKf3xRauX51Di5dE/f71g294L/iiQhjbOent4EHT9DJcqapn4ixby+vg0rpehmejtO0cHcdxB+SjD35jNLlETwCAAb/faFz/bZ9sjelECHuj8+jOI7eXmTo7jo6ek7yLtvhqHz6NZF/+b6+tb9k16XTt8vvkXos8426DvyMhUf42W0iaoHC/dKpRaOudd1b+9a3wO7ZdkFo0RoWtntTiGG6It1rxTjb7YK6ihY0anC3c4o2u+wKVxw8yVqKFv+iAD/2W47tWFCbIZ0rhl9iVovRYipsm/tBADQysbjrUNNpZ5OKLWTiugWm3WhqS+pfdVFUlPWSvU2TVdlj/LyxMbd1BEXtsbwlDtMHlD/umCO1IId9tmx93NZtny5lCIWg4YglqW+aSxRX1Qr1eH0y+tOmV0fuHVoaC1/hhQAAIozlCp7dJGGs9WF6naVa9NMR3etkmSUHXVxw+7SG7lnXpmtbnjg/VIrz7LprXuhQ9+PfrxA7CEhBQAYx0ylhjTVpLdUnKpyDT+tVargLmJhXXDz15VpFdzlt+l99he/kFJ5ztxjDym1FstW12oY7qkpICEFABjH6CBQ9MYesaapifNWqXN0rfCGDmFd9Y+yRzprCj+880QplecjLXgHJ/2P6mNShJhDQgoAME6ZSm2lg8BaqTalvb50YEXtfX9012eU3aKHwHN+X9lYqk9NnqyGym/6F1u2pj6qnRuv0X8gGBJSAIBxylBqOyk2pZ36O9XWLe3qmLP3lznhnX/TJVJqPZadUA+vXSy18rz11UF3tG4u9GPr3/q+6sdShSaAhBQAYByyKffQcsft5jXn4v1y000vTFR/untWrhzGS9umqMGRTqm1pi/feLmUyjOYSKi/zZwpteZl7Kv2lCI0CSSkAADjjKXUHfSPf8F4ss3mmB8X3hDt4l+Fbwp73k0XS6l1PdAzdminsC7YZRcpNSlTTdK0JhrCDHKQkAIAjCOmUn2GUkdKtWkNdO8gJYemPnxhuE45v7j7k1JqbU8NVNZfzaZs7ou77y61JtOmpmj7q8pu8A8NhYQUAGCcoGT0mYRSY26R3GwOP5OHTR3b+ebp9ZPVysfDNIttnY47xfx8ReWJ970zZqhXDPrp0iRMU9m5ZHSvRt5iAqqBhBQAYBygZPQBSkabvnHgovUdyno5+FaXJ125tzKL9KtenVkipdZ3zZ2nSKkyxy+urGNUvZm2MhP7Kx3JaHNDQgoA0OIoPzufktEDpdrUFl5cOkn6/BV7SWms5U++VkpQyuaJE9Wy7beXWjzRD63HEvuN3rELmhsSUgCAFkUH6y22UnMMpc6WWU3tsN+llGmVPmw99NQ01btxotQK3fd05Z19mlE2xPtVzJl7xrezum2p9yQWozd9q0BCCgDQgigR/WxCqcn0j/yAzGpqCcqu7dsXSK20D16wv7J9+ln/e/2rpDQ+vLRtqpQqd3k6LaV4sGx1lbZYafoSdb3MghaAhBQAoIVQDvZhTdHBWqkrZVZLOOKb+0gpvNO/P7an+LoXUlIaH7YNT5JS5X47f756ucEdnExTWfTl/hInosZ+qrJ7o0KsISEFAGhiplIjlIR+lWKWJKI/lUUtY2H/JDXUP0Vq4d3z6Ay1bWh8H+YsO5pE8v1LGtMZzLLUN+wR1ZXYXxnafuoimQ0taHyMfQEAEJJ1ljrETqp3S7UutJPVU2pLuIG86R/th2jF52k6QPGMzI5Gt/qMlGLlwzcsOnJ4sLLEStdM+2fvX3OHVNVxl99W2eCcTeqyDx7fM3/7dVmp5lx42s4VjUP76TufvnvqsDUk1XC6ZRoCfZ8fpe/2ZjVBbdT3UM/K7Og8oOaqhHqX1OpjsbpKSnlLly6t69/ZgPpC4mX9HQXfgVobWKaPed0AAAAAAAAAAAAAAAAAAAAAAAAAAAAAAAAAAAAAAAAAAAAAAAAAAAAAAAAAAAAAAAAAAAAAAAAAAAAAAAAAAAAAAAAAAAAAAAAAAAAAAAAAAAAQS+dT2BR9FPtQfE7qAFC+kyj47+d5isUUn6TIUgAAAECATgo+eL6V4ldS5phJAQDl47+fd1D8WMocB1AAAAAAAEC9aDIFAIDGOk2ml8jU61iKRRQ3UjzNMzzeTrErxWUUwzzDR6nnKLXcq9z1HQdSnDBaVHdR/HS0WBVnX4KspLhttFiWoO3+kOK50aKv6RQfGy0GKvW+8TH6dIqdKdZRfIviBYqwuCkFN6l4luI7FLyNUvj1vkTxvVxtrIMpDqN4mOKvPKMIvhT9KoohiusollP4mUNx/GixqEGKy0eLBYI+o19SFHvNO1IcQ/EUxe94hg9n2z+n2DBaDDSV4rMUaYonKS6m4LOdYRgUXxgtlv33xO/xZyjaKJZR/IQCAACgIs6luiB/puDlR+dqY91AwctfzNX8lXqOUsvdvkHhrN/BM0LYgYKTZedx7jibohp+23THFRSV8NuWE3dQBNmdwu8x7ijmCQq/x2QoSvkDhd9jN1OU4qz7oVxtrC9T8PIf5Wr+rqdwtuONsyi8llD4reuNoB8Afus6sYoiCDc74XX+mKv5c7bz6lzN3wSKjRTOuu54iCIMTsidx0zmGSHMoniFwv18TvAPUwAAgLI5B5IgYRNSjlt5ho9Sz1FquRt3unDW5zN3pXAbU4uC1+czTXtQ7ETBZ0fL2U4QZxuHUPB2vcHJcCWc7bq3xc/hzP80hR8nIe2mcD/WHUG2UvBj+f16HQWv+y6Zx7GFIkgPhbMenzXjx/JZUmfeCEUxznocfu2CSyWkR1A4j+d957Ofu1D8Seb5nYnkhM79vryBwtmGez6fefTD6/F75V6Xz8I72/gmhZ8oElKdwvlb4DO4Syn4+T8h8zj6KUpx1uXgttmlzKNw1n+Ggj9jfl7+G3Lm81lpAACAsjgHkSDlJKQcfGD0cpYFKbXcwZcIeb0fyDTMY5yDtl8CN4PC2U7Ys0NezuP5QB0lZ7te3DyC53Mi5MdJSO/N1cK7nSLoORlfguaE1K/J3XspnMfyJWAv56zro7maP+fxHH7Ja6mElC9V83JOCL3aKTiBK2U3CmcfwuD1/D6H7SiKbSeKhJTPOvPyO3O1QvwZ8TK/JjZu/J7wevxdcZ6vFP5seD0e8cJrCoWznS6eAQAAEFapA1HYhNTd890raL6j1HLHfRS8HreZ+5uUOdkIwj2IeZ2g5I1dTcHrFGtyUAw/lqNeCSkrtqzShNTZZiJXK4/zWP7BEMRZJ4iznD8rnnrbYJZKSPnsNy/n9SoVVULKnO3wWVivahNSbqrCy4p9r8PopeDtsHMouPzGXM3f/hSlnvc9FLzO47kaAABASHzwcA5KfsImpAdRPCBl7xmuUs9Rajlzzvq4O06Vehy34+PlvG/FlNpOMc5juQMQnyFyxySKSgXtU6mzb05Cej+Fd384/PBZ7WLbLIa3Geax3O6V1+EOT36cbXBC7CSlnCQ5SiWkv6VwtsGdo7jjULnJdVQJqfNdDdpOtQkpdzTkZStytcrxNraNFtVECq4X60B1MwWvc0quFozX4WgKYU6dAwBAc+ExDDkZ5UQgTCeYcnxcpp+SKeM2j8UkZfqITGuJL0tzIuQOvoxcLW5K4AQ3MeBOLKxUOz3+LLz7w+HHSdgflGk5eJ/YepkGcZKvUuNcchML7mzEvkrBA7aHcRwFj2jAOEnmHuzO5eUwPemr4f6MplHwd4HxiAC14Hxe3E64Um+RqTN6ALdD5eSU294GXXXgRJpV8j2JLSSkAADNgYcRYs6ZlFKcgxm3IeMe8VH5vkzdZ8icYWqCht9xekf7tXuMGvemv8gTlfawd3vZFdyJhC/X8lms91MUw5e8vfvD4effMuVkpFycyDBOxIrhntmMX0MpnGhxMsr4LLffZW8/fEmZP+svUThJIeMObE4iHzV+PvdnxHc94k4+PExWqWQ6TC7k1zHJac5QTTtNHpGA8fBeDufH3pky9XLeUz5LDwAAEKlSl9f4zBcv53abftyX7B3cK9nZLp8Rc8pBSi1fSOGs4xdOUuTl7Bv3tA6yN4WznUo4j61VG1K+TMrBY5lyncf2LKbaNqSVCPNYZ52jcrWx/LbBQxc580tdsg9yBoWzDe4QVkyll+ydz8jpGMbjnxazJwWvF/S9ZcX2Y3sKXsbJbyX4Coaz/aDwczIFL7slV/Pn/tsHAAAIzRnqh5M+L/eBK+gso19CypwEwh1BSi3nS7G83Bl82x0mBS/jy6VePGB3qW0PUPDyUmccgzjbr0enJk50eN6JuZq/ShPSPgp+XNBwUvz+fGG0OIbz+fw6VxtrXwpezhEkaDmfdeT5fIaep0EJqdN0wI/zo6pUW+Io2pA644J+PVcL5jyPX7teZzQJjiDOcucyuhdfNeDB9/04ifM9FN6/J06SeRkPmeXFbaKd5+Wk2I/TueyCXA0AACAkPnDxAYTb27nPgnIyypdXednfeUaAoISUOZ2cnAhSbLm7g4jfkELOXWmc9oNevO+8nNsmes/yuvevUs7j65GQcptYZ77fe8EqTUi5aYazbfdlXMYd2pxle/EMD3fHpu/yDBe+u5Kz7IM8I4Czjpe7ExdHUELKwyBx4smXy93cP6q441kxUSSkPO6ss42gqwqM29TyOjy6A++jo5PCeXyxzkP8OTjrcScnN75rk7PM7+YRzo84P3yXK14W1Ab8Sgpezp0LvU0GnI5r3k6NAAAAoXB7Nz6QOAca7vzi1DmCkh9WLCHlZNI548IRpNjyt1HwsmLDyJTaPh9cnXU4MfW+Pk4CKuXejl9U2rHFebwXD/DO83kILD9OQlosghxO4V7PGevSiQspgjhDAjnBP2ac3vIcpe7g46znh79bzvKghNR7Jy7ed25D7NTDtIGOqpc93/6UlxW7QxW3H+Vk1Hk+d5mDbzRQCt8i1v0Y7+fld9afOzM5y4M4y92JshtfqXDW4XD/+8F/X8XOVgMAABT1vxTugwwH32km6FK9o1hCysIMC1RsubMsqO0hc9YJuu0key2Fs54TfDvJUq+vFO82vRF1QuoMZs7h12mmmoSUcdMHZ5B5J/gytDNiQTGc2DvjwzrB7RzDdL5x1g/C93Tn5cXakLrPxrqDz+qF6UAUVULKnATZGTEgyLcpnOd0gs9whjWbwrlM7gR/fkFJoTP2aLH94k5lvM5HcjV/PFSYM4qBE5dSAAAAAMA4xiNRBN13HwAAAACg5nhoLT5TWe1ZfwAAAACAsjgjZXC472QGAAAAAAAAAAAAAAAAAAAAAAAAAAAAAAAAAAAAAAAAAAAAAAAAAAAAAAAAAAAAAACNpdT/A/rfvh9wl/cTAAAAAElFTkSuQmCC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" name="Imagem 19" descr="Imagem de desenho animado&#10;&#10;O conteúdo gerado por IA pode estar incorreto.">
            <a:extLst>
              <a:ext uri="{FF2B5EF4-FFF2-40B4-BE49-F238E27FC236}">
                <a16:creationId xmlns:a16="http://schemas.microsoft.com/office/drawing/2014/main" id="{4A41D09B-0988-74E7-C19A-E506CF7FE7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32" y="254087"/>
            <a:ext cx="3212760" cy="71864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959E0EC-68AE-9E89-7BDE-257AEFA13B96}"/>
              </a:ext>
            </a:extLst>
          </p:cNvPr>
          <p:cNvSpPr txBox="1"/>
          <p:nvPr/>
        </p:nvSpPr>
        <p:spPr>
          <a:xfrm>
            <a:off x="2958317" y="2785945"/>
            <a:ext cx="656544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600">
                <a:latin typeface="Aharoni"/>
                <a:cs typeface="Aharoni"/>
              </a:rPr>
              <a:t>Secretaria Nacional de Petróleo, Gás Natural e Biocombustíveis</a:t>
            </a:r>
          </a:p>
          <a:p>
            <a:r>
              <a:rPr lang="pt-BR" sz="1600">
                <a:latin typeface="Aharoni"/>
                <a:cs typeface="Aharoni"/>
              </a:rPr>
              <a:t>Ministério de Minas e Energia</a:t>
            </a:r>
            <a:endParaRPr lang="pt-BR" sz="1600" noProof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626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30AB2-96EC-E881-C4AD-9BC386E84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B161F15-214E-94F7-3552-D7C704F2E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25"/>
            <a:ext cx="12192000" cy="1008075"/>
          </a:xfrm>
          <a:prstGeom prst="rect">
            <a:avLst/>
          </a:prstGeom>
        </p:spPr>
      </p:pic>
      <p:sp>
        <p:nvSpPr>
          <p:cNvPr id="2" name="Retângulo: Cantos Arredondados 6">
            <a:extLst>
              <a:ext uri="{FF2B5EF4-FFF2-40B4-BE49-F238E27FC236}">
                <a16:creationId xmlns:a16="http://schemas.microsoft.com/office/drawing/2014/main" id="{3C8A8F32-CA31-6B33-A908-A791CA8F9223}"/>
              </a:ext>
            </a:extLst>
          </p:cNvPr>
          <p:cNvSpPr/>
          <p:nvPr/>
        </p:nvSpPr>
        <p:spPr>
          <a:xfrm>
            <a:off x="387391" y="1499502"/>
            <a:ext cx="5084019" cy="3960376"/>
          </a:xfrm>
          <a:prstGeom prst="round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b="1" dirty="0">
                <a:latin typeface="Calibri"/>
                <a:ea typeface="Calibri" panose="020F0502020204030204"/>
                <a:cs typeface="Segoe UI"/>
              </a:rPr>
              <a:t>Necessidade = Avançar nas novas fronteiras</a:t>
            </a:r>
            <a:endParaRPr lang="en-US" sz="3600" dirty="0">
              <a:latin typeface="Calibri"/>
              <a:ea typeface="Calibri"/>
              <a:cs typeface="Calibri"/>
            </a:endParaRPr>
          </a:p>
          <a:p>
            <a:pPr marL="800100" lvl="1" indent="-342900">
              <a:buAutoNum type="arabicPeriod"/>
            </a:pPr>
            <a:r>
              <a:rPr lang="pt-BR" sz="2800" dirty="0">
                <a:latin typeface="Calibri"/>
                <a:ea typeface="Calibri" panose="020F0502020204030204"/>
                <a:cs typeface="Segoe UI"/>
              </a:rPr>
              <a:t>Oferta de Novos blocos;</a:t>
            </a:r>
          </a:p>
          <a:p>
            <a:pPr marL="800100" lvl="1" indent="-342900">
              <a:buAutoNum type="arabicPeriod"/>
            </a:pPr>
            <a:r>
              <a:rPr lang="pt-BR" sz="2800" dirty="0">
                <a:latin typeface="Calibri"/>
                <a:ea typeface="Calibri" panose="020F0502020204030204"/>
                <a:cs typeface="Segoe UI"/>
              </a:rPr>
              <a:t>Licenciamento dos poços exploratórios;</a:t>
            </a:r>
          </a:p>
          <a:p>
            <a:pPr marL="800100" lvl="1" indent="-342900">
              <a:buAutoNum type="arabicPeriod"/>
            </a:pPr>
            <a:r>
              <a:rPr lang="pt-BR" sz="2800" dirty="0">
                <a:latin typeface="Calibri"/>
                <a:ea typeface="Calibri" panose="020F0502020204030204"/>
                <a:cs typeface="Segoe UI"/>
              </a:rPr>
              <a:t>Perfuração dos blocos exploratórios;</a:t>
            </a:r>
          </a:p>
          <a:p>
            <a:pPr marL="342900" indent="-342900" algn="ctr">
              <a:buAutoNum type="arabicPeriod"/>
            </a:pPr>
            <a:endParaRPr lang="pt-BR" sz="1600" b="1" dirty="0">
              <a:latin typeface="Calibri"/>
              <a:ea typeface="Calibri" panose="020F0502020204030204"/>
              <a:cs typeface="Segoe UI"/>
            </a:endParaRPr>
          </a:p>
        </p:txBody>
      </p:sp>
      <p:sp>
        <p:nvSpPr>
          <p:cNvPr id="3" name="Retângulo: Cantos Arredondados 6">
            <a:extLst>
              <a:ext uri="{FF2B5EF4-FFF2-40B4-BE49-F238E27FC236}">
                <a16:creationId xmlns:a16="http://schemas.microsoft.com/office/drawing/2014/main" id="{5C39F319-F097-F965-12E9-625EE3EABBF9}"/>
              </a:ext>
            </a:extLst>
          </p:cNvPr>
          <p:cNvSpPr/>
          <p:nvPr/>
        </p:nvSpPr>
        <p:spPr>
          <a:xfrm>
            <a:off x="7231014" y="2117727"/>
            <a:ext cx="4595188" cy="2723924"/>
          </a:xfrm>
          <a:prstGeom prst="round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dirty="0">
                <a:latin typeface="Calibri"/>
                <a:ea typeface="Calibri" panose="020F0502020204030204"/>
                <a:cs typeface="Segoe UI"/>
              </a:rPr>
              <a:t>Novas fronteiras:</a:t>
            </a:r>
            <a:endParaRPr lang="en-US" sz="4000" dirty="0">
              <a:latin typeface="Calibri"/>
              <a:ea typeface="Calibri"/>
              <a:cs typeface="Calibri"/>
            </a:endParaRPr>
          </a:p>
          <a:p>
            <a:pPr marL="914400" indent="-457200">
              <a:buFont typeface="Arial"/>
              <a:buChar char="•"/>
            </a:pPr>
            <a:r>
              <a:rPr lang="pt-B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anose="020F0502020204030204"/>
                <a:cs typeface="Segoe UI"/>
              </a:rPr>
              <a:t>MEQ Offshore</a:t>
            </a:r>
            <a:r>
              <a:rPr lang="pt-BR" sz="2800" b="1" u="sng" dirty="0">
                <a:latin typeface="Calibri"/>
                <a:ea typeface="Calibri" panose="020F0502020204030204"/>
                <a:cs typeface="Segoe UI"/>
              </a:rPr>
              <a:t>;</a:t>
            </a:r>
          </a:p>
          <a:p>
            <a:pPr marL="914400" indent="-457200">
              <a:buFont typeface="Arial"/>
              <a:buChar char="•"/>
            </a:pPr>
            <a:r>
              <a:rPr lang="pt-BR" sz="2800" b="1" u="sng" dirty="0">
                <a:latin typeface="Calibri"/>
                <a:ea typeface="Calibri" panose="020F0502020204030204"/>
                <a:cs typeface="Segoe UI"/>
              </a:rPr>
              <a:t>Pelotas Offshore;</a:t>
            </a:r>
            <a:endParaRPr lang="pt-BR" sz="2800" dirty="0">
              <a:latin typeface="Calibri"/>
              <a:ea typeface="Calibri" panose="020F0502020204030204"/>
              <a:cs typeface="Calibri" panose="020F0502020204030204"/>
            </a:endParaRPr>
          </a:p>
          <a:p>
            <a:pPr marL="914400" indent="-457200">
              <a:buFont typeface="Arial"/>
              <a:buChar char="•"/>
            </a:pPr>
            <a:r>
              <a:rPr lang="pt-BR" sz="2800" b="1" u="sng" dirty="0">
                <a:latin typeface="Calibri"/>
                <a:ea typeface="Calibri" panose="020F0502020204030204"/>
                <a:cs typeface="Segoe UI"/>
              </a:rPr>
              <a:t>Não Convencional.</a:t>
            </a:r>
            <a:endParaRPr lang="pt-BR" sz="28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93365F9-3509-EF8C-D979-CC625D48F367}"/>
              </a:ext>
            </a:extLst>
          </p:cNvPr>
          <p:cNvSpPr/>
          <p:nvPr/>
        </p:nvSpPr>
        <p:spPr>
          <a:xfrm>
            <a:off x="5866631" y="2890183"/>
            <a:ext cx="1259857" cy="1221071"/>
          </a:xfrm>
          <a:prstGeom prst="rightArrow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D94E3F4-9F56-E17A-6ED9-3372F53F0CD0}"/>
              </a:ext>
            </a:extLst>
          </p:cNvPr>
          <p:cNvSpPr/>
          <p:nvPr/>
        </p:nvSpPr>
        <p:spPr>
          <a:xfrm>
            <a:off x="5694102" y="2890182"/>
            <a:ext cx="1259857" cy="122107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9A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8E81E89-812A-B1B0-D159-2404582D6143}"/>
              </a:ext>
            </a:extLst>
          </p:cNvPr>
          <p:cNvSpPr/>
          <p:nvPr/>
        </p:nvSpPr>
        <p:spPr>
          <a:xfrm>
            <a:off x="-4" y="260978"/>
            <a:ext cx="4809521" cy="421119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BCA9D39-8394-7B2A-5AA9-9D03162ADE22}"/>
              </a:ext>
            </a:extLst>
          </p:cNvPr>
          <p:cNvSpPr txBox="1"/>
          <p:nvPr/>
        </p:nvSpPr>
        <p:spPr>
          <a:xfrm>
            <a:off x="205331" y="256675"/>
            <a:ext cx="715177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Arial Black"/>
                <a:cs typeface="Arial"/>
              </a:rPr>
              <a:t>SEGURANÇA ENERGÉTICA </a:t>
            </a:r>
            <a:r>
              <a:rPr lang="pt-BR" sz="2400" b="1">
                <a:solidFill>
                  <a:srgbClr val="9A0000"/>
                </a:solidFill>
                <a:latin typeface="Arial Black"/>
                <a:cs typeface="Arial"/>
              </a:rPr>
              <a:t>- ESTRATÉGIA</a:t>
            </a:r>
            <a:endParaRPr lang="pt-BR">
              <a:solidFill>
                <a:srgbClr val="9A0000"/>
              </a:solidFill>
              <a:ea typeface="Calibri"/>
              <a:cs typeface="Calibri"/>
            </a:endParaRPr>
          </a:p>
          <a:p>
            <a:endParaRPr lang="pt-BR" sz="2400" b="1" noProof="0">
              <a:solidFill>
                <a:schemeClr val="bg1"/>
              </a:solidFill>
              <a:latin typeface="Arial Black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899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349F7-931E-0D60-958E-970C1701F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5CDA954-7CFD-462E-8B33-B1F1F0A1E937}"/>
              </a:ext>
            </a:extLst>
          </p:cNvPr>
          <p:cNvSpPr/>
          <p:nvPr/>
        </p:nvSpPr>
        <p:spPr>
          <a:xfrm>
            <a:off x="1" y="132390"/>
            <a:ext cx="5495826" cy="52855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6FC9AED-C2B3-3B50-893D-C5879FCC4045}"/>
              </a:ext>
            </a:extLst>
          </p:cNvPr>
          <p:cNvSpPr txBox="1"/>
          <p:nvPr/>
        </p:nvSpPr>
        <p:spPr>
          <a:xfrm>
            <a:off x="-108214" y="73499"/>
            <a:ext cx="12191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Importância da Exploração </a:t>
            </a:r>
            <a:r>
              <a:rPr lang="pt-BR" sz="28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dos Recursos Não Convencionais</a:t>
            </a:r>
            <a:endParaRPr lang="pt-BR" sz="2800" b="1" dirty="0">
              <a:solidFill>
                <a:srgbClr val="9A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B7E4252-2A82-E37A-29DD-DFAF91E567C7}"/>
              </a:ext>
            </a:extLst>
          </p:cNvPr>
          <p:cNvSpPr txBox="1"/>
          <p:nvPr/>
        </p:nvSpPr>
        <p:spPr>
          <a:xfrm>
            <a:off x="108602" y="778721"/>
            <a:ext cx="955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 Bold"/>
                <a:cs typeface="Arial" panose="020B0604020202020204" pitchFamily="34" charset="0"/>
              </a:rPr>
              <a:t>Segurança Energética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2C98935-9A34-EADE-155F-F47C3D7EA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57" y="133005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10" name="drawing" title="Gráfico 1, Elemento do Gráfico">
            <a:extLst>
              <a:ext uri="{FF2B5EF4-FFF2-40B4-BE49-F238E27FC236}">
                <a16:creationId xmlns:a16="http://schemas.microsoft.com/office/drawing/2014/main" id="{60BB02E4-4B9D-2427-4B19-486C8BA51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1330054"/>
            <a:ext cx="8410587" cy="4197877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B897F819-F1C1-C435-6DA7-9273F3BAC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743" y="58108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Fonte: Boletim do Gás (MME)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7280A4F-44D6-ABFE-442A-CD6B75433EE7}"/>
              </a:ext>
            </a:extLst>
          </p:cNvPr>
          <p:cNvSpPr txBox="1"/>
          <p:nvPr/>
        </p:nvSpPr>
        <p:spPr>
          <a:xfrm>
            <a:off x="7331784" y="660940"/>
            <a:ext cx="48602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Gas Natural Brasil - US$ 10,52/MMBTU</a:t>
            </a:r>
          </a:p>
          <a:p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Gás Natural Henry Hub - US$ 3,01/MMBTU</a:t>
            </a:r>
          </a:p>
          <a:p>
            <a:endParaRPr lang="pt-BR" dirty="0">
              <a:latin typeface="Aptos" panose="020B0004020202020204" pitchFamily="34" charset="0"/>
            </a:endParaRPr>
          </a:p>
          <a:p>
            <a:r>
              <a:rPr lang="pt-BR" dirty="0">
                <a:latin typeface="Aptos" panose="020B0004020202020204" pitchFamily="34" charset="0"/>
              </a:rPr>
              <a:t>		- Brasil importa 80% dos </a:t>
            </a:r>
          </a:p>
          <a:p>
            <a:r>
              <a:rPr lang="pt-BR" dirty="0">
                <a:latin typeface="Aptos" panose="020B0004020202020204" pitchFamily="34" charset="0"/>
              </a:rPr>
              <a:t>		fertilizantes nitrogenados</a:t>
            </a:r>
          </a:p>
          <a:p>
            <a:r>
              <a:rPr lang="pt-BR" dirty="0">
                <a:latin typeface="Aptos" panose="020B0004020202020204" pitchFamily="34" charset="0"/>
              </a:rPr>
              <a:t>		-Potencial para novas</a:t>
            </a:r>
          </a:p>
          <a:p>
            <a:r>
              <a:rPr lang="pt-BR" dirty="0">
                <a:latin typeface="Aptos" panose="020B0004020202020204" pitchFamily="34" charset="0"/>
              </a:rPr>
              <a:t>		 indústria no interior do país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528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E0A1B-A923-012A-CD9B-9D6988B1A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2BFD3445-78A8-9970-1D7C-E403423C9902}"/>
              </a:ext>
            </a:extLst>
          </p:cNvPr>
          <p:cNvSpPr/>
          <p:nvPr/>
        </p:nvSpPr>
        <p:spPr>
          <a:xfrm>
            <a:off x="0" y="553789"/>
            <a:ext cx="10119536" cy="613834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BE6FB31-B737-0014-2EE7-7AC101929B37}"/>
              </a:ext>
            </a:extLst>
          </p:cNvPr>
          <p:cNvSpPr txBox="1"/>
          <p:nvPr/>
        </p:nvSpPr>
        <p:spPr>
          <a:xfrm>
            <a:off x="487156" y="519611"/>
            <a:ext cx="9632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Exploração de Gás Não Convencional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3E6DD2B-95BC-1BAF-A6D7-3B0FC6BC516E}"/>
              </a:ext>
            </a:extLst>
          </p:cNvPr>
          <p:cNvSpPr txBox="1"/>
          <p:nvPr/>
        </p:nvSpPr>
        <p:spPr>
          <a:xfrm>
            <a:off x="662517" y="1342814"/>
            <a:ext cx="84323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ea typeface="+mn-lt"/>
                <a:cs typeface="+mn-lt"/>
              </a:rPr>
              <a:t>Potencial de gás não convencional no Brasil e no mundo, segundo IEA</a:t>
            </a:r>
            <a:endParaRPr lang="pt-BR" err="1"/>
          </a:p>
        </p:txBody>
      </p:sp>
      <p:pic>
        <p:nvPicPr>
          <p:cNvPr id="2" name="Imagem 1" descr="Gráfico&#10;&#10;O conteúdo gerado por IA pode estar incorreto.">
            <a:extLst>
              <a:ext uri="{FF2B5EF4-FFF2-40B4-BE49-F238E27FC236}">
                <a16:creationId xmlns:a16="http://schemas.microsoft.com/office/drawing/2014/main" id="{4BF1DE5E-55B4-8998-BA58-F5C8DB1AE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3" y="1942465"/>
            <a:ext cx="8433435" cy="423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3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C0CD7-ECD9-1A8C-6969-2B5261232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0D7BAEE6-1E01-25DA-847B-B09702048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96919" y="4057791"/>
            <a:ext cx="2795081" cy="27940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B65FF8D1-FBBB-3061-8FD1-3B29AD60960F}"/>
              </a:ext>
            </a:extLst>
          </p:cNvPr>
          <p:cNvSpPr/>
          <p:nvPr/>
        </p:nvSpPr>
        <p:spPr>
          <a:xfrm>
            <a:off x="0" y="553789"/>
            <a:ext cx="10119536" cy="613834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867AC12-5A72-6F9B-1ACA-FADDD3F6628A}"/>
              </a:ext>
            </a:extLst>
          </p:cNvPr>
          <p:cNvSpPr txBox="1"/>
          <p:nvPr/>
        </p:nvSpPr>
        <p:spPr>
          <a:xfrm>
            <a:off x="487156" y="519611"/>
            <a:ext cx="9632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Exploração de Gás Não Convencional</a:t>
            </a:r>
          </a:p>
        </p:txBody>
      </p:sp>
      <p:pic>
        <p:nvPicPr>
          <p:cNvPr id="4" name="Imagem 3" descr="Diagrama, Linha do tempo&#10;&#10;O conteúdo gerado por IA pode estar incorreto.">
            <a:extLst>
              <a:ext uri="{FF2B5EF4-FFF2-40B4-BE49-F238E27FC236}">
                <a16:creationId xmlns:a16="http://schemas.microsoft.com/office/drawing/2014/main" id="{ED8243F0-F8CF-90D9-309D-527D4932F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80" y="1412908"/>
            <a:ext cx="7877935" cy="5152484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1686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7033C-B73E-5035-1EA0-E10D694B4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F57E4B5C-B3CC-B390-6FA3-B28B139E3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96919" y="4057791"/>
            <a:ext cx="2795081" cy="27940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44AF04D4-C658-66FC-3BA2-E83CDD7915B5}"/>
              </a:ext>
            </a:extLst>
          </p:cNvPr>
          <p:cNvSpPr/>
          <p:nvPr/>
        </p:nvSpPr>
        <p:spPr>
          <a:xfrm>
            <a:off x="0" y="553789"/>
            <a:ext cx="10119536" cy="613834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94A5DE6-4BCE-BD80-33A8-449AD4DC7809}"/>
              </a:ext>
            </a:extLst>
          </p:cNvPr>
          <p:cNvSpPr txBox="1"/>
          <p:nvPr/>
        </p:nvSpPr>
        <p:spPr>
          <a:xfrm>
            <a:off x="487156" y="519611"/>
            <a:ext cx="9632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Exploração de Gás Não Convencional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E16DCA8-D899-C22B-DA8C-0BB90F6E4B57}"/>
              </a:ext>
            </a:extLst>
          </p:cNvPr>
          <p:cNvSpPr txBox="1"/>
          <p:nvPr/>
        </p:nvSpPr>
        <p:spPr>
          <a:xfrm>
            <a:off x="1241637" y="1454574"/>
            <a:ext cx="7558617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100">
                <a:ea typeface="+mn-lt"/>
                <a:cs typeface="+mn-lt"/>
              </a:rPr>
              <a:t>Diferentes ocorrências de depósitos do tipo </a:t>
            </a:r>
            <a:r>
              <a:rPr lang="pt-BR" sz="2100" err="1">
                <a:ea typeface="+mn-lt"/>
                <a:cs typeface="+mn-lt"/>
              </a:rPr>
              <a:t>shale</a:t>
            </a:r>
            <a:r>
              <a:rPr lang="pt-BR" sz="2100">
                <a:ea typeface="+mn-lt"/>
                <a:cs typeface="+mn-lt"/>
              </a:rPr>
              <a:t> </a:t>
            </a:r>
            <a:r>
              <a:rPr lang="pt-BR" sz="2100" err="1">
                <a:ea typeface="+mn-lt"/>
                <a:cs typeface="+mn-lt"/>
              </a:rPr>
              <a:t>gas</a:t>
            </a:r>
            <a:r>
              <a:rPr lang="pt-BR" sz="2100">
                <a:ea typeface="+mn-lt"/>
                <a:cs typeface="+mn-lt"/>
              </a:rPr>
              <a:t>, </a:t>
            </a:r>
            <a:r>
              <a:rPr lang="pt-BR" sz="2100" err="1">
                <a:ea typeface="+mn-lt"/>
                <a:cs typeface="+mn-lt"/>
              </a:rPr>
              <a:t>tight</a:t>
            </a:r>
            <a:r>
              <a:rPr lang="pt-BR" sz="2100">
                <a:ea typeface="+mn-lt"/>
                <a:cs typeface="+mn-lt"/>
              </a:rPr>
              <a:t> </a:t>
            </a:r>
            <a:r>
              <a:rPr lang="pt-BR" sz="2100" err="1">
                <a:ea typeface="+mn-lt"/>
                <a:cs typeface="+mn-lt"/>
              </a:rPr>
              <a:t>gas</a:t>
            </a:r>
            <a:r>
              <a:rPr lang="pt-BR" sz="2100">
                <a:ea typeface="+mn-lt"/>
                <a:cs typeface="+mn-lt"/>
              </a:rPr>
              <a:t> e as reservas convencionais de gás natural.</a:t>
            </a:r>
            <a:endParaRPr lang="pt-BR" sz="21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Imagem 4" descr="Diagrama&#10;&#10;O conteúdo gerado por IA pode estar incorreto.">
            <a:extLst>
              <a:ext uri="{FF2B5EF4-FFF2-40B4-BE49-F238E27FC236}">
                <a16:creationId xmlns:a16="http://schemas.microsoft.com/office/drawing/2014/main" id="{2A6CAF7D-61D5-FFBC-224C-9E712172E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071" y="2423055"/>
            <a:ext cx="7576608" cy="4244974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6387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76C96-6EAF-3E48-D3FA-A3CF0EA4F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7E920683-0B86-1827-4556-FE48B29C1B47}"/>
              </a:ext>
            </a:extLst>
          </p:cNvPr>
          <p:cNvSpPr/>
          <p:nvPr/>
        </p:nvSpPr>
        <p:spPr>
          <a:xfrm>
            <a:off x="0" y="553789"/>
            <a:ext cx="10119536" cy="613834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C5F3B2A-299C-B604-FF6B-9E7081F78065}"/>
              </a:ext>
            </a:extLst>
          </p:cNvPr>
          <p:cNvSpPr txBox="1"/>
          <p:nvPr/>
        </p:nvSpPr>
        <p:spPr>
          <a:xfrm>
            <a:off x="487156" y="519611"/>
            <a:ext cx="9632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Exploração de Gás Não Convencional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BB5EBAA-8E6A-37EC-5CD0-F613F6A17DC2}"/>
              </a:ext>
            </a:extLst>
          </p:cNvPr>
          <p:cNvSpPr txBox="1"/>
          <p:nvPr/>
        </p:nvSpPr>
        <p:spPr>
          <a:xfrm>
            <a:off x="408517" y="1342814"/>
            <a:ext cx="84323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ea typeface="+mn-lt"/>
                <a:cs typeface="+mn-lt"/>
              </a:rPr>
              <a:t>Argentina</a:t>
            </a:r>
            <a:endParaRPr lang="pt-BR" err="1"/>
          </a:p>
        </p:txBody>
      </p:sp>
      <p:pic>
        <p:nvPicPr>
          <p:cNvPr id="4" name="Imagem 3" descr="Gráfico&#10;&#10;O conteúdo gerado por IA pode estar incorreto.">
            <a:extLst>
              <a:ext uri="{FF2B5EF4-FFF2-40B4-BE49-F238E27FC236}">
                <a16:creationId xmlns:a16="http://schemas.microsoft.com/office/drawing/2014/main" id="{2EC6610F-EC33-41D2-5121-28001FAFA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53" y="1869440"/>
            <a:ext cx="6489093" cy="498856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B6D504B-66DF-0C66-92D6-9F6801F26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035" y="2033270"/>
            <a:ext cx="3412490" cy="279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54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09C0C-7BA8-F488-B7DE-CFC14AE90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AF3A7714-5F28-14CC-34D8-C64500B5B1C1}"/>
              </a:ext>
            </a:extLst>
          </p:cNvPr>
          <p:cNvSpPr/>
          <p:nvPr/>
        </p:nvSpPr>
        <p:spPr>
          <a:xfrm>
            <a:off x="0" y="553789"/>
            <a:ext cx="10119536" cy="613834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026D2B6-3E68-0235-0095-3F111E2C3F30}"/>
              </a:ext>
            </a:extLst>
          </p:cNvPr>
          <p:cNvSpPr txBox="1"/>
          <p:nvPr/>
        </p:nvSpPr>
        <p:spPr>
          <a:xfrm>
            <a:off x="487156" y="519611"/>
            <a:ext cx="9632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Exploração de Gás Não Convencional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9C9A3EB-68BB-5621-9673-F0FAD93AEA20}"/>
              </a:ext>
            </a:extLst>
          </p:cNvPr>
          <p:cNvSpPr txBox="1"/>
          <p:nvPr/>
        </p:nvSpPr>
        <p:spPr>
          <a:xfrm>
            <a:off x="408517" y="1342814"/>
            <a:ext cx="81783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>
                <a:ea typeface="+mn-lt"/>
                <a:cs typeface="+mn-lt"/>
              </a:rPr>
              <a:t>Estados Unidos</a:t>
            </a:r>
            <a:endParaRPr lang="pt-BR" err="1"/>
          </a:p>
        </p:txBody>
      </p:sp>
      <p:pic>
        <p:nvPicPr>
          <p:cNvPr id="2" name="Imagem 1" descr="Gráfico&#10;&#10;O conteúdo gerado por IA pode estar incorreto.">
            <a:extLst>
              <a:ext uri="{FF2B5EF4-FFF2-40B4-BE49-F238E27FC236}">
                <a16:creationId xmlns:a16="http://schemas.microsoft.com/office/drawing/2014/main" id="{86C3A1B6-104D-A47A-ADF9-DD2CFDAD8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" y="1899920"/>
            <a:ext cx="8176260" cy="42672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D1F4551-D5A3-4144-8B61-730299DCD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257" y="2075815"/>
            <a:ext cx="3428365" cy="220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86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D34A5-1AD6-61D7-3A9F-2204E9B62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BC70BD9E-FA3D-D322-395B-3609A5984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96919" y="4057791"/>
            <a:ext cx="2795081" cy="27940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6C4FC54-ADB2-C6E7-A294-8E08D264A6F0}"/>
              </a:ext>
            </a:extLst>
          </p:cNvPr>
          <p:cNvSpPr/>
          <p:nvPr/>
        </p:nvSpPr>
        <p:spPr>
          <a:xfrm>
            <a:off x="0" y="553789"/>
            <a:ext cx="10119536" cy="613834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D1AB5E3-8423-A4DF-8AB2-56D9361D0B2C}"/>
              </a:ext>
            </a:extLst>
          </p:cNvPr>
          <p:cNvSpPr txBox="1"/>
          <p:nvPr/>
        </p:nvSpPr>
        <p:spPr>
          <a:xfrm>
            <a:off x="487156" y="519611"/>
            <a:ext cx="9632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Exploração de Gás Não Convencional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F9C88E6-74D3-5DBF-502A-53E4CCC8D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00120"/>
            <a:ext cx="11560029" cy="534698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56D67D6-835A-C813-2A14-A849E9A82392}"/>
              </a:ext>
            </a:extLst>
          </p:cNvPr>
          <p:cNvSpPr/>
          <p:nvPr/>
        </p:nvSpPr>
        <p:spPr>
          <a:xfrm>
            <a:off x="5678425" y="4067495"/>
            <a:ext cx="2896670" cy="485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704FA9-635F-66C7-17A9-67C7D79A60F4}"/>
              </a:ext>
            </a:extLst>
          </p:cNvPr>
          <p:cNvSpPr txBox="1"/>
          <p:nvPr/>
        </p:nvSpPr>
        <p:spPr>
          <a:xfrm>
            <a:off x="8807786" y="4875473"/>
            <a:ext cx="4135031" cy="181588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pt-PT" sz="1400" b="1" dirty="0">
                <a:ea typeface="Calibri"/>
                <a:cs typeface="Calibri"/>
              </a:rPr>
              <a:t>Preço Referência Médio: R$1,26/m³ gás</a:t>
            </a:r>
            <a:endParaRPr lang="pt-PT" b="1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/>
              <a:buChar char="Ø"/>
            </a:pPr>
            <a:r>
              <a:rPr lang="pt-PT" sz="1400" b="1" dirty="0">
                <a:ea typeface="Calibri"/>
                <a:cs typeface="Calibri"/>
              </a:rPr>
              <a:t>Royalties para os Municípios: R$ 564 milhões/ano</a:t>
            </a:r>
          </a:p>
          <a:p>
            <a:pPr marL="285750" indent="-285750">
              <a:buFont typeface="Wingdings"/>
              <a:buChar char="Ø"/>
            </a:pPr>
            <a:r>
              <a:rPr lang="pt-PT" sz="1400" b="1" dirty="0">
                <a:ea typeface="Calibri"/>
                <a:cs typeface="Calibri"/>
              </a:rPr>
              <a:t>Superficiários: R$ 14,4 milhões/ano</a:t>
            </a:r>
          </a:p>
          <a:p>
            <a:pPr marL="285750" indent="-285750">
              <a:buFont typeface="Wingdings"/>
              <a:buChar char="Ø"/>
            </a:pPr>
            <a:r>
              <a:rPr lang="pt-PT" sz="1400" b="1" dirty="0">
                <a:ea typeface="Calibri"/>
                <a:cs typeface="Calibri"/>
              </a:rPr>
              <a:t>Industrialização (Fertilizantes):</a:t>
            </a:r>
          </a:p>
          <a:p>
            <a:pPr marL="742950" lvl="1" indent="-285750">
              <a:buFont typeface="Courier New"/>
              <a:buChar char="o"/>
            </a:pPr>
            <a:r>
              <a:rPr lang="pt-PT" sz="1400" b="1" dirty="0">
                <a:ea typeface="Calibri"/>
                <a:cs typeface="Calibri"/>
              </a:rPr>
              <a:t>150 mil empregos (contrução)</a:t>
            </a:r>
          </a:p>
          <a:p>
            <a:pPr marL="742950" lvl="1" indent="-285750">
              <a:buFont typeface="Courier New"/>
              <a:buChar char="o"/>
            </a:pPr>
            <a:r>
              <a:rPr lang="pt-PT" sz="1400" b="1" dirty="0">
                <a:ea typeface="Calibri"/>
                <a:cs typeface="Calibri"/>
              </a:rPr>
              <a:t>15 mil empregos (operação)</a:t>
            </a:r>
          </a:p>
          <a:p>
            <a:pPr marL="742950" lvl="1" indent="-285750">
              <a:buFont typeface="Courier New"/>
              <a:buChar char="o"/>
            </a:pPr>
            <a:r>
              <a:rPr lang="pt-PT" sz="1400" b="1" dirty="0">
                <a:ea typeface="Calibri"/>
                <a:cs typeface="Calibri"/>
              </a:rPr>
              <a:t>US$ 40 bilhões investimentos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30F29D4D-8474-5899-5F1E-B08435DCB1B6}"/>
              </a:ext>
            </a:extLst>
          </p:cNvPr>
          <p:cNvSpPr/>
          <p:nvPr/>
        </p:nvSpPr>
        <p:spPr>
          <a:xfrm rot="2580000">
            <a:off x="8512025" y="4604147"/>
            <a:ext cx="276673" cy="1649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3299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7C74A-FF9D-879D-0DF8-E0B750FE5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66309DE-32C9-0485-D637-FBA497423715}"/>
              </a:ext>
            </a:extLst>
          </p:cNvPr>
          <p:cNvSpPr/>
          <p:nvPr/>
        </p:nvSpPr>
        <p:spPr>
          <a:xfrm>
            <a:off x="1" y="132390"/>
            <a:ext cx="6674176" cy="52855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82F37D-0172-EB7E-128B-521D23C41917}"/>
              </a:ext>
            </a:extLst>
          </p:cNvPr>
          <p:cNvSpPr txBox="1"/>
          <p:nvPr/>
        </p:nvSpPr>
        <p:spPr>
          <a:xfrm>
            <a:off x="-108214" y="73499"/>
            <a:ext cx="1219161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>
                <a:solidFill>
                  <a:schemeClr val="bg1"/>
                </a:solidFill>
                <a:latin typeface="Arial Black"/>
                <a:cs typeface="Arial"/>
              </a:rPr>
              <a:t> Conclusão</a:t>
            </a:r>
            <a:endParaRPr lang="pt-BR" sz="2800" b="1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9060BD6-DB9C-7344-1C89-194FACEB4013}"/>
              </a:ext>
            </a:extLst>
          </p:cNvPr>
          <p:cNvSpPr txBox="1"/>
          <p:nvPr/>
        </p:nvSpPr>
        <p:spPr>
          <a:xfrm>
            <a:off x="164280" y="719831"/>
            <a:ext cx="11863439" cy="63094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61950" marR="7620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Técnica consolidada no Brasil e no Mundo, com muitos avanços tecnológicos e em medidas de prevenção e mitigação dos principais aspectos e impactos ambientais.</a:t>
            </a:r>
            <a:endParaRPr lang="pt-PT" dirty="0"/>
          </a:p>
          <a:p>
            <a:pPr marL="361950" marR="7620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Arcabouço regulamentar de segurança ambiental e operacional aplicável no Brasil é robusto e adequado para a prevenção e mitigação dos principais riscos e aspectos e impactos ambientais.</a:t>
            </a:r>
          </a:p>
          <a:p>
            <a:pPr marL="361950" marR="7620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00"/>
                </a:solidFill>
                <a:ea typeface="+mn-lt"/>
                <a:cs typeface="+mn-lt"/>
              </a:rPr>
              <a:t>Brasil tem muita experiência nos projetos </a:t>
            </a:r>
            <a:r>
              <a:rPr lang="pt-BR" b="1" i="1" dirty="0" err="1">
                <a:solidFill>
                  <a:srgbClr val="000000"/>
                </a:solidFill>
                <a:ea typeface="+mn-lt"/>
                <a:cs typeface="+mn-lt"/>
              </a:rPr>
              <a:t>onshore</a:t>
            </a:r>
            <a:r>
              <a:rPr lang="pt-BR" b="1" dirty="0">
                <a:solidFill>
                  <a:srgbClr val="000000"/>
                </a:solidFill>
                <a:ea typeface="+mn-lt"/>
                <a:cs typeface="+mn-lt"/>
              </a:rPr>
              <a:t>, que demandam a utilização de 150 mil m³ de água por dia para a injeção nos campos (recuperação avançada) e o descarte de 300 mil m³ por dia de água produzida DE FORMA CONTÍNUA. Experiência dos órgãos reguladores na gestão da água.</a:t>
            </a:r>
          </a:p>
          <a:p>
            <a:pPr marL="361950" marR="7620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00"/>
                </a:solidFill>
                <a:ea typeface="+mn-lt"/>
                <a:cs typeface="+mn-lt"/>
              </a:rPr>
              <a:t>Os aspectos e impactos ambientais do fraturamento hidráulico não convencional são temporários, localizados e medidas mitigadoras e planos, projetos e programas ambientais são exigidos para controle.</a:t>
            </a:r>
            <a:endParaRPr lang="pt-BR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61950" marR="7620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 exploração de petróleo e gás natural no Brasil está alinhada à necessidade de segurança energética do país e aos Planos Clima de Mitigação e Adaptação.</a:t>
            </a:r>
            <a:endParaRPr lang="pt-BR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361950" marR="7620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ea typeface="Calibri"/>
                <a:cs typeface="Calibri"/>
              </a:rPr>
              <a:t>O Brasil e o mundo ainda vão necessitar de petróleo e gás natural por muito tempo.</a:t>
            </a:r>
          </a:p>
          <a:p>
            <a:pPr marL="361950" marR="7620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latin typeface="Calibri"/>
                <a:ea typeface="Calibri"/>
                <a:cs typeface="Calibri"/>
              </a:rPr>
              <a:t>Oportunidade única do país eliminar a importação de gás natural, de fertilizantes nitrogenados e de produtos petroquímicos  e, com isso, desenvolver a industrialização do interior do país, arrecadação governamental e a geração de renda e empregos. </a:t>
            </a:r>
          </a:p>
          <a:p>
            <a:pPr>
              <a:spcBef>
                <a:spcPts val="600"/>
              </a:spcBef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pt-B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arenR"/>
            </a:pPr>
            <a:endParaRPr lang="pt-BR" b="1" u="sng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213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Campo de terra&#10;&#10;O conteúdo gerado por IA pode estar incorreto.">
            <a:extLst>
              <a:ext uri="{FF2B5EF4-FFF2-40B4-BE49-F238E27FC236}">
                <a16:creationId xmlns:a16="http://schemas.microsoft.com/office/drawing/2014/main" id="{83263355-0179-0D4E-541D-DA1691C6DF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32" t="268" r="29302" b="47831"/>
          <a:stretch>
            <a:fillRect/>
          </a:stretch>
        </p:blipFill>
        <p:spPr>
          <a:xfrm>
            <a:off x="2151" y="-6782"/>
            <a:ext cx="12203832" cy="706525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873740" y="2520588"/>
            <a:ext cx="4750018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defRPr/>
            </a:pPr>
            <a:r>
              <a:rPr lang="pt-BR" sz="7200" b="1" dirty="0">
                <a:solidFill>
                  <a:prstClr val="white"/>
                </a:solidFill>
                <a:latin typeface="Arial Black"/>
                <a:cs typeface="Arial"/>
              </a:rPr>
              <a:t>Obrigado</a:t>
            </a:r>
            <a:endParaRPr lang="pt-BR" dirty="0">
              <a:ea typeface="+mn-ea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624" y="6258417"/>
            <a:ext cx="2499032" cy="55894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906" y="-188537"/>
            <a:ext cx="2643118" cy="230646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0083" y="-479646"/>
            <a:ext cx="2647991" cy="27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0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D9CD8-E658-3818-F0D4-0561CA5BB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6CD6401-B941-1483-FC23-1B2F69030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8771"/>
            <a:ext cx="12192000" cy="302045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A2343F5-E10C-E279-6098-7E65869E17F1}"/>
              </a:ext>
            </a:extLst>
          </p:cNvPr>
          <p:cNvSpPr/>
          <p:nvPr/>
        </p:nvSpPr>
        <p:spPr>
          <a:xfrm>
            <a:off x="0" y="553789"/>
            <a:ext cx="10119536" cy="613834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AF397D3-5752-5637-7442-0D5CDBCDDAB2}"/>
              </a:ext>
            </a:extLst>
          </p:cNvPr>
          <p:cNvSpPr txBox="1"/>
          <p:nvPr/>
        </p:nvSpPr>
        <p:spPr>
          <a:xfrm>
            <a:off x="487156" y="519611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PD&amp;I – Contratos de E&amp;P</a:t>
            </a:r>
          </a:p>
        </p:txBody>
      </p:sp>
    </p:spTree>
    <p:extLst>
      <p:ext uri="{BB962C8B-B14F-4D97-AF65-F5344CB8AC3E}">
        <p14:creationId xmlns:p14="http://schemas.microsoft.com/office/powerpoint/2010/main" val="177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D24CC-5097-AE39-E45D-985E9A8CF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C88B16D-85EB-035B-7919-B34E8AEB4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04" y="1100101"/>
            <a:ext cx="11184556" cy="465779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521EC49-CE87-1AD7-559A-5A8F098659D6}"/>
              </a:ext>
            </a:extLst>
          </p:cNvPr>
          <p:cNvSpPr/>
          <p:nvPr/>
        </p:nvSpPr>
        <p:spPr>
          <a:xfrm>
            <a:off x="0" y="82150"/>
            <a:ext cx="10119536" cy="613834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DD3D6D6-B2D9-DCA2-1BE0-9DD9B12B90FD}"/>
              </a:ext>
            </a:extLst>
          </p:cNvPr>
          <p:cNvSpPr txBox="1"/>
          <p:nvPr/>
        </p:nvSpPr>
        <p:spPr>
          <a:xfrm>
            <a:off x="487156" y="47972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PD&amp;I – Contratos de E&amp;P</a:t>
            </a:r>
          </a:p>
        </p:txBody>
      </p:sp>
    </p:spTree>
    <p:extLst>
      <p:ext uri="{BB962C8B-B14F-4D97-AF65-F5344CB8AC3E}">
        <p14:creationId xmlns:p14="http://schemas.microsoft.com/office/powerpoint/2010/main" val="3691458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A4DD9-E039-6E6B-C920-86A5EEEA8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6883AC1-3812-687C-0655-D9C6CC2C6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14" y="1386038"/>
            <a:ext cx="11002615" cy="525024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9E04478-104B-9524-1A39-1F47B070CE99}"/>
              </a:ext>
            </a:extLst>
          </p:cNvPr>
          <p:cNvSpPr/>
          <p:nvPr/>
        </p:nvSpPr>
        <p:spPr>
          <a:xfrm>
            <a:off x="0" y="270325"/>
            <a:ext cx="10119536" cy="613834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97D7B0E-5B65-071C-F4C7-B64B427DC15F}"/>
              </a:ext>
            </a:extLst>
          </p:cNvPr>
          <p:cNvSpPr txBox="1"/>
          <p:nvPr/>
        </p:nvSpPr>
        <p:spPr>
          <a:xfrm>
            <a:off x="487156" y="236147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PD&amp;I – Contratos de E&amp;P</a:t>
            </a:r>
          </a:p>
        </p:txBody>
      </p:sp>
    </p:spTree>
    <p:extLst>
      <p:ext uri="{BB962C8B-B14F-4D97-AF65-F5344CB8AC3E}">
        <p14:creationId xmlns:p14="http://schemas.microsoft.com/office/powerpoint/2010/main" val="286987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B0ABA-FEAA-9D13-020E-B01B2C7DA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DE14C8E-4118-5BBF-A8A3-43CB60F90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3373"/>
            <a:ext cx="11082528" cy="585766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3F4CA15-13E9-286D-9B6B-FE51849AD9B1}"/>
              </a:ext>
            </a:extLst>
          </p:cNvPr>
          <p:cNvSpPr/>
          <p:nvPr/>
        </p:nvSpPr>
        <p:spPr>
          <a:xfrm>
            <a:off x="0" y="121327"/>
            <a:ext cx="10119536" cy="613834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2B7F738-625E-BEE7-71FA-2E1DDC239F11}"/>
              </a:ext>
            </a:extLst>
          </p:cNvPr>
          <p:cNvSpPr txBox="1"/>
          <p:nvPr/>
        </p:nvSpPr>
        <p:spPr>
          <a:xfrm>
            <a:off x="487156" y="87149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PD&amp;I – Contratos de E&amp;P</a:t>
            </a:r>
          </a:p>
        </p:txBody>
      </p:sp>
    </p:spTree>
    <p:extLst>
      <p:ext uri="{BB962C8B-B14F-4D97-AF65-F5344CB8AC3E}">
        <p14:creationId xmlns:p14="http://schemas.microsoft.com/office/powerpoint/2010/main" val="306831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A2289-0771-70CC-B0D8-BFD878A40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C6D4081-A29D-7F11-9F52-D03E3641D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9" y="626990"/>
            <a:ext cx="8880679" cy="270014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0BDCA84-7718-E47C-E89E-C4976A369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668144"/>
            <a:ext cx="8641080" cy="271401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2F54FD1-B6D1-5E2A-D2EC-6353845466BC}"/>
              </a:ext>
            </a:extLst>
          </p:cNvPr>
          <p:cNvSpPr txBox="1"/>
          <p:nvPr/>
        </p:nvSpPr>
        <p:spPr>
          <a:xfrm>
            <a:off x="10795119" y="51597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2025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DE4722E-99DC-8753-31F0-136CDC653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138" y="3530864"/>
            <a:ext cx="2964862" cy="243697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C668AB9-A6EF-7601-CC82-89E14F684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7442" y="790846"/>
            <a:ext cx="2954558" cy="2436972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409F0DD7-9EDE-F63C-A2FC-A8A630B8477C}"/>
              </a:ext>
            </a:extLst>
          </p:cNvPr>
          <p:cNvSpPr/>
          <p:nvPr/>
        </p:nvSpPr>
        <p:spPr>
          <a:xfrm>
            <a:off x="0" y="34178"/>
            <a:ext cx="10119536" cy="613834"/>
          </a:xfrm>
          <a:prstGeom prst="rect">
            <a:avLst/>
          </a:prstGeom>
          <a:solidFill>
            <a:srgbClr val="FF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4DDC8B6-A0F2-9042-BE97-7C16BFF77726}"/>
              </a:ext>
            </a:extLst>
          </p:cNvPr>
          <p:cNvSpPr txBox="1"/>
          <p:nvPr/>
        </p:nvSpPr>
        <p:spPr>
          <a:xfrm>
            <a:off x="487156" y="0"/>
            <a:ext cx="8750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Onshore</a:t>
            </a:r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Brasileiro – Vocação Gás</a:t>
            </a:r>
          </a:p>
        </p:txBody>
      </p:sp>
    </p:spTree>
    <p:extLst>
      <p:ext uri="{BB962C8B-B14F-4D97-AF65-F5344CB8AC3E}">
        <p14:creationId xmlns:p14="http://schemas.microsoft.com/office/powerpoint/2010/main" val="881157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25"/>
            <a:ext cx="12192000" cy="1008075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554790" y="964328"/>
            <a:ext cx="662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latin typeface="Arial Bold"/>
                <a:cs typeface="Arial" panose="020B0604020202020204" pitchFamily="34" charset="0"/>
              </a:rPr>
              <a:t>Desafios do Setor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4BC2890-6819-F6F2-729D-F41D77437988}"/>
              </a:ext>
            </a:extLst>
          </p:cNvPr>
          <p:cNvSpPr txBox="1"/>
          <p:nvPr/>
        </p:nvSpPr>
        <p:spPr>
          <a:xfrm>
            <a:off x="574485" y="5084617"/>
            <a:ext cx="91775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ebdings" panose="05030102010509060703" pitchFamily="18" charset="2"/>
              <a:buChar char="4"/>
            </a:pPr>
            <a:r>
              <a:rPr lang="pt-BR" sz="2000">
                <a:solidFill>
                  <a:srgbClr val="595959"/>
                </a:solidFill>
                <a:ea typeface="Calibri"/>
              </a:rPr>
              <a:t>Falta de descobertas comerciais de grande potencial na Bacia de Santos</a:t>
            </a:r>
          </a:p>
          <a:p>
            <a:pPr marL="285750" indent="-285750">
              <a:lnSpc>
                <a:spcPct val="100000"/>
              </a:lnSpc>
              <a:buFont typeface="Webdings" panose="05030102010509060703" pitchFamily="18" charset="2"/>
              <a:buChar char="4"/>
            </a:pPr>
            <a:r>
              <a:rPr lang="pt-BR" sz="2000">
                <a:solidFill>
                  <a:schemeClr val="tx1">
                    <a:lumMod val="65000"/>
                    <a:lumOff val="35000"/>
                  </a:schemeClr>
                </a:solidFill>
                <a:ea typeface="Calibri"/>
                <a:sym typeface="Webdings" panose="05030102010509060703" pitchFamily="18" charset="2"/>
              </a:rPr>
              <a:t>Atividade de exploração deve ser incentivada e acelerada</a:t>
            </a:r>
            <a:r>
              <a:rPr lang="pt-BR" sz="2000" b="0">
                <a:solidFill>
                  <a:srgbClr val="595959"/>
                </a:solidFill>
                <a:ea typeface="Calibri"/>
              </a:rPr>
              <a:t>;</a:t>
            </a:r>
          </a:p>
          <a:p>
            <a:pPr marL="285750" indent="-285750">
              <a:lnSpc>
                <a:spcPct val="100000"/>
              </a:lnSpc>
              <a:buFont typeface="Webdings" panose="05030102010509060703" pitchFamily="18" charset="2"/>
              <a:buChar char="4"/>
            </a:pPr>
            <a:r>
              <a:rPr lang="pt-BR" sz="2000" b="0">
                <a:solidFill>
                  <a:srgbClr val="595959"/>
                </a:solidFill>
                <a:ea typeface="Calibri"/>
              </a:rPr>
              <a:t>Necessidade de avançar nas novas fronteiras – MEQ, Pelotas, Não Convencionais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56FEE80E-AE9E-D640-036A-38ADB934A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440" y="2798584"/>
            <a:ext cx="5231040" cy="2293621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4046FBF2-1F6A-A3C1-00D0-3C4171808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560" y="38261"/>
            <a:ext cx="4668488" cy="265610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22539A44-49D0-95DA-9FBF-E9A1F8D9D94A}"/>
              </a:ext>
            </a:extLst>
          </p:cNvPr>
          <p:cNvSpPr txBox="1"/>
          <p:nvPr/>
        </p:nvSpPr>
        <p:spPr>
          <a:xfrm>
            <a:off x="7129456" y="2629058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/>
              <a:t>Offshore</a:t>
            </a:r>
          </a:p>
          <a:p>
            <a:r>
              <a:rPr lang="pt-BR" sz="800"/>
              <a:t>Fonte: ANP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B0D104F5-BE87-23FC-E879-8D3BA910FFD5}"/>
              </a:ext>
            </a:extLst>
          </p:cNvPr>
          <p:cNvCxnSpPr>
            <a:cxnSpLocks/>
          </p:cNvCxnSpPr>
          <p:nvPr/>
        </p:nvCxnSpPr>
        <p:spPr>
          <a:xfrm flipH="1" flipV="1">
            <a:off x="10618558" y="1151126"/>
            <a:ext cx="274282" cy="468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FDE34D6-F3DF-9F4E-D6F3-D93580A3D2AD}"/>
              </a:ext>
            </a:extLst>
          </p:cNvPr>
          <p:cNvSpPr txBox="1"/>
          <p:nvPr/>
        </p:nvSpPr>
        <p:spPr>
          <a:xfrm>
            <a:off x="9984075" y="764396"/>
            <a:ext cx="708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/>
              <a:t>SEAL – 7</a:t>
            </a:r>
          </a:p>
          <a:p>
            <a:r>
              <a:rPr lang="pt-BR" sz="1200"/>
              <a:t>BC - 1</a:t>
            </a:r>
          </a:p>
        </p:txBody>
      </p: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B9FACEDE-284A-D7F8-69BF-D88F4AB72C9B}"/>
              </a:ext>
            </a:extLst>
          </p:cNvPr>
          <p:cNvCxnSpPr>
            <a:cxnSpLocks/>
          </p:cNvCxnSpPr>
          <p:nvPr/>
        </p:nvCxnSpPr>
        <p:spPr>
          <a:xfrm flipH="1" flipV="1">
            <a:off x="11135778" y="1112096"/>
            <a:ext cx="104725" cy="508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8BD8F0E0-4520-001D-2B05-18EF8DD753C8}"/>
              </a:ext>
            </a:extLst>
          </p:cNvPr>
          <p:cNvSpPr txBox="1"/>
          <p:nvPr/>
        </p:nvSpPr>
        <p:spPr>
          <a:xfrm>
            <a:off x="10771567" y="736409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/>
              <a:t>BC - 4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B7FA3F50-311A-5C92-9728-8051F8E08478}"/>
              </a:ext>
            </a:extLst>
          </p:cNvPr>
          <p:cNvSpPr txBox="1"/>
          <p:nvPr/>
        </p:nvSpPr>
        <p:spPr>
          <a:xfrm>
            <a:off x="9931032" y="1221655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/>
              <a:t>BS - 2</a:t>
            </a:r>
          </a:p>
        </p:txBody>
      </p: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005755B2-E94C-6791-A76C-1D14E7139E63}"/>
              </a:ext>
            </a:extLst>
          </p:cNvPr>
          <p:cNvCxnSpPr>
            <a:cxnSpLocks/>
          </p:cNvCxnSpPr>
          <p:nvPr/>
        </p:nvCxnSpPr>
        <p:spPr>
          <a:xfrm flipH="1" flipV="1">
            <a:off x="10390133" y="1520363"/>
            <a:ext cx="302726" cy="617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C80F8EC-0B4F-9CDC-4D7F-FC473D145A62}"/>
              </a:ext>
            </a:extLst>
          </p:cNvPr>
          <p:cNvGrpSpPr/>
          <p:nvPr/>
        </p:nvGrpSpPr>
        <p:grpSpPr>
          <a:xfrm>
            <a:off x="177949" y="1435913"/>
            <a:ext cx="6256621" cy="3535582"/>
            <a:chOff x="6373399" y="803939"/>
            <a:chExt cx="5114629" cy="2890248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C19DFD91-8241-12AC-F649-FB91A9C3A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3399" y="803939"/>
              <a:ext cx="5114629" cy="2890248"/>
            </a:xfrm>
            <a:prstGeom prst="rect">
              <a:avLst/>
            </a:prstGeom>
          </p:spPr>
        </p:pic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D179DB98-5C21-D09D-CA77-DEC1554E2111}"/>
                </a:ext>
              </a:extLst>
            </p:cNvPr>
            <p:cNvSpPr/>
            <p:nvPr/>
          </p:nvSpPr>
          <p:spPr>
            <a:xfrm>
              <a:off x="7933205" y="894706"/>
              <a:ext cx="3159658" cy="264625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0" name="Retângulo 19"/>
          <p:cNvSpPr/>
          <p:nvPr/>
        </p:nvSpPr>
        <p:spPr>
          <a:xfrm>
            <a:off x="7034" y="278822"/>
            <a:ext cx="3905251" cy="52855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1073948" y="295789"/>
            <a:ext cx="610493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800" b="1">
                <a:solidFill>
                  <a:schemeClr val="bg1"/>
                </a:solidFill>
                <a:latin typeface="Arial Black"/>
                <a:cs typeface="Arial"/>
              </a:rPr>
              <a:t> SEGURANÇA </a:t>
            </a:r>
            <a:r>
              <a:rPr lang="pt-BR" sz="2800" b="1">
                <a:solidFill>
                  <a:srgbClr val="9A0000"/>
                </a:solidFill>
                <a:latin typeface="Arial Black"/>
                <a:cs typeface="Arial"/>
              </a:rPr>
              <a:t>ENERGÉTICA</a:t>
            </a:r>
            <a:endParaRPr lang="pt-BR" sz="2800" b="1">
              <a:solidFill>
                <a:srgbClr val="9A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4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1A6E8-1E3B-CD3F-8BB7-AD0B7AED6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802E4866-2B51-C0CB-768D-6EA35E7EBC67}"/>
              </a:ext>
            </a:extLst>
          </p:cNvPr>
          <p:cNvSpPr/>
          <p:nvPr/>
        </p:nvSpPr>
        <p:spPr>
          <a:xfrm>
            <a:off x="-4" y="260978"/>
            <a:ext cx="5211688" cy="41053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EB06480-39DA-D459-E6EA-3BEBB21DDCB0}"/>
              </a:ext>
            </a:extLst>
          </p:cNvPr>
          <p:cNvSpPr txBox="1"/>
          <p:nvPr/>
        </p:nvSpPr>
        <p:spPr>
          <a:xfrm>
            <a:off x="205331" y="256675"/>
            <a:ext cx="500335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Arial Black"/>
                <a:cs typeface="Arial"/>
              </a:rPr>
              <a:t>SEGURANÇA ENERGÉTICA</a:t>
            </a:r>
            <a:r>
              <a:rPr lang="pt-BR" sz="2400" b="1">
                <a:solidFill>
                  <a:srgbClr val="9A0000"/>
                </a:solidFill>
                <a:latin typeface="Arial Black"/>
                <a:cs typeface="Arial"/>
              </a:rPr>
              <a:t> </a:t>
            </a:r>
            <a:endParaRPr lang="pt-BR" sz="2400">
              <a:solidFill>
                <a:srgbClr val="000000"/>
              </a:solidFill>
              <a:latin typeface="Arial Black"/>
              <a:cs typeface="Arial"/>
            </a:endParaRPr>
          </a:p>
          <a:p>
            <a:endParaRPr lang="pt-BR" sz="2400" b="1" noProof="0">
              <a:solidFill>
                <a:schemeClr val="bg1"/>
              </a:solidFill>
              <a:latin typeface="Arial Black"/>
              <a:ea typeface="Calibri"/>
              <a:cs typeface="Arial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A229048-012C-4034-F5EF-2AB8DE7F7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3653"/>
            <a:ext cx="12192000" cy="434952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9B71229-CFE0-DA22-1ABE-9455C8B0889A}"/>
              </a:ext>
            </a:extLst>
          </p:cNvPr>
          <p:cNvSpPr txBox="1"/>
          <p:nvPr/>
        </p:nvSpPr>
        <p:spPr>
          <a:xfrm>
            <a:off x="1457550" y="2110290"/>
            <a:ext cx="92665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 noProof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Calibri"/>
                <a:cs typeface="Calibri"/>
              </a:rPr>
              <a:t>Previsão de Produção – Sem Investimentos e Novas Descobertas​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ED94BCD-CA80-6B9D-D1F3-E5EE219CB811}"/>
              </a:ext>
            </a:extLst>
          </p:cNvPr>
          <p:cNvCxnSpPr>
            <a:cxnSpLocks/>
          </p:cNvCxnSpPr>
          <p:nvPr/>
        </p:nvCxnSpPr>
        <p:spPr>
          <a:xfrm flipV="1">
            <a:off x="2752165" y="3061323"/>
            <a:ext cx="0" cy="28597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B6CFB63-2BD7-53F4-09D2-2333A201AE31}"/>
              </a:ext>
            </a:extLst>
          </p:cNvPr>
          <p:cNvCxnSpPr>
            <a:cxnSpLocks/>
          </p:cNvCxnSpPr>
          <p:nvPr/>
        </p:nvCxnSpPr>
        <p:spPr>
          <a:xfrm flipV="1">
            <a:off x="5208494" y="3948829"/>
            <a:ext cx="0" cy="19722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0FF26B73-3EFD-3FDD-4A00-F09A5A49A422}"/>
              </a:ext>
            </a:extLst>
          </p:cNvPr>
          <p:cNvCxnSpPr>
            <a:cxnSpLocks/>
          </p:cNvCxnSpPr>
          <p:nvPr/>
        </p:nvCxnSpPr>
        <p:spPr>
          <a:xfrm flipV="1">
            <a:off x="6257365" y="4397064"/>
            <a:ext cx="0" cy="1524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1561C54-6D2E-2778-B013-3978C2E20229}"/>
              </a:ext>
            </a:extLst>
          </p:cNvPr>
          <p:cNvSpPr txBox="1"/>
          <p:nvPr/>
        </p:nvSpPr>
        <p:spPr>
          <a:xfrm>
            <a:off x="6584577" y="3306489"/>
            <a:ext cx="3065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>
                <a:solidFill>
                  <a:srgbClr val="FF2A00"/>
                </a:solidFill>
              </a:rPr>
              <a:t>Voltaremos a ser importadores de petróleo?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B75841A7-DC58-89EE-9500-E948AFA0E008}"/>
              </a:ext>
            </a:extLst>
          </p:cNvPr>
          <p:cNvSpPr/>
          <p:nvPr/>
        </p:nvSpPr>
        <p:spPr>
          <a:xfrm>
            <a:off x="2001901" y="2510038"/>
            <a:ext cx="4631981" cy="3028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B60458F9-C7F5-97B1-F4E3-29CBB666BB94}"/>
              </a:ext>
            </a:extLst>
          </p:cNvPr>
          <p:cNvCxnSpPr>
            <a:cxnSpLocks/>
          </p:cNvCxnSpPr>
          <p:nvPr/>
        </p:nvCxnSpPr>
        <p:spPr>
          <a:xfrm flipH="1">
            <a:off x="867752" y="4780749"/>
            <a:ext cx="11322424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E5FC51B-3D3F-7073-78D2-2D72B07FABF6}"/>
              </a:ext>
            </a:extLst>
          </p:cNvPr>
          <p:cNvSpPr txBox="1"/>
          <p:nvPr/>
        </p:nvSpPr>
        <p:spPr>
          <a:xfrm>
            <a:off x="9650506" y="4449930"/>
            <a:ext cx="3065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chemeClr val="bg2">
                    <a:lumMod val="50000"/>
                  </a:schemeClr>
                </a:solidFill>
              </a:rPr>
              <a:t>Capacidade de refino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7BFC506-FF4D-8728-E37C-6A8C0BD48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84" y="4785002"/>
            <a:ext cx="2934442" cy="111044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B1FEF7B-91E2-A275-365E-A3589E7AC900}"/>
              </a:ext>
            </a:extLst>
          </p:cNvPr>
          <p:cNvSpPr txBox="1"/>
          <p:nvPr/>
        </p:nvSpPr>
        <p:spPr>
          <a:xfrm>
            <a:off x="201083" y="825500"/>
            <a:ext cx="6096000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0" indent="-228600" rtl="0">
              <a:lnSpc>
                <a:spcPts val="1950"/>
              </a:lnSpc>
              <a:buFont typeface=""/>
              <a:buChar char="•"/>
            </a:pPr>
            <a:r>
              <a:rPr lang="en-US" sz="1800" baseline="0" err="1">
                <a:latin typeface="Calibri"/>
                <a:ea typeface="Arial"/>
                <a:cs typeface="Arial"/>
              </a:rPr>
              <a:t>Garantir</a:t>
            </a:r>
            <a:r>
              <a:rPr lang="en-US" sz="1800" baseline="0">
                <a:latin typeface="Calibri"/>
                <a:ea typeface="Arial"/>
                <a:cs typeface="Arial"/>
              </a:rPr>
              <a:t> </a:t>
            </a:r>
            <a:r>
              <a:rPr lang="en-US" sz="1800" baseline="0" err="1">
                <a:latin typeface="Calibri"/>
                <a:ea typeface="Arial"/>
                <a:cs typeface="Arial"/>
              </a:rPr>
              <a:t>oferta</a:t>
            </a:r>
            <a:r>
              <a:rPr lang="en-US" sz="1800" baseline="0">
                <a:latin typeface="Calibri"/>
                <a:ea typeface="Arial"/>
                <a:cs typeface="Arial"/>
              </a:rPr>
              <a:t> </a:t>
            </a:r>
            <a:r>
              <a:rPr lang="en-US" sz="1800" baseline="0" err="1">
                <a:latin typeface="Calibri"/>
                <a:ea typeface="Arial"/>
                <a:cs typeface="Arial"/>
              </a:rPr>
              <a:t>contínua</a:t>
            </a:r>
            <a:r>
              <a:rPr lang="en-US" sz="1800" baseline="0">
                <a:latin typeface="Calibri"/>
                <a:ea typeface="Arial"/>
                <a:cs typeface="Arial"/>
              </a:rPr>
              <a:t>, </a:t>
            </a:r>
            <a:r>
              <a:rPr lang="en-US" sz="1800" baseline="0" err="1">
                <a:latin typeface="Calibri"/>
                <a:ea typeface="Arial"/>
                <a:cs typeface="Arial"/>
              </a:rPr>
              <a:t>confiável</a:t>
            </a:r>
            <a:r>
              <a:rPr lang="en-US" sz="1800" baseline="0">
                <a:latin typeface="Calibri"/>
                <a:ea typeface="Arial"/>
                <a:cs typeface="Arial"/>
              </a:rPr>
              <a:t> e </a:t>
            </a:r>
            <a:r>
              <a:rPr lang="en-US" sz="1800" baseline="0" err="1">
                <a:latin typeface="Calibri"/>
                <a:ea typeface="Arial"/>
                <a:cs typeface="Arial"/>
              </a:rPr>
              <a:t>acessível</a:t>
            </a:r>
            <a:r>
              <a:rPr lang="en-US" sz="1800" baseline="0">
                <a:latin typeface="Calibri"/>
                <a:ea typeface="Arial"/>
                <a:cs typeface="Arial"/>
              </a:rPr>
              <a:t> de </a:t>
            </a:r>
            <a:r>
              <a:rPr lang="en-US" sz="1800" baseline="0" err="1">
                <a:latin typeface="Calibri"/>
                <a:ea typeface="Arial"/>
                <a:cs typeface="Arial"/>
              </a:rPr>
              <a:t>energia</a:t>
            </a:r>
            <a:r>
              <a:rPr lang="en-US" sz="180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lnSpc>
                <a:spcPts val="1950"/>
              </a:lnSpc>
              <a:buFont typeface=""/>
              <a:buChar char="•"/>
            </a:pPr>
            <a:r>
              <a:rPr lang="en-US" err="1">
                <a:latin typeface="Calibri"/>
                <a:ea typeface="Arial"/>
                <a:cs typeface="Arial"/>
              </a:rPr>
              <a:t>Reduzir</a:t>
            </a:r>
            <a:r>
              <a:rPr lang="en-US" sz="1800" baseline="0">
                <a:latin typeface="Calibri"/>
                <a:ea typeface="Arial"/>
                <a:cs typeface="Arial"/>
              </a:rPr>
              <a:t> </a:t>
            </a:r>
            <a:r>
              <a:rPr lang="en-US" sz="1800" baseline="0" err="1">
                <a:latin typeface="Calibri"/>
                <a:ea typeface="Arial"/>
                <a:cs typeface="Arial"/>
              </a:rPr>
              <a:t>riscos</a:t>
            </a:r>
            <a:r>
              <a:rPr lang="en-US" sz="1800" baseline="0">
                <a:latin typeface="Calibri"/>
                <a:ea typeface="Arial"/>
                <a:cs typeface="Arial"/>
              </a:rPr>
              <a:t> de </a:t>
            </a:r>
            <a:r>
              <a:rPr lang="en-US" sz="1800" baseline="0" err="1">
                <a:latin typeface="Calibri"/>
                <a:ea typeface="Arial"/>
                <a:cs typeface="Arial"/>
              </a:rPr>
              <a:t>desabastecimento</a:t>
            </a:r>
            <a:r>
              <a:rPr lang="en-US" sz="1800">
                <a:latin typeface="Calibri"/>
                <a:ea typeface="Arial"/>
                <a:cs typeface="Arial"/>
              </a:rPr>
              <a:t>​</a:t>
            </a:r>
          </a:p>
          <a:p>
            <a:pPr marL="228600" lvl="0" indent="-228600" rtl="0">
              <a:lnSpc>
                <a:spcPts val="1950"/>
              </a:lnSpc>
              <a:buFont typeface=""/>
              <a:buChar char="•"/>
            </a:pPr>
            <a:r>
              <a:rPr lang="en-US" sz="1800" baseline="0" err="1">
                <a:latin typeface="Calibri"/>
                <a:ea typeface="Arial"/>
                <a:cs typeface="Arial"/>
              </a:rPr>
              <a:t>Planejamento</a:t>
            </a:r>
            <a:r>
              <a:rPr lang="en-US" sz="1800" baseline="0">
                <a:latin typeface="Calibri"/>
                <a:ea typeface="Arial"/>
                <a:cs typeface="Arial"/>
              </a:rPr>
              <a:t> de </a:t>
            </a:r>
            <a:r>
              <a:rPr lang="en-US" sz="1800" baseline="0" err="1">
                <a:latin typeface="Calibri"/>
                <a:ea typeface="Arial"/>
                <a:cs typeface="Arial"/>
              </a:rPr>
              <a:t>longo</a:t>
            </a:r>
            <a:r>
              <a:rPr lang="en-US" sz="1800" baseline="0">
                <a:latin typeface="Calibri"/>
                <a:ea typeface="Arial"/>
                <a:cs typeface="Arial"/>
              </a:rPr>
              <a:t> </a:t>
            </a:r>
            <a:r>
              <a:rPr lang="en-US" sz="1800" baseline="0" err="1">
                <a:latin typeface="Calibri"/>
                <a:ea typeface="Arial"/>
                <a:cs typeface="Arial"/>
              </a:rPr>
              <a:t>prazo</a:t>
            </a:r>
            <a:r>
              <a:rPr lang="en-US" sz="1800" baseline="0">
                <a:latin typeface="Calibri"/>
                <a:ea typeface="Arial"/>
                <a:cs typeface="Arial"/>
              </a:rPr>
              <a:t> é </a:t>
            </a:r>
            <a:r>
              <a:rPr lang="en-US" sz="1800" baseline="0" err="1">
                <a:latin typeface="Calibri"/>
                <a:ea typeface="Arial"/>
                <a:cs typeface="Arial"/>
              </a:rPr>
              <a:t>elemento</a:t>
            </a:r>
            <a:r>
              <a:rPr lang="en-US" sz="1800" baseline="0">
                <a:latin typeface="Calibri"/>
                <a:ea typeface="Arial"/>
                <a:cs typeface="Arial"/>
              </a:rPr>
              <a:t> central</a:t>
            </a:r>
          </a:p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20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2CC7C-FA3F-0212-1389-11ACCB0B9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C7246252-0C19-0A70-CF6B-2901BC5E5E79}"/>
              </a:ext>
            </a:extLst>
          </p:cNvPr>
          <p:cNvSpPr/>
          <p:nvPr/>
        </p:nvSpPr>
        <p:spPr>
          <a:xfrm>
            <a:off x="6236838" y="783980"/>
            <a:ext cx="4659925" cy="17552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C4A71F70-C8C1-C9AF-2F06-84816DA5E1D3}"/>
              </a:ext>
            </a:extLst>
          </p:cNvPr>
          <p:cNvSpPr/>
          <p:nvPr/>
        </p:nvSpPr>
        <p:spPr>
          <a:xfrm>
            <a:off x="955755" y="783981"/>
            <a:ext cx="4659925" cy="17552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7BCBAFE-97B7-58C6-63A6-A4EB7F891C9F}"/>
              </a:ext>
            </a:extLst>
          </p:cNvPr>
          <p:cNvSpPr/>
          <p:nvPr/>
        </p:nvSpPr>
        <p:spPr>
          <a:xfrm>
            <a:off x="-4" y="260978"/>
            <a:ext cx="6587521" cy="421119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CA02FA0-8CB5-78CD-4812-49C14A0416C5}"/>
              </a:ext>
            </a:extLst>
          </p:cNvPr>
          <p:cNvSpPr txBox="1"/>
          <p:nvPr/>
        </p:nvSpPr>
        <p:spPr>
          <a:xfrm>
            <a:off x="205331" y="256675"/>
            <a:ext cx="715177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Arial Black"/>
                <a:cs typeface="Arial"/>
              </a:rPr>
              <a:t>IMPACTOS DA QUEDA DE PRODUÇÃO</a:t>
            </a:r>
            <a:r>
              <a:rPr lang="pt-BR" sz="2400" b="1">
                <a:solidFill>
                  <a:srgbClr val="9A0000"/>
                </a:solidFill>
                <a:latin typeface="Arial Black"/>
                <a:cs typeface="Arial"/>
              </a:rPr>
              <a:t> </a:t>
            </a:r>
            <a:endParaRPr lang="pt-BR" sz="2400">
              <a:solidFill>
                <a:srgbClr val="000000"/>
              </a:solidFill>
              <a:latin typeface="Arial Black"/>
              <a:cs typeface="Arial"/>
            </a:endParaRPr>
          </a:p>
          <a:p>
            <a:endParaRPr lang="pt-BR" sz="2400" b="1" noProof="0">
              <a:solidFill>
                <a:schemeClr val="bg1"/>
              </a:solidFill>
              <a:latin typeface="Arial Black"/>
              <a:ea typeface="Calibri"/>
              <a:cs typeface="Arial"/>
            </a:endParaRPr>
          </a:p>
        </p:txBody>
      </p:sp>
      <p:pic>
        <p:nvPicPr>
          <p:cNvPr id="11" name="Imagem 10" descr="Baixe ícones gratuitos de Atencao em PNG e SVG">
            <a:extLst>
              <a:ext uri="{FF2B5EF4-FFF2-40B4-BE49-F238E27FC236}">
                <a16:creationId xmlns:a16="http://schemas.microsoft.com/office/drawing/2014/main" id="{7E15DC3B-ECBB-FDA8-A355-5D6A9BE4E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127" y="989459"/>
            <a:ext cx="1190382" cy="12310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3617150-2038-F85E-6A5A-07EEF7C2C68B}"/>
              </a:ext>
            </a:extLst>
          </p:cNvPr>
          <p:cNvSpPr txBox="1"/>
          <p:nvPr/>
        </p:nvSpPr>
        <p:spPr>
          <a:xfrm>
            <a:off x="737576" y="910982"/>
            <a:ext cx="4670506" cy="20108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>
              <a:spcAft>
                <a:spcPts val="500"/>
              </a:spcAft>
              <a:buFont typeface="Arial"/>
              <a:buChar char="•"/>
            </a:pPr>
            <a:r>
              <a:rPr lang="pt-BR">
                <a:solidFill>
                  <a:srgbClr val="262626"/>
                </a:solidFill>
                <a:ea typeface="+mn-lt"/>
                <a:cs typeface="+mn-lt"/>
              </a:rPr>
              <a:t> Tendência de </a:t>
            </a:r>
            <a:r>
              <a:rPr lang="pt-BR" b="1">
                <a:solidFill>
                  <a:srgbClr val="262626"/>
                </a:solidFill>
                <a:ea typeface="+mn-lt"/>
                <a:cs typeface="+mn-lt"/>
              </a:rPr>
              <a:t>queda da produção a partir de 2031</a:t>
            </a:r>
            <a:endParaRPr lang="pt-BR">
              <a:ea typeface="Calibri" panose="020F0502020204030204"/>
              <a:cs typeface="Calibri" panose="020F0502020204030204"/>
            </a:endParaRPr>
          </a:p>
          <a:p>
            <a:pPr marL="285750">
              <a:spcAft>
                <a:spcPts val="500"/>
              </a:spcAft>
              <a:buFont typeface="Arial"/>
              <a:buChar char="•"/>
            </a:pPr>
            <a:r>
              <a:rPr lang="pt-BR" b="1">
                <a:solidFill>
                  <a:srgbClr val="262626"/>
                </a:solidFill>
                <a:ea typeface="+mn-lt"/>
                <a:cs typeface="+mn-lt"/>
              </a:rPr>
              <a:t> Envelhecimento</a:t>
            </a:r>
            <a:r>
              <a:rPr lang="pt-BR">
                <a:solidFill>
                  <a:srgbClr val="262626"/>
                </a:solidFill>
                <a:ea typeface="+mn-lt"/>
                <a:cs typeface="+mn-lt"/>
              </a:rPr>
              <a:t> dos campos </a:t>
            </a:r>
            <a:r>
              <a:rPr lang="pt-BR" b="0" i="0" u="none" strike="noStrike" baseline="0">
                <a:solidFill>
                  <a:srgbClr val="262626"/>
                </a:solidFill>
                <a:ea typeface="+mn-lt"/>
                <a:cs typeface="+mn-lt"/>
              </a:rPr>
              <a:t>em </a:t>
            </a:r>
            <a:r>
              <a:rPr lang="pt-BR">
                <a:solidFill>
                  <a:srgbClr val="262626"/>
                </a:solidFill>
                <a:ea typeface="+mn-lt"/>
                <a:cs typeface="+mn-lt"/>
              </a:rPr>
              <a:t>produção</a:t>
            </a:r>
            <a:endParaRPr lang="pt-BR">
              <a:ea typeface="Calibri" panose="020F0502020204030204"/>
              <a:cs typeface="Calibri" panose="020F0502020204030204"/>
            </a:endParaRPr>
          </a:p>
          <a:p>
            <a:pPr marL="285750">
              <a:spcAft>
                <a:spcPts val="500"/>
              </a:spcAft>
              <a:buFont typeface="Arial"/>
              <a:buChar char="•"/>
            </a:pPr>
            <a:r>
              <a:rPr lang="pt-BR">
                <a:solidFill>
                  <a:srgbClr val="262626"/>
                </a:solidFill>
                <a:ea typeface="+mn-lt"/>
                <a:cs typeface="+mn-lt"/>
              </a:rPr>
              <a:t> Necessidade de </a:t>
            </a:r>
            <a:r>
              <a:rPr lang="pt-BR" b="1">
                <a:solidFill>
                  <a:srgbClr val="262626"/>
                </a:solidFill>
                <a:ea typeface="+mn-lt"/>
                <a:cs typeface="+mn-lt"/>
              </a:rPr>
              <a:t>reposição </a:t>
            </a:r>
            <a:r>
              <a:rPr lang="pt-BR" b="1" i="0" u="none" strike="noStrike" baseline="0">
                <a:solidFill>
                  <a:srgbClr val="262626"/>
                </a:solidFill>
                <a:ea typeface="+mn-lt"/>
                <a:cs typeface="+mn-lt"/>
              </a:rPr>
              <a:t>de </a:t>
            </a:r>
            <a:r>
              <a:rPr lang="pt-BR" b="1">
                <a:solidFill>
                  <a:srgbClr val="262626"/>
                </a:solidFill>
                <a:ea typeface="+mn-lt"/>
                <a:cs typeface="+mn-lt"/>
              </a:rPr>
              <a:t>reservas</a:t>
            </a:r>
            <a:endParaRPr lang="pt-BR" b="1">
              <a:ea typeface="Calibri"/>
              <a:cs typeface="Calibri"/>
            </a:endParaRPr>
          </a:p>
          <a:p>
            <a:pPr>
              <a:spcAft>
                <a:spcPts val="500"/>
              </a:spcAft>
            </a:pPr>
            <a:endParaRPr lang="pt-BR">
              <a:solidFill>
                <a:srgbClr val="262626"/>
              </a:solidFill>
              <a:ea typeface="Calibri"/>
              <a:cs typeface="Calibri"/>
            </a:endParaRPr>
          </a:p>
          <a:p>
            <a:pPr algn="ctr">
              <a:spcAft>
                <a:spcPts val="500"/>
              </a:spcAft>
            </a:pPr>
            <a:endParaRPr lang="pt-BR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7E5177FD-78FE-F68D-5779-1B3EC020FD51}"/>
              </a:ext>
            </a:extLst>
          </p:cNvPr>
          <p:cNvSpPr txBox="1"/>
          <p:nvPr/>
        </p:nvSpPr>
        <p:spPr>
          <a:xfrm>
            <a:off x="6584462" y="985064"/>
            <a:ext cx="4473494" cy="16696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>
              <a:spcAft>
                <a:spcPts val="500"/>
              </a:spcAft>
              <a:buFont typeface=""/>
              <a:buChar char="•"/>
            </a:pPr>
            <a:r>
              <a:rPr lang="en-US" b="1"/>
              <a:t> Risco</a:t>
            </a:r>
            <a:r>
              <a:rPr lang="en-US"/>
              <a:t> à </a:t>
            </a:r>
            <a:r>
              <a:rPr lang="en-US" err="1"/>
              <a:t>segurança</a:t>
            </a:r>
            <a:r>
              <a:rPr lang="en-US"/>
              <a:t> </a:t>
            </a:r>
            <a:r>
              <a:rPr lang="en-US" err="1"/>
              <a:t>energética</a:t>
            </a:r>
            <a:endParaRPr lang="en-US" err="1">
              <a:ea typeface="Calibri"/>
              <a:cs typeface="Calibri"/>
            </a:endParaRPr>
          </a:p>
          <a:p>
            <a:pPr marL="228600">
              <a:spcAft>
                <a:spcPts val="500"/>
              </a:spcAft>
              <a:buFont typeface=""/>
              <a:buChar char="•"/>
            </a:pPr>
            <a:r>
              <a:rPr lang="en-US"/>
              <a:t> </a:t>
            </a:r>
            <a:r>
              <a:rPr lang="en-US" err="1"/>
              <a:t>Aumento</a:t>
            </a:r>
            <a:r>
              <a:rPr lang="en-US"/>
              <a:t> da </a:t>
            </a:r>
            <a:r>
              <a:rPr lang="en-US" b="1" err="1"/>
              <a:t>dependência</a:t>
            </a:r>
            <a:r>
              <a:rPr lang="en-US" b="1"/>
              <a:t> externa</a:t>
            </a:r>
            <a:endParaRPr lang="en-US" b="1">
              <a:ea typeface="Calibri"/>
              <a:cs typeface="Calibri"/>
            </a:endParaRPr>
          </a:p>
          <a:p>
            <a:pPr marL="228600">
              <a:spcAft>
                <a:spcPts val="500"/>
              </a:spcAft>
              <a:buFont typeface=""/>
              <a:buChar char="•"/>
            </a:pPr>
            <a:r>
              <a:rPr lang="en-US" b="1"/>
              <a:t> </a:t>
            </a:r>
            <a:r>
              <a:rPr lang="en-US" b="1" err="1"/>
              <a:t>Impactos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balança</a:t>
            </a:r>
            <a:r>
              <a:rPr lang="en-US"/>
              <a:t> </a:t>
            </a:r>
            <a:r>
              <a:rPr lang="en-US" err="1"/>
              <a:t>comercial</a:t>
            </a:r>
            <a:r>
              <a:rPr lang="en-US"/>
              <a:t> e </a:t>
            </a:r>
            <a:r>
              <a:rPr lang="en-US" err="1"/>
              <a:t>arrecadação</a:t>
            </a:r>
            <a:endParaRPr lang="en-US" err="1">
              <a:ea typeface="Calibri"/>
              <a:cs typeface="Calibri"/>
            </a:endParaRPr>
          </a:p>
          <a:p>
            <a:pPr algn="ctr">
              <a:spcAft>
                <a:spcPts val="500"/>
              </a:spcAft>
            </a:pPr>
            <a:endParaRPr lang="pt-BR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779419B-70E5-947D-78EA-4D4C61599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29" y="3150674"/>
            <a:ext cx="6262855" cy="343807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E01AB13-CE2D-021F-6110-67D308B27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256" y="3429000"/>
            <a:ext cx="5395415" cy="3329551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03E142F3-3D52-2375-3714-04F56506782A}"/>
              </a:ext>
            </a:extLst>
          </p:cNvPr>
          <p:cNvSpPr txBox="1"/>
          <p:nvPr/>
        </p:nvSpPr>
        <p:spPr>
          <a:xfrm>
            <a:off x="7262726" y="2641069"/>
            <a:ext cx="2304355" cy="646331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b="1" noProof="0" dirty="0">
                <a:solidFill>
                  <a:schemeClr val="bg1"/>
                </a:solidFill>
                <a:latin typeface="Calibri"/>
                <a:ea typeface="Open Sans"/>
                <a:cs typeface="Open Sans"/>
              </a:rPr>
              <a:t>Perda acumulada de R$ 3,734 trilhões</a:t>
            </a:r>
          </a:p>
        </p:txBody>
      </p:sp>
    </p:spTree>
    <p:extLst>
      <p:ext uri="{BB962C8B-B14F-4D97-AF65-F5344CB8AC3E}">
        <p14:creationId xmlns:p14="http://schemas.microsoft.com/office/powerpoint/2010/main" val="9971892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eff3b1-fce1-434c-880b-27209c4dd8ca" xsi:nil="true"/>
    <lcf76f155ced4ddcb4097134ff3c332f xmlns="764fafd8-35f0-4c46-a141-5e41a289f49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217680AACCEA4598544020B8AA03F4" ma:contentTypeVersion="16" ma:contentTypeDescription="Create a new document." ma:contentTypeScope="" ma:versionID="e8f6eba1ddd509b4b7f3c7c7c28d6ddd">
  <xsd:schema xmlns:xsd="http://www.w3.org/2001/XMLSchema" xmlns:xs="http://www.w3.org/2001/XMLSchema" xmlns:p="http://schemas.microsoft.com/office/2006/metadata/properties" xmlns:ns2="764fafd8-35f0-4c46-a141-5e41a289f497" xmlns:ns3="f3eff3b1-fce1-434c-880b-27209c4dd8ca" targetNamespace="http://schemas.microsoft.com/office/2006/metadata/properties" ma:root="true" ma:fieldsID="ff209e1d31e1c9c250a23df4b75b8ae0" ns2:_="" ns3:_="">
    <xsd:import namespace="764fafd8-35f0-4c46-a141-5e41a289f497"/>
    <xsd:import namespace="f3eff3b1-fce1-434c-880b-27209c4dd8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4fafd8-35f0-4c46-a141-5e41a289f4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df1ed16-231d-4b45-aabd-8943087d68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ff3b1-fce1-434c-880b-27209c4dd8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f5ef08f-c585-411c-bd17-bbfc784c6bf5}" ma:internalName="TaxCatchAll" ma:showField="CatchAllData" ma:web="f3eff3b1-fce1-434c-880b-27209c4dd8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A1FE13-4ADA-4C7A-B383-826FE2D3C900}">
  <ds:schemaRefs>
    <ds:schemaRef ds:uri="764fafd8-35f0-4c46-a141-5e41a289f497"/>
    <ds:schemaRef ds:uri="f3eff3b1-fce1-434c-880b-27209c4dd8c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8406BA-AA48-48A4-B4E5-6D1F3BABE8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F4D753-3521-4336-A7C4-2C12F53F064A}">
  <ds:schemaRefs>
    <ds:schemaRef ds:uri="764fafd8-35f0-4c46-a141-5e41a289f497"/>
    <ds:schemaRef ds:uri="f3eff3b1-fce1-434c-880b-27209c4dd8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715</Words>
  <Application>Microsoft Office PowerPoint</Application>
  <PresentationFormat>Widescreen</PresentationFormat>
  <Paragraphs>86</Paragraphs>
  <Slides>19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3" baseType="lpstr">
      <vt:lpstr>Aharoni</vt:lpstr>
      <vt:lpstr>Aptos</vt:lpstr>
      <vt:lpstr>Arial</vt:lpstr>
      <vt:lpstr>Arial Black</vt:lpstr>
      <vt:lpstr>Arial Bold</vt:lpstr>
      <vt:lpstr>Calibri</vt:lpstr>
      <vt:lpstr>Calibri Light</vt:lpstr>
      <vt:lpstr>Courier New</vt:lpstr>
      <vt:lpstr>Open Sans</vt:lpstr>
      <vt:lpstr>Open Sans Bold</vt:lpstr>
      <vt:lpstr>Tahoma</vt:lpstr>
      <vt:lpstr>Webdings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Vitor Rodrigues de Amorim Santana</dc:creator>
  <cp:lastModifiedBy>Carlos Agenor Onofre Cabral</cp:lastModifiedBy>
  <cp:revision>27</cp:revision>
  <dcterms:created xsi:type="dcterms:W3CDTF">2023-08-16T21:08:07Z</dcterms:created>
  <dcterms:modified xsi:type="dcterms:W3CDTF">2026-04-29T12:31:14Z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0x01010079217680AACCEA4598544020B8AA03F4</vt:lpwstr>
  </property>
  <property fmtid="{D5CDD505-2E9C-101B-9397-08002B2CF9AE}" pid="3" name="MediaServiceImageTags">
    <vt:lpwstr/>
  </property>
</Properties>
</file>