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Lst>
  <p:notesMasterIdLst>
    <p:notesMasterId r:id="rId32"/>
  </p:notesMasterIdLst>
  <p:handoutMasterIdLst>
    <p:handoutMasterId r:id="rId33"/>
  </p:handoutMasterIdLst>
  <p:sldIdLst>
    <p:sldId id="988" r:id="rId3"/>
    <p:sldId id="1037" r:id="rId4"/>
    <p:sldId id="998" r:id="rId5"/>
    <p:sldId id="1039" r:id="rId6"/>
    <p:sldId id="1040" r:id="rId7"/>
    <p:sldId id="1044" r:id="rId8"/>
    <p:sldId id="1045" r:id="rId9"/>
    <p:sldId id="1046" r:id="rId10"/>
    <p:sldId id="1047" r:id="rId11"/>
    <p:sldId id="1041" r:id="rId12"/>
    <p:sldId id="974" r:id="rId13"/>
    <p:sldId id="1048" r:id="rId14"/>
    <p:sldId id="1043" r:id="rId15"/>
    <p:sldId id="1042" r:id="rId16"/>
    <p:sldId id="993" r:id="rId17"/>
    <p:sldId id="1025" r:id="rId18"/>
    <p:sldId id="1028" r:id="rId19"/>
    <p:sldId id="1029" r:id="rId20"/>
    <p:sldId id="1030" r:id="rId21"/>
    <p:sldId id="1031" r:id="rId22"/>
    <p:sldId id="1012" r:id="rId23"/>
    <p:sldId id="971" r:id="rId24"/>
    <p:sldId id="890" r:id="rId25"/>
    <p:sldId id="1032" r:id="rId26"/>
    <p:sldId id="1033" r:id="rId27"/>
    <p:sldId id="1034" r:id="rId28"/>
    <p:sldId id="1035" r:id="rId29"/>
    <p:sldId id="1036" r:id="rId30"/>
    <p:sldId id="1038" r:id="rId31"/>
  </p:sldIdLst>
  <p:sldSz cx="9144000" cy="6858000" type="screen4x3"/>
  <p:notesSz cx="6819900" cy="9931400"/>
  <p:defaultTextStyle>
    <a:defPPr>
      <a:defRPr lang="pt-BR"/>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CC99"/>
    <a:srgbClr val="33CC33"/>
    <a:srgbClr val="FFA521"/>
    <a:srgbClr val="FF9429"/>
    <a:srgbClr val="CC9900"/>
    <a:srgbClr val="FF9933"/>
    <a:srgbClr val="FFCC66"/>
    <a:srgbClr val="FF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4" autoAdjust="0"/>
    <p:restoredTop sz="94820" autoAdjust="0"/>
  </p:normalViewPr>
  <p:slideViewPr>
    <p:cSldViewPr>
      <p:cViewPr>
        <p:scale>
          <a:sx n="80" d="100"/>
          <a:sy n="80" d="100"/>
        </p:scale>
        <p:origin x="-1218" y="-144"/>
      </p:cViewPr>
      <p:guideLst>
        <p:guide orient="horz" pos="21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49" d="100"/>
          <a:sy n="49" d="100"/>
        </p:scale>
        <p:origin x="-2724" y="-102"/>
      </p:cViewPr>
      <p:guideLst>
        <p:guide orient="horz" pos="3129"/>
        <p:guide pos="2148"/>
      </p:guideLst>
    </p:cSldViewPr>
  </p:notes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Planilha_do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smme\spg\DEPG\ANP\Planilhas\Estat&#237;sticas%20Petr&#243;leo%20-%20produ&#231;&#227;o_consumo%20aparente%20-%20ago2014.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Gr&#225;fico%20no%20Microsoft%20PowerPoint"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Planilha_do_Microsoft_Excel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Evolução das Reservas Nacionais</a:t>
            </a:r>
            <a:r>
              <a:rPr lang="en-US" baseline="0"/>
              <a:t> de Petróleo e Gás Natural</a:t>
            </a:r>
            <a:endParaRPr lang="en-US"/>
          </a:p>
        </c:rich>
      </c:tx>
      <c:layout/>
      <c:overlay val="0"/>
    </c:title>
    <c:autoTitleDeleted val="0"/>
    <c:plotArea>
      <c:layout/>
      <c:barChart>
        <c:barDir val="col"/>
        <c:grouping val="clustered"/>
        <c:varyColors val="0"/>
        <c:ser>
          <c:idx val="2"/>
          <c:order val="1"/>
          <c:tx>
            <c:v>Petróleo</c:v>
          </c:tx>
          <c:spPr>
            <a:solidFill>
              <a:schemeClr val="accent1">
                <a:lumMod val="75000"/>
              </a:schemeClr>
            </a:solidFill>
          </c:spPr>
          <c:invertIfNegative val="0"/>
          <c:cat>
            <c:numRef>
              <c:f>'reservas gás'!$O$6:$AA$6</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('reservas petr'!$O$8:$Z$8;'reservas petr'!$AA$8)</c:f>
              <c:numCache>
                <c:formatCode>#,##0.00</c:formatCode>
                <c:ptCount val="13"/>
                <c:pt idx="0">
                  <c:v>9804.6</c:v>
                </c:pt>
                <c:pt idx="1">
                  <c:v>10601.9</c:v>
                </c:pt>
                <c:pt idx="2">
                  <c:v>11243.3</c:v>
                </c:pt>
                <c:pt idx="3">
                  <c:v>11772.6</c:v>
                </c:pt>
                <c:pt idx="4">
                  <c:v>12181.6</c:v>
                </c:pt>
                <c:pt idx="5">
                  <c:v>12623.8</c:v>
                </c:pt>
                <c:pt idx="6">
                  <c:v>12801.4</c:v>
                </c:pt>
                <c:pt idx="7">
                  <c:v>12875.7</c:v>
                </c:pt>
                <c:pt idx="8">
                  <c:v>14246.3</c:v>
                </c:pt>
                <c:pt idx="9">
                  <c:v>15049.9</c:v>
                </c:pt>
                <c:pt idx="10" formatCode="_(* #,##0.00_);_(* \(#,##0.00\);_(* &quot;-&quot;??_);_(@_)">
                  <c:v>15314.68</c:v>
                </c:pt>
                <c:pt idx="11" formatCode="_(* #,##0.00_);_(* \(#,##0.00\);_(* &quot;-&quot;??_);_(@_)">
                  <c:v>15580.349999999999</c:v>
                </c:pt>
                <c:pt idx="12" formatCode="_(* #,##0.00_);_(* \(#,##0.00\);_(* &quot;-&quot;??_);_(@_)">
                  <c:v>16182.29</c:v>
                </c:pt>
              </c:numCache>
            </c:numRef>
          </c:val>
        </c:ser>
        <c:dLbls>
          <c:showLegendKey val="0"/>
          <c:showVal val="0"/>
          <c:showCatName val="0"/>
          <c:showSerName val="0"/>
          <c:showPercent val="0"/>
          <c:showBubbleSize val="0"/>
        </c:dLbls>
        <c:gapWidth val="150"/>
        <c:axId val="143481856"/>
        <c:axId val="31605888"/>
      </c:barChart>
      <c:lineChart>
        <c:grouping val="standard"/>
        <c:varyColors val="0"/>
        <c:ser>
          <c:idx val="0"/>
          <c:order val="0"/>
          <c:tx>
            <c:v>Gás Natural</c:v>
          </c:tx>
          <c:spPr>
            <a:ln w="57150">
              <a:solidFill>
                <a:srgbClr val="C00000"/>
              </a:solidFill>
            </a:ln>
          </c:spPr>
          <c:marker>
            <c:symbol val="none"/>
          </c:marker>
          <c:cat>
            <c:numRef>
              <c:f>'reservas gás'!$O$6:$AB$6</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('reservas gás'!$O$8:$Z$8;'reservas gás'!$AA$8)</c:f>
              <c:numCache>
                <c:formatCode>_-* #,##0_-;\-* #,##0_-;_-* "-"??_-;_-@_-</c:formatCode>
                <c:ptCount val="13"/>
                <c:pt idx="0">
                  <c:v>244547</c:v>
                </c:pt>
                <c:pt idx="1">
                  <c:v>245340</c:v>
                </c:pt>
                <c:pt idx="2">
                  <c:v>326084</c:v>
                </c:pt>
                <c:pt idx="3">
                  <c:v>306395</c:v>
                </c:pt>
                <c:pt idx="4">
                  <c:v>347903</c:v>
                </c:pt>
                <c:pt idx="5">
                  <c:v>364991</c:v>
                </c:pt>
                <c:pt idx="6">
                  <c:v>364236</c:v>
                </c:pt>
                <c:pt idx="7">
                  <c:v>367095</c:v>
                </c:pt>
                <c:pt idx="8">
                  <c:v>423003</c:v>
                </c:pt>
                <c:pt idx="9">
                  <c:v>459403</c:v>
                </c:pt>
                <c:pt idx="10">
                  <c:v>459187.42000000004</c:v>
                </c:pt>
                <c:pt idx="11">
                  <c:v>458162</c:v>
                </c:pt>
                <c:pt idx="12">
                  <c:v>471148.19</c:v>
                </c:pt>
              </c:numCache>
            </c:numRef>
          </c:val>
          <c:smooth val="0"/>
        </c:ser>
        <c:dLbls>
          <c:showLegendKey val="0"/>
          <c:showVal val="0"/>
          <c:showCatName val="0"/>
          <c:showSerName val="0"/>
          <c:showPercent val="0"/>
          <c:showBubbleSize val="0"/>
        </c:dLbls>
        <c:marker val="1"/>
        <c:smooth val="0"/>
        <c:axId val="143564800"/>
        <c:axId val="31607040"/>
      </c:lineChart>
      <c:catAx>
        <c:axId val="143481856"/>
        <c:scaling>
          <c:orientation val="minMax"/>
        </c:scaling>
        <c:delete val="0"/>
        <c:axPos val="b"/>
        <c:numFmt formatCode="General" sourceLinked="1"/>
        <c:majorTickMark val="none"/>
        <c:minorTickMark val="none"/>
        <c:tickLblPos val="nextTo"/>
        <c:txPr>
          <a:bodyPr/>
          <a:lstStyle/>
          <a:p>
            <a:pPr>
              <a:defRPr sz="1600" b="1"/>
            </a:pPr>
            <a:endParaRPr lang="pt-BR"/>
          </a:p>
        </c:txPr>
        <c:crossAx val="31605888"/>
        <c:crosses val="autoZero"/>
        <c:auto val="1"/>
        <c:lblAlgn val="ctr"/>
        <c:lblOffset val="100"/>
        <c:noMultiLvlLbl val="0"/>
      </c:catAx>
      <c:valAx>
        <c:axId val="31605888"/>
        <c:scaling>
          <c:orientation val="minMax"/>
        </c:scaling>
        <c:delete val="0"/>
        <c:axPos val="l"/>
        <c:majorGridlines/>
        <c:numFmt formatCode="#,##0" sourceLinked="0"/>
        <c:majorTickMark val="none"/>
        <c:minorTickMark val="none"/>
        <c:tickLblPos val="nextTo"/>
        <c:txPr>
          <a:bodyPr/>
          <a:lstStyle/>
          <a:p>
            <a:pPr>
              <a:defRPr sz="1600" b="1">
                <a:solidFill>
                  <a:schemeClr val="accent1">
                    <a:lumMod val="75000"/>
                  </a:schemeClr>
                </a:solidFill>
              </a:defRPr>
            </a:pPr>
            <a:endParaRPr lang="pt-BR"/>
          </a:p>
        </c:txPr>
        <c:crossAx val="143481856"/>
        <c:crosses val="autoZero"/>
        <c:crossBetween val="between"/>
        <c:dispUnits>
          <c:builtInUnit val="thousands"/>
          <c:dispUnitsLbl>
            <c:layout>
              <c:manualLayout>
                <c:xMode val="edge"/>
                <c:yMode val="edge"/>
                <c:x val="1.6905659573642689E-2"/>
                <c:y val="0.37770582818166198"/>
              </c:manualLayout>
            </c:layout>
            <c:tx>
              <c:rich>
                <a:bodyPr/>
                <a:lstStyle/>
                <a:p>
                  <a:pPr>
                    <a:defRPr sz="2000">
                      <a:solidFill>
                        <a:schemeClr val="accent1">
                          <a:lumMod val="75000"/>
                        </a:schemeClr>
                      </a:solidFill>
                    </a:defRPr>
                  </a:pPr>
                  <a:r>
                    <a:rPr lang="pt-BR" sz="2000">
                      <a:solidFill>
                        <a:schemeClr val="accent1">
                          <a:lumMod val="75000"/>
                        </a:schemeClr>
                      </a:solidFill>
                    </a:rPr>
                    <a:t>Petróleo</a:t>
                  </a:r>
                  <a:r>
                    <a:rPr lang="pt-BR" sz="2000" baseline="0">
                      <a:solidFill>
                        <a:schemeClr val="accent1">
                          <a:lumMod val="75000"/>
                        </a:schemeClr>
                      </a:solidFill>
                    </a:rPr>
                    <a:t> - </a:t>
                  </a:r>
                  <a:r>
                    <a:rPr lang="pt-BR" sz="2000">
                      <a:solidFill>
                        <a:schemeClr val="accent1">
                          <a:lumMod val="75000"/>
                        </a:schemeClr>
                      </a:solidFill>
                    </a:rPr>
                    <a:t>Bilhões bbl</a:t>
                  </a:r>
                </a:p>
              </c:rich>
            </c:tx>
          </c:dispUnitsLbl>
        </c:dispUnits>
      </c:valAx>
      <c:valAx>
        <c:axId val="31607040"/>
        <c:scaling>
          <c:orientation val="minMax"/>
        </c:scaling>
        <c:delete val="0"/>
        <c:axPos val="r"/>
        <c:numFmt formatCode="_-* #,##0_-;\-* #,##0_-;_-* &quot;-&quot;??_-;_-@_-" sourceLinked="1"/>
        <c:majorTickMark val="out"/>
        <c:minorTickMark val="none"/>
        <c:tickLblPos val="nextTo"/>
        <c:txPr>
          <a:bodyPr/>
          <a:lstStyle/>
          <a:p>
            <a:pPr>
              <a:defRPr sz="1600" b="1">
                <a:solidFill>
                  <a:sysClr val="windowText" lastClr="000000"/>
                </a:solidFill>
              </a:defRPr>
            </a:pPr>
            <a:endParaRPr lang="pt-BR"/>
          </a:p>
        </c:txPr>
        <c:crossAx val="143564800"/>
        <c:crosses val="max"/>
        <c:crossBetween val="between"/>
        <c:dispUnits>
          <c:builtInUnit val="thousands"/>
          <c:dispUnitsLbl>
            <c:layout>
              <c:manualLayout>
                <c:xMode val="edge"/>
                <c:yMode val="edge"/>
                <c:x val="0.9519660934220836"/>
                <c:y val="0.35308355621747617"/>
              </c:manualLayout>
            </c:layout>
            <c:tx>
              <c:rich>
                <a:bodyPr/>
                <a:lstStyle/>
                <a:p>
                  <a:pPr algn="ctr" rtl="0">
                    <a:defRPr lang="pt-BR" sz="2000" b="1" i="0" u="none" strike="noStrike" kern="1200" baseline="0">
                      <a:solidFill>
                        <a:schemeClr val="accent2">
                          <a:lumMod val="75000"/>
                        </a:schemeClr>
                      </a:solidFill>
                      <a:latin typeface="+mn-lt"/>
                      <a:ea typeface="+mn-ea"/>
                      <a:cs typeface="+mn-cs"/>
                    </a:defRPr>
                  </a:pPr>
                  <a:r>
                    <a:rPr lang="pt-BR" sz="2000" b="1" i="0" u="none" strike="noStrike" kern="1200" baseline="0">
                      <a:solidFill>
                        <a:schemeClr val="accent2">
                          <a:lumMod val="75000"/>
                        </a:schemeClr>
                      </a:solidFill>
                      <a:latin typeface="+mn-lt"/>
                      <a:ea typeface="+mn-ea"/>
                      <a:cs typeface="+mn-cs"/>
                    </a:rPr>
                    <a:t>Gás Natural - Bilhões m³</a:t>
                  </a:r>
                </a:p>
              </c:rich>
            </c:tx>
          </c:dispUnitsLbl>
        </c:dispUnits>
      </c:valAx>
      <c:catAx>
        <c:axId val="143564800"/>
        <c:scaling>
          <c:orientation val="minMax"/>
        </c:scaling>
        <c:delete val="1"/>
        <c:axPos val="b"/>
        <c:numFmt formatCode="General" sourceLinked="1"/>
        <c:majorTickMark val="out"/>
        <c:minorTickMark val="none"/>
        <c:tickLblPos val="nextTo"/>
        <c:crossAx val="31607040"/>
        <c:crosses val="autoZero"/>
        <c:auto val="1"/>
        <c:lblAlgn val="ctr"/>
        <c:lblOffset val="100"/>
        <c:noMultiLvlLbl val="0"/>
      </c:catAx>
    </c:plotArea>
    <c:legend>
      <c:legendPos val="b"/>
      <c:layout/>
      <c:overlay val="0"/>
      <c:txPr>
        <a:bodyPr/>
        <a:lstStyle/>
        <a:p>
          <a:pPr>
            <a:defRPr sz="1800"/>
          </a:pPr>
          <a:endParaRPr lang="pt-BR"/>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pt-BR" sz="1800" b="1" i="0" baseline="0" dirty="0" smtClean="0">
                <a:effectLst/>
              </a:rPr>
              <a:t>Produção de petróleo x consumo aparente de derivados</a:t>
            </a:r>
            <a:endParaRPr lang="pt-BR" sz="2400" dirty="0" smtClean="0">
              <a:effectLst/>
            </a:endParaRPr>
          </a:p>
          <a:p>
            <a:pPr>
              <a:defRPr/>
            </a:pPr>
            <a:r>
              <a:rPr lang="pt-BR" sz="1800" b="1" i="0" baseline="0" dirty="0" smtClean="0">
                <a:effectLst/>
              </a:rPr>
              <a:t>Realizado entre 2003 - 2015 e previsão para 2016 - 2023</a:t>
            </a:r>
            <a:endParaRPr lang="pt-BR" sz="2400" dirty="0">
              <a:effectLst/>
            </a:endParaRPr>
          </a:p>
        </c:rich>
      </c:tx>
      <c:layout/>
      <c:overlay val="0"/>
    </c:title>
    <c:autoTitleDeleted val="0"/>
    <c:plotArea>
      <c:layout>
        <c:manualLayout>
          <c:layoutTarget val="inner"/>
          <c:xMode val="edge"/>
          <c:yMode val="edge"/>
          <c:x val="9.4792051743490466E-2"/>
          <c:y val="0.17430547721579703"/>
          <c:w val="0.75321185721195327"/>
          <c:h val="0.69548298689947385"/>
        </c:manualLayout>
      </c:layout>
      <c:barChart>
        <c:barDir val="col"/>
        <c:grouping val="clustered"/>
        <c:varyColors val="0"/>
        <c:ser>
          <c:idx val="0"/>
          <c:order val="0"/>
          <c:tx>
            <c:v>Produção petróleo</c:v>
          </c:tx>
          <c:invertIfNegative val="0"/>
          <c:dPt>
            <c:idx val="12"/>
            <c:invertIfNegative val="0"/>
            <c:bubble3D val="0"/>
            <c:spPr>
              <a:solidFill>
                <a:srgbClr val="4F81BD"/>
              </a:solidFill>
            </c:spPr>
          </c:dPt>
          <c:dPt>
            <c:idx val="13"/>
            <c:invertIfNegative val="0"/>
            <c:bubble3D val="0"/>
            <c:spPr>
              <a:solidFill>
                <a:srgbClr val="333399"/>
              </a:solidFill>
            </c:spPr>
          </c:dPt>
          <c:dPt>
            <c:idx val="14"/>
            <c:invertIfNegative val="0"/>
            <c:bubble3D val="0"/>
            <c:spPr>
              <a:solidFill>
                <a:srgbClr val="333399"/>
              </a:solidFill>
            </c:spPr>
          </c:dPt>
          <c:dPt>
            <c:idx val="15"/>
            <c:invertIfNegative val="0"/>
            <c:bubble3D val="0"/>
            <c:spPr>
              <a:solidFill>
                <a:srgbClr val="333399"/>
              </a:solidFill>
            </c:spPr>
          </c:dPt>
          <c:dPt>
            <c:idx val="16"/>
            <c:invertIfNegative val="0"/>
            <c:bubble3D val="0"/>
            <c:spPr>
              <a:solidFill>
                <a:srgbClr val="333399"/>
              </a:solidFill>
            </c:spPr>
          </c:dPt>
          <c:dPt>
            <c:idx val="17"/>
            <c:invertIfNegative val="0"/>
            <c:bubble3D val="0"/>
            <c:spPr>
              <a:solidFill>
                <a:srgbClr val="333399"/>
              </a:solidFill>
            </c:spPr>
          </c:dPt>
          <c:dPt>
            <c:idx val="18"/>
            <c:invertIfNegative val="0"/>
            <c:bubble3D val="0"/>
            <c:spPr>
              <a:solidFill>
                <a:srgbClr val="333399"/>
              </a:solidFill>
            </c:spPr>
          </c:dPt>
          <c:dPt>
            <c:idx val="19"/>
            <c:invertIfNegative val="0"/>
            <c:bubble3D val="0"/>
            <c:spPr>
              <a:solidFill>
                <a:srgbClr val="333399"/>
              </a:solidFill>
            </c:spPr>
          </c:dPt>
          <c:dPt>
            <c:idx val="20"/>
            <c:invertIfNegative val="0"/>
            <c:bubble3D val="0"/>
            <c:spPr>
              <a:solidFill>
                <a:srgbClr val="333399"/>
              </a:solidFill>
            </c:spPr>
          </c:dPt>
          <c:cat>
            <c:strRef>
              <c:f>'depend ext'!$C$5:$W$5</c:f>
              <c:strCach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strCache>
            </c:strRef>
          </c:cat>
          <c:val>
            <c:numRef>
              <c:f>'depend ext'!$C$7:$W$7</c:f>
              <c:numCache>
                <c:formatCode>General</c:formatCode>
                <c:ptCount val="21"/>
                <c:pt idx="0">
                  <c:v>1552.4092601350801</c:v>
                </c:pt>
                <c:pt idx="1">
                  <c:v>1542.9433946137233</c:v>
                </c:pt>
                <c:pt idx="2">
                  <c:v>1712.8708264335564</c:v>
                </c:pt>
                <c:pt idx="3">
                  <c:v>1809.1223353921155</c:v>
                </c:pt>
                <c:pt idx="4">
                  <c:v>1832.6615759486153</c:v>
                </c:pt>
                <c:pt idx="5">
                  <c:v>1903.8436393303123</c:v>
                </c:pt>
                <c:pt idx="6">
                  <c:v>2029.0404925059672</c:v>
                </c:pt>
                <c:pt idx="7">
                  <c:v>2137.4174950437496</c:v>
                </c:pt>
                <c:pt idx="8">
                  <c:v>2192.9112310235414</c:v>
                </c:pt>
                <c:pt idx="9" formatCode="0.0">
                  <c:v>2154.9024733191336</c:v>
                </c:pt>
                <c:pt idx="10" formatCode="0.0">
                  <c:v>2114.1</c:v>
                </c:pt>
                <c:pt idx="11" formatCode="0.00">
                  <c:v>2346.3151345674801</c:v>
                </c:pt>
                <c:pt idx="12" formatCode="0.00">
                  <c:v>2520.7864</c:v>
                </c:pt>
                <c:pt idx="13">
                  <c:v>2910</c:v>
                </c:pt>
                <c:pt idx="14">
                  <c:v>3091</c:v>
                </c:pt>
                <c:pt idx="15">
                  <c:v>3668</c:v>
                </c:pt>
                <c:pt idx="16">
                  <c:v>4107</c:v>
                </c:pt>
                <c:pt idx="17">
                  <c:v>4546</c:v>
                </c:pt>
                <c:pt idx="18">
                  <c:v>4766</c:v>
                </c:pt>
                <c:pt idx="19">
                  <c:v>4859</c:v>
                </c:pt>
                <c:pt idx="20">
                  <c:v>4893</c:v>
                </c:pt>
              </c:numCache>
            </c:numRef>
          </c:val>
        </c:ser>
        <c:dLbls>
          <c:showLegendKey val="0"/>
          <c:showVal val="0"/>
          <c:showCatName val="0"/>
          <c:showSerName val="0"/>
          <c:showPercent val="0"/>
          <c:showBubbleSize val="0"/>
        </c:dLbls>
        <c:gapWidth val="150"/>
        <c:axId val="97588736"/>
        <c:axId val="34485312"/>
      </c:barChart>
      <c:lineChart>
        <c:grouping val="standard"/>
        <c:varyColors val="0"/>
        <c:ser>
          <c:idx val="1"/>
          <c:order val="1"/>
          <c:tx>
            <c:v>Consumo aparente</c:v>
          </c:tx>
          <c:spPr>
            <a:ln w="57150"/>
          </c:spPr>
          <c:marker>
            <c:symbol val="none"/>
          </c:marker>
          <c:dPt>
            <c:idx val="12"/>
            <c:bubble3D val="0"/>
            <c:spPr>
              <a:ln w="57150">
                <a:solidFill>
                  <a:srgbClr val="C0504D"/>
                </a:solidFill>
              </a:ln>
            </c:spPr>
          </c:dPt>
          <c:dPt>
            <c:idx val="13"/>
            <c:bubble3D val="0"/>
            <c:spPr>
              <a:ln w="57150">
                <a:solidFill>
                  <a:srgbClr val="CC9900"/>
                </a:solidFill>
              </a:ln>
            </c:spPr>
          </c:dPt>
          <c:dPt>
            <c:idx val="14"/>
            <c:bubble3D val="0"/>
            <c:spPr>
              <a:ln w="57150">
                <a:solidFill>
                  <a:srgbClr val="CC9900"/>
                </a:solidFill>
              </a:ln>
            </c:spPr>
          </c:dPt>
          <c:dPt>
            <c:idx val="15"/>
            <c:bubble3D val="0"/>
            <c:spPr>
              <a:ln w="57150">
                <a:solidFill>
                  <a:srgbClr val="CC9900"/>
                </a:solidFill>
              </a:ln>
            </c:spPr>
          </c:dPt>
          <c:dPt>
            <c:idx val="16"/>
            <c:bubble3D val="0"/>
            <c:spPr>
              <a:ln w="57150">
                <a:solidFill>
                  <a:srgbClr val="CC9900"/>
                </a:solidFill>
              </a:ln>
            </c:spPr>
          </c:dPt>
          <c:dPt>
            <c:idx val="17"/>
            <c:bubble3D val="0"/>
            <c:spPr>
              <a:ln w="57150">
                <a:solidFill>
                  <a:srgbClr val="CC9900"/>
                </a:solidFill>
              </a:ln>
            </c:spPr>
          </c:dPt>
          <c:dPt>
            <c:idx val="18"/>
            <c:bubble3D val="0"/>
            <c:spPr>
              <a:ln w="57150">
                <a:solidFill>
                  <a:srgbClr val="CC9900"/>
                </a:solidFill>
              </a:ln>
            </c:spPr>
          </c:dPt>
          <c:dPt>
            <c:idx val="19"/>
            <c:bubble3D val="0"/>
            <c:spPr>
              <a:ln w="57150">
                <a:solidFill>
                  <a:srgbClr val="CC9900"/>
                </a:solidFill>
              </a:ln>
            </c:spPr>
          </c:dPt>
          <c:dPt>
            <c:idx val="20"/>
            <c:bubble3D val="0"/>
            <c:spPr>
              <a:ln w="57150">
                <a:solidFill>
                  <a:srgbClr val="CC9900"/>
                </a:solidFill>
              </a:ln>
            </c:spPr>
          </c:dPt>
          <c:cat>
            <c:strRef>
              <c:f>'depend ext'!$B$5:$W$5</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'depend ext'!$C$10:$W$10</c:f>
              <c:numCache>
                <c:formatCode>General</c:formatCode>
                <c:ptCount val="21"/>
                <c:pt idx="0" formatCode="0.0">
                  <c:v>1622.1394199999997</c:v>
                </c:pt>
                <c:pt idx="1">
                  <c:v>1785.4</c:v>
                </c:pt>
                <c:pt idx="2">
                  <c:v>1785.16</c:v>
                </c:pt>
                <c:pt idx="3">
                  <c:v>1813.65</c:v>
                </c:pt>
                <c:pt idx="4">
                  <c:v>1940.44</c:v>
                </c:pt>
                <c:pt idx="5">
                  <c:v>1984.34</c:v>
                </c:pt>
                <c:pt idx="6">
                  <c:v>2001.96</c:v>
                </c:pt>
                <c:pt idx="7">
                  <c:v>2240</c:v>
                </c:pt>
                <c:pt idx="8">
                  <c:v>2358.13</c:v>
                </c:pt>
                <c:pt idx="9" formatCode="0.0">
                  <c:v>2484.5700000000002</c:v>
                </c:pt>
                <c:pt idx="10" formatCode="0.0">
                  <c:v>2577.4207308137179</c:v>
                </c:pt>
                <c:pt idx="11" formatCode="0.00">
                  <c:v>2659</c:v>
                </c:pt>
                <c:pt idx="12" formatCode="0.0">
                  <c:v>2603</c:v>
                </c:pt>
                <c:pt idx="13" formatCode="0.0">
                  <c:v>2700</c:v>
                </c:pt>
                <c:pt idx="14" formatCode="0.0">
                  <c:v>2790</c:v>
                </c:pt>
                <c:pt idx="15" formatCode="0.0">
                  <c:v>2890</c:v>
                </c:pt>
                <c:pt idx="16" formatCode="0.0">
                  <c:v>2970</c:v>
                </c:pt>
                <c:pt idx="17" formatCode="0.0">
                  <c:v>3160</c:v>
                </c:pt>
                <c:pt idx="18" formatCode="0.0">
                  <c:v>3250</c:v>
                </c:pt>
                <c:pt idx="19" formatCode="0.0">
                  <c:v>3340</c:v>
                </c:pt>
                <c:pt idx="20" formatCode="0.0">
                  <c:v>3440</c:v>
                </c:pt>
              </c:numCache>
            </c:numRef>
          </c:val>
          <c:smooth val="0"/>
        </c:ser>
        <c:dLbls>
          <c:showLegendKey val="0"/>
          <c:showVal val="0"/>
          <c:showCatName val="0"/>
          <c:showSerName val="0"/>
          <c:showPercent val="0"/>
          <c:showBubbleSize val="0"/>
        </c:dLbls>
        <c:marker val="1"/>
        <c:smooth val="0"/>
        <c:axId val="97588736"/>
        <c:axId val="34485312"/>
      </c:lineChart>
      <c:catAx>
        <c:axId val="97588736"/>
        <c:scaling>
          <c:orientation val="minMax"/>
        </c:scaling>
        <c:delete val="0"/>
        <c:axPos val="b"/>
        <c:numFmt formatCode="General" sourceLinked="1"/>
        <c:majorTickMark val="none"/>
        <c:minorTickMark val="none"/>
        <c:tickLblPos val="nextTo"/>
        <c:txPr>
          <a:bodyPr rot="-5400000" vert="horz"/>
          <a:lstStyle/>
          <a:p>
            <a:pPr>
              <a:defRPr sz="1400" b="1"/>
            </a:pPr>
            <a:endParaRPr lang="pt-BR"/>
          </a:p>
        </c:txPr>
        <c:crossAx val="34485312"/>
        <c:crosses val="autoZero"/>
        <c:auto val="1"/>
        <c:lblAlgn val="ctr"/>
        <c:lblOffset val="100"/>
        <c:noMultiLvlLbl val="0"/>
      </c:catAx>
      <c:valAx>
        <c:axId val="34485312"/>
        <c:scaling>
          <c:orientation val="minMax"/>
        </c:scaling>
        <c:delete val="0"/>
        <c:axPos val="l"/>
        <c:majorGridlines/>
        <c:numFmt formatCode="#,##0.0" sourceLinked="0"/>
        <c:majorTickMark val="none"/>
        <c:minorTickMark val="in"/>
        <c:tickLblPos val="nextTo"/>
        <c:txPr>
          <a:bodyPr/>
          <a:lstStyle/>
          <a:p>
            <a:pPr>
              <a:defRPr sz="1400" b="1"/>
            </a:pPr>
            <a:endParaRPr lang="pt-BR"/>
          </a:p>
        </c:txPr>
        <c:crossAx val="97588736"/>
        <c:crosses val="autoZero"/>
        <c:crossBetween val="between"/>
        <c:dispUnits>
          <c:builtInUnit val="thousands"/>
          <c:dispUnitsLbl>
            <c:layout>
              <c:manualLayout>
                <c:xMode val="edge"/>
                <c:yMode val="edge"/>
                <c:x val="1.1172200378819698E-2"/>
                <c:y val="0.40501870162574527"/>
              </c:manualLayout>
            </c:layout>
            <c:tx>
              <c:rich>
                <a:bodyPr/>
                <a:lstStyle/>
                <a:p>
                  <a:pPr>
                    <a:defRPr sz="1800"/>
                  </a:pPr>
                  <a:r>
                    <a:rPr lang="pt-BR" sz="1800"/>
                    <a:t>Mihões barris/dia</a:t>
                  </a:r>
                </a:p>
              </c:rich>
            </c:tx>
          </c:dispUnitsLbl>
        </c:dispUnits>
      </c:valAx>
    </c:plotArea>
    <c:legend>
      <c:legendPos val="r"/>
      <c:layout>
        <c:manualLayout>
          <c:xMode val="edge"/>
          <c:yMode val="edge"/>
          <c:x val="0.84719613824597051"/>
          <c:y val="0.46044458023182616"/>
          <c:w val="0.14382994018209991"/>
          <c:h val="0.34707439914083621"/>
        </c:manualLayout>
      </c:layout>
      <c:overlay val="0"/>
      <c:txPr>
        <a:bodyPr/>
        <a:lstStyle/>
        <a:p>
          <a:pPr>
            <a:defRPr sz="1400" b="1"/>
          </a:pPr>
          <a:endParaRPr lang="pt-BR"/>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a:t>Produção Brasileira de Petróleo e LGN</a:t>
            </a:r>
          </a:p>
        </c:rich>
      </c:tx>
      <c:layout/>
      <c:overlay val="0"/>
    </c:title>
    <c:autoTitleDeleted val="0"/>
    <c:plotArea>
      <c:layout/>
      <c:lineChart>
        <c:grouping val="standard"/>
        <c:varyColors val="0"/>
        <c:ser>
          <c:idx val="0"/>
          <c:order val="0"/>
          <c:spPr>
            <a:ln>
              <a:solidFill>
                <a:srgbClr val="00B0F0"/>
              </a:solidFill>
            </a:ln>
          </c:spPr>
          <c:marker>
            <c:symbol val="none"/>
          </c:marker>
          <c:trendline>
            <c:trendlineType val="linear"/>
            <c:dispRSqr val="0"/>
            <c:dispEq val="0"/>
          </c:trendline>
          <c:cat>
            <c:numRef>
              <c:f>'[Gráfico no Microsoft PowerPoint]Plan2'!$A$3:$A$185</c:f>
              <c:numCache>
                <c:formatCode>mmm\-yy</c:formatCode>
                <c:ptCount val="183"/>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numCache>
            </c:numRef>
          </c:cat>
          <c:val>
            <c:numRef>
              <c:f>'[Gráfico no Microsoft PowerPoint]Plan2'!$B$3:$B$185</c:f>
              <c:numCache>
                <c:formatCode>_(* #,##0_);_(* \(#,##0\);_(* "-"??_);_(@_)</c:formatCode>
                <c:ptCount val="183"/>
                <c:pt idx="0">
                  <c:v>1187031.3884458398</c:v>
                </c:pt>
                <c:pt idx="1">
                  <c:v>1151877.674665658</c:v>
                </c:pt>
                <c:pt idx="2">
                  <c:v>1225862.4188587542</c:v>
                </c:pt>
                <c:pt idx="3">
                  <c:v>1199227.4420759769</c:v>
                </c:pt>
                <c:pt idx="4">
                  <c:v>1199033.9421137499</c:v>
                </c:pt>
                <c:pt idx="5">
                  <c:v>1245669.274846371</c:v>
                </c:pt>
                <c:pt idx="6">
                  <c:v>1222106.7151564637</c:v>
                </c:pt>
                <c:pt idx="7">
                  <c:v>1227822.2078210087</c:v>
                </c:pt>
                <c:pt idx="8">
                  <c:v>1332972.7524891973</c:v>
                </c:pt>
                <c:pt idx="9">
                  <c:v>1353118.5406313399</c:v>
                </c:pt>
                <c:pt idx="10">
                  <c:v>1399920.1192550336</c:v>
                </c:pt>
                <c:pt idx="11">
                  <c:v>1456083.3437994628</c:v>
                </c:pt>
                <c:pt idx="12">
                  <c:v>1356560.8346553799</c:v>
                </c:pt>
                <c:pt idx="13">
                  <c:v>1377492.2298229237</c:v>
                </c:pt>
                <c:pt idx="14">
                  <c:v>1299914.762761086</c:v>
                </c:pt>
                <c:pt idx="15">
                  <c:v>1307589.5094148158</c:v>
                </c:pt>
                <c:pt idx="16">
                  <c:v>1239377.2507673074</c:v>
                </c:pt>
                <c:pt idx="17">
                  <c:v>1335343.7702453663</c:v>
                </c:pt>
                <c:pt idx="18">
                  <c:v>1344964.7029367588</c:v>
                </c:pt>
                <c:pt idx="19">
                  <c:v>1324986.8065901918</c:v>
                </c:pt>
                <c:pt idx="20">
                  <c:v>1346963.4624214559</c:v>
                </c:pt>
                <c:pt idx="21">
                  <c:v>1220614.5075363233</c:v>
                </c:pt>
                <c:pt idx="22">
                  <c:v>1381619.1177056406</c:v>
                </c:pt>
                <c:pt idx="23">
                  <c:v>1465625.6597973017</c:v>
                </c:pt>
                <c:pt idx="24">
                  <c:v>1485996.5239600644</c:v>
                </c:pt>
                <c:pt idx="25">
                  <c:v>1476023.4664289714</c:v>
                </c:pt>
                <c:pt idx="26">
                  <c:v>1500885.7713462878</c:v>
                </c:pt>
                <c:pt idx="27">
                  <c:v>1510433.1968441866</c:v>
                </c:pt>
                <c:pt idx="28">
                  <c:v>1530364.4830364503</c:v>
                </c:pt>
                <c:pt idx="29">
                  <c:v>1548914.9636972419</c:v>
                </c:pt>
                <c:pt idx="30">
                  <c:v>1494064.347318314</c:v>
                </c:pt>
                <c:pt idx="31">
                  <c:v>1552524.4973366661</c:v>
                </c:pt>
                <c:pt idx="32">
                  <c:v>1531400.594597881</c:v>
                </c:pt>
                <c:pt idx="33">
                  <c:v>1523552.0899761131</c:v>
                </c:pt>
                <c:pt idx="34">
                  <c:v>1446894.9851245699</c:v>
                </c:pt>
                <c:pt idx="35">
                  <c:v>1390617.7153457669</c:v>
                </c:pt>
                <c:pt idx="36">
                  <c:v>1556451.5418891015</c:v>
                </c:pt>
                <c:pt idx="37">
                  <c:v>1598026.1706033468</c:v>
                </c:pt>
                <c:pt idx="38">
                  <c:v>1568197.902973199</c:v>
                </c:pt>
                <c:pt idx="39">
                  <c:v>1575741.77553301</c:v>
                </c:pt>
                <c:pt idx="40">
                  <c:v>1542118.1606043261</c:v>
                </c:pt>
                <c:pt idx="41">
                  <c:v>1428452.9783357552</c:v>
                </c:pt>
                <c:pt idx="42">
                  <c:v>1547669.5173088815</c:v>
                </c:pt>
                <c:pt idx="43">
                  <c:v>1600196.5123137475</c:v>
                </c:pt>
                <c:pt idx="44">
                  <c:v>1580975.9582020338</c:v>
                </c:pt>
                <c:pt idx="45">
                  <c:v>1556925.4069667293</c:v>
                </c:pt>
                <c:pt idx="46">
                  <c:v>1537832.7221722533</c:v>
                </c:pt>
                <c:pt idx="47">
                  <c:v>1537942.3819801053</c:v>
                </c:pt>
                <c:pt idx="48">
                  <c:v>1516614.7688683006</c:v>
                </c:pt>
                <c:pt idx="49">
                  <c:v>1513367.6923921129</c:v>
                </c:pt>
                <c:pt idx="50">
                  <c:v>1541696.957572307</c:v>
                </c:pt>
                <c:pt idx="51">
                  <c:v>1509987.6090497968</c:v>
                </c:pt>
                <c:pt idx="52">
                  <c:v>1481531.194374383</c:v>
                </c:pt>
                <c:pt idx="53">
                  <c:v>1543912.3953530793</c:v>
                </c:pt>
                <c:pt idx="54">
                  <c:v>1568782.9619666613</c:v>
                </c:pt>
                <c:pt idx="55">
                  <c:v>1556059.2821851736</c:v>
                </c:pt>
                <c:pt idx="56">
                  <c:v>1586626.8688634923</c:v>
                </c:pt>
                <c:pt idx="57">
                  <c:v>1565640.0939253098</c:v>
                </c:pt>
                <c:pt idx="58">
                  <c:v>1515226.9787257239</c:v>
                </c:pt>
                <c:pt idx="59">
                  <c:v>1563676.6893296409</c:v>
                </c:pt>
                <c:pt idx="60">
                  <c:v>1567157.3066331053</c:v>
                </c:pt>
                <c:pt idx="61">
                  <c:v>1565501.7121795227</c:v>
                </c:pt>
                <c:pt idx="62">
                  <c:v>1611350.7556004275</c:v>
                </c:pt>
                <c:pt idx="63">
                  <c:v>1739328.3979193266</c:v>
                </c:pt>
                <c:pt idx="64">
                  <c:v>1759311.7858895746</c:v>
                </c:pt>
                <c:pt idx="65">
                  <c:v>1781082.9396952791</c:v>
                </c:pt>
                <c:pt idx="66">
                  <c:v>1767849.3494193177</c:v>
                </c:pt>
                <c:pt idx="67">
                  <c:v>1716028.3139400526</c:v>
                </c:pt>
                <c:pt idx="68">
                  <c:v>1755485.6686395747</c:v>
                </c:pt>
                <c:pt idx="69">
                  <c:v>1750358.7735008565</c:v>
                </c:pt>
                <c:pt idx="70">
                  <c:v>1759306.1067886055</c:v>
                </c:pt>
                <c:pt idx="71">
                  <c:v>1773353.7252082084</c:v>
                </c:pt>
                <c:pt idx="72">
                  <c:v>1776319.6443125699</c:v>
                </c:pt>
                <c:pt idx="73">
                  <c:v>1777649.4237174825</c:v>
                </c:pt>
                <c:pt idx="74">
                  <c:v>1770670.2114212217</c:v>
                </c:pt>
                <c:pt idx="75">
                  <c:v>1826819.4401638708</c:v>
                </c:pt>
                <c:pt idx="76">
                  <c:v>1828151.1150130557</c:v>
                </c:pt>
                <c:pt idx="77">
                  <c:v>1716119.4038925616</c:v>
                </c:pt>
                <c:pt idx="78">
                  <c:v>1816775.960785595</c:v>
                </c:pt>
                <c:pt idx="79">
                  <c:v>1793860.5793900371</c:v>
                </c:pt>
                <c:pt idx="80">
                  <c:v>1823444.3549891922</c:v>
                </c:pt>
                <c:pt idx="81">
                  <c:v>1847603.3402609304</c:v>
                </c:pt>
                <c:pt idx="82">
                  <c:v>1853909.9381291133</c:v>
                </c:pt>
                <c:pt idx="83">
                  <c:v>1874576.3887775773</c:v>
                </c:pt>
                <c:pt idx="84">
                  <c:v>1822406.4211376989</c:v>
                </c:pt>
                <c:pt idx="85">
                  <c:v>1846099.3522381436</c:v>
                </c:pt>
                <c:pt idx="86">
                  <c:v>1853799.0608686407</c:v>
                </c:pt>
                <c:pt idx="87">
                  <c:v>1822307.8260067389</c:v>
                </c:pt>
                <c:pt idx="88">
                  <c:v>1803951.962394166</c:v>
                </c:pt>
                <c:pt idx="89">
                  <c:v>1867137.6621987964</c:v>
                </c:pt>
                <c:pt idx="90">
                  <c:v>1853329.8171873253</c:v>
                </c:pt>
                <c:pt idx="91">
                  <c:v>1846109.8290243654</c:v>
                </c:pt>
                <c:pt idx="92">
                  <c:v>1812413.9671797068</c:v>
                </c:pt>
                <c:pt idx="93">
                  <c:v>1771775.6698305828</c:v>
                </c:pt>
                <c:pt idx="94">
                  <c:v>1798970.4977975141</c:v>
                </c:pt>
                <c:pt idx="95">
                  <c:v>1893975.4577215381</c:v>
                </c:pt>
                <c:pt idx="96">
                  <c:v>1865251.3498669097</c:v>
                </c:pt>
                <c:pt idx="97">
                  <c:v>1857885.3238054814</c:v>
                </c:pt>
                <c:pt idx="98">
                  <c:v>1835428.4449306771</c:v>
                </c:pt>
                <c:pt idx="99">
                  <c:v>1884565.2448556197</c:v>
                </c:pt>
                <c:pt idx="100">
                  <c:v>1901847.7005798216</c:v>
                </c:pt>
                <c:pt idx="101">
                  <c:v>1916554.4366834038</c:v>
                </c:pt>
                <c:pt idx="102">
                  <c:v>1912080.0474937344</c:v>
                </c:pt>
                <c:pt idx="103">
                  <c:v>1929056.0421601969</c:v>
                </c:pt>
                <c:pt idx="104">
                  <c:v>1946080.4914466664</c:v>
                </c:pt>
                <c:pt idx="105">
                  <c:v>1917943.8632860428</c:v>
                </c:pt>
                <c:pt idx="106">
                  <c:v>1891419.6747492754</c:v>
                </c:pt>
                <c:pt idx="107">
                  <c:v>1924381.5366231345</c:v>
                </c:pt>
                <c:pt idx="108">
                  <c:v>1972580.5554875568</c:v>
                </c:pt>
                <c:pt idx="109">
                  <c:v>1991043.6398303905</c:v>
                </c:pt>
                <c:pt idx="110">
                  <c:v>2023749.6373701345</c:v>
                </c:pt>
                <c:pt idx="111">
                  <c:v>2021952.2581720524</c:v>
                </c:pt>
                <c:pt idx="112">
                  <c:v>2039426.0058684694</c:v>
                </c:pt>
                <c:pt idx="113">
                  <c:v>1982251.79501259</c:v>
                </c:pt>
                <c:pt idx="114">
                  <c:v>1991672.9300772613</c:v>
                </c:pt>
                <c:pt idx="115">
                  <c:v>2036928.5037587779</c:v>
                </c:pt>
                <c:pt idx="116">
                  <c:v>2070069.3495254063</c:v>
                </c:pt>
                <c:pt idx="117">
                  <c:v>2070286.0873847113</c:v>
                </c:pt>
                <c:pt idx="118">
                  <c:v>2066171.2021647475</c:v>
                </c:pt>
                <c:pt idx="119">
                  <c:v>2079460.1414460943</c:v>
                </c:pt>
                <c:pt idx="120">
                  <c:v>2076759.8317695684</c:v>
                </c:pt>
                <c:pt idx="121">
                  <c:v>2095740.8624559604</c:v>
                </c:pt>
                <c:pt idx="122">
                  <c:v>2111935.602326585</c:v>
                </c:pt>
                <c:pt idx="123">
                  <c:v>2162887.8200964024</c:v>
                </c:pt>
                <c:pt idx="124">
                  <c:v>2158025.782371738</c:v>
                </c:pt>
                <c:pt idx="125">
                  <c:v>2127130.3007101212</c:v>
                </c:pt>
                <c:pt idx="126">
                  <c:v>2141164.6897849431</c:v>
                </c:pt>
                <c:pt idx="127">
                  <c:v>2165374.7889003712</c:v>
                </c:pt>
                <c:pt idx="128">
                  <c:v>2077235.481634767</c:v>
                </c:pt>
                <c:pt idx="129">
                  <c:v>2077689.6635229057</c:v>
                </c:pt>
                <c:pt idx="130">
                  <c:v>2179720.4910107953</c:v>
                </c:pt>
                <c:pt idx="131">
                  <c:v>2271224.4393445035</c:v>
                </c:pt>
                <c:pt idx="132">
                  <c:v>2212968.1561202914</c:v>
                </c:pt>
                <c:pt idx="133">
                  <c:v>2151174.0288334447</c:v>
                </c:pt>
                <c:pt idx="134">
                  <c:v>2165211.5644999989</c:v>
                </c:pt>
                <c:pt idx="135">
                  <c:v>2141202.8806527155</c:v>
                </c:pt>
                <c:pt idx="136">
                  <c:v>2162318.21251971</c:v>
                </c:pt>
                <c:pt idx="137">
                  <c:v>2227816.5048882402</c:v>
                </c:pt>
                <c:pt idx="138">
                  <c:v>2161364.9033893417</c:v>
                </c:pt>
                <c:pt idx="139">
                  <c:v>2139610.8956828895</c:v>
                </c:pt>
                <c:pt idx="140">
                  <c:v>2187730.2545050853</c:v>
                </c:pt>
                <c:pt idx="141">
                  <c:v>2190941.201043624</c:v>
                </c:pt>
                <c:pt idx="142">
                  <c:v>2271078.6432433682</c:v>
                </c:pt>
                <c:pt idx="143">
                  <c:v>2301290.8092465256</c:v>
                </c:pt>
                <c:pt idx="144">
                  <c:v>2315697.7968151993</c:v>
                </c:pt>
                <c:pt idx="145">
                  <c:v>2288903.3758192766</c:v>
                </c:pt>
                <c:pt idx="146">
                  <c:v>2168525.0756472894</c:v>
                </c:pt>
                <c:pt idx="147">
                  <c:v>2106275.252825703</c:v>
                </c:pt>
                <c:pt idx="148">
                  <c:v>2136307.2947088191</c:v>
                </c:pt>
                <c:pt idx="149">
                  <c:v>2126763.6597373793</c:v>
                </c:pt>
                <c:pt idx="150">
                  <c:v>2115512.3739027567</c:v>
                </c:pt>
                <c:pt idx="151">
                  <c:v>2094247.9640757807</c:v>
                </c:pt>
                <c:pt idx="152">
                  <c:v>2006371.3297607142</c:v>
                </c:pt>
                <c:pt idx="153">
                  <c:v>2099281.6557267718</c:v>
                </c:pt>
                <c:pt idx="154">
                  <c:v>2133752.0734210969</c:v>
                </c:pt>
                <c:pt idx="155">
                  <c:v>2198374.1420387989</c:v>
                </c:pt>
                <c:pt idx="156">
                  <c:v>2142538.4447886492</c:v>
                </c:pt>
                <c:pt idx="157">
                  <c:v>2107950.3361999947</c:v>
                </c:pt>
                <c:pt idx="158">
                  <c:v>1945701.6861776283</c:v>
                </c:pt>
                <c:pt idx="159">
                  <c:v>2015537.1299624078</c:v>
                </c:pt>
                <c:pt idx="160">
                  <c:v>2083896.0553885819</c:v>
                </c:pt>
                <c:pt idx="161">
                  <c:v>2194775.1081639803</c:v>
                </c:pt>
                <c:pt idx="162">
                  <c:v>2067490.0050318581</c:v>
                </c:pt>
                <c:pt idx="163">
                  <c:v>2097888.0428892849</c:v>
                </c:pt>
                <c:pt idx="164">
                  <c:v>2182851.9596046638</c:v>
                </c:pt>
                <c:pt idx="165">
                  <c:v>2166411.705596948</c:v>
                </c:pt>
                <c:pt idx="166">
                  <c:v>2170260.2386086076</c:v>
                </c:pt>
                <c:pt idx="167">
                  <c:v>2196967.7644855124</c:v>
                </c:pt>
                <c:pt idx="168">
                  <c:v>2133580.7230394371</c:v>
                </c:pt>
                <c:pt idx="169">
                  <c:v>2175229.2917682393</c:v>
                </c:pt>
                <c:pt idx="170">
                  <c:v>2202563.9390439107</c:v>
                </c:pt>
                <c:pt idx="171">
                  <c:v>2224482.7636305699</c:v>
                </c:pt>
                <c:pt idx="172">
                  <c:v>2278499.5114674624</c:v>
                </c:pt>
                <c:pt idx="173">
                  <c:v>2338153.6234828429</c:v>
                </c:pt>
                <c:pt idx="174">
                  <c:v>2365232.4538220512</c:v>
                </c:pt>
                <c:pt idx="175">
                  <c:v>2423133.5770967742</c:v>
                </c:pt>
                <c:pt idx="176">
                  <c:v>2454760.792587427</c:v>
                </c:pt>
                <c:pt idx="177">
                  <c:v>2493526.7957980745</c:v>
                </c:pt>
                <c:pt idx="178">
                  <c:v>2457377.3876459501</c:v>
                </c:pt>
                <c:pt idx="179">
                  <c:v>2595680.5697970442</c:v>
                </c:pt>
                <c:pt idx="180">
                  <c:v>2567666.6322241407</c:v>
                </c:pt>
                <c:pt idx="181">
                  <c:v>2527540.9481974724</c:v>
                </c:pt>
                <c:pt idx="182">
                  <c:v>2503252.3682804657</c:v>
                </c:pt>
              </c:numCache>
            </c:numRef>
          </c:val>
          <c:smooth val="0"/>
        </c:ser>
        <c:dLbls>
          <c:showLegendKey val="0"/>
          <c:showVal val="0"/>
          <c:showCatName val="0"/>
          <c:showSerName val="0"/>
          <c:showPercent val="0"/>
          <c:showBubbleSize val="0"/>
        </c:dLbls>
        <c:marker val="1"/>
        <c:smooth val="0"/>
        <c:axId val="98387456"/>
        <c:axId val="34487040"/>
      </c:lineChart>
      <c:dateAx>
        <c:axId val="98387456"/>
        <c:scaling>
          <c:orientation val="minMax"/>
        </c:scaling>
        <c:delete val="0"/>
        <c:axPos val="b"/>
        <c:numFmt formatCode="mmm\-yy" sourceLinked="1"/>
        <c:majorTickMark val="none"/>
        <c:minorTickMark val="none"/>
        <c:tickLblPos val="nextTo"/>
        <c:crossAx val="34487040"/>
        <c:crosses val="autoZero"/>
        <c:auto val="1"/>
        <c:lblOffset val="100"/>
        <c:baseTimeUnit val="months"/>
      </c:dateAx>
      <c:valAx>
        <c:axId val="34487040"/>
        <c:scaling>
          <c:orientation val="minMax"/>
          <c:min val="900000"/>
        </c:scaling>
        <c:delete val="0"/>
        <c:axPos val="l"/>
        <c:majorGridlines/>
        <c:title>
          <c:tx>
            <c:rich>
              <a:bodyPr/>
              <a:lstStyle/>
              <a:p>
                <a:pPr>
                  <a:defRPr sz="1400"/>
                </a:pPr>
                <a:r>
                  <a:rPr lang="en-US" sz="1400"/>
                  <a:t>barris/dia</a:t>
                </a:r>
              </a:p>
            </c:rich>
          </c:tx>
          <c:layout/>
          <c:overlay val="0"/>
        </c:title>
        <c:numFmt formatCode="_(* #,##0_);_(* \(#,##0\);_(* &quot;-&quot;??_);_(@_)" sourceLinked="1"/>
        <c:majorTickMark val="none"/>
        <c:minorTickMark val="none"/>
        <c:tickLblPos val="nextTo"/>
        <c:txPr>
          <a:bodyPr/>
          <a:lstStyle/>
          <a:p>
            <a:pPr>
              <a:defRPr sz="1200" b="1"/>
            </a:pPr>
            <a:endParaRPr lang="pt-BR"/>
          </a:p>
        </c:txPr>
        <c:crossAx val="9838745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2667064770581"/>
          <c:y val="2.755355071353971E-2"/>
          <c:w val="0.84601530001706549"/>
          <c:h val="0.7617283886335654"/>
        </c:manualLayout>
      </c:layout>
      <c:barChart>
        <c:barDir val="col"/>
        <c:grouping val="stacked"/>
        <c:varyColors val="0"/>
        <c:ser>
          <c:idx val="1"/>
          <c:order val="1"/>
          <c:tx>
            <c:v>Oferta produção nacional</c:v>
          </c:tx>
          <c:invertIfNegative val="0"/>
          <c:dPt>
            <c:idx val="0"/>
            <c:invertIfNegative val="0"/>
            <c:bubble3D val="0"/>
            <c:spPr>
              <a:solidFill>
                <a:schemeClr val="accent6">
                  <a:lumMod val="50000"/>
                </a:schemeClr>
              </a:solidFill>
            </c:spPr>
          </c:dPt>
          <c:dPt>
            <c:idx val="1"/>
            <c:invertIfNegative val="0"/>
            <c:bubble3D val="0"/>
            <c:spPr>
              <a:solidFill>
                <a:schemeClr val="accent6">
                  <a:lumMod val="50000"/>
                </a:schemeClr>
              </a:solidFill>
            </c:spPr>
          </c:dPt>
          <c:dPt>
            <c:idx val="2"/>
            <c:invertIfNegative val="0"/>
            <c:bubble3D val="0"/>
            <c:spPr>
              <a:solidFill>
                <a:schemeClr val="accent6">
                  <a:lumMod val="50000"/>
                </a:schemeClr>
              </a:solidFill>
            </c:spPr>
          </c:dPt>
          <c:dPt>
            <c:idx val="3"/>
            <c:invertIfNegative val="0"/>
            <c:bubble3D val="0"/>
            <c:spPr>
              <a:solidFill>
                <a:schemeClr val="accent6">
                  <a:lumMod val="50000"/>
                </a:schemeClr>
              </a:solidFill>
            </c:spPr>
          </c:dPt>
          <c:dPt>
            <c:idx val="4"/>
            <c:invertIfNegative val="0"/>
            <c:bubble3D val="0"/>
            <c:spPr>
              <a:solidFill>
                <a:schemeClr val="accent6">
                  <a:lumMod val="50000"/>
                </a:schemeClr>
              </a:solidFill>
            </c:spPr>
          </c:dPt>
          <c:dPt>
            <c:idx val="5"/>
            <c:invertIfNegative val="0"/>
            <c:bubble3D val="0"/>
            <c:spPr>
              <a:solidFill>
                <a:schemeClr val="accent6">
                  <a:lumMod val="50000"/>
                </a:schemeClr>
              </a:solidFill>
            </c:spPr>
          </c:dPt>
          <c:dPt>
            <c:idx val="6"/>
            <c:invertIfNegative val="0"/>
            <c:bubble3D val="0"/>
            <c:spPr>
              <a:solidFill>
                <a:schemeClr val="accent6">
                  <a:lumMod val="50000"/>
                </a:schemeClr>
              </a:solidFill>
            </c:spPr>
          </c:dPt>
          <c:dPt>
            <c:idx val="7"/>
            <c:invertIfNegative val="0"/>
            <c:bubble3D val="0"/>
            <c:spPr>
              <a:solidFill>
                <a:schemeClr val="accent6">
                  <a:lumMod val="50000"/>
                </a:schemeClr>
              </a:solidFill>
            </c:spPr>
          </c:dPt>
          <c:dPt>
            <c:idx val="8"/>
            <c:invertIfNegative val="0"/>
            <c:bubble3D val="0"/>
            <c:spPr>
              <a:solidFill>
                <a:schemeClr val="accent6">
                  <a:lumMod val="50000"/>
                </a:schemeClr>
              </a:solidFill>
            </c:spPr>
          </c:dPt>
          <c:dPt>
            <c:idx val="9"/>
            <c:invertIfNegative val="0"/>
            <c:bubble3D val="0"/>
            <c:spPr>
              <a:solidFill>
                <a:schemeClr val="accent6">
                  <a:lumMod val="50000"/>
                </a:schemeClr>
              </a:solidFill>
            </c:spPr>
          </c:dPt>
          <c:dPt>
            <c:idx val="10"/>
            <c:invertIfNegative val="0"/>
            <c:bubble3D val="0"/>
            <c:spPr>
              <a:solidFill>
                <a:schemeClr val="accent6">
                  <a:lumMod val="50000"/>
                </a:schemeClr>
              </a:solidFill>
            </c:spPr>
          </c:dPt>
          <c:dPt>
            <c:idx val="11"/>
            <c:invertIfNegative val="0"/>
            <c:bubble3D val="0"/>
            <c:spPr>
              <a:solidFill>
                <a:schemeClr val="accent6">
                  <a:lumMod val="50000"/>
                </a:schemeClr>
              </a:solidFill>
            </c:spPr>
          </c:dPt>
          <c:dPt>
            <c:idx val="12"/>
            <c:invertIfNegative val="0"/>
            <c:bubble3D val="0"/>
            <c:spPr>
              <a:solidFill>
                <a:schemeClr val="accent6">
                  <a:lumMod val="50000"/>
                </a:schemeClr>
              </a:solidFill>
            </c:spPr>
          </c:dPt>
          <c:cat>
            <c:strRef>
              <c:f>'Histórico e prev. Brasil'!$C$4:$V$4</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'Histórico e prev. Brasil'!$C$9:$W$9</c:f>
              <c:numCache>
                <c:formatCode>0.000</c:formatCode>
                <c:ptCount val="21"/>
                <c:pt idx="0">
                  <c:v>21.021000000000001</c:v>
                </c:pt>
                <c:pt idx="1">
                  <c:v>23.274000000000001</c:v>
                </c:pt>
                <c:pt idx="2">
                  <c:v>23.585000000000001</c:v>
                </c:pt>
                <c:pt idx="3">
                  <c:v>23.353000000000002</c:v>
                </c:pt>
                <c:pt idx="4">
                  <c:v>23.378</c:v>
                </c:pt>
                <c:pt idx="5">
                  <c:v>31.010999999999999</c:v>
                </c:pt>
                <c:pt idx="6">
                  <c:v>24.751999999999999</c:v>
                </c:pt>
                <c:pt idx="7">
                  <c:v>30.916</c:v>
                </c:pt>
                <c:pt idx="8">
                  <c:v>36.508000000000003</c:v>
                </c:pt>
                <c:pt idx="9">
                  <c:v>42.771999999999998</c:v>
                </c:pt>
                <c:pt idx="10">
                  <c:v>48.569999999999993</c:v>
                </c:pt>
                <c:pt idx="11">
                  <c:v>52.16</c:v>
                </c:pt>
                <c:pt idx="12" formatCode="General">
                  <c:v>58.157851344167412</c:v>
                </c:pt>
                <c:pt idx="13" formatCode="General">
                  <c:v>64.601095007010784</c:v>
                </c:pt>
                <c:pt idx="14" formatCode="General">
                  <c:v>69.446254984050341</c:v>
                </c:pt>
                <c:pt idx="15" formatCode="General">
                  <c:v>83.198461148069015</c:v>
                </c:pt>
                <c:pt idx="16" formatCode="General">
                  <c:v>88.89781019099533</c:v>
                </c:pt>
                <c:pt idx="17" formatCode="General">
                  <c:v>106.43408333695173</c:v>
                </c:pt>
                <c:pt idx="18" formatCode="General">
                  <c:v>117.23247606468843</c:v>
                </c:pt>
                <c:pt idx="19" formatCode="General">
                  <c:v>126.61776325304538</c:v>
                </c:pt>
                <c:pt idx="20" formatCode="General">
                  <c:v>127.62993351948526</c:v>
                </c:pt>
              </c:numCache>
            </c:numRef>
          </c:val>
        </c:ser>
        <c:ser>
          <c:idx val="2"/>
          <c:order val="2"/>
          <c:tx>
            <c:v>Importação GN</c:v>
          </c:tx>
          <c:invertIfNegative val="0"/>
          <c:dPt>
            <c:idx val="0"/>
            <c:invertIfNegative val="0"/>
            <c:bubble3D val="0"/>
            <c:spPr>
              <a:solidFill>
                <a:schemeClr val="accent3">
                  <a:lumMod val="50000"/>
                </a:schemeClr>
              </a:solidFill>
            </c:spPr>
          </c:dPt>
          <c:dPt>
            <c:idx val="1"/>
            <c:invertIfNegative val="0"/>
            <c:bubble3D val="0"/>
            <c:spPr>
              <a:solidFill>
                <a:schemeClr val="accent3">
                  <a:lumMod val="50000"/>
                </a:schemeClr>
              </a:solidFill>
            </c:spPr>
          </c:dPt>
          <c:dPt>
            <c:idx val="2"/>
            <c:invertIfNegative val="0"/>
            <c:bubble3D val="0"/>
            <c:spPr>
              <a:solidFill>
                <a:schemeClr val="accent3">
                  <a:lumMod val="50000"/>
                </a:schemeClr>
              </a:solidFill>
            </c:spPr>
          </c:dPt>
          <c:dPt>
            <c:idx val="3"/>
            <c:invertIfNegative val="0"/>
            <c:bubble3D val="0"/>
            <c:spPr>
              <a:solidFill>
                <a:schemeClr val="accent3">
                  <a:lumMod val="50000"/>
                </a:schemeClr>
              </a:solidFill>
            </c:spPr>
          </c:dPt>
          <c:dPt>
            <c:idx val="4"/>
            <c:invertIfNegative val="0"/>
            <c:bubble3D val="0"/>
            <c:spPr>
              <a:solidFill>
                <a:schemeClr val="accent3">
                  <a:lumMod val="50000"/>
                </a:schemeClr>
              </a:solidFill>
            </c:spPr>
          </c:dPt>
          <c:dPt>
            <c:idx val="5"/>
            <c:invertIfNegative val="0"/>
            <c:bubble3D val="0"/>
            <c:spPr>
              <a:solidFill>
                <a:schemeClr val="accent3">
                  <a:lumMod val="50000"/>
                </a:schemeClr>
              </a:solidFill>
            </c:spPr>
          </c:dPt>
          <c:dPt>
            <c:idx val="6"/>
            <c:invertIfNegative val="0"/>
            <c:bubble3D val="0"/>
            <c:spPr>
              <a:solidFill>
                <a:schemeClr val="accent3">
                  <a:lumMod val="50000"/>
                </a:schemeClr>
              </a:solidFill>
            </c:spPr>
          </c:dPt>
          <c:dPt>
            <c:idx val="7"/>
            <c:invertIfNegative val="0"/>
            <c:bubble3D val="0"/>
            <c:spPr>
              <a:solidFill>
                <a:schemeClr val="accent3">
                  <a:lumMod val="50000"/>
                </a:schemeClr>
              </a:solidFill>
            </c:spPr>
          </c:dPt>
          <c:dPt>
            <c:idx val="8"/>
            <c:invertIfNegative val="0"/>
            <c:bubble3D val="0"/>
            <c:spPr>
              <a:solidFill>
                <a:schemeClr val="accent3">
                  <a:lumMod val="50000"/>
                </a:schemeClr>
              </a:solidFill>
            </c:spPr>
          </c:dPt>
          <c:dPt>
            <c:idx val="9"/>
            <c:invertIfNegative val="0"/>
            <c:bubble3D val="0"/>
            <c:spPr>
              <a:solidFill>
                <a:schemeClr val="accent3">
                  <a:lumMod val="50000"/>
                </a:schemeClr>
              </a:solidFill>
            </c:spPr>
          </c:dPt>
          <c:dPt>
            <c:idx val="10"/>
            <c:invertIfNegative val="0"/>
            <c:bubble3D val="0"/>
            <c:spPr>
              <a:solidFill>
                <a:schemeClr val="accent3">
                  <a:lumMod val="50000"/>
                </a:schemeClr>
              </a:solidFill>
            </c:spPr>
          </c:dPt>
          <c:dPt>
            <c:idx val="11"/>
            <c:invertIfNegative val="0"/>
            <c:bubble3D val="0"/>
            <c:spPr>
              <a:solidFill>
                <a:schemeClr val="accent3">
                  <a:lumMod val="50000"/>
                </a:schemeClr>
              </a:solidFill>
            </c:spPr>
          </c:dPt>
          <c:dPt>
            <c:idx val="12"/>
            <c:invertIfNegative val="0"/>
            <c:bubble3D val="0"/>
            <c:spPr>
              <a:solidFill>
                <a:schemeClr val="accent3">
                  <a:lumMod val="50000"/>
                </a:schemeClr>
              </a:solidFill>
            </c:spPr>
          </c:dPt>
          <c:cat>
            <c:strRef>
              <c:f>'Histórico e prev. Brasil'!$C$4:$V$4</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'Histórico e prev. Brasil'!$C$11:$W$11</c:f>
              <c:numCache>
                <c:formatCode>0.000</c:formatCode>
                <c:ptCount val="21"/>
                <c:pt idx="0">
                  <c:v>16.292999999999999</c:v>
                </c:pt>
                <c:pt idx="1">
                  <c:v>22.093</c:v>
                </c:pt>
                <c:pt idx="2">
                  <c:v>24.651</c:v>
                </c:pt>
                <c:pt idx="3">
                  <c:v>26.818000000000001</c:v>
                </c:pt>
                <c:pt idx="4">
                  <c:v>28.312000000000001</c:v>
                </c:pt>
                <c:pt idx="5">
                  <c:v>31.004999999999999</c:v>
                </c:pt>
                <c:pt idx="6">
                  <c:v>23.407</c:v>
                </c:pt>
                <c:pt idx="7">
                  <c:v>34.649000000000001</c:v>
                </c:pt>
                <c:pt idx="8">
                  <c:v>28.715999999999998</c:v>
                </c:pt>
                <c:pt idx="9">
                  <c:v>35.11</c:v>
                </c:pt>
                <c:pt idx="10">
                  <c:v>45.14</c:v>
                </c:pt>
                <c:pt idx="11">
                  <c:v>51.53</c:v>
                </c:pt>
                <c:pt idx="12">
                  <c:v>71.099999999999994</c:v>
                </c:pt>
                <c:pt idx="13">
                  <c:v>71.099999999999994</c:v>
                </c:pt>
                <c:pt idx="14">
                  <c:v>71.099999999999994</c:v>
                </c:pt>
                <c:pt idx="15">
                  <c:v>71.099999999999994</c:v>
                </c:pt>
                <c:pt idx="16">
                  <c:v>71.099999999999994</c:v>
                </c:pt>
                <c:pt idx="17">
                  <c:v>71.099999999999994</c:v>
                </c:pt>
                <c:pt idx="18">
                  <c:v>71.099999999999994</c:v>
                </c:pt>
                <c:pt idx="19">
                  <c:v>71.099999999999994</c:v>
                </c:pt>
                <c:pt idx="20">
                  <c:v>71.099999999999994</c:v>
                </c:pt>
              </c:numCache>
            </c:numRef>
          </c:val>
        </c:ser>
        <c:dLbls>
          <c:showLegendKey val="0"/>
          <c:showVal val="0"/>
          <c:showCatName val="0"/>
          <c:showSerName val="0"/>
          <c:showPercent val="0"/>
          <c:showBubbleSize val="0"/>
        </c:dLbls>
        <c:gapWidth val="150"/>
        <c:overlap val="100"/>
        <c:axId val="143675904"/>
        <c:axId val="31611648"/>
      </c:barChart>
      <c:lineChart>
        <c:grouping val="standard"/>
        <c:varyColors val="0"/>
        <c:ser>
          <c:idx val="0"/>
          <c:order val="0"/>
          <c:tx>
            <c:v>Produção Gás Natural</c:v>
          </c:tx>
          <c:spPr>
            <a:ln w="38100">
              <a:solidFill>
                <a:srgbClr val="7C1E71"/>
              </a:solidFill>
              <a:prstDash val="dash"/>
            </a:ln>
          </c:spPr>
          <c:marker>
            <c:symbol val="none"/>
          </c:marker>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spPr>
              <a:ln w="38100">
                <a:solidFill>
                  <a:srgbClr val="CC9900"/>
                </a:solidFill>
                <a:prstDash val="dash"/>
              </a:ln>
            </c:spPr>
          </c:dPt>
          <c:dPt>
            <c:idx val="14"/>
            <c:bubble3D val="0"/>
            <c:spPr>
              <a:ln w="38100">
                <a:solidFill>
                  <a:srgbClr val="CC9900"/>
                </a:solidFill>
                <a:prstDash val="dash"/>
              </a:ln>
            </c:spPr>
          </c:dPt>
          <c:dPt>
            <c:idx val="15"/>
            <c:bubble3D val="0"/>
            <c:spPr>
              <a:ln w="38100">
                <a:solidFill>
                  <a:srgbClr val="CC9900"/>
                </a:solidFill>
                <a:prstDash val="dash"/>
              </a:ln>
            </c:spPr>
          </c:dPt>
          <c:dPt>
            <c:idx val="16"/>
            <c:bubble3D val="0"/>
            <c:spPr>
              <a:ln w="38100">
                <a:solidFill>
                  <a:srgbClr val="CC9900"/>
                </a:solidFill>
                <a:prstDash val="dash"/>
              </a:ln>
            </c:spPr>
          </c:dPt>
          <c:dPt>
            <c:idx val="17"/>
            <c:bubble3D val="0"/>
            <c:spPr>
              <a:ln w="38100">
                <a:solidFill>
                  <a:srgbClr val="CC9900"/>
                </a:solidFill>
                <a:prstDash val="dash"/>
              </a:ln>
            </c:spPr>
          </c:dPt>
          <c:dPt>
            <c:idx val="18"/>
            <c:bubble3D val="0"/>
            <c:spPr>
              <a:ln w="38100">
                <a:solidFill>
                  <a:srgbClr val="CC9900"/>
                </a:solidFill>
                <a:prstDash val="dash"/>
              </a:ln>
            </c:spPr>
          </c:dPt>
          <c:dPt>
            <c:idx val="19"/>
            <c:bubble3D val="0"/>
            <c:spPr>
              <a:ln w="38100">
                <a:solidFill>
                  <a:srgbClr val="CC9900"/>
                </a:solidFill>
                <a:prstDash val="dash"/>
              </a:ln>
            </c:spPr>
          </c:dPt>
          <c:dPt>
            <c:idx val="20"/>
            <c:bubble3D val="0"/>
            <c:spPr>
              <a:ln w="38100">
                <a:solidFill>
                  <a:srgbClr val="CC9900"/>
                </a:solidFill>
                <a:prstDash val="dash"/>
              </a:ln>
            </c:spPr>
          </c:dPt>
          <c:cat>
            <c:strRef>
              <c:f>'Histórico e prev. Brasil'!$C$4:$W$4</c:f>
              <c:strCach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strCache>
            </c:strRef>
          </c:cat>
          <c:val>
            <c:numRef>
              <c:f>'Histórico e prev. Brasil'!$C$6:$W$6</c:f>
              <c:numCache>
                <c:formatCode>0.000</c:formatCode>
                <c:ptCount val="21"/>
                <c:pt idx="0">
                  <c:v>43.265928767123292</c:v>
                </c:pt>
                <c:pt idx="1">
                  <c:v>46.369278688524588</c:v>
                </c:pt>
                <c:pt idx="2">
                  <c:v>48.490961643835618</c:v>
                </c:pt>
                <c:pt idx="3">
                  <c:v>48.510030136986302</c:v>
                </c:pt>
                <c:pt idx="4">
                  <c:v>49.730553424657536</c:v>
                </c:pt>
                <c:pt idx="5">
                  <c:v>58.996316939890711</c:v>
                </c:pt>
                <c:pt idx="6">
                  <c:v>57.921972602739729</c:v>
                </c:pt>
                <c:pt idx="7">
                  <c:v>62.845060273972599</c:v>
                </c:pt>
                <c:pt idx="8">
                  <c:v>65.955427397260266</c:v>
                </c:pt>
                <c:pt idx="9">
                  <c:v>70.579904371584689</c:v>
                </c:pt>
                <c:pt idx="10">
                  <c:v>77.19</c:v>
                </c:pt>
                <c:pt idx="11">
                  <c:v>87.38</c:v>
                </c:pt>
                <c:pt idx="12" formatCode="General">
                  <c:v>95.846333329999993</c:v>
                </c:pt>
                <c:pt idx="13" formatCode="General">
                  <c:v>110.22916041495489</c:v>
                </c:pt>
                <c:pt idx="14" formatCode="General">
                  <c:v>122.60120902235333</c:v>
                </c:pt>
                <c:pt idx="15" formatCode="General">
                  <c:v>145.33219626678363</c:v>
                </c:pt>
                <c:pt idx="16" formatCode="General">
                  <c:v>156.33883136060669</c:v>
                </c:pt>
                <c:pt idx="17" formatCode="General">
                  <c:v>178.11771715269339</c:v>
                </c:pt>
                <c:pt idx="18" formatCode="General">
                  <c:v>196.70018718832426</c:v>
                </c:pt>
                <c:pt idx="19" formatCode="General">
                  <c:v>206.51174483383102</c:v>
                </c:pt>
                <c:pt idx="20" formatCode="General">
                  <c:v>205.71211165032622</c:v>
                </c:pt>
              </c:numCache>
            </c:numRef>
          </c:val>
          <c:smooth val="0"/>
        </c:ser>
        <c:ser>
          <c:idx val="3"/>
          <c:order val="3"/>
          <c:tx>
            <c:v>Demanda potencial total GN</c:v>
          </c:tx>
          <c:spPr>
            <a:ln>
              <a:solidFill>
                <a:schemeClr val="tx1"/>
              </a:solidFill>
            </a:ln>
          </c:spPr>
          <c:marker>
            <c:symbol val="none"/>
          </c:marker>
          <c:cat>
            <c:strRef>
              <c:f>'Histórico e prev. Brasil'!$C$4:$W$4</c:f>
              <c:strCach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strCache>
            </c:strRef>
          </c:cat>
          <c:val>
            <c:numRef>
              <c:f>'Histórico e prev. Brasil'!$C$17:$W$17</c:f>
              <c:numCache>
                <c:formatCode>General</c:formatCode>
                <c:ptCount val="21"/>
                <c:pt idx="12" formatCode="0.000">
                  <c:v>116.2829177781653</c:v>
                </c:pt>
                <c:pt idx="13" formatCode="0.000">
                  <c:v>120.35911649297439</c:v>
                </c:pt>
                <c:pt idx="14" formatCode="0.000">
                  <c:v>130.33909788148574</c:v>
                </c:pt>
                <c:pt idx="15" formatCode="0.000">
                  <c:v>136.87991046753976</c:v>
                </c:pt>
                <c:pt idx="16" formatCode="0.000">
                  <c:v>142.66384229785308</c:v>
                </c:pt>
                <c:pt idx="17" formatCode="0.000">
                  <c:v>151.77930554728013</c:v>
                </c:pt>
                <c:pt idx="18" formatCode="0.000">
                  <c:v>163.36734009311198</c:v>
                </c:pt>
                <c:pt idx="19" formatCode="0.000">
                  <c:v>172.75050039513351</c:v>
                </c:pt>
                <c:pt idx="20" formatCode="0.000">
                  <c:v>186.85045846011511</c:v>
                </c:pt>
              </c:numCache>
            </c:numRef>
          </c:val>
          <c:smooth val="0"/>
        </c:ser>
        <c:ser>
          <c:idx val="4"/>
          <c:order val="4"/>
          <c:tx>
            <c:v>Demanda GN sem térmicas bicombustíveis</c:v>
          </c:tx>
          <c:spPr>
            <a:ln w="38100">
              <a:solidFill>
                <a:srgbClr val="00B0F0"/>
              </a:solidFill>
            </a:ln>
          </c:spPr>
          <c:marker>
            <c:symbol val="none"/>
          </c:marker>
          <c:cat>
            <c:strRef>
              <c:f>'Histórico e prev. Brasil'!$C$4:$W$4</c:f>
              <c:strCach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strCache>
            </c:strRef>
          </c:cat>
          <c:val>
            <c:numRef>
              <c:f>'Histórico e prev. Brasil'!$C$16:$W$16</c:f>
              <c:numCache>
                <c:formatCode>General</c:formatCode>
                <c:ptCount val="21"/>
                <c:pt idx="12" formatCode="0.000">
                  <c:v>107.59642730098268</c:v>
                </c:pt>
                <c:pt idx="13" formatCode="0.000">
                  <c:v>111.67262601579179</c:v>
                </c:pt>
                <c:pt idx="14" formatCode="0.000">
                  <c:v>119.20050910787052</c:v>
                </c:pt>
                <c:pt idx="15" formatCode="0.000">
                  <c:v>125.74132169392455</c:v>
                </c:pt>
                <c:pt idx="16" formatCode="0.000">
                  <c:v>131.52525352423785</c:v>
                </c:pt>
                <c:pt idx="17" formatCode="0.000">
                  <c:v>140.64071677366491</c:v>
                </c:pt>
                <c:pt idx="18" formatCode="0.000">
                  <c:v>152.22875131949675</c:v>
                </c:pt>
                <c:pt idx="19" formatCode="0.000">
                  <c:v>161.61191162151829</c:v>
                </c:pt>
                <c:pt idx="20" formatCode="0.000">
                  <c:v>175.71186968649988</c:v>
                </c:pt>
              </c:numCache>
            </c:numRef>
          </c:val>
          <c:smooth val="0"/>
        </c:ser>
        <c:dLbls>
          <c:showLegendKey val="0"/>
          <c:showVal val="0"/>
          <c:showCatName val="0"/>
          <c:showSerName val="0"/>
          <c:showPercent val="0"/>
          <c:showBubbleSize val="0"/>
        </c:dLbls>
        <c:marker val="1"/>
        <c:smooth val="0"/>
        <c:axId val="143675904"/>
        <c:axId val="31611648"/>
      </c:lineChart>
      <c:catAx>
        <c:axId val="143675904"/>
        <c:scaling>
          <c:orientation val="minMax"/>
        </c:scaling>
        <c:delete val="0"/>
        <c:axPos val="b"/>
        <c:numFmt formatCode="General" sourceLinked="1"/>
        <c:majorTickMark val="out"/>
        <c:minorTickMark val="none"/>
        <c:tickLblPos val="nextTo"/>
        <c:txPr>
          <a:bodyPr/>
          <a:lstStyle/>
          <a:p>
            <a:pPr>
              <a:defRPr sz="1100" b="1"/>
            </a:pPr>
            <a:endParaRPr lang="pt-BR"/>
          </a:p>
        </c:txPr>
        <c:crossAx val="31611648"/>
        <c:crosses val="autoZero"/>
        <c:auto val="1"/>
        <c:lblAlgn val="ctr"/>
        <c:lblOffset val="100"/>
        <c:noMultiLvlLbl val="0"/>
      </c:catAx>
      <c:valAx>
        <c:axId val="31611648"/>
        <c:scaling>
          <c:orientation val="minMax"/>
        </c:scaling>
        <c:delete val="0"/>
        <c:axPos val="l"/>
        <c:majorGridlines/>
        <c:numFmt formatCode="0" sourceLinked="0"/>
        <c:majorTickMark val="out"/>
        <c:minorTickMark val="none"/>
        <c:tickLblPos val="nextTo"/>
        <c:txPr>
          <a:bodyPr/>
          <a:lstStyle/>
          <a:p>
            <a:pPr>
              <a:defRPr sz="1600" b="1"/>
            </a:pPr>
            <a:endParaRPr lang="pt-BR"/>
          </a:p>
        </c:txPr>
        <c:crossAx val="143675904"/>
        <c:crosses val="autoZero"/>
        <c:crossBetween val="between"/>
      </c:valAx>
    </c:plotArea>
    <c:legend>
      <c:legendPos val="b"/>
      <c:layout>
        <c:manualLayout>
          <c:xMode val="edge"/>
          <c:yMode val="edge"/>
          <c:x val="0.21067925323112247"/>
          <c:y val="0.87288035626084115"/>
          <c:w val="0.78146617968373888"/>
          <c:h val="0.12027897020752018"/>
        </c:manualLayout>
      </c:layout>
      <c:overlay val="0"/>
      <c:txPr>
        <a:bodyPr/>
        <a:lstStyle/>
        <a:p>
          <a:pPr rtl="0">
            <a:defRPr sz="1200" b="1"/>
          </a:pPr>
          <a:endParaRPr lang="pt-BR"/>
        </a:p>
      </c:txPr>
    </c:legend>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0.0066</cdr:x>
      <cdr:y>0.95007</cdr:y>
    </cdr:from>
    <cdr:to>
      <cdr:x>0.20325</cdr:x>
      <cdr:y>0.98667</cdr:y>
    </cdr:to>
    <cdr:sp macro="" textlink="">
      <cdr:nvSpPr>
        <cdr:cNvPr id="2" name="CaixaDeTexto 1"/>
        <cdr:cNvSpPr txBox="1"/>
      </cdr:nvSpPr>
      <cdr:spPr>
        <a:xfrm xmlns:a="http://schemas.openxmlformats.org/drawingml/2006/main">
          <a:off x="58456" y="5130948"/>
          <a:ext cx="1741744" cy="1976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200" b="1" dirty="0">
              <a:solidFill>
                <a:srgbClr val="FF0000"/>
              </a:solidFill>
            </a:rPr>
            <a:t>*2015: até </a:t>
          </a:r>
          <a:r>
            <a:rPr lang="pt-BR" sz="1200" b="1" dirty="0" smtClean="0">
              <a:solidFill>
                <a:srgbClr val="FF0000"/>
              </a:solidFill>
            </a:rPr>
            <a:t>março</a:t>
          </a:r>
          <a:endParaRPr lang="pt-BR" sz="1200" b="1" dirty="0">
            <a:solidFill>
              <a:srgbClr val="FF0000"/>
            </a:solidFill>
          </a:endParaRPr>
        </a:p>
      </cdr:txBody>
    </cdr:sp>
  </cdr:relSizeAnchor>
  <cdr:relSizeAnchor xmlns:cdr="http://schemas.openxmlformats.org/drawingml/2006/chartDrawing">
    <cdr:from>
      <cdr:x>0.8588</cdr:x>
      <cdr:y>0.90803</cdr:y>
    </cdr:from>
    <cdr:to>
      <cdr:x>0.9782</cdr:x>
      <cdr:y>0.95288</cdr:y>
    </cdr:to>
    <cdr:sp macro="" textlink="">
      <cdr:nvSpPr>
        <cdr:cNvPr id="3" name="CaixaDeTexto 2"/>
        <cdr:cNvSpPr txBox="1"/>
      </cdr:nvSpPr>
      <cdr:spPr>
        <a:xfrm xmlns:a="http://schemas.openxmlformats.org/drawingml/2006/main">
          <a:off x="9317831" y="5143499"/>
          <a:ext cx="1295400" cy="25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a:p>
      </cdr:txBody>
    </cdr:sp>
  </cdr:relSizeAnchor>
  <cdr:relSizeAnchor xmlns:cdr="http://schemas.openxmlformats.org/drawingml/2006/chartDrawing">
    <cdr:from>
      <cdr:x>0.8588</cdr:x>
      <cdr:y>0.88561</cdr:y>
    </cdr:from>
    <cdr:to>
      <cdr:x>0.99576</cdr:x>
      <cdr:y>0.96857</cdr:y>
    </cdr:to>
    <cdr:sp macro="" textlink="">
      <cdr:nvSpPr>
        <cdr:cNvPr id="4" name="CaixaDeTexto 3"/>
        <cdr:cNvSpPr txBox="1"/>
      </cdr:nvSpPr>
      <cdr:spPr>
        <a:xfrm xmlns:a="http://schemas.openxmlformats.org/drawingml/2006/main">
          <a:off x="9317831" y="5016499"/>
          <a:ext cx="1485900" cy="469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a:p>
      </cdr:txBody>
    </cdr:sp>
  </cdr:relSizeAnchor>
  <cdr:relSizeAnchor xmlns:cdr="http://schemas.openxmlformats.org/drawingml/2006/chartDrawing">
    <cdr:from>
      <cdr:x>0.83131</cdr:x>
      <cdr:y>0.95002</cdr:y>
    </cdr:from>
    <cdr:to>
      <cdr:x>0.98579</cdr:x>
      <cdr:y>1</cdr:y>
    </cdr:to>
    <cdr:sp macro="" textlink="">
      <cdr:nvSpPr>
        <cdr:cNvPr id="5" name="CaixaDeTexto 4"/>
        <cdr:cNvSpPr txBox="1"/>
      </cdr:nvSpPr>
      <cdr:spPr>
        <a:xfrm xmlns:a="http://schemas.openxmlformats.org/drawingml/2006/main">
          <a:off x="7362884" y="5130684"/>
          <a:ext cx="1368280" cy="2699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200" dirty="0"/>
            <a:t>Fonte: EPE/ANP</a:t>
          </a:r>
        </a:p>
      </cdr:txBody>
    </cdr:sp>
  </cdr:relSizeAnchor>
</c:userShapes>
</file>

<file path=ppt/drawings/drawing2.xml><?xml version="1.0" encoding="utf-8"?>
<c:userShapes xmlns:c="http://schemas.openxmlformats.org/drawingml/2006/chart">
  <cdr:relSizeAnchor xmlns:cdr="http://schemas.openxmlformats.org/drawingml/2006/chartDrawing">
    <cdr:from>
      <cdr:x>0.00313</cdr:x>
      <cdr:y>0.30414</cdr:y>
    </cdr:from>
    <cdr:to>
      <cdr:x>0.07181</cdr:x>
      <cdr:y>0.59611</cdr:y>
    </cdr:to>
    <cdr:sp macro="" textlink="">
      <cdr:nvSpPr>
        <cdr:cNvPr id="2" name="CaixaDeTexto 1"/>
        <cdr:cNvSpPr txBox="1"/>
      </cdr:nvSpPr>
      <cdr:spPr>
        <a:xfrm xmlns:a="http://schemas.openxmlformats.org/drawingml/2006/main">
          <a:off x="19050" y="1190641"/>
          <a:ext cx="418734" cy="1142997"/>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pt-BR" sz="1800" b="1" dirty="0"/>
            <a:t>Milhões m³/dia</a:t>
          </a:r>
        </a:p>
      </cdr:txBody>
    </cdr:sp>
  </cdr:relSizeAnchor>
  <cdr:relSizeAnchor xmlns:cdr="http://schemas.openxmlformats.org/drawingml/2006/chartDrawing">
    <cdr:from>
      <cdr:x>0.01406</cdr:x>
      <cdr:y>0.93735</cdr:y>
    </cdr:from>
    <cdr:to>
      <cdr:x>0.19047</cdr:x>
      <cdr:y>0.98358</cdr:y>
    </cdr:to>
    <cdr:sp macro="" textlink="">
      <cdr:nvSpPr>
        <cdr:cNvPr id="3" name="CaixaDeTexto 2"/>
        <cdr:cNvSpPr txBox="1"/>
      </cdr:nvSpPr>
      <cdr:spPr>
        <a:xfrm xmlns:a="http://schemas.openxmlformats.org/drawingml/2006/main">
          <a:off x="121487" y="5220696"/>
          <a:ext cx="1524351" cy="2574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100" dirty="0">
              <a:solidFill>
                <a:srgbClr val="FF0000"/>
              </a:solidFill>
            </a:rPr>
            <a:t>*Média</a:t>
          </a:r>
          <a:r>
            <a:rPr lang="pt-BR" sz="1100" baseline="0" dirty="0">
              <a:solidFill>
                <a:srgbClr val="FF0000"/>
              </a:solidFill>
            </a:rPr>
            <a:t> até março/2015</a:t>
          </a:r>
          <a:endParaRPr lang="pt-BR" sz="1100"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1" y="1"/>
            <a:ext cx="2955505" cy="496890"/>
          </a:xfrm>
          <a:prstGeom prst="rect">
            <a:avLst/>
          </a:prstGeom>
          <a:noFill/>
          <a:ln w="9525">
            <a:noFill/>
            <a:miter lim="800000"/>
            <a:headEnd/>
            <a:tailEnd/>
          </a:ln>
          <a:effectLst/>
        </p:spPr>
        <p:txBody>
          <a:bodyPr vert="horz" wrap="square" lIns="92325" tIns="46164" rIns="92325" bIns="46164" numCol="1" anchor="t" anchorCtr="0" compatLnSpc="1">
            <a:prstTxWarp prst="textNoShape">
              <a:avLst/>
            </a:prstTxWarp>
          </a:bodyPr>
          <a:lstStyle>
            <a:lvl1pPr>
              <a:defRPr sz="1200">
                <a:latin typeface="Arial" charset="0"/>
              </a:defRPr>
            </a:lvl1pPr>
          </a:lstStyle>
          <a:p>
            <a:pPr>
              <a:defRPr/>
            </a:pPr>
            <a:endParaRPr lang="pt-BR"/>
          </a:p>
        </p:txBody>
      </p:sp>
      <p:sp>
        <p:nvSpPr>
          <p:cNvPr id="236547" name="Rectangle 3"/>
          <p:cNvSpPr>
            <a:spLocks noGrp="1" noChangeArrowheads="1"/>
          </p:cNvSpPr>
          <p:nvPr>
            <p:ph type="dt" sz="quarter" idx="1"/>
          </p:nvPr>
        </p:nvSpPr>
        <p:spPr bwMode="auto">
          <a:xfrm>
            <a:off x="3862786" y="1"/>
            <a:ext cx="2955505" cy="496890"/>
          </a:xfrm>
          <a:prstGeom prst="rect">
            <a:avLst/>
          </a:prstGeom>
          <a:noFill/>
          <a:ln w="9525">
            <a:noFill/>
            <a:miter lim="800000"/>
            <a:headEnd/>
            <a:tailEnd/>
          </a:ln>
          <a:effectLst/>
        </p:spPr>
        <p:txBody>
          <a:bodyPr vert="horz" wrap="square" lIns="92325" tIns="46164" rIns="92325" bIns="46164" numCol="1" anchor="t" anchorCtr="0" compatLnSpc="1">
            <a:prstTxWarp prst="textNoShape">
              <a:avLst/>
            </a:prstTxWarp>
          </a:bodyPr>
          <a:lstStyle>
            <a:lvl1pPr algn="r">
              <a:defRPr sz="1200">
                <a:latin typeface="Arial" charset="0"/>
              </a:defRPr>
            </a:lvl1pPr>
          </a:lstStyle>
          <a:p>
            <a:pPr>
              <a:defRPr/>
            </a:pPr>
            <a:endParaRPr lang="pt-BR"/>
          </a:p>
        </p:txBody>
      </p:sp>
      <p:sp>
        <p:nvSpPr>
          <p:cNvPr id="236548" name="Rectangle 4"/>
          <p:cNvSpPr>
            <a:spLocks noGrp="1" noChangeArrowheads="1"/>
          </p:cNvSpPr>
          <p:nvPr>
            <p:ph type="ftr" sz="quarter" idx="2"/>
          </p:nvPr>
        </p:nvSpPr>
        <p:spPr bwMode="auto">
          <a:xfrm>
            <a:off x="1" y="9432913"/>
            <a:ext cx="2955505" cy="496890"/>
          </a:xfrm>
          <a:prstGeom prst="rect">
            <a:avLst/>
          </a:prstGeom>
          <a:noFill/>
          <a:ln w="9525">
            <a:noFill/>
            <a:miter lim="800000"/>
            <a:headEnd/>
            <a:tailEnd/>
          </a:ln>
          <a:effectLst/>
        </p:spPr>
        <p:txBody>
          <a:bodyPr vert="horz" wrap="square" lIns="92325" tIns="46164" rIns="92325" bIns="46164" numCol="1" anchor="b" anchorCtr="0" compatLnSpc="1">
            <a:prstTxWarp prst="textNoShape">
              <a:avLst/>
            </a:prstTxWarp>
          </a:bodyPr>
          <a:lstStyle>
            <a:lvl1pPr>
              <a:defRPr sz="1200">
                <a:latin typeface="Arial" charset="0"/>
              </a:defRPr>
            </a:lvl1pPr>
          </a:lstStyle>
          <a:p>
            <a:pPr>
              <a:defRPr/>
            </a:pPr>
            <a:endParaRPr lang="pt-BR"/>
          </a:p>
        </p:txBody>
      </p:sp>
      <p:sp>
        <p:nvSpPr>
          <p:cNvPr id="236549" name="Rectangle 5"/>
          <p:cNvSpPr>
            <a:spLocks noGrp="1" noChangeArrowheads="1"/>
          </p:cNvSpPr>
          <p:nvPr>
            <p:ph type="sldNum" sz="quarter" idx="3"/>
          </p:nvPr>
        </p:nvSpPr>
        <p:spPr bwMode="auto">
          <a:xfrm>
            <a:off x="3862786" y="9432913"/>
            <a:ext cx="2955505" cy="496890"/>
          </a:xfrm>
          <a:prstGeom prst="rect">
            <a:avLst/>
          </a:prstGeom>
          <a:noFill/>
          <a:ln w="9525">
            <a:noFill/>
            <a:miter lim="800000"/>
            <a:headEnd/>
            <a:tailEnd/>
          </a:ln>
          <a:effectLst/>
        </p:spPr>
        <p:txBody>
          <a:bodyPr vert="horz" wrap="square" lIns="92325" tIns="46164" rIns="92325" bIns="46164" numCol="1" anchor="b" anchorCtr="0" compatLnSpc="1">
            <a:prstTxWarp prst="textNoShape">
              <a:avLst/>
            </a:prstTxWarp>
          </a:bodyPr>
          <a:lstStyle>
            <a:lvl1pPr algn="r">
              <a:defRPr sz="1200">
                <a:latin typeface="Arial" charset="0"/>
              </a:defRPr>
            </a:lvl1pPr>
          </a:lstStyle>
          <a:p>
            <a:pPr>
              <a:defRPr/>
            </a:pPr>
            <a:fld id="{E0DF5EA0-EF65-475E-91CA-76080DA6286F}" type="slidenum">
              <a:rPr lang="pt-BR"/>
              <a:pPr>
                <a:defRPr/>
              </a:pPr>
              <a:t>‹nº›</a:t>
            </a:fld>
            <a:endParaRPr lang="pt-BR" dirty="0"/>
          </a:p>
        </p:txBody>
      </p:sp>
    </p:spTree>
    <p:extLst>
      <p:ext uri="{BB962C8B-B14F-4D97-AF65-F5344CB8AC3E}">
        <p14:creationId xmlns:p14="http://schemas.microsoft.com/office/powerpoint/2010/main" val="105681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7" name="Rectangle 7"/>
          <p:cNvSpPr>
            <a:spLocks noGrp="1" noChangeArrowheads="1"/>
          </p:cNvSpPr>
          <p:nvPr>
            <p:ph type="sldNum" sz="quarter" idx="5"/>
          </p:nvPr>
        </p:nvSpPr>
        <p:spPr bwMode="auto">
          <a:xfrm>
            <a:off x="3862786" y="9432913"/>
            <a:ext cx="2955505" cy="496890"/>
          </a:xfrm>
          <a:prstGeom prst="rect">
            <a:avLst/>
          </a:prstGeom>
          <a:noFill/>
          <a:ln w="9525">
            <a:noFill/>
            <a:miter lim="800000"/>
            <a:headEnd/>
            <a:tailEnd/>
          </a:ln>
          <a:effectLst/>
        </p:spPr>
        <p:txBody>
          <a:bodyPr vert="horz" wrap="square" lIns="92325" tIns="46164" rIns="92325" bIns="46164" numCol="1" anchor="b" anchorCtr="0" compatLnSpc="1">
            <a:prstTxWarp prst="textNoShape">
              <a:avLst/>
            </a:prstTxWarp>
          </a:bodyPr>
          <a:lstStyle>
            <a:lvl1pPr algn="r">
              <a:defRPr sz="1200">
                <a:latin typeface="Arial" charset="0"/>
              </a:defRPr>
            </a:lvl1pPr>
          </a:lstStyle>
          <a:p>
            <a:pPr>
              <a:defRPr/>
            </a:pPr>
            <a:fld id="{8CF45942-3534-4E02-B2DA-8F06D08CCFFB}" type="slidenum">
              <a:rPr lang="pt-BR"/>
              <a:pPr>
                <a:defRPr/>
              </a:pPr>
              <a:t>‹nº›</a:t>
            </a:fld>
            <a:endParaRPr lang="pt-BR" dirty="0"/>
          </a:p>
        </p:txBody>
      </p:sp>
    </p:spTree>
    <p:extLst>
      <p:ext uri="{BB962C8B-B14F-4D97-AF65-F5344CB8AC3E}">
        <p14:creationId xmlns:p14="http://schemas.microsoft.com/office/powerpoint/2010/main" val="3796758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omciencia.br/reportagens/petroleo/pet01.s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comciencia.br/reportagens/petroleo/pet11.s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63979" y="9434517"/>
            <a:ext cx="2955926"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1" tIns="45827" rIns="91651" bIns="45827" anchor="b"/>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algn="r" eaLnBrk="1" hangingPunct="1"/>
            <a:fld id="{4EAB84A4-2DA3-4EFC-9E18-B811C83D0C8E}" type="slidenum">
              <a:rPr lang="pt-BR" sz="1200"/>
              <a:pPr algn="r" eaLnBrk="1" hangingPunct="1"/>
              <a:t>3</a:t>
            </a:fld>
            <a:endParaRPr lang="pt-BR" sz="1200"/>
          </a:p>
        </p:txBody>
      </p:sp>
      <p:sp>
        <p:nvSpPr>
          <p:cNvPr id="61443" name="Rectangle 2"/>
          <p:cNvSpPr>
            <a:spLocks noGrp="1" noRot="1" noChangeAspect="1" noChangeArrowheads="1" noTextEdit="1"/>
          </p:cNvSpPr>
          <p:nvPr>
            <p:ph type="sldImg"/>
          </p:nvPr>
        </p:nvSpPr>
        <p:spPr bwMode="auto">
          <a:xfrm>
            <a:off x="927100" y="744538"/>
            <a:ext cx="4965700" cy="3724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1444" name="Rectangle 3"/>
          <p:cNvSpPr>
            <a:spLocks noGrp="1" noChangeArrowheads="1"/>
          </p:cNvSpPr>
          <p:nvPr>
            <p:ph type="body" idx="1"/>
          </p:nvPr>
        </p:nvSpPr>
        <p:spPr bwMode="auto">
          <a:xfrm>
            <a:off x="681040" y="4718051"/>
            <a:ext cx="5457825" cy="44688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19" tIns="46210" rIns="92419" bIns="46210"/>
          <a:lstStyle/>
          <a:p>
            <a:pPr eaLnBrk="1" hangingPunct="1"/>
            <a:r>
              <a:rPr lang="pt-BR" dirty="0" smtClean="0">
                <a:latin typeface="Verdana" pitchFamily="34" charset="0"/>
                <a:ea typeface="Arial Unicode MS" pitchFamily="34" charset="-128"/>
                <a:cs typeface="Arial Unicode MS" pitchFamily="34" charset="-128"/>
              </a:rPr>
              <a:t>Este slide concentra todas as concessões e instalações do setor petróleo e gás no Brasil. As bacias sedimentares costeiras (em amarelo claro) têm grande parte das nossas reservas, em especial as do sudeste do País. Os atuais preços do petróleo também tem motivado as empresas a investirem nas áreas de novas fronteiras, como as bacias de São Francisco (MG) e do Parnaíba (MA).</a:t>
            </a:r>
          </a:p>
          <a:p>
            <a:pPr eaLnBrk="1" hangingPunct="1"/>
            <a:r>
              <a:rPr lang="pt-BR" dirty="0"/>
              <a:t>	n.</a:t>
            </a:r>
            <a:r>
              <a:rPr lang="pt-BR" dirty="0" smtClean="0"/>
              <a:t> 	</a:t>
            </a:r>
            <a:r>
              <a:rPr lang="pt-BR" dirty="0"/>
              <a:t>área (km²)</a:t>
            </a:r>
            <a:r>
              <a:rPr lang="pt-BR" dirty="0" smtClean="0"/>
              <a:t> </a:t>
            </a:r>
          </a:p>
          <a:p>
            <a:pPr eaLnBrk="1" hangingPunct="1"/>
            <a:r>
              <a:rPr lang="pt-BR" dirty="0"/>
              <a:t>Blocos</a:t>
            </a:r>
            <a:r>
              <a:rPr lang="pt-BR" dirty="0" smtClean="0"/>
              <a:t> 	</a:t>
            </a:r>
            <a:r>
              <a:rPr lang="pt-BR" dirty="0"/>
              <a:t>226</a:t>
            </a:r>
            <a:r>
              <a:rPr lang="pt-BR" dirty="0" smtClean="0"/>
              <a:t> </a:t>
            </a:r>
            <a:r>
              <a:rPr lang="pt-BR" dirty="0"/>
              <a:t>   	247.581,37</a:t>
            </a:r>
          </a:p>
          <a:p>
            <a:pPr eaLnBrk="1" hangingPunct="1"/>
            <a:r>
              <a:rPr lang="pt-BR" dirty="0"/>
              <a:t>11R</a:t>
            </a:r>
            <a:r>
              <a:rPr lang="pt-BR" dirty="0" smtClean="0"/>
              <a:t> 	</a:t>
            </a:r>
            <a:r>
              <a:rPr lang="pt-BR" dirty="0"/>
              <a:t>120</a:t>
            </a:r>
            <a:r>
              <a:rPr lang="pt-BR" dirty="0" smtClean="0"/>
              <a:t> </a:t>
            </a:r>
            <a:r>
              <a:rPr lang="pt-BR" dirty="0"/>
              <a:t>     	61.258,70</a:t>
            </a:r>
          </a:p>
          <a:p>
            <a:pPr eaLnBrk="1" hangingPunct="1"/>
            <a:r>
              <a:rPr lang="pt-BR" dirty="0"/>
              <a:t>12R	72	46.762,3</a:t>
            </a:r>
            <a:endParaRPr lang="pt-BR" dirty="0" smtClean="0"/>
          </a:p>
          <a:p>
            <a:pPr eaLnBrk="1" hangingPunct="1"/>
            <a:r>
              <a:rPr lang="pt-BR" dirty="0"/>
              <a:t>Campos</a:t>
            </a:r>
            <a:r>
              <a:rPr lang="pt-BR" dirty="0" smtClean="0"/>
              <a:t> 	</a:t>
            </a:r>
            <a:r>
              <a:rPr lang="pt-BR" dirty="0"/>
              <a:t>434</a:t>
            </a:r>
            <a:r>
              <a:rPr lang="pt-BR" dirty="0" smtClean="0"/>
              <a:t> </a:t>
            </a:r>
            <a:r>
              <a:rPr lang="pt-BR" dirty="0"/>
              <a:t>     	25073,80  </a:t>
            </a:r>
          </a:p>
          <a:p>
            <a:pPr eaLnBrk="1" hangingPunct="1"/>
            <a:r>
              <a:rPr lang="pt-BR" dirty="0"/>
              <a:t>		 380,7 mil km²</a:t>
            </a:r>
            <a:endParaRPr lang="pt-BR" dirty="0" smtClean="0">
              <a:latin typeface="Verdana" pitchFamily="34" charset="0"/>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HISTÓRIA DO PETRÓLEO NO BRASIL</a:t>
            </a:r>
          </a:p>
          <a:p>
            <a:pPr eaLnBrk="1" hangingPunct="1"/>
            <a:r>
              <a:rPr lang="pt-BR" dirty="0" smtClean="0">
                <a:latin typeface="Verdana" pitchFamily="34" charset="0"/>
                <a:ea typeface="Arial Unicode MS" pitchFamily="34" charset="-128"/>
                <a:cs typeface="Arial Unicode MS" pitchFamily="34" charset="-128"/>
              </a:rPr>
              <a:t>A história da indústria petrolífera do Brasil se confunde com a criação da Petrobras, em 1953, empresa que alavancou a exploração deste recurso natural que se tornaria um dos termômetros da política internacional. No cenário mundial, hoje, o Brasil ocupa o 16º lugar no </a:t>
            </a:r>
            <a:r>
              <a:rPr lang="pt-BR" i="1" dirty="0" smtClean="0">
                <a:latin typeface="Verdana" pitchFamily="34" charset="0"/>
                <a:ea typeface="Arial Unicode MS" pitchFamily="34" charset="-128"/>
                <a:cs typeface="Arial Unicode MS" pitchFamily="34" charset="-128"/>
              </a:rPr>
              <a:t>ranking</a:t>
            </a:r>
            <a:r>
              <a:rPr lang="pt-BR" dirty="0" smtClean="0">
                <a:latin typeface="Verdana" pitchFamily="34" charset="0"/>
                <a:ea typeface="Arial Unicode MS" pitchFamily="34" charset="-128"/>
                <a:cs typeface="Arial Unicode MS" pitchFamily="34" charset="-128"/>
              </a:rPr>
              <a:t> dos maiores produtores de petróleo do mundo. Até isso ocorrer foi preciso que houvesse um aumento da capacitação de recursos humanos, injeção de capital, crises internacionais e a criação de políticas que organizaram e priorizaram o petróleo para o desenvolvimento do país.</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Mas este foi o resultado de uma caminhada que começou quando observadores e curiosos foram gradativamente desvendando os primeiros vestígios de petróleo em solo brasileiro a partir do final do século XIX. Nos EUA, em 1859, perfurava-se o primeiro poço de petróleo na Pensilvânia, descoberto pelo coronel Edwin L. Drake. A hoje módica extração de 19 barris ao dia, motivou inúmeras outras iniciativas.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No Brasil, as primeiras tentativas de encontrar petróleo datam de 1864, Mas apenas em 1897, o fazendeiro Eugênio Ferreira de Camargo perfurou, na região de Bofete (SP), o que foi considerado o primeiro poço petrolífero do país, muito embora apenas 2 barris tenham dele sido extraídos. Nesta época o mundo conheceu os primeiros motores à explosão que expandiriam as aplicações do petróleo, antes restritas ao uso em indústrias e iluminação de residências ou locais públicos. No final do século XIX, dez países já extraíam petróleo de seus subsolos.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Entre as principais tentativas de órgãos públicos organizarem e profissionalizarem a atividade de perfuração de poços no país estão a criação do Serviço Geológico e Mineralógico Brasileiro (SGMB), em 1907, do Departamento Nacional da Produção Mineral, órgão do Ministério de Agricultura, em 1933, e as contribuições do governo do estado de São Paulo. Muito embora as iniciativas tenham sido importantes para atrair geólogos e engenheiros estrangeiros e brasileiros para pesquisar nos estados do Alagoas, Amazonas, Bahia e Sergipe, a falta de recursos, equipamentos e pessoal qualificado dificultaram a chegada de resultados positivos.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Durante a década de 30, já se instalava no Brasil uma campanha para a nacionalização dos bens do subsolo, em função da presença de </a:t>
            </a:r>
            <a:r>
              <a:rPr lang="pt-BR" i="1" dirty="0" smtClean="0">
                <a:latin typeface="Verdana" pitchFamily="34" charset="0"/>
                <a:ea typeface="Arial Unicode MS" pitchFamily="34" charset="-128"/>
                <a:cs typeface="Arial Unicode MS" pitchFamily="34" charset="-128"/>
              </a:rPr>
              <a:t>trustes</a:t>
            </a:r>
            <a:r>
              <a:rPr lang="pt-BR" dirty="0" smtClean="0">
                <a:latin typeface="Verdana" pitchFamily="34" charset="0"/>
                <a:ea typeface="Arial Unicode MS" pitchFamily="34" charset="-128"/>
                <a:cs typeface="Arial Unicode MS" pitchFamily="34" charset="-128"/>
              </a:rPr>
              <a:t> (reunião de empresas para controlar o mercado) que apossavam-se de grandes áreas de petróleo e de minérios, como o ferro. Um das pessoas que desempenhou papel chave nesta campanha foi Monteiro Lobato, que sonhava com um Brasil próspero que pudesse oferecer progresso e desenvolvimento para sua população. Depois de uma viagem aos Estados Unidos, em 1931, Lobato retorna entusiasmado com o modelo de país próspero que conhecera e passa a defender as riquezas naturais do Brasil e sua capacidade de produzir petróleo, através de contribuições de artigos para jornais e palestras para promover a conscientização popular. Estavam entre seus esforços de luta, cartas enviadas ao então presidente Getúlio Vargas, alertando-o sobre os malefícios da política de </a:t>
            </a:r>
            <a:r>
              <a:rPr lang="pt-BR" i="1" dirty="0" smtClean="0">
                <a:latin typeface="Verdana" pitchFamily="34" charset="0"/>
                <a:ea typeface="Arial Unicode MS" pitchFamily="34" charset="-128"/>
                <a:cs typeface="Arial Unicode MS" pitchFamily="34" charset="-128"/>
              </a:rPr>
              <a:t>trustes</a:t>
            </a:r>
            <a:r>
              <a:rPr lang="pt-BR" dirty="0" smtClean="0">
                <a:latin typeface="Verdana" pitchFamily="34" charset="0"/>
                <a:ea typeface="Arial Unicode MS" pitchFamily="34" charset="-128"/>
                <a:cs typeface="Arial Unicode MS" pitchFamily="34" charset="-128"/>
              </a:rPr>
              <a:t> para o país e a necessidade de defesa da soberania nacional na questão do petróleo; recebeu do governo a concessão de duas companhias de petróleo de exploração do recurso, além de ter lançado os livros </a:t>
            </a:r>
            <a:r>
              <a:rPr lang="pt-BR" i="1" dirty="0" smtClean="0">
                <a:latin typeface="Verdana" pitchFamily="34" charset="0"/>
                <a:ea typeface="Arial Unicode MS" pitchFamily="34" charset="-128"/>
                <a:cs typeface="Arial Unicode MS" pitchFamily="34" charset="-128"/>
              </a:rPr>
              <a:t>O escândalo do petróleo</a:t>
            </a:r>
            <a:r>
              <a:rPr lang="pt-BR" dirty="0" smtClean="0">
                <a:latin typeface="Verdana" pitchFamily="34" charset="0"/>
                <a:ea typeface="Arial Unicode MS" pitchFamily="34" charset="-128"/>
                <a:cs typeface="Arial Unicode MS" pitchFamily="34" charset="-128"/>
              </a:rPr>
              <a:t> e do infanto-juvenil, </a:t>
            </a:r>
            <a:r>
              <a:rPr lang="pt-BR" i="1" dirty="0" smtClean="0">
                <a:latin typeface="Verdana" pitchFamily="34" charset="0"/>
                <a:ea typeface="Arial Unicode MS" pitchFamily="34" charset="-128"/>
                <a:cs typeface="Arial Unicode MS" pitchFamily="34" charset="-128"/>
              </a:rPr>
              <a:t>O poço do Visconde, Serões de Dona Benta e Histórias de Tia Nastácia</a:t>
            </a:r>
            <a:r>
              <a:rPr lang="pt-BR" dirty="0" smtClean="0">
                <a:latin typeface="Verdana" pitchFamily="34" charset="0"/>
                <a:ea typeface="Arial Unicode MS" pitchFamily="34" charset="-128"/>
                <a:cs typeface="Arial Unicode MS" pitchFamily="34" charset="-128"/>
              </a:rPr>
              <a:t>, sobre a descoberta do petróleo.</a:t>
            </a:r>
            <a:endParaRPr lang="pt-BR" dirty="0" smtClean="0">
              <a:latin typeface="Arial Unicode MS" pitchFamily="34" charset="-128"/>
              <a:ea typeface="Arial Unicode MS" pitchFamily="34" charset="-128"/>
              <a:cs typeface="Arial Unicode MS" pitchFamily="34" charset="-128"/>
            </a:endParaRPr>
          </a:p>
          <a:p>
            <a:pPr algn="ctr" eaLnBrk="1" hangingPunct="1"/>
            <a:r>
              <a:rPr lang="pt-BR" i="1" dirty="0" smtClean="0">
                <a:latin typeface="Verdana" pitchFamily="34" charset="0"/>
                <a:ea typeface="Arial Unicode MS" pitchFamily="34" charset="-128"/>
                <a:cs typeface="Arial Unicode MS" pitchFamily="34" charset="-128"/>
              </a:rPr>
              <a:t>(...) O assunto é extremamente sério e faz jus ao exame sereno do Presidente da República, pois que as nossas melhores jazidas de minérios já caíram em mãos estrangeiras e no passo em que as coisas vão o mesmo se dará com as terras potencialmente petrolíferas. (...)</a:t>
            </a:r>
            <a:endParaRPr lang="pt-BR" dirty="0" smtClean="0">
              <a:latin typeface="Arial Unicode MS" pitchFamily="34" charset="-128"/>
              <a:ea typeface="Arial Unicode MS" pitchFamily="34" charset="-128"/>
              <a:cs typeface="Arial Unicode MS" pitchFamily="34" charset="-128"/>
            </a:endParaRPr>
          </a:p>
          <a:p>
            <a:pPr algn="ctr" eaLnBrk="1" hangingPunct="1"/>
            <a:r>
              <a:rPr lang="pt-BR" b="1" dirty="0" smtClean="0">
                <a:latin typeface="Verdana" pitchFamily="34" charset="0"/>
                <a:ea typeface="Arial Unicode MS" pitchFamily="34" charset="-128"/>
                <a:cs typeface="Arial Unicode MS" pitchFamily="34" charset="-128"/>
              </a:rPr>
              <a:t>Trecho da Carta que Monteiro Lobato enviou ao presidente Getúlio Vargas em 20 de janeiro de 1935.</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Nesse meio tempo, no interior da Bahia, no município, coincidentemente mas nada relacionado ao escritor, de Lobato, Manoel Ignácio Bastos, engenheiro que trabalhava para a delegacia de Terras e Minas, encontra amostras de uma substância negra que, após ser analisada pelos engenheiros Antonio Joaquim de Souza Carneiro, da Escola Politécnica de São Paulo e Oscar Cordeiro, da Bolsa de Mercadorias, é confirmada como sendo petróleo. Depois de muitas tentativas frustradas de atrair a atenção das autoridades, finalmente, em 1939, a sonda enviada pelo DNPM jorraria petróleo abundantemente, sendo considerado o primeiro poço comerciável do país, dois anos depois.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Apenas como curiosidade, quem recebeu os créditos pela descoberta foi Oscar Cordeiro, fato que só seria corrigido pela Petrobras em 1965, quinze anos após a morte de Ignácio Bastos, após extensa análise documental apresentada pela viúva de Bastos.</a:t>
            </a:r>
            <a:endParaRPr lang="pt-BR" dirty="0" smtClean="0">
              <a:latin typeface="Arial Unicode MS" pitchFamily="34" charset="-128"/>
              <a:ea typeface="Arial Unicode MS" pitchFamily="34" charset="-128"/>
              <a:cs typeface="Arial Unicode MS" pitchFamily="34" charset="-128"/>
            </a:endParaRPr>
          </a:p>
          <a:p>
            <a:pPr algn="ctr" eaLnBrk="1" hangingPunct="1"/>
            <a:r>
              <a:rPr lang="pt-BR" i="1" dirty="0" smtClean="0">
                <a:latin typeface="Verdana" pitchFamily="34" charset="0"/>
                <a:ea typeface="Arial Unicode MS" pitchFamily="34" charset="-128"/>
                <a:cs typeface="Arial Unicode MS" pitchFamily="34" charset="-128"/>
              </a:rPr>
              <a:t>"Minha filha, eu agora tomei um choque. Passei no Lobato e vi lá uma placa - 'Mina de Petróleo de Oscar Cordeiro'. E eu retruquei. Não disse a você, </a:t>
            </a:r>
            <a:r>
              <a:rPr lang="pt-BR" i="1" dirty="0" err="1" smtClean="0">
                <a:latin typeface="Verdana" pitchFamily="34" charset="0"/>
                <a:ea typeface="Arial Unicode MS" pitchFamily="34" charset="-128"/>
                <a:cs typeface="Arial Unicode MS" pitchFamily="34" charset="-128"/>
              </a:rPr>
              <a:t>Maneca</a:t>
            </a:r>
            <a:r>
              <a:rPr lang="pt-BR" i="1" dirty="0" smtClean="0">
                <a:latin typeface="Verdana" pitchFamily="34" charset="0"/>
                <a:ea typeface="Arial Unicode MS" pitchFamily="34" charset="-128"/>
                <a:cs typeface="Arial Unicode MS" pitchFamily="34" charset="-128"/>
              </a:rPr>
              <a:t>, que não convidasse ninguém e esperasse ajuda do governo? E </a:t>
            </a:r>
            <a:r>
              <a:rPr lang="pt-BR" i="1" dirty="0" err="1" smtClean="0">
                <a:latin typeface="Verdana" pitchFamily="34" charset="0"/>
                <a:ea typeface="Arial Unicode MS" pitchFamily="34" charset="-128"/>
                <a:cs typeface="Arial Unicode MS" pitchFamily="34" charset="-128"/>
              </a:rPr>
              <a:t>Maneca</a:t>
            </a:r>
            <a:r>
              <a:rPr lang="pt-BR" i="1" dirty="0" smtClean="0">
                <a:latin typeface="Verdana" pitchFamily="34" charset="0"/>
                <a:ea typeface="Arial Unicode MS" pitchFamily="34" charset="-128"/>
                <a:cs typeface="Arial Unicode MS" pitchFamily="34" charset="-128"/>
              </a:rPr>
              <a:t>, sempre incisivo nas respostas: 'Mas minha filha, Cordeiro, como presidente da Bolsa de Mercadorias, pode levar avante a parte comercial da sociedade' ".</a:t>
            </a:r>
            <a:endParaRPr lang="pt-BR" dirty="0" smtClean="0">
              <a:latin typeface="Arial Unicode MS" pitchFamily="34" charset="-128"/>
              <a:ea typeface="Arial Unicode MS" pitchFamily="34" charset="-128"/>
              <a:cs typeface="Arial Unicode MS" pitchFamily="34" charset="-128"/>
            </a:endParaRPr>
          </a:p>
          <a:p>
            <a:pPr algn="ctr" eaLnBrk="1" hangingPunct="1"/>
            <a:r>
              <a:rPr lang="pt-BR" b="1" dirty="0" err="1" smtClean="0">
                <a:latin typeface="Verdana" pitchFamily="34" charset="0"/>
                <a:ea typeface="Arial Unicode MS" pitchFamily="34" charset="-128"/>
                <a:cs typeface="Arial Unicode MS" pitchFamily="34" charset="-128"/>
              </a:rPr>
              <a:t>Maneca</a:t>
            </a:r>
            <a:r>
              <a:rPr lang="pt-BR" b="1" dirty="0" smtClean="0">
                <a:latin typeface="Verdana" pitchFamily="34" charset="0"/>
                <a:ea typeface="Arial Unicode MS" pitchFamily="34" charset="-128"/>
                <a:cs typeface="Arial Unicode MS" pitchFamily="34" charset="-128"/>
              </a:rPr>
              <a:t> - apelido de Manoel Ignácio Bastos. Entrevista que Dona Diva, viúva de Bastos, concedeu ao Jornal da Bahia na década de 1950. Fonte: </a:t>
            </a:r>
            <a:r>
              <a:rPr lang="pt-BR" b="1" i="1" dirty="0" smtClean="0">
                <a:latin typeface="Verdana" pitchFamily="34" charset="0"/>
                <a:ea typeface="Arial Unicode MS" pitchFamily="34" charset="-128"/>
                <a:cs typeface="Arial Unicode MS" pitchFamily="34" charset="-128"/>
              </a:rPr>
              <a:t>Afinal quem descobriu o petróleo no Brasil?</a:t>
            </a:r>
            <a:r>
              <a:rPr lang="pt-BR" b="1" dirty="0" smtClean="0">
                <a:latin typeface="Verdana" pitchFamily="34" charset="0"/>
                <a:ea typeface="Arial Unicode MS" pitchFamily="34" charset="-128"/>
                <a:cs typeface="Arial Unicode MS" pitchFamily="34" charset="-128"/>
              </a:rPr>
              <a:t> de </a:t>
            </a:r>
            <a:r>
              <a:rPr lang="pt-BR" b="1" dirty="0" err="1" smtClean="0">
                <a:latin typeface="Verdana" pitchFamily="34" charset="0"/>
                <a:ea typeface="Arial Unicode MS" pitchFamily="34" charset="-128"/>
                <a:cs typeface="Arial Unicode MS" pitchFamily="34" charset="-128"/>
              </a:rPr>
              <a:t>Petronilha</a:t>
            </a:r>
            <a:r>
              <a:rPr lang="pt-BR" b="1" dirty="0" smtClean="0">
                <a:latin typeface="Verdana" pitchFamily="34" charset="0"/>
                <a:ea typeface="Arial Unicode MS" pitchFamily="34" charset="-128"/>
                <a:cs typeface="Arial Unicode MS" pitchFamily="34" charset="-128"/>
              </a:rPr>
              <a:t> Pimentel.</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O êxito obtido em Lobato reforçou a necessidade do país minimizar sua dependência em relação às importações de petróleo. Consequentemente, em 1939 o governo de Getúlio Vargas instala o Conselho Nacional do Petróleo (CNP), com a primeira Lei do Petróleo do país, para estruturar e regularizar as atividades envolvidas, desde o processo de exploração de jazidas até a importação, exportação, transporte, distribuição e comércio de petróleo e derivados. Este decreto tornou o recurso patrimônio da União.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Daí em diante, muitas perfurações foram feitas nas bacias do Paraná de Sergipe-Alagoas e do Recôncavo, sendo que as principais descobertas foram feitas nesta.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Nos anos 50, a pressão da sociedade e a demanda por petróleo se intensificavam, com o movimento de partidos políticos de esquerda que lançam a campanha "</a:t>
            </a:r>
            <a:r>
              <a:rPr lang="pt-BR" dirty="0" smtClean="0">
                <a:latin typeface="Verdana" pitchFamily="34" charset="0"/>
                <a:ea typeface="Arial Unicode MS" pitchFamily="34" charset="-128"/>
                <a:cs typeface="Arial Unicode MS" pitchFamily="34" charset="-128"/>
                <a:hlinkClick r:id="rId3"/>
              </a:rPr>
              <a:t>O petróleo é nosso</a:t>
            </a:r>
            <a:r>
              <a:rPr lang="pt-BR" dirty="0" smtClean="0">
                <a:latin typeface="Verdana" pitchFamily="34" charset="0"/>
                <a:ea typeface="Arial Unicode MS" pitchFamily="34" charset="-128"/>
                <a:cs typeface="Arial Unicode MS" pitchFamily="34" charset="-128"/>
              </a:rPr>
              <a:t>". O governo Getúlio Vargas responde com a assinatura, em outubro de 1953, da Lei 2004 que instituiu a Petróleo Brasileiro S.A (Petrobras) como monopólio estatal de pesquisa e lavra, refino e transporte do petróleo e seus derivados. </a:t>
            </a:r>
            <a:endParaRPr lang="pt-BR" dirty="0" smtClean="0">
              <a:latin typeface="Arial Unicode MS" pitchFamily="34" charset="-128"/>
              <a:ea typeface="Arial Unicode MS" pitchFamily="34" charset="-128"/>
              <a:cs typeface="Arial Unicode MS" pitchFamily="34" charset="-128"/>
            </a:endParaRPr>
          </a:p>
          <a:p>
            <a:pPr eaLnBrk="1" hangingPunct="1"/>
            <a:r>
              <a:rPr lang="pt-BR" b="1" dirty="0" smtClean="0">
                <a:latin typeface="Verdana" pitchFamily="34" charset="0"/>
                <a:ea typeface="Arial Unicode MS" pitchFamily="34" charset="-128"/>
                <a:cs typeface="Arial Unicode MS" pitchFamily="34" charset="-128"/>
              </a:rPr>
              <a:t>O início da indústria do petróleo no Brasil</a:t>
            </a:r>
            <a:r>
              <a:rPr lang="pt-BR" dirty="0" smtClean="0">
                <a:latin typeface="Verdana" pitchFamily="34" charset="0"/>
                <a:ea typeface="Arial Unicode MS" pitchFamily="34" charset="-128"/>
                <a:cs typeface="Arial Unicode MS" pitchFamily="34" charset="-128"/>
              </a:rPr>
              <a:t/>
            </a:r>
            <a:br>
              <a:rPr lang="pt-BR" dirty="0" smtClean="0">
                <a:latin typeface="Verdana" pitchFamily="34" charset="0"/>
                <a:ea typeface="Arial Unicode MS" pitchFamily="34" charset="-128"/>
                <a:cs typeface="Arial Unicode MS" pitchFamily="34" charset="-128"/>
              </a:rPr>
            </a:br>
            <a:r>
              <a:rPr lang="pt-BR" dirty="0" smtClean="0">
                <a:latin typeface="Verdana" pitchFamily="34" charset="0"/>
                <a:ea typeface="Arial Unicode MS" pitchFamily="34" charset="-128"/>
                <a:cs typeface="Arial Unicode MS" pitchFamily="34" charset="-128"/>
              </a:rPr>
              <a:t>Em função do desenvolvimento industrial e da construção de rodovias que interligavam as principais cidades brasileiras, o consumo de combustíveis fósseis aumenta grandemente na década de 50. No período, a produção nacional era de apenas 2.700 barris por dia, enquanto o consumo totalizava 170 mil barris diários, quase todos importados na forma de derivados (combustível já refinado). Esses dados foram publicados por Celso Fernando Lucchesi, no número 33 da </a:t>
            </a:r>
            <a:r>
              <a:rPr lang="pt-BR" i="1" dirty="0" smtClean="0">
                <a:latin typeface="Verdana" pitchFamily="34" charset="0"/>
                <a:ea typeface="Arial Unicode MS" pitchFamily="34" charset="-128"/>
                <a:cs typeface="Arial Unicode MS" pitchFamily="34" charset="-128"/>
              </a:rPr>
              <a:t>Revista do Instituto de Estudos Avançados, </a:t>
            </a:r>
            <a:r>
              <a:rPr lang="pt-BR" dirty="0" smtClean="0">
                <a:latin typeface="Verdana" pitchFamily="34" charset="0"/>
                <a:ea typeface="Arial Unicode MS" pitchFamily="34" charset="-128"/>
                <a:cs typeface="Arial Unicode MS" pitchFamily="34" charset="-128"/>
              </a:rPr>
              <a:t>da USP. A partir da década de 1950, então, a nova empresa intensificou as atividades exploratórias e procurou formar e especializar seu corpo técnico, para atender às exigências da nascente indústria brasileira de petróleo (leia </a:t>
            </a:r>
            <a:r>
              <a:rPr lang="pt-BR" dirty="0" smtClean="0">
                <a:latin typeface="Verdana" pitchFamily="34" charset="0"/>
                <a:ea typeface="Arial Unicode MS" pitchFamily="34" charset="-128"/>
                <a:cs typeface="Arial Unicode MS" pitchFamily="34" charset="-128"/>
                <a:hlinkClick r:id="rId4"/>
              </a:rPr>
              <a:t>reportagem</a:t>
            </a:r>
            <a:r>
              <a:rPr lang="pt-BR" dirty="0" smtClean="0">
                <a:latin typeface="Verdana" pitchFamily="34" charset="0"/>
                <a:ea typeface="Arial Unicode MS" pitchFamily="34" charset="-128"/>
                <a:cs typeface="Arial Unicode MS" pitchFamily="34" charset="-128"/>
              </a:rPr>
              <a:t> sobre capacitação para o setor petrolífero)</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Com a criação da Petrobras "saímos do zero, já que a indústria [de petróleo antes da Petrobras] era praticamente inexistente", afirma José Lima, gerente executivo de Recursos Humanos da Petrobras.</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Até 1968, os técnicos vindos de outros países foram, gradativamente, sendo substituídos por técnicos brasileiros, que eram enviados ao exterior para se especializarem. Os esforços eram concentrados na região da Amazônia e do Recôncavo. Quinze anos após a criação da Petrobras, as áreas de exploração se expandiram para a acumulação de </a:t>
            </a:r>
            <a:r>
              <a:rPr lang="pt-BR" dirty="0" err="1" smtClean="0">
                <a:latin typeface="Verdana" pitchFamily="34" charset="0"/>
                <a:ea typeface="Arial Unicode MS" pitchFamily="34" charset="-128"/>
                <a:cs typeface="Arial Unicode MS" pitchFamily="34" charset="-128"/>
              </a:rPr>
              <a:t>Jequiá</a:t>
            </a:r>
            <a:r>
              <a:rPr lang="pt-BR" dirty="0" smtClean="0">
                <a:latin typeface="Verdana" pitchFamily="34" charset="0"/>
                <a:ea typeface="Arial Unicode MS" pitchFamily="34" charset="-128"/>
                <a:cs typeface="Arial Unicode MS" pitchFamily="34" charset="-128"/>
              </a:rPr>
              <a:t>, na bacia de Sergipe-Alagoas, em 1957 e </a:t>
            </a:r>
            <a:r>
              <a:rPr lang="pt-BR" dirty="0" err="1" smtClean="0">
                <a:latin typeface="Verdana" pitchFamily="34" charset="0"/>
                <a:ea typeface="Arial Unicode MS" pitchFamily="34" charset="-128"/>
                <a:cs typeface="Arial Unicode MS" pitchFamily="34" charset="-128"/>
              </a:rPr>
              <a:t>Carmópolis</a:t>
            </a:r>
            <a:r>
              <a:rPr lang="pt-BR" dirty="0" smtClean="0">
                <a:latin typeface="Verdana" pitchFamily="34" charset="0"/>
                <a:ea typeface="Arial Unicode MS" pitchFamily="34" charset="-128"/>
                <a:cs typeface="Arial Unicode MS" pitchFamily="34" charset="-128"/>
              </a:rPr>
              <a:t> (SE), em 1963. Em 1968, a área de exploração atingiu </a:t>
            </a:r>
            <a:r>
              <a:rPr lang="pt-BR" dirty="0" err="1" smtClean="0">
                <a:latin typeface="Verdana" pitchFamily="34" charset="0"/>
                <a:ea typeface="Arial Unicode MS" pitchFamily="34" charset="-128"/>
                <a:cs typeface="Arial Unicode MS" pitchFamily="34" charset="-128"/>
              </a:rPr>
              <a:t>Guaricema</a:t>
            </a:r>
            <a:r>
              <a:rPr lang="pt-BR" dirty="0" smtClean="0">
                <a:latin typeface="Verdana" pitchFamily="34" charset="0"/>
                <a:ea typeface="Arial Unicode MS" pitchFamily="34" charset="-128"/>
                <a:cs typeface="Arial Unicode MS" pitchFamily="34" charset="-128"/>
              </a:rPr>
              <a:t> (SE), o primeiro poço </a:t>
            </a:r>
            <a:r>
              <a:rPr lang="pt-BR" i="1" dirty="0" smtClean="0">
                <a:latin typeface="Verdana" pitchFamily="34" charset="0"/>
                <a:ea typeface="Arial Unicode MS" pitchFamily="34" charset="-128"/>
                <a:cs typeface="Arial Unicode MS" pitchFamily="34" charset="-128"/>
              </a:rPr>
              <a:t>offshore</a:t>
            </a:r>
            <a:r>
              <a:rPr lang="pt-BR" dirty="0" smtClean="0">
                <a:latin typeface="Verdana" pitchFamily="34" charset="0"/>
                <a:ea typeface="Arial Unicode MS" pitchFamily="34" charset="-128"/>
                <a:cs typeface="Arial Unicode MS" pitchFamily="34" charset="-128"/>
              </a:rPr>
              <a:t> (no mar) e Campo de São Matheus (ES), em 1969. Essas descobertas contrariaram os resultados de um relatório divulgado em 1961, pelo geólogo norte-americano Walter Link, contratado pela Petrobras, que concluiu a inexistência de grandes acumulações petrolíferas nas bacias sedimentares brasileiras. Mas </a:t>
            </a:r>
            <a:r>
              <a:rPr lang="pt-BR" dirty="0" err="1" smtClean="0">
                <a:latin typeface="Verdana" pitchFamily="34" charset="0"/>
                <a:ea typeface="Arial Unicode MS" pitchFamily="34" charset="-128"/>
                <a:cs typeface="Arial Unicode MS" pitchFamily="34" charset="-128"/>
              </a:rPr>
              <a:t>Guaricema</a:t>
            </a:r>
            <a:r>
              <a:rPr lang="pt-BR" dirty="0" smtClean="0">
                <a:latin typeface="Verdana" pitchFamily="34" charset="0"/>
                <a:ea typeface="Arial Unicode MS" pitchFamily="34" charset="-128"/>
                <a:cs typeface="Arial Unicode MS" pitchFamily="34" charset="-128"/>
              </a:rPr>
              <a:t>, fruto de investimentos em dados sísmicos e sondas marítimas, injetou novos ânimos nas perspectivas de um Brasil </a:t>
            </a:r>
            <a:r>
              <a:rPr lang="pt-BR" dirty="0" err="1" smtClean="0">
                <a:latin typeface="Verdana" pitchFamily="34" charset="0"/>
                <a:ea typeface="Arial Unicode MS" pitchFamily="34" charset="-128"/>
                <a:cs typeface="Arial Unicode MS" pitchFamily="34" charset="-128"/>
              </a:rPr>
              <a:t>auto-suficiente</a:t>
            </a:r>
            <a:r>
              <a:rPr lang="pt-BR" dirty="0" smtClean="0">
                <a:latin typeface="Verdana" pitchFamily="34" charset="0"/>
                <a:ea typeface="Arial Unicode MS" pitchFamily="34" charset="-128"/>
                <a:cs typeface="Arial Unicode MS" pitchFamily="34" charset="-128"/>
              </a:rPr>
              <a:t>, que passaria a redirecionar suas pesquisas agora para o mar. Ao final de 1968, a indústria brasileira produzia mais de 160 mil barris por dia.</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Embora a empresa já estivesse melhor estruturada, com profissionais brasileiros mais especializados e com a produção mais incrementada, a alta competitividade do mercado internacional tornava a importação uma atividade irresistível, estacionando a produção nacional, frente a um consumo crescente. O declínio das reservas terrestres e a baixa produção no mar levaram à ampliação dos financiamentos no </a:t>
            </a:r>
            <a:r>
              <a:rPr lang="pt-BR" i="1" dirty="0" err="1" smtClean="0">
                <a:latin typeface="Verdana" pitchFamily="34" charset="0"/>
                <a:ea typeface="Arial Unicode MS" pitchFamily="34" charset="-128"/>
                <a:cs typeface="Arial Unicode MS" pitchFamily="34" charset="-128"/>
              </a:rPr>
              <a:t>downstream</a:t>
            </a:r>
            <a:r>
              <a:rPr lang="pt-BR" dirty="0" smtClean="0">
                <a:latin typeface="Verdana" pitchFamily="34" charset="0"/>
                <a:ea typeface="Arial Unicode MS" pitchFamily="34" charset="-128"/>
                <a:cs typeface="Arial Unicode MS" pitchFamily="34" charset="-128"/>
              </a:rPr>
              <a:t> (refino, transporte e petroquímica) e à criação da </a:t>
            </a:r>
            <a:r>
              <a:rPr lang="pt-BR" dirty="0" err="1" smtClean="0">
                <a:latin typeface="Verdana" pitchFamily="34" charset="0"/>
                <a:ea typeface="Arial Unicode MS" pitchFamily="34" charset="-128"/>
                <a:cs typeface="Arial Unicode MS" pitchFamily="34" charset="-128"/>
              </a:rPr>
              <a:t>Braspetro</a:t>
            </a:r>
            <a:r>
              <a:rPr lang="pt-BR" dirty="0" smtClean="0">
                <a:latin typeface="Verdana" pitchFamily="34" charset="0"/>
                <a:ea typeface="Arial Unicode MS" pitchFamily="34" charset="-128"/>
                <a:cs typeface="Arial Unicode MS" pitchFamily="34" charset="-128"/>
              </a:rPr>
              <a:t> em 1972, com a finalidade de buscar alternativas de abastecimento de petróleo em outros países. Neste ponto, o petróleo já era o peso e a medida de muitas economias do mundo, fato que foi comprovado com a eclosão da primeira crise do petróleo, em 1973, que modificou profundamente as relações de poder das empresas multinacionais, de países consumidores e dos países produtores de petróleo.</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Em meio à crise mundial, o Brasil descobre o campo marítimo de </a:t>
            </a:r>
            <a:r>
              <a:rPr lang="pt-BR" dirty="0" err="1" smtClean="0">
                <a:latin typeface="Verdana" pitchFamily="34" charset="0"/>
                <a:ea typeface="Arial Unicode MS" pitchFamily="34" charset="-128"/>
                <a:cs typeface="Arial Unicode MS" pitchFamily="34" charset="-128"/>
              </a:rPr>
              <a:t>Ubarana</a:t>
            </a:r>
            <a:r>
              <a:rPr lang="pt-BR" dirty="0" smtClean="0">
                <a:latin typeface="Verdana" pitchFamily="34" charset="0"/>
                <a:ea typeface="Arial Unicode MS" pitchFamily="34" charset="-128"/>
                <a:cs typeface="Arial Unicode MS" pitchFamily="34" charset="-128"/>
              </a:rPr>
              <a:t>, na bacia de Potiguar (ES) e o campo de Garoupa, na Bacia de Campos (RJ), em 1974, que marcaria o início de uma segunda fase dentro da Petrobras, aquela em que a empresa se diferenciaria pela exploração do petróleo em águas profundas e </a:t>
            </a:r>
            <a:r>
              <a:rPr lang="pt-BR" dirty="0" err="1" smtClean="0">
                <a:latin typeface="Verdana" pitchFamily="34" charset="0"/>
                <a:ea typeface="Arial Unicode MS" pitchFamily="34" charset="-128"/>
                <a:cs typeface="Arial Unicode MS" pitchFamily="34" charset="-128"/>
              </a:rPr>
              <a:t>ultraprofundas</a:t>
            </a:r>
            <a:r>
              <a:rPr lang="pt-BR" dirty="0" smtClean="0">
                <a:latin typeface="Verdana" pitchFamily="34" charset="0"/>
                <a:ea typeface="Arial Unicode MS" pitchFamily="34" charset="-128"/>
                <a:cs typeface="Arial Unicode MS" pitchFamily="34" charset="-128"/>
              </a:rPr>
              <a:t>. Em função da bacia de Campos, a produção petrolífera brasileira chega aos 182 mil barris ao dia, sendo reconhecida até os dias atuais como a mais produtiva bacia do país e uma das maiores produtoras de petróleo de águas profundas do mundo. Os primeiros tratados de risco são assinados em 1975, quando o país abre as portas para a entrada de multinacionais para explorarem petróleo com a promessa de trazerem um aporte financeiro que fosse significativo para o país. Apesar das empresas estrangeiras terem o direito de atuar em 86,4% das bacias sedimentares (associadas à presença de jazidas de petróleo) do país, deixando apenas o restante nas mãos da Petrobras, os contratos não produziram e nem trouxeram o capital que prometeram.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Fora isso, junte-se o fato da chegada de uma segunda crise do petróleo que voltaria a mexer com as relações internacionais, em 1978, e o cenário petrolífero brasileiro estaria condenado. Ao contrário do que se esperava, o choque do petróleo e os preços quintuplicados, sacudiram a indústria nacional, forçando grandes investimentos na prospecção de jazidas em território brasileiro para reduzir a dependência externa. Os primeiros frutos surgiram em 1981, quando a produção marítima superou a terrestre e, em 1984, quando a produção brasileira se iguala à importada, com meio milhão de barris diários.</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A promulgação da Constituição em 1988 estabeleceu o fim dos contratos de risco. Neste momento os geólogos e engenheiros da Petrobras já utilizavam a tecnologia da sísmica tridimensional (3D) de maneira rotineira, o que diminuiu o custo exploratório e trouxe importantes descobertas de gás e petróleo nas bacias de Santos (SP), do Solimões (AM) e na região do rio Urucu.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A Lei do Petróleo, de 1997, inicia uma nova fase na indústria petrolífera brasileira. Entre as mudanças está a criação da Agência Nacional do Petróleo (ANP), que substituiu a Petrobras nas responsabilidades de ser o órgão executor do gerenciamento do petróleo no país, e na nova tentativa de internacionalização do petróleo no Brasil. Esta Lei permitiu a formação de parcerias com empresas interessadas em participar do processo de abertura do setor, numa tentativa de trazer novos investimentos para o país.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cs typeface="Times New Roman" pitchFamily="18" charset="0"/>
              </a:rPr>
              <a:t>Entre as mais de 20 bacias petrolíferas conhecidas no país, a produção ultrapassa 1,8 milhão de barris ao dia. Atualmente, a Petrobras detém o uma das maiores marcas de perfuração exploratória no mar, com um poço em lâmina d'água de 2.777 metros, atrás da Shell e .... Ela exporta a tecnologia de exploração nesses ambientes para vários países.</a:t>
            </a:r>
            <a:r>
              <a:rPr lang="pt-BR" dirty="0" smtClean="0">
                <a:latin typeface="Arial" pitchFamily="34" charset="0"/>
              </a:rPr>
              <a:t> </a:t>
            </a:r>
          </a:p>
        </p:txBody>
      </p:sp>
    </p:spTree>
    <p:extLst>
      <p:ext uri="{BB962C8B-B14F-4D97-AF65-F5344CB8AC3E}">
        <p14:creationId xmlns:p14="http://schemas.microsoft.com/office/powerpoint/2010/main" val="3859936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p:cNvSpPr>
            <a:spLocks noGrp="1" noRot="1" noChangeAspect="1"/>
          </p:cNvSpPr>
          <p:nvPr>
            <p:ph type="sldImg"/>
          </p:nvPr>
        </p:nvSpPr>
        <p:spPr bwMode="auto">
          <a:xfrm>
            <a:off x="927100" y="744538"/>
            <a:ext cx="4965700" cy="3724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2467" name="Espaço Reservado para Anotações 2"/>
          <p:cNvSpPr>
            <a:spLocks noGrp="1"/>
          </p:cNvSpPr>
          <p:nvPr>
            <p:ph type="body" idx="1"/>
          </p:nvPr>
        </p:nvSpPr>
        <p:spPr bwMode="auto">
          <a:xfrm>
            <a:off x="682627" y="4718051"/>
            <a:ext cx="5454650" cy="44688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5" tIns="46239" rIns="92475" bIns="46239"/>
          <a:lstStyle/>
          <a:p>
            <a:r>
              <a:rPr lang="pt-BR" dirty="0" smtClean="0">
                <a:latin typeface="Arial" pitchFamily="34" charset="0"/>
              </a:rPr>
              <a:t>Área de exploração		(Gato do</a:t>
            </a:r>
            <a:r>
              <a:rPr lang="pt-BR" baseline="0" dirty="0" smtClean="0">
                <a:latin typeface="Arial" pitchFamily="34" charset="0"/>
              </a:rPr>
              <a:t> Mato – reserva – ver na imprensa)</a:t>
            </a:r>
            <a:endParaRPr lang="pt-BR" dirty="0" smtClean="0">
              <a:latin typeface="Arial" pitchFamily="34" charset="0"/>
            </a:endParaRPr>
          </a:p>
          <a:p>
            <a:r>
              <a:rPr lang="pt-BR" dirty="0" smtClean="0">
                <a:latin typeface="Arial" pitchFamily="34" charset="0"/>
              </a:rPr>
              <a:t>Área de produção (campo)</a:t>
            </a:r>
          </a:p>
          <a:p>
            <a:r>
              <a:rPr lang="pt-BR" dirty="0" smtClean="0">
                <a:latin typeface="Arial" pitchFamily="34" charset="0"/>
              </a:rPr>
              <a:t>Área da Cessão		3.662,72</a:t>
            </a:r>
          </a:p>
          <a:p>
            <a:r>
              <a:rPr lang="pt-BR" dirty="0" smtClean="0">
                <a:latin typeface="Arial" pitchFamily="34" charset="0"/>
              </a:rPr>
              <a:t>Área de produção 	13.485,93 (com cessão)</a:t>
            </a:r>
          </a:p>
          <a:p>
            <a:r>
              <a:rPr lang="pt-BR" dirty="0" smtClean="0">
                <a:latin typeface="Arial" pitchFamily="34" charset="0"/>
              </a:rPr>
              <a:t>Área de exploração	13.474,22 + 1.547,76= 15.021,98</a:t>
            </a:r>
          </a:p>
          <a:p>
            <a:r>
              <a:rPr lang="pt-BR" dirty="0" smtClean="0">
                <a:latin typeface="Arial" pitchFamily="34" charset="0"/>
              </a:rPr>
              <a:t>Área de Partilha	1.547,76</a:t>
            </a:r>
          </a:p>
          <a:p>
            <a:endParaRPr lang="pt-BR" dirty="0" smtClean="0">
              <a:latin typeface="Arial" pitchFamily="34" charset="0"/>
            </a:endParaRPr>
          </a:p>
          <a:p>
            <a:r>
              <a:rPr lang="pt-BR" dirty="0" smtClean="0">
                <a:latin typeface="Arial" pitchFamily="34" charset="0"/>
              </a:rPr>
              <a:t>Área concedida		28.507,91</a:t>
            </a:r>
          </a:p>
          <a:p>
            <a:endParaRPr lang="pt-BR" dirty="0" smtClean="0">
              <a:latin typeface="Arial" pitchFamily="34" charset="0"/>
            </a:endParaRPr>
          </a:p>
          <a:p>
            <a:r>
              <a:rPr lang="pt-BR" dirty="0" err="1" smtClean="0">
                <a:latin typeface="Arial" pitchFamily="34" charset="0"/>
              </a:rPr>
              <a:t>Pré</a:t>
            </a:r>
            <a:r>
              <a:rPr lang="pt-BR" dirty="0" smtClean="0">
                <a:latin typeface="Arial" pitchFamily="34" charset="0"/>
              </a:rPr>
              <a:t>-sal 	149.047</a:t>
            </a:r>
          </a:p>
        </p:txBody>
      </p:sp>
      <p:sp>
        <p:nvSpPr>
          <p:cNvPr id="62468" name="Espaço Reservado para Número de Slide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itchFamily="34" charset="0"/>
              </a:defRPr>
            </a:lvl1pPr>
            <a:lvl2pPr marL="744066" indent="-286179" eaLnBrk="0" hangingPunct="0">
              <a:defRPr>
                <a:solidFill>
                  <a:schemeClr val="tx1"/>
                </a:solidFill>
                <a:latin typeface="Arial Narrow" pitchFamily="34" charset="0"/>
              </a:defRPr>
            </a:lvl2pPr>
            <a:lvl3pPr marL="1144717" indent="-228944" eaLnBrk="0" hangingPunct="0">
              <a:defRPr>
                <a:solidFill>
                  <a:schemeClr val="tx1"/>
                </a:solidFill>
                <a:latin typeface="Arial Narrow" pitchFamily="34" charset="0"/>
              </a:defRPr>
            </a:lvl3pPr>
            <a:lvl4pPr marL="1602603" indent="-228944" eaLnBrk="0" hangingPunct="0">
              <a:defRPr>
                <a:solidFill>
                  <a:schemeClr val="tx1"/>
                </a:solidFill>
                <a:latin typeface="Arial Narrow" pitchFamily="34" charset="0"/>
              </a:defRPr>
            </a:lvl4pPr>
            <a:lvl5pPr marL="2060491" indent="-228944" eaLnBrk="0" hangingPunct="0">
              <a:defRPr>
                <a:solidFill>
                  <a:schemeClr val="tx1"/>
                </a:solidFill>
                <a:latin typeface="Arial Narrow" pitchFamily="34" charset="0"/>
              </a:defRPr>
            </a:lvl5pPr>
            <a:lvl6pPr marL="2518376" indent="-228944" eaLnBrk="0" fontAlgn="base" hangingPunct="0">
              <a:spcBef>
                <a:spcPct val="0"/>
              </a:spcBef>
              <a:spcAft>
                <a:spcPct val="0"/>
              </a:spcAft>
              <a:defRPr>
                <a:solidFill>
                  <a:schemeClr val="tx1"/>
                </a:solidFill>
                <a:latin typeface="Arial Narrow" pitchFamily="34" charset="0"/>
              </a:defRPr>
            </a:lvl6pPr>
            <a:lvl7pPr marL="2976263" indent="-228944" eaLnBrk="0" fontAlgn="base" hangingPunct="0">
              <a:spcBef>
                <a:spcPct val="0"/>
              </a:spcBef>
              <a:spcAft>
                <a:spcPct val="0"/>
              </a:spcAft>
              <a:defRPr>
                <a:solidFill>
                  <a:schemeClr val="tx1"/>
                </a:solidFill>
                <a:latin typeface="Arial Narrow" pitchFamily="34" charset="0"/>
              </a:defRPr>
            </a:lvl7pPr>
            <a:lvl8pPr marL="3434150" indent="-228944" eaLnBrk="0" fontAlgn="base" hangingPunct="0">
              <a:spcBef>
                <a:spcPct val="0"/>
              </a:spcBef>
              <a:spcAft>
                <a:spcPct val="0"/>
              </a:spcAft>
              <a:defRPr>
                <a:solidFill>
                  <a:schemeClr val="tx1"/>
                </a:solidFill>
                <a:latin typeface="Arial Narrow" pitchFamily="34" charset="0"/>
              </a:defRPr>
            </a:lvl8pPr>
            <a:lvl9pPr marL="3892036" indent="-228944" eaLnBrk="0" fontAlgn="base" hangingPunct="0">
              <a:spcBef>
                <a:spcPct val="0"/>
              </a:spcBef>
              <a:spcAft>
                <a:spcPct val="0"/>
              </a:spcAft>
              <a:defRPr>
                <a:solidFill>
                  <a:schemeClr val="tx1"/>
                </a:solidFill>
                <a:latin typeface="Arial Narrow" pitchFamily="34" charset="0"/>
              </a:defRPr>
            </a:lvl9pPr>
          </a:lstStyle>
          <a:p>
            <a:pPr eaLnBrk="1" hangingPunct="1">
              <a:defRPr/>
            </a:pPr>
            <a:fld id="{90EB496C-BF9B-46D3-897F-72CDF63BA318}" type="slidenum">
              <a:rPr lang="pt-BR" smtClean="0">
                <a:latin typeface="Arial" pitchFamily="34" charset="0"/>
              </a:rPr>
              <a:pPr eaLnBrk="1" hangingPunct="1">
                <a:defRPr/>
              </a:pPr>
              <a:t>16</a:t>
            </a:fld>
            <a:endParaRPr lang="pt-BR" smtClean="0">
              <a:latin typeface="Arial" pitchFamily="34" charset="0"/>
            </a:endParaRPr>
          </a:p>
        </p:txBody>
      </p:sp>
    </p:spTree>
    <p:extLst>
      <p:ext uri="{BB962C8B-B14F-4D97-AF65-F5344CB8AC3E}">
        <p14:creationId xmlns:p14="http://schemas.microsoft.com/office/powerpoint/2010/main" val="396628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27100" y="744538"/>
            <a:ext cx="4965700" cy="3724275"/>
          </a:xfrm>
          <a:prstGeom prst="rect">
            <a:avLst/>
          </a:prstGeom>
          <a:ln/>
        </p:spPr>
      </p:sp>
      <p:sp>
        <p:nvSpPr>
          <p:cNvPr id="27651" name="Rectangle 3"/>
          <p:cNvSpPr>
            <a:spLocks noGrp="1" noChangeArrowheads="1"/>
          </p:cNvSpPr>
          <p:nvPr>
            <p:ph type="body" idx="1"/>
          </p:nvPr>
        </p:nvSpPr>
        <p:spPr>
          <a:xfrm>
            <a:off x="682626" y="4718050"/>
            <a:ext cx="5454650" cy="4468813"/>
          </a:xfrm>
          <a:prstGeom prst="rect">
            <a:avLst/>
          </a:prstGeom>
          <a:noFill/>
        </p:spPr>
        <p:txBody>
          <a:bodyPr lIns="91431" tIns="45715" rIns="91431" bIns="45715"/>
          <a:lstStyle/>
          <a:p>
            <a:pPr eaLnBrk="1" hangingPunct="1"/>
            <a:r>
              <a:rPr lang="pt-BR" smtClean="0"/>
              <a:t>OBS: considera óleo cru + LGN</a:t>
            </a:r>
          </a:p>
          <a:p>
            <a:pPr eaLnBrk="1" hangingPunct="1"/>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27100" y="744538"/>
            <a:ext cx="4965700" cy="3724275"/>
          </a:xfrm>
          <a:prstGeom prst="rect">
            <a:avLst/>
          </a:prstGeom>
        </p:spPr>
      </p:sp>
      <p:sp>
        <p:nvSpPr>
          <p:cNvPr id="3" name="Espaço Reservado para Anotações 2"/>
          <p:cNvSpPr>
            <a:spLocks noGrp="1"/>
          </p:cNvSpPr>
          <p:nvPr>
            <p:ph type="body" idx="1"/>
          </p:nvPr>
        </p:nvSpPr>
        <p:spPr>
          <a:xfrm>
            <a:off x="682626" y="4718050"/>
            <a:ext cx="5454650" cy="4468813"/>
          </a:xfrm>
          <a:prstGeom prst="rect">
            <a:avLst/>
          </a:prstGeom>
        </p:spPr>
        <p:txBody>
          <a:bodyPr lIns="91431" tIns="45715" rIns="91431" bIns="45715"/>
          <a:lstStyle/>
          <a:p>
            <a:endParaRPr lang="pt-BR" dirty="0"/>
          </a:p>
        </p:txBody>
      </p:sp>
      <p:sp>
        <p:nvSpPr>
          <p:cNvPr id="4" name="Espaço Reservado para Número de Slide 3"/>
          <p:cNvSpPr>
            <a:spLocks noGrp="1"/>
          </p:cNvSpPr>
          <p:nvPr>
            <p:ph type="sldNum" sz="quarter" idx="10"/>
          </p:nvPr>
        </p:nvSpPr>
        <p:spPr/>
        <p:txBody>
          <a:bodyPr/>
          <a:lstStyle/>
          <a:p>
            <a:pPr>
              <a:defRPr/>
            </a:pPr>
            <a:fld id="{36349A2D-C98B-4519-8C54-4601D18EEDE0}" type="slidenum">
              <a:rPr lang="pt-BR" smtClean="0"/>
              <a:pPr>
                <a:defRPr/>
              </a:pPr>
              <a:t>20</a:t>
            </a:fld>
            <a:endParaRPr lang="pt-BR"/>
          </a:p>
        </p:txBody>
      </p:sp>
    </p:spTree>
    <p:extLst>
      <p:ext uri="{BB962C8B-B14F-4D97-AF65-F5344CB8AC3E}">
        <p14:creationId xmlns:p14="http://schemas.microsoft.com/office/powerpoint/2010/main" val="377767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ço Reservado para Imagem de Slide 1"/>
          <p:cNvSpPr>
            <a:spLocks noGrp="1" noRot="1" noChangeAspect="1" noTextEdit="1"/>
          </p:cNvSpPr>
          <p:nvPr>
            <p:ph type="sldImg"/>
          </p:nvPr>
        </p:nvSpPr>
        <p:spPr>
          <a:xfrm>
            <a:off x="927100" y="744538"/>
            <a:ext cx="4965700" cy="3724275"/>
          </a:xfrm>
          <a:prstGeom prst="rect">
            <a:avLst/>
          </a:prstGeom>
          <a:ln/>
        </p:spPr>
      </p:sp>
      <p:sp>
        <p:nvSpPr>
          <p:cNvPr id="105475" name="Espaço Reservado para Anotações 2"/>
          <p:cNvSpPr>
            <a:spLocks noGrp="1"/>
          </p:cNvSpPr>
          <p:nvPr>
            <p:ph type="body" idx="1"/>
          </p:nvPr>
        </p:nvSpPr>
        <p:spPr>
          <a:xfrm>
            <a:off x="682626" y="4718050"/>
            <a:ext cx="5454650" cy="44688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p>
            <a:endParaRPr lang="pt-BR" dirty="0" smtClean="0"/>
          </a:p>
        </p:txBody>
      </p:sp>
      <p:sp>
        <p:nvSpPr>
          <p:cNvPr id="10547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195" eaLnBrk="0" hangingPunct="0">
              <a:defRPr sz="3600" b="1">
                <a:solidFill>
                  <a:schemeClr val="tx1"/>
                </a:solidFill>
                <a:latin typeface="Arial Narrow" pitchFamily="34" charset="0"/>
              </a:defRPr>
            </a:lvl1pPr>
            <a:lvl2pPr marL="742874" indent="-285720" defTabSz="903195" eaLnBrk="0" hangingPunct="0">
              <a:defRPr sz="3600" b="1">
                <a:solidFill>
                  <a:schemeClr val="tx1"/>
                </a:solidFill>
                <a:latin typeface="Arial Narrow" pitchFamily="34" charset="0"/>
              </a:defRPr>
            </a:lvl2pPr>
            <a:lvl3pPr marL="1142883" indent="-228576" defTabSz="903195" eaLnBrk="0" hangingPunct="0">
              <a:defRPr sz="3600" b="1">
                <a:solidFill>
                  <a:schemeClr val="tx1"/>
                </a:solidFill>
                <a:latin typeface="Arial Narrow" pitchFamily="34" charset="0"/>
              </a:defRPr>
            </a:lvl3pPr>
            <a:lvl4pPr marL="1600036" indent="-228576" defTabSz="903195" eaLnBrk="0" hangingPunct="0">
              <a:defRPr sz="3600" b="1">
                <a:solidFill>
                  <a:schemeClr val="tx1"/>
                </a:solidFill>
                <a:latin typeface="Arial Narrow" pitchFamily="34" charset="0"/>
              </a:defRPr>
            </a:lvl4pPr>
            <a:lvl5pPr marL="2057188" indent="-228576" defTabSz="903195" eaLnBrk="0" hangingPunct="0">
              <a:defRPr sz="3600" b="1">
                <a:solidFill>
                  <a:schemeClr val="tx1"/>
                </a:solidFill>
                <a:latin typeface="Arial Narrow" pitchFamily="34" charset="0"/>
              </a:defRPr>
            </a:lvl5pPr>
            <a:lvl6pPr marL="2514342" indent="-228576" defTabSz="903195" eaLnBrk="0" fontAlgn="base" hangingPunct="0">
              <a:spcBef>
                <a:spcPct val="0"/>
              </a:spcBef>
              <a:spcAft>
                <a:spcPct val="0"/>
              </a:spcAft>
              <a:defRPr sz="3600" b="1">
                <a:solidFill>
                  <a:schemeClr val="tx1"/>
                </a:solidFill>
                <a:latin typeface="Arial Narrow" pitchFamily="34" charset="0"/>
              </a:defRPr>
            </a:lvl6pPr>
            <a:lvl7pPr marL="2971495" indent="-228576" defTabSz="903195" eaLnBrk="0" fontAlgn="base" hangingPunct="0">
              <a:spcBef>
                <a:spcPct val="0"/>
              </a:spcBef>
              <a:spcAft>
                <a:spcPct val="0"/>
              </a:spcAft>
              <a:defRPr sz="3600" b="1">
                <a:solidFill>
                  <a:schemeClr val="tx1"/>
                </a:solidFill>
                <a:latin typeface="Arial Narrow" pitchFamily="34" charset="0"/>
              </a:defRPr>
            </a:lvl7pPr>
            <a:lvl8pPr marL="3428648" indent="-228576" defTabSz="903195" eaLnBrk="0" fontAlgn="base" hangingPunct="0">
              <a:spcBef>
                <a:spcPct val="0"/>
              </a:spcBef>
              <a:spcAft>
                <a:spcPct val="0"/>
              </a:spcAft>
              <a:defRPr sz="3600" b="1">
                <a:solidFill>
                  <a:schemeClr val="tx1"/>
                </a:solidFill>
                <a:latin typeface="Arial Narrow" pitchFamily="34" charset="0"/>
              </a:defRPr>
            </a:lvl8pPr>
            <a:lvl9pPr marL="3885800" indent="-228576" defTabSz="903195" eaLnBrk="0" fontAlgn="base" hangingPunct="0">
              <a:spcBef>
                <a:spcPct val="0"/>
              </a:spcBef>
              <a:spcAft>
                <a:spcPct val="0"/>
              </a:spcAft>
              <a:defRPr sz="3600" b="1">
                <a:solidFill>
                  <a:schemeClr val="tx1"/>
                </a:solidFill>
                <a:latin typeface="Arial Narrow" pitchFamily="34" charset="0"/>
              </a:defRPr>
            </a:lvl9pPr>
          </a:lstStyle>
          <a:p>
            <a:pPr eaLnBrk="1" hangingPunct="1"/>
            <a:fld id="{3CD30C06-705C-496A-8C0C-E21A5FAB3FB1}" type="slidenum">
              <a:rPr lang="en-US" sz="1200" b="0">
                <a:solidFill>
                  <a:srgbClr val="000000"/>
                </a:solidFill>
                <a:latin typeface="Times New Roman" pitchFamily="18" charset="0"/>
              </a:rPr>
              <a:pPr eaLnBrk="1" hangingPunct="1"/>
              <a:t>21</a:t>
            </a:fld>
            <a:endParaRPr lang="en-US" sz="1200" b="0">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E48F60F-18FE-44E9-90DA-FFF7EBD0AE90}" type="slidenum">
              <a:rPr lang="pt-BR"/>
              <a:pPr/>
              <a:t>23</a:t>
            </a:fld>
            <a:endParaRPr lang="pt-BR"/>
          </a:p>
        </p:txBody>
      </p:sp>
      <p:sp>
        <p:nvSpPr>
          <p:cNvPr id="17411" name="Rectangle 2"/>
          <p:cNvSpPr>
            <a:spLocks noGrp="1" noRot="1" noChangeAspect="1" noChangeArrowheads="1" noTextEdit="1"/>
          </p:cNvSpPr>
          <p:nvPr>
            <p:ph type="sldImg"/>
          </p:nvPr>
        </p:nvSpPr>
        <p:spPr>
          <a:xfrm>
            <a:off x="927100" y="744538"/>
            <a:ext cx="4965700" cy="3724275"/>
          </a:xfrm>
          <a:prstGeom prst="rect">
            <a:avLst/>
          </a:prstGeom>
          <a:ln/>
        </p:spPr>
      </p:sp>
      <p:sp>
        <p:nvSpPr>
          <p:cNvPr id="17412" name="Rectangle 3"/>
          <p:cNvSpPr>
            <a:spLocks noGrp="1" noChangeArrowheads="1"/>
          </p:cNvSpPr>
          <p:nvPr>
            <p:ph type="body" idx="1"/>
          </p:nvPr>
        </p:nvSpPr>
        <p:spPr>
          <a:xfrm>
            <a:off x="908891" y="4718056"/>
            <a:ext cx="5002119" cy="4468810"/>
          </a:xfrm>
          <a:prstGeom prst="rect">
            <a:avLst/>
          </a:prstGeom>
          <a:noFill/>
          <a:ln/>
        </p:spPr>
        <p:txBody>
          <a:bodyPr lIns="92336" tIns="46169" rIns="92336" bIns="46169"/>
          <a:lstStyle/>
          <a:p>
            <a:pPr eaLnBrk="1" hangingPunct="1"/>
            <a:endParaRPr lang="pt-BR"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recortecole.com.br/links/BandeiraBrasil.gif" TargetMode="External"/><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Slide de título">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2779713"/>
            <a:ext cx="7772400" cy="1296987"/>
          </a:xfrm>
          <a:prstGeom prst="rect">
            <a:avLst/>
          </a:prstGeom>
          <a:gradFill rotWithShape="1">
            <a:gsLst>
              <a:gs pos="0">
                <a:srgbClr val="009900">
                  <a:gamma/>
                  <a:shade val="46275"/>
                  <a:invGamma/>
                </a:srgbClr>
              </a:gs>
              <a:gs pos="50000">
                <a:srgbClr val="009900"/>
              </a:gs>
              <a:gs pos="100000">
                <a:srgbClr val="009900">
                  <a:gamma/>
                  <a:shade val="46275"/>
                  <a:invGamma/>
                </a:srgbClr>
              </a:gs>
            </a:gsLst>
            <a:lin ang="5400000" scaled="1"/>
          </a:grad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extrusionH="76200" contourW="12700">
            <a:bevelT/>
            <a:bevelB/>
            <a:extrusionClr>
              <a:schemeClr val="tx2">
                <a:lumMod val="65000"/>
                <a:lumOff val="35000"/>
              </a:schemeClr>
            </a:extrusionClr>
            <a:contourClr>
              <a:schemeClr val="tx2"/>
            </a:contourClr>
          </a:sp3d>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lang="pt-BR" sz="4400" b="1">
                <a:solidFill>
                  <a:schemeClr val="bg1"/>
                </a:solidFill>
                <a:effectLst>
                  <a:outerShdw blurRad="38100" dist="38100" dir="2700000" algn="tl">
                    <a:srgbClr val="000000"/>
                  </a:outerShdw>
                </a:effectLst>
                <a:latin typeface="+mj-lt"/>
                <a:ea typeface="+mj-ea"/>
                <a:cs typeface="+mj-cs"/>
              </a:defRPr>
            </a:lvl1pPr>
          </a:lstStyle>
          <a:p>
            <a:r>
              <a:rPr lang="pt-BR" dirty="0"/>
              <a:t>Clique para editar o estilo do título mestre</a:t>
            </a:r>
          </a:p>
        </p:txBody>
      </p:sp>
      <p:sp>
        <p:nvSpPr>
          <p:cNvPr id="14339" name="Rectangle 3"/>
          <p:cNvSpPr>
            <a:spLocks noGrp="1" noChangeArrowheads="1"/>
          </p:cNvSpPr>
          <p:nvPr>
            <p:ph type="subTitle" idx="1"/>
          </p:nvPr>
        </p:nvSpPr>
        <p:spPr>
          <a:xfrm>
            <a:off x="1371600" y="4508500"/>
            <a:ext cx="6400800" cy="1130300"/>
          </a:xfrm>
          <a:prstGeom prst="rect">
            <a:avLst/>
          </a:prstGeom>
        </p:spPr>
        <p:txBody>
          <a:bodyPr/>
          <a:lstStyle>
            <a:lvl1pPr marL="0" indent="0" algn="ctr">
              <a:buFontTx/>
              <a:buNone/>
              <a:defRPr sz="2800">
                <a:effectLst>
                  <a:outerShdw blurRad="38100" dist="38100" dir="2700000" algn="tl">
                    <a:srgbClr val="C0C0C0"/>
                  </a:outerShdw>
                </a:effectLst>
                <a:latin typeface="Arial Narrow" pitchFamily="34" charset="0"/>
              </a:defRPr>
            </a:lvl1pPr>
          </a:lstStyle>
          <a:p>
            <a:r>
              <a:rPr lang="pt-BR"/>
              <a:t>Clique para editar o estilo do subtítulo mestre</a:t>
            </a:r>
          </a:p>
        </p:txBody>
      </p:sp>
      <p:sp>
        <p:nvSpPr>
          <p:cNvPr id="14340" name="Rectangle 4"/>
          <p:cNvSpPr>
            <a:spLocks noGrp="1" noChangeArrowheads="1"/>
          </p:cNvSpPr>
          <p:nvPr>
            <p:ph type="dt" sz="half" idx="2"/>
          </p:nvPr>
        </p:nvSpPr>
        <p:spPr>
          <a:xfrm>
            <a:off x="457200" y="6245225"/>
            <a:ext cx="2133600" cy="476250"/>
          </a:xfrm>
          <a:prstGeom prst="rect">
            <a:avLst/>
          </a:prstGeom>
        </p:spPr>
        <p:txBody>
          <a:bodyPr/>
          <a:lstStyle>
            <a:lvl1pPr>
              <a:defRPr/>
            </a:lvl1pPr>
          </a:lstStyle>
          <a:p>
            <a:endParaRPr lang="pt-BR"/>
          </a:p>
        </p:txBody>
      </p:sp>
      <p:sp>
        <p:nvSpPr>
          <p:cNvPr id="14341" name="Rectangle 5"/>
          <p:cNvSpPr>
            <a:spLocks noGrp="1" noChangeArrowheads="1"/>
          </p:cNvSpPr>
          <p:nvPr>
            <p:ph type="sldNum" sz="quarter" idx="4"/>
          </p:nvPr>
        </p:nvSpPr>
        <p:spPr>
          <a:xfrm>
            <a:off x="6553200" y="6245225"/>
            <a:ext cx="2133600" cy="476250"/>
          </a:xfrm>
          <a:prstGeom prst="rect">
            <a:avLst/>
          </a:prstGeom>
        </p:spPr>
        <p:txBody>
          <a:bodyPr/>
          <a:lstStyle>
            <a:lvl1pPr>
              <a:defRPr/>
            </a:lvl1pPr>
          </a:lstStyle>
          <a:p>
            <a:fld id="{2FBED560-B68F-4F60-A6E0-56E02C4BE6EB}" type="slidenum">
              <a:rPr lang="pt-BR"/>
              <a:pPr/>
              <a:t>‹nº›</a:t>
            </a:fld>
            <a:endParaRPr lang="pt-BR"/>
          </a:p>
        </p:txBody>
      </p:sp>
      <p:sp>
        <p:nvSpPr>
          <p:cNvPr id="1033" name="Rectangle 9"/>
          <p:cNvSpPr>
            <a:spLocks noChangeArrowheads="1"/>
          </p:cNvSpPr>
          <p:nvPr userDrawn="1"/>
        </p:nvSpPr>
        <p:spPr bwMode="auto">
          <a:xfrm>
            <a:off x="161925" y="333375"/>
            <a:ext cx="8820150" cy="6381750"/>
          </a:xfrm>
          <a:prstGeom prst="rect">
            <a:avLst/>
          </a:prstGeom>
          <a:noFill/>
          <a:ln w="19050">
            <a:solidFill>
              <a:srgbClr val="008000"/>
            </a:solidFill>
            <a:miter lim="800000"/>
            <a:headEnd/>
            <a:tailEnd/>
          </a:ln>
          <a:effectLst/>
        </p:spPr>
        <p:txBody>
          <a:bodyPr wrap="none" anchor="ctr"/>
          <a:lstStyle/>
          <a:p>
            <a:pPr algn="l" rtl="0" fontAlgn="base">
              <a:spcBef>
                <a:spcPct val="0"/>
              </a:spcBef>
              <a:spcAft>
                <a:spcPct val="0"/>
              </a:spcAft>
              <a:defRPr/>
            </a:pPr>
            <a:endParaRPr lang="en-US" kern="1200" dirty="0">
              <a:solidFill>
                <a:schemeClr val="tx1"/>
              </a:solidFill>
              <a:latin typeface="Arial" charset="0"/>
              <a:ea typeface="+mn-ea"/>
              <a:cs typeface="+mn-cs"/>
            </a:endParaRPr>
          </a:p>
        </p:txBody>
      </p:sp>
      <p:pic>
        <p:nvPicPr>
          <p:cNvPr id="14343" name="Picture 8" descr="BandeiraBrasil">
            <a:hlinkClick r:id="rId3"/>
          </p:cNvPr>
          <p:cNvPicPr>
            <a:picLocks noChangeAspect="1" noChangeArrowheads="1"/>
          </p:cNvPicPr>
          <p:nvPr userDrawn="1"/>
        </p:nvPicPr>
        <p:blipFill>
          <a:blip r:embed="rId4"/>
          <a:srcRect/>
          <a:stretch>
            <a:fillRect/>
          </a:stretch>
        </p:blipFill>
        <p:spPr bwMode="auto">
          <a:xfrm>
            <a:off x="341313" y="115888"/>
            <a:ext cx="809625" cy="495300"/>
          </a:xfrm>
          <a:prstGeom prst="rect">
            <a:avLst/>
          </a:prstGeom>
          <a:noFill/>
          <a:ln w="9525">
            <a:noFill/>
            <a:miter lim="800000"/>
            <a:headEnd/>
            <a:tailEnd/>
          </a:ln>
        </p:spPr>
      </p:pic>
      <p:sp>
        <p:nvSpPr>
          <p:cNvPr id="14346" name="Rectangle 10"/>
          <p:cNvSpPr>
            <a:spLocks noGrp="1" noChangeArrowheads="1"/>
          </p:cNvSpPr>
          <p:nvPr>
            <p:ph type="ftr" sz="quarter" idx="3"/>
          </p:nvPr>
        </p:nvSpPr>
        <p:spPr>
          <a:xfrm>
            <a:off x="3124200" y="6245225"/>
            <a:ext cx="2895600" cy="476250"/>
          </a:xfrm>
          <a:prstGeom prst="rect">
            <a:avLst/>
          </a:prstGeom>
        </p:spPr>
        <p:txBody>
          <a:bodyPr/>
          <a:lstStyle>
            <a:lvl1pPr>
              <a:defRPr/>
            </a:lvl1pPr>
          </a:lstStyle>
          <a:p>
            <a:endParaRPr lang="pt-BR"/>
          </a:p>
        </p:txBody>
      </p:sp>
      <p:graphicFrame>
        <p:nvGraphicFramePr>
          <p:cNvPr id="14347" name="Object 11"/>
          <p:cNvGraphicFramePr>
            <a:graphicFrameLocks noChangeAspect="1"/>
          </p:cNvGraphicFramePr>
          <p:nvPr/>
        </p:nvGraphicFramePr>
        <p:xfrm>
          <a:off x="3711575" y="620713"/>
          <a:ext cx="1724025" cy="1854200"/>
        </p:xfrm>
        <a:graphic>
          <a:graphicData uri="http://schemas.openxmlformats.org/presentationml/2006/ole">
            <mc:AlternateContent xmlns:mc="http://schemas.openxmlformats.org/markup-compatibility/2006">
              <mc:Choice xmlns:v="urn:schemas-microsoft-com:vml" Requires="v">
                <p:oleObj spid="_x0000_s1408" r:id="rId5" imgW="3428571" imgH="3704762" progId="">
                  <p:embed/>
                </p:oleObj>
              </mc:Choice>
              <mc:Fallback>
                <p:oleObj r:id="rId5" imgW="3428571" imgH="3704762" progId="">
                  <p:embed/>
                  <p:pic>
                    <p:nvPicPr>
                      <p:cNvPr id="0" name="Picture 1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1575" y="620713"/>
                        <a:ext cx="1724025" cy="185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7"/>
          <p:cNvSpPr txBox="1">
            <a:spLocks noChangeArrowheads="1"/>
          </p:cNvSpPr>
          <p:nvPr userDrawn="1"/>
        </p:nvSpPr>
        <p:spPr bwMode="auto">
          <a:xfrm>
            <a:off x="1133475" y="155575"/>
            <a:ext cx="1171575" cy="430887"/>
          </a:xfrm>
          <a:prstGeom prst="rect">
            <a:avLst/>
          </a:prstGeom>
          <a:solidFill>
            <a:schemeClr val="bg1"/>
          </a:solidFill>
          <a:ln w="9525">
            <a:noFill/>
            <a:miter lim="800000"/>
            <a:headEnd/>
            <a:tailEnd/>
          </a:ln>
          <a:effectLst/>
        </p:spPr>
        <p:txBody>
          <a:bodyPr wrap="square">
            <a:spAutoFit/>
          </a:bodyPr>
          <a:lstStyle/>
          <a:p>
            <a:pPr algn="ctr"/>
            <a:r>
              <a:rPr lang="pt-BR" sz="1100" b="0" dirty="0">
                <a:latin typeface="+mj-lt"/>
              </a:rPr>
              <a:t>Ministério de </a:t>
            </a:r>
          </a:p>
          <a:p>
            <a:pPr algn="ctr"/>
            <a:r>
              <a:rPr lang="pt-BR" sz="1100" b="0" dirty="0">
                <a:latin typeface="+mj-lt"/>
              </a:rPr>
              <a:t>Minas e Energia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1D18039-6D9C-4BC3-81B7-12E71332876C}" type="slidenum">
              <a:rPr lang="en-US">
                <a:solidFill>
                  <a:prstClr val="white"/>
                </a:solidFill>
              </a:rPr>
              <a:pPr>
                <a:defRPr/>
              </a:pPr>
              <a:t>‹nº›</a:t>
            </a:fld>
            <a:endParaRPr lang="en-US" dirty="0">
              <a:solidFill>
                <a:prstClr val="white"/>
              </a:solidFill>
            </a:endParaRPr>
          </a:p>
        </p:txBody>
      </p:sp>
    </p:spTree>
    <p:extLst>
      <p:ext uri="{BB962C8B-B14F-4D97-AF65-F5344CB8AC3E}">
        <p14:creationId xmlns:p14="http://schemas.microsoft.com/office/powerpoint/2010/main" val="19181909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Slide de título">
    <p:spTree>
      <p:nvGrpSpPr>
        <p:cNvPr id="1" name=""/>
        <p:cNvGrpSpPr/>
        <p:nvPr/>
      </p:nvGrpSpPr>
      <p:grpSpPr>
        <a:xfrm>
          <a:off x="0" y="0"/>
          <a:ext cx="0" cy="0"/>
          <a:chOff x="0" y="0"/>
          <a:chExt cx="0" cy="0"/>
        </a:xfrm>
      </p:grpSpPr>
      <p:pic>
        <p:nvPicPr>
          <p:cNvPr id="2" name="Picture 25" descr="barra lateral"/>
          <p:cNvPicPr>
            <a:picLocks noChangeAspect="1" noChangeArrowheads="1"/>
          </p:cNvPicPr>
          <p:nvPr userDrawn="1"/>
        </p:nvPicPr>
        <p:blipFill>
          <a:blip r:embed="rId2" cstate="print"/>
          <a:srcRect/>
          <a:stretch>
            <a:fillRect/>
          </a:stretch>
        </p:blipFill>
        <p:spPr bwMode="auto">
          <a:xfrm>
            <a:off x="0" y="0"/>
            <a:ext cx="927100" cy="6870700"/>
          </a:xfrm>
          <a:prstGeom prst="rect">
            <a:avLst/>
          </a:prstGeom>
          <a:noFill/>
          <a:ln w="9525">
            <a:noFill/>
            <a:miter lim="800000"/>
            <a:headEnd/>
            <a:tailEnd/>
          </a:ln>
        </p:spPr>
      </p:pic>
    </p:spTree>
    <p:extLst>
      <p:ext uri="{BB962C8B-B14F-4D97-AF65-F5344CB8AC3E}">
        <p14:creationId xmlns:p14="http://schemas.microsoft.com/office/powerpoint/2010/main" val="4152589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0"/>
          </p:nvPr>
        </p:nvSpPr>
        <p:spPr>
          <a:xfrm>
            <a:off x="8686800" y="182563"/>
            <a:ext cx="457200" cy="304800"/>
          </a:xfrm>
        </p:spPr>
        <p:txBody>
          <a:bodyPr/>
          <a:lstStyle>
            <a:lvl1pPr>
              <a:defRPr/>
            </a:lvl1pPr>
          </a:lstStyle>
          <a:p>
            <a:pPr>
              <a:defRPr/>
            </a:pPr>
            <a:fld id="{8F48D84B-6C14-43BB-8AD8-6714437BC44B}" type="slidenum">
              <a:rPr lang="en-US">
                <a:solidFill>
                  <a:prstClr val="white"/>
                </a:solidFill>
              </a:rPr>
              <a:pPr>
                <a:defRPr/>
              </a:pPr>
              <a:t>‹nº›</a:t>
            </a:fld>
            <a:endParaRPr lang="en-US" dirty="0">
              <a:solidFill>
                <a:prstClr val="white"/>
              </a:solidFill>
            </a:endParaRPr>
          </a:p>
        </p:txBody>
      </p:sp>
    </p:spTree>
    <p:extLst>
      <p:ext uri="{BB962C8B-B14F-4D97-AF65-F5344CB8AC3E}">
        <p14:creationId xmlns:p14="http://schemas.microsoft.com/office/powerpoint/2010/main" val="380494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n-US"/>
              <a:t>Clique para editar o estilo do título mestre</a:t>
            </a: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en-US"/>
              <a:t>Clique para editar os estilos do texto mestre</a:t>
            </a:r>
          </a:p>
          <a:p>
            <a:pPr lvl="1"/>
            <a:r>
              <a:rPr lang="en-US"/>
              <a:t>Segundo nível</a:t>
            </a:r>
          </a:p>
          <a:p>
            <a:pPr lvl="2"/>
            <a:r>
              <a:rPr lang="en-US"/>
              <a:t>Terceiro nível</a:t>
            </a:r>
          </a:p>
          <a:p>
            <a:pPr lvl="3"/>
            <a:r>
              <a:rPr lang="en-US"/>
              <a:t>Quarto nível</a:t>
            </a:r>
          </a:p>
          <a:p>
            <a:pPr lvl="4"/>
            <a:r>
              <a:rPr lang="en-US"/>
              <a:t>Quinto nível</a:t>
            </a:r>
          </a:p>
        </p:txBody>
      </p:sp>
      <p:sp>
        <p:nvSpPr>
          <p:cNvPr id="4" name="Espaço Reservado para Número de Slide 3"/>
          <p:cNvSpPr>
            <a:spLocks noGrp="1"/>
          </p:cNvSpPr>
          <p:nvPr>
            <p:ph type="sldNum" sz="quarter" idx="10"/>
          </p:nvPr>
        </p:nvSpPr>
        <p:spPr>
          <a:xfrm>
            <a:off x="8686800" y="182563"/>
            <a:ext cx="457200" cy="304800"/>
          </a:xfrm>
        </p:spPr>
        <p:txBody>
          <a:bodyPr/>
          <a:lstStyle>
            <a:lvl1pPr>
              <a:defRPr/>
            </a:lvl1pPr>
          </a:lstStyle>
          <a:p>
            <a:pPr>
              <a:defRPr/>
            </a:pPr>
            <a:fld id="{DA560ED0-C0E9-45BE-9CC6-8CE7CE0BCB6A}" type="slidenum">
              <a:rPr lang="en-US">
                <a:solidFill>
                  <a:prstClr val="white"/>
                </a:solidFill>
              </a:rPr>
              <a:pPr>
                <a:defRPr/>
              </a:pPr>
              <a:t>‹nº›</a:t>
            </a:fld>
            <a:endParaRPr lang="en-US" dirty="0">
              <a:solidFill>
                <a:prstClr val="white"/>
              </a:solidFill>
            </a:endParaRPr>
          </a:p>
        </p:txBody>
      </p:sp>
    </p:spTree>
    <p:extLst>
      <p:ext uri="{BB962C8B-B14F-4D97-AF65-F5344CB8AC3E}">
        <p14:creationId xmlns:p14="http://schemas.microsoft.com/office/powerpoint/2010/main" val="371005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n-US"/>
              <a:t>Clique para editar o estilo do título mestre</a:t>
            </a: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 para editar os estilos do texto mestre</a:t>
            </a:r>
          </a:p>
          <a:p>
            <a:pPr lvl="1"/>
            <a:r>
              <a:rPr lang="en-US"/>
              <a:t>Segundo nível</a:t>
            </a:r>
          </a:p>
          <a:p>
            <a:pPr lvl="2"/>
            <a:r>
              <a:rPr lang="en-US"/>
              <a:t>Terceiro nível</a:t>
            </a:r>
          </a:p>
          <a:p>
            <a:pPr lvl="3"/>
            <a:r>
              <a:rPr lang="en-US"/>
              <a:t>Quarto nível</a:t>
            </a:r>
          </a:p>
          <a:p>
            <a:pPr lvl="4"/>
            <a:r>
              <a:rPr lang="en-US"/>
              <a:t>Quinto nível</a:t>
            </a: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 para editar os estilos do texto mestre</a:t>
            </a:r>
          </a:p>
          <a:p>
            <a:pPr lvl="1"/>
            <a:r>
              <a:rPr lang="en-US"/>
              <a:t>Segundo nível</a:t>
            </a:r>
          </a:p>
          <a:p>
            <a:pPr lvl="2"/>
            <a:r>
              <a:rPr lang="en-US"/>
              <a:t>Terceiro nível</a:t>
            </a:r>
          </a:p>
          <a:p>
            <a:pPr lvl="3"/>
            <a:r>
              <a:rPr lang="en-US"/>
              <a:t>Quarto nível</a:t>
            </a:r>
          </a:p>
          <a:p>
            <a:pPr lvl="4"/>
            <a:r>
              <a:rPr lang="en-US"/>
              <a:t>Quinto nível</a:t>
            </a:r>
          </a:p>
        </p:txBody>
      </p:sp>
      <p:sp>
        <p:nvSpPr>
          <p:cNvPr id="5" name="Espaço Reservado para Número de Slide 4"/>
          <p:cNvSpPr>
            <a:spLocks noGrp="1"/>
          </p:cNvSpPr>
          <p:nvPr>
            <p:ph type="sldNum" sz="quarter" idx="10"/>
          </p:nvPr>
        </p:nvSpPr>
        <p:spPr>
          <a:xfrm>
            <a:off x="8686800" y="182563"/>
            <a:ext cx="457200" cy="304800"/>
          </a:xfrm>
        </p:spPr>
        <p:txBody>
          <a:bodyPr/>
          <a:lstStyle>
            <a:lvl1pPr>
              <a:defRPr/>
            </a:lvl1pPr>
          </a:lstStyle>
          <a:p>
            <a:pPr>
              <a:defRPr/>
            </a:pPr>
            <a:fld id="{A9812C27-E239-497A-AC0E-541DB7FA2FB1}" type="slidenum">
              <a:rPr lang="en-US">
                <a:solidFill>
                  <a:prstClr val="white"/>
                </a:solidFill>
              </a:rPr>
              <a:pPr>
                <a:defRPr/>
              </a:pPr>
              <a:t>‹nº›</a:t>
            </a:fld>
            <a:endParaRPr lang="en-US" dirty="0">
              <a:solidFill>
                <a:prstClr val="white"/>
              </a:solidFill>
            </a:endParaRPr>
          </a:p>
        </p:txBody>
      </p:sp>
    </p:spTree>
    <p:extLst>
      <p:ext uri="{BB962C8B-B14F-4D97-AF65-F5344CB8AC3E}">
        <p14:creationId xmlns:p14="http://schemas.microsoft.com/office/powerpoint/2010/main" val="283608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n-US"/>
              <a:t>Clique para editar o estilo do título mestre</a:t>
            </a:r>
          </a:p>
        </p:txBody>
      </p:sp>
      <p:sp>
        <p:nvSpPr>
          <p:cNvPr id="3" name="Espaço Reservado para Número de Slide 2"/>
          <p:cNvSpPr>
            <a:spLocks noGrp="1"/>
          </p:cNvSpPr>
          <p:nvPr>
            <p:ph type="sldNum" sz="quarter" idx="10"/>
          </p:nvPr>
        </p:nvSpPr>
        <p:spPr>
          <a:xfrm>
            <a:off x="8686800" y="182563"/>
            <a:ext cx="457200" cy="304800"/>
          </a:xfrm>
        </p:spPr>
        <p:txBody>
          <a:bodyPr/>
          <a:lstStyle>
            <a:lvl1pPr>
              <a:defRPr/>
            </a:lvl1pPr>
          </a:lstStyle>
          <a:p>
            <a:pPr>
              <a:defRPr/>
            </a:pPr>
            <a:fld id="{6A5541F4-8E77-4D36-9D83-AF2A71A1EEC1}" type="slidenum">
              <a:rPr lang="en-US">
                <a:solidFill>
                  <a:prstClr val="white"/>
                </a:solidFill>
              </a:rPr>
              <a:pPr>
                <a:defRPr/>
              </a:pPr>
              <a:t>‹nº›</a:t>
            </a:fld>
            <a:endParaRPr lang="en-US" dirty="0">
              <a:solidFill>
                <a:prstClr val="white"/>
              </a:solidFill>
            </a:endParaRPr>
          </a:p>
        </p:txBody>
      </p:sp>
    </p:spTree>
    <p:extLst>
      <p:ext uri="{BB962C8B-B14F-4D97-AF65-F5344CB8AC3E}">
        <p14:creationId xmlns:p14="http://schemas.microsoft.com/office/powerpoint/2010/main" val="3991698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914400" y="1047750"/>
            <a:ext cx="6934200" cy="400050"/>
          </a:xfrm>
          <a:prstGeom prst="rect">
            <a:avLst/>
          </a:prstGeom>
        </p:spPr>
        <p:txBody>
          <a:bodyPr/>
          <a:lstStyle/>
          <a:p>
            <a:r>
              <a:rPr lang="pt-BR" dirty="0" smtClean="0"/>
              <a:t>Clique para editar o estilo do título mestre</a:t>
            </a:r>
            <a:endParaRPr lang="pt-BR" dirty="0"/>
          </a:p>
        </p:txBody>
      </p:sp>
      <p:sp>
        <p:nvSpPr>
          <p:cNvPr id="3" name="Rectangle 6"/>
          <p:cNvSpPr>
            <a:spLocks noGrp="1" noChangeArrowheads="1"/>
          </p:cNvSpPr>
          <p:nvPr>
            <p:ph type="sldNum" sz="quarter" idx="10"/>
          </p:nvPr>
        </p:nvSpPr>
        <p:spPr>
          <a:ln/>
        </p:spPr>
        <p:txBody>
          <a:bodyPr/>
          <a:lstStyle>
            <a:lvl1pPr>
              <a:defRPr/>
            </a:lvl1pPr>
          </a:lstStyle>
          <a:p>
            <a:pPr>
              <a:defRPr/>
            </a:pPr>
            <a:fld id="{CFFCD5A9-622B-4936-98D1-E903E7F889F6}" type="slidenum">
              <a:rPr lang="en-US">
                <a:solidFill>
                  <a:prstClr val="white"/>
                </a:solidFill>
              </a:rPr>
              <a:pPr>
                <a:defRPr/>
              </a:pPr>
              <a:t>‹nº›</a:t>
            </a:fld>
            <a:endParaRPr lang="en-US" dirty="0">
              <a:solidFill>
                <a:prstClr val="white"/>
              </a:solidFill>
            </a:endParaRPr>
          </a:p>
        </p:txBody>
      </p:sp>
    </p:spTree>
    <p:extLst>
      <p:ext uri="{BB962C8B-B14F-4D97-AF65-F5344CB8AC3E}">
        <p14:creationId xmlns:p14="http://schemas.microsoft.com/office/powerpoint/2010/main" val="2991222544"/>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Layout Personalizado">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CFFCD5A9-622B-4936-98D1-E903E7F889F6}" type="slidenum">
              <a:rPr lang="en-US">
                <a:solidFill>
                  <a:prstClr val="white"/>
                </a:solidFill>
              </a:rPr>
              <a:pPr>
                <a:defRPr/>
              </a:pPr>
              <a:t>‹nº›</a:t>
            </a:fld>
            <a:endParaRPr lang="en-US" dirty="0">
              <a:solidFill>
                <a:prstClr val="white"/>
              </a:solidFill>
            </a:endParaRPr>
          </a:p>
        </p:txBody>
      </p:sp>
      <p:sp>
        <p:nvSpPr>
          <p:cNvPr id="5" name="Título 1"/>
          <p:cNvSpPr>
            <a:spLocks noGrp="1"/>
          </p:cNvSpPr>
          <p:nvPr userDrawn="1">
            <p:ph type="title"/>
          </p:nvPr>
        </p:nvSpPr>
        <p:spPr>
          <a:xfrm>
            <a:off x="0" y="1000108"/>
            <a:ext cx="9144000" cy="400050"/>
          </a:xfrm>
          <a:prstGeom prst="rect">
            <a:avLst/>
          </a:prstGeom>
        </p:spPr>
        <p:txBody>
          <a:bodyPr/>
          <a:lstStyle/>
          <a:p>
            <a:endParaRPr lang="pt-BR" sz="2000" b="1" noProof="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495082591"/>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Em branco">
    <p:spTree>
      <p:nvGrpSpPr>
        <p:cNvPr id="1" name=""/>
        <p:cNvGrpSpPr/>
        <p:nvPr/>
      </p:nvGrpSpPr>
      <p:grpSpPr>
        <a:xfrm>
          <a:off x="0" y="0"/>
          <a:ext cx="0" cy="0"/>
          <a:chOff x="0" y="0"/>
          <a:chExt cx="0" cy="0"/>
        </a:xfrm>
      </p:grpSpPr>
      <p:sp>
        <p:nvSpPr>
          <p:cNvPr id="2" name="Título 1"/>
          <p:cNvSpPr>
            <a:spLocks noGrp="1"/>
          </p:cNvSpPr>
          <p:nvPr userDrawn="1">
            <p:ph type="title"/>
          </p:nvPr>
        </p:nvSpPr>
        <p:spPr>
          <a:xfrm>
            <a:off x="0" y="1000108"/>
            <a:ext cx="9144000" cy="400050"/>
          </a:xfrm>
          <a:prstGeom prst="rect">
            <a:avLst/>
          </a:prstGeom>
        </p:spPr>
        <p:txBody>
          <a:bodyPr/>
          <a:lstStyle/>
          <a:p>
            <a:endParaRPr lang="en-US" sz="2000" b="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4055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a:gradFill rotWithShape="1">
            <a:gsLst>
              <a:gs pos="0">
                <a:srgbClr val="009900">
                  <a:gamma/>
                  <a:shade val="46275"/>
                  <a:invGamma/>
                </a:srgbClr>
              </a:gs>
              <a:gs pos="50000">
                <a:srgbClr val="009900"/>
              </a:gs>
              <a:gs pos="100000">
                <a:srgbClr val="009900">
                  <a:gamma/>
                  <a:shade val="46275"/>
                  <a:invGamma/>
                </a:srgbClr>
              </a:gs>
            </a:gsLst>
            <a:lin ang="5400000" scaled="1"/>
          </a:grad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extrusionH="76200" contourW="12700">
            <a:bevelT/>
            <a:bevelB/>
            <a:extrusionClr>
              <a:schemeClr val="tx2">
                <a:lumMod val="65000"/>
                <a:lumOff val="35000"/>
              </a:schemeClr>
            </a:extrusionClr>
            <a:contourClr>
              <a:schemeClr val="tx2"/>
            </a:contourClr>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n-US" sz="4400" b="1" dirty="0">
                <a:solidFill>
                  <a:schemeClr val="bg1"/>
                </a:solidFill>
                <a:effectLst>
                  <a:outerShdw blurRad="38100" dist="38100" dir="2700000" algn="tl">
                    <a:srgbClr val="000000"/>
                  </a:outerShdw>
                </a:effectLst>
                <a:latin typeface="+mj-lt"/>
                <a:ea typeface="+mj-ea"/>
                <a:cs typeface="+mj-cs"/>
              </a:defRPr>
            </a:lvl1pPr>
          </a:lstStyle>
          <a:p>
            <a:r>
              <a:rPr lang="pt-BR" dirty="0" smtClean="0"/>
              <a:t>Clique para editar o estilo do título mestre</a:t>
            </a:r>
            <a:endParaRPr lang="en-US" dirty="0"/>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dirty="0" smtClean="0"/>
              <a:t>Clique para editar o estilo do subtítulo mestre</a:t>
            </a:r>
            <a:endParaRPr lang="en-US" dirty="0"/>
          </a:p>
        </p:txBody>
      </p:sp>
      <p:sp>
        <p:nvSpPr>
          <p:cNvPr id="5"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82600" y="673100"/>
            <a:ext cx="8204200" cy="711200"/>
          </a:xfrm>
          <a:prstGeom prst="rect">
            <a:avLst/>
          </a:prstGeom>
          <a:gradFill rotWithShape="1">
            <a:gsLst>
              <a:gs pos="0">
                <a:srgbClr val="009900">
                  <a:gamma/>
                  <a:shade val="46275"/>
                  <a:invGamma/>
                </a:srgbClr>
              </a:gs>
              <a:gs pos="50000">
                <a:srgbClr val="009900"/>
              </a:gs>
              <a:gs pos="100000">
                <a:srgbClr val="009900">
                  <a:gamma/>
                  <a:shade val="46275"/>
                  <a:invGamma/>
                </a:srgbClr>
              </a:gs>
            </a:gsLst>
            <a:lin ang="5400000" scaled="1"/>
          </a:grad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extrusionH="76200" contourW="12700">
            <a:bevelT/>
            <a:bevelB/>
            <a:extrusionClr>
              <a:schemeClr val="tx2">
                <a:lumMod val="50000"/>
                <a:lumOff val="50000"/>
              </a:schemeClr>
            </a:extrusionClr>
          </a:sp3d>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lang="en-US" sz="3600" b="1" dirty="0">
                <a:solidFill>
                  <a:schemeClr val="bg1"/>
                </a:solidFill>
                <a:effectLst>
                  <a:outerShdw blurRad="38100" dist="38100" dir="2700000" algn="tl">
                    <a:srgbClr val="000000"/>
                  </a:outerShdw>
                </a:effectLst>
                <a:latin typeface="+mj-lt"/>
                <a:ea typeface="+mj-ea"/>
                <a:cs typeface="+mj-cs"/>
              </a:defRPr>
            </a:lvl1pPr>
          </a:lstStyle>
          <a:p>
            <a:r>
              <a:rPr lang="pt-BR" dirty="0" smtClean="0"/>
              <a:t>CLIQUE PARA EDITAR O ESTILO DO TÍTULO MESTRE</a:t>
            </a:r>
            <a:endParaRPr lang="en-US" dirty="0"/>
          </a:p>
        </p:txBody>
      </p:sp>
      <p:sp>
        <p:nvSpPr>
          <p:cNvPr id="3" name="Espaço Reservado para Conteúdo 2"/>
          <p:cNvSpPr>
            <a:spLocks noGrp="1"/>
          </p:cNvSpPr>
          <p:nvPr>
            <p:ph idx="1"/>
          </p:nvPr>
        </p:nvSpPr>
        <p:spPr>
          <a:xfrm>
            <a:off x="457200" y="1517650"/>
            <a:ext cx="8229600" cy="5067300"/>
          </a:xfrm>
          <a:prstGeom prst="rect">
            <a:avLst/>
          </a:prstGeom>
        </p:spPr>
        <p:txBody>
          <a:bodyPr/>
          <a:lstStyle>
            <a:lvl3pPr>
              <a:buFont typeface="Wingdings" pitchFamily="2" charset="2"/>
              <a:buChar char="§"/>
              <a:defRPr/>
            </a:lvl3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5"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e texto vertical">
    <p:spTree>
      <p:nvGrpSpPr>
        <p:cNvPr id="1" name=""/>
        <p:cNvGrpSpPr/>
        <p:nvPr/>
      </p:nvGrpSpPr>
      <p:grpSpPr>
        <a:xfrm>
          <a:off x="0" y="0"/>
          <a:ext cx="0" cy="0"/>
          <a:chOff x="0" y="0"/>
          <a:chExt cx="0" cy="0"/>
        </a:xfrm>
      </p:grpSpPr>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lvl3pPr>
              <a:buFont typeface="Wingdings" pitchFamily="2" charset="2"/>
              <a:buChar char="§"/>
              <a:defRPr/>
            </a:lvl3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5"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‹nº›</a:t>
            </a:fld>
            <a:endParaRPr lang="pt-BR" dirty="0"/>
          </a:p>
        </p:txBody>
      </p:sp>
      <p:sp>
        <p:nvSpPr>
          <p:cNvPr id="6" name="Título 1"/>
          <p:cNvSpPr>
            <a:spLocks noGrp="1"/>
          </p:cNvSpPr>
          <p:nvPr>
            <p:ph type="title" hasCustomPrompt="1"/>
          </p:nvPr>
        </p:nvSpPr>
        <p:spPr>
          <a:xfrm>
            <a:off x="482600" y="673100"/>
            <a:ext cx="8204200" cy="711200"/>
          </a:xfrm>
          <a:prstGeom prst="rect">
            <a:avLst/>
          </a:prstGeom>
          <a:gradFill rotWithShape="1">
            <a:gsLst>
              <a:gs pos="0">
                <a:srgbClr val="009900">
                  <a:gamma/>
                  <a:shade val="46275"/>
                  <a:invGamma/>
                </a:srgbClr>
              </a:gs>
              <a:gs pos="50000">
                <a:srgbClr val="009900"/>
              </a:gs>
              <a:gs pos="100000">
                <a:srgbClr val="009900">
                  <a:gamma/>
                  <a:shade val="46275"/>
                  <a:invGamma/>
                </a:srgbClr>
              </a:gs>
            </a:gsLst>
            <a:lin ang="5400000" scaled="1"/>
          </a:grad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extrusionH="76200" contourW="12700">
            <a:bevelT/>
            <a:bevelB/>
            <a:extrusionClr>
              <a:schemeClr val="tx2">
                <a:lumMod val="50000"/>
                <a:lumOff val="50000"/>
              </a:schemeClr>
            </a:extrusionClr>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n-US" sz="3600" b="1" dirty="0">
                <a:solidFill>
                  <a:schemeClr val="bg1"/>
                </a:solidFill>
                <a:effectLst>
                  <a:outerShdw blurRad="38100" dist="38100" dir="2700000" algn="tl">
                    <a:srgbClr val="000000"/>
                  </a:outerShdw>
                </a:effectLst>
                <a:latin typeface="+mj-lt"/>
                <a:ea typeface="+mj-ea"/>
                <a:cs typeface="+mj-cs"/>
              </a:defRPr>
            </a:lvl1pPr>
          </a:lstStyle>
          <a:p>
            <a:r>
              <a:rPr lang="pt-BR" dirty="0" smtClean="0"/>
              <a:t>CLIQUE PARA EDITAR O ESTILO DO TÍTULO MESTRE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717550"/>
            <a:ext cx="8229600" cy="5778500"/>
          </a:xfrm>
          <a:prstGeom prst="rect">
            <a:avLst/>
          </a:prstGeom>
        </p:spPr>
        <p:txBody>
          <a:bodyPr/>
          <a:lstStyle>
            <a:lvl3pPr>
              <a:buFont typeface="Wingdings" pitchFamily="2" charset="2"/>
              <a:buChar char="§"/>
              <a:defRPr/>
            </a:lvl3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e tabela">
    <p:spTree>
      <p:nvGrpSpPr>
        <p:cNvPr id="1" name=""/>
        <p:cNvGrpSpPr/>
        <p:nvPr/>
      </p:nvGrpSpPr>
      <p:grpSpPr>
        <a:xfrm>
          <a:off x="0" y="0"/>
          <a:ext cx="0" cy="0"/>
          <a:chOff x="0" y="0"/>
          <a:chExt cx="0" cy="0"/>
        </a:xfrm>
      </p:grpSpPr>
      <p:sp>
        <p:nvSpPr>
          <p:cNvPr id="3" name="Espaço Reservado para Tabela 2"/>
          <p:cNvSpPr>
            <a:spLocks noGrp="1"/>
          </p:cNvSpPr>
          <p:nvPr>
            <p:ph type="tbl" idx="1"/>
          </p:nvPr>
        </p:nvSpPr>
        <p:spPr>
          <a:xfrm>
            <a:off x="457200" y="1784350"/>
            <a:ext cx="8229600" cy="4800600"/>
          </a:xfrm>
          <a:prstGeom prst="rect">
            <a:avLst/>
          </a:prstGeom>
        </p:spPr>
        <p:txBody>
          <a:bodyPr/>
          <a:lstStyle/>
          <a:p>
            <a:pPr lvl="0"/>
            <a:endParaRPr lang="en-US" noProof="0" dirty="0" smtClean="0"/>
          </a:p>
        </p:txBody>
      </p:sp>
      <p:sp>
        <p:nvSpPr>
          <p:cNvPr id="5"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‹nº›</a:t>
            </a:fld>
            <a:endParaRPr lang="pt-BR" dirty="0"/>
          </a:p>
        </p:txBody>
      </p:sp>
      <p:sp>
        <p:nvSpPr>
          <p:cNvPr id="6" name="Título 1"/>
          <p:cNvSpPr>
            <a:spLocks noGrp="1"/>
          </p:cNvSpPr>
          <p:nvPr>
            <p:ph type="title" hasCustomPrompt="1"/>
          </p:nvPr>
        </p:nvSpPr>
        <p:spPr>
          <a:xfrm>
            <a:off x="482600" y="673100"/>
            <a:ext cx="8204200" cy="711200"/>
          </a:xfrm>
          <a:prstGeom prst="rect">
            <a:avLst/>
          </a:prstGeom>
          <a:gradFill rotWithShape="1">
            <a:gsLst>
              <a:gs pos="0">
                <a:srgbClr val="009900">
                  <a:gamma/>
                  <a:shade val="46275"/>
                  <a:invGamma/>
                </a:srgbClr>
              </a:gs>
              <a:gs pos="50000">
                <a:srgbClr val="009900"/>
              </a:gs>
              <a:gs pos="100000">
                <a:srgbClr val="009900">
                  <a:gamma/>
                  <a:shade val="46275"/>
                  <a:invGamma/>
                </a:srgbClr>
              </a:gs>
            </a:gsLst>
            <a:lin ang="5400000" scaled="1"/>
          </a:grad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extrusionH="76200" contourW="12700">
            <a:bevelT/>
            <a:bevelB/>
            <a:extrusionClr>
              <a:schemeClr val="tx2">
                <a:lumMod val="50000"/>
                <a:lumOff val="50000"/>
              </a:schemeClr>
            </a:extrusionClr>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n-US" sz="3600" b="1" dirty="0">
                <a:solidFill>
                  <a:schemeClr val="bg1"/>
                </a:solidFill>
                <a:effectLst>
                  <a:outerShdw blurRad="38100" dist="38100" dir="2700000" algn="tl">
                    <a:srgbClr val="000000"/>
                  </a:outerShdw>
                </a:effectLst>
                <a:latin typeface="+mj-lt"/>
                <a:ea typeface="+mj-ea"/>
                <a:cs typeface="+mj-cs"/>
              </a:defRPr>
            </a:lvl1pPr>
          </a:lstStyle>
          <a:p>
            <a:r>
              <a:rPr lang="pt-BR" dirty="0" smtClean="0"/>
              <a:t>CLIQUE PARA EDITAR O ESTILO DO TÍTULO MESTRE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omente título">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‹nº›</a:t>
            </a:fld>
            <a:endParaRPr lang="pt-BR" dirty="0"/>
          </a:p>
        </p:txBody>
      </p:sp>
      <p:sp>
        <p:nvSpPr>
          <p:cNvPr id="7" name="Título 1"/>
          <p:cNvSpPr>
            <a:spLocks noGrp="1"/>
          </p:cNvSpPr>
          <p:nvPr>
            <p:ph type="title" hasCustomPrompt="1"/>
          </p:nvPr>
        </p:nvSpPr>
        <p:spPr>
          <a:xfrm>
            <a:off x="482600" y="673100"/>
            <a:ext cx="8204200" cy="711200"/>
          </a:xfrm>
          <a:prstGeom prst="rect">
            <a:avLst/>
          </a:prstGeom>
          <a:gradFill rotWithShape="1">
            <a:gsLst>
              <a:gs pos="0">
                <a:srgbClr val="009900">
                  <a:gamma/>
                  <a:shade val="46275"/>
                  <a:invGamma/>
                </a:srgbClr>
              </a:gs>
              <a:gs pos="50000">
                <a:srgbClr val="009900"/>
              </a:gs>
              <a:gs pos="100000">
                <a:srgbClr val="009900">
                  <a:gamma/>
                  <a:shade val="46275"/>
                  <a:invGamma/>
                </a:srgbClr>
              </a:gs>
            </a:gsLst>
            <a:lin ang="5400000" scaled="1"/>
          </a:grad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extrusionH="76200" contourW="12700">
            <a:bevelT/>
            <a:bevelB/>
            <a:extrusionClr>
              <a:schemeClr val="tx2">
                <a:lumMod val="50000"/>
                <a:lumOff val="50000"/>
              </a:schemeClr>
            </a:extrusionClr>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n-US" sz="3600" b="1" dirty="0">
                <a:solidFill>
                  <a:schemeClr val="bg1"/>
                </a:solidFill>
                <a:effectLst>
                  <a:outerShdw blurRad="38100" dist="38100" dir="2700000" algn="tl">
                    <a:srgbClr val="000000"/>
                  </a:outerShdw>
                </a:effectLst>
                <a:latin typeface="+mj-lt"/>
                <a:ea typeface="+mj-ea"/>
                <a:cs typeface="+mj-cs"/>
              </a:defRPr>
            </a:lvl1pPr>
          </a:lstStyle>
          <a:p>
            <a:r>
              <a:rPr lang="pt-BR" dirty="0" smtClean="0"/>
              <a:t>CLIQUE PARA EDITAR O ESTILO DO TÍTULO MESTRE</a:t>
            </a:r>
            <a:endParaRPr lang="en-US" dirty="0"/>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28600" y="0"/>
            <a:ext cx="8610600" cy="1447800"/>
          </a:xfrm>
          <a:prstGeom prst="rect">
            <a:avLst/>
          </a:prstGeo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228600" y="1600200"/>
            <a:ext cx="4229100" cy="396240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10100" y="1600200"/>
            <a:ext cx="4229100" cy="190500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610100" y="3657600"/>
            <a:ext cx="4229100" cy="190500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10"/>
          </p:nvPr>
        </p:nvSpPr>
        <p:spPr>
          <a:xfrm>
            <a:off x="0" y="5715000"/>
            <a:ext cx="9144000" cy="1066800"/>
          </a:xfrm>
          <a:prstGeom prst="rect">
            <a:avLst/>
          </a:prstGeom>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28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recortecole.com.br/links/BandeiraBrasil.gif" TargetMode="Externa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161925" y="323850"/>
            <a:ext cx="8820150" cy="6391275"/>
          </a:xfrm>
          <a:prstGeom prst="rect">
            <a:avLst/>
          </a:prstGeom>
          <a:noFill/>
          <a:ln w="19050">
            <a:solidFill>
              <a:srgbClr val="008000"/>
            </a:solidFill>
            <a:miter lim="800000"/>
            <a:headEnd/>
            <a:tailEnd/>
          </a:ln>
          <a:effectLst/>
        </p:spPr>
        <p:txBody>
          <a:bodyPr wrap="none" anchor="ctr"/>
          <a:lstStyle/>
          <a:p>
            <a:pPr>
              <a:defRPr/>
            </a:pPr>
            <a:endParaRPr lang="en-US" dirty="0">
              <a:latin typeface="Arial" charset="0"/>
            </a:endParaRPr>
          </a:p>
        </p:txBody>
      </p:sp>
      <p:pic>
        <p:nvPicPr>
          <p:cNvPr id="2052" name="Picture 8" descr="BandeiraBrasil">
            <a:hlinkClick r:id="rId11"/>
          </p:cNvPr>
          <p:cNvPicPr>
            <a:picLocks noChangeAspect="1" noChangeArrowheads="1"/>
          </p:cNvPicPr>
          <p:nvPr userDrawn="1"/>
        </p:nvPicPr>
        <p:blipFill>
          <a:blip r:embed="rId12"/>
          <a:srcRect/>
          <a:stretch>
            <a:fillRect/>
          </a:stretch>
        </p:blipFill>
        <p:spPr bwMode="auto">
          <a:xfrm>
            <a:off x="341313" y="95250"/>
            <a:ext cx="809625" cy="495300"/>
          </a:xfrm>
          <a:prstGeom prst="rect">
            <a:avLst/>
          </a:prstGeom>
          <a:noFill/>
          <a:ln w="9525">
            <a:noFill/>
            <a:miter lim="800000"/>
            <a:headEnd/>
            <a:tailEnd/>
          </a:ln>
        </p:spPr>
      </p:pic>
      <p:sp>
        <p:nvSpPr>
          <p:cNvPr id="5" name="Text Box 7"/>
          <p:cNvSpPr txBox="1">
            <a:spLocks noChangeArrowheads="1"/>
          </p:cNvSpPr>
          <p:nvPr userDrawn="1"/>
        </p:nvSpPr>
        <p:spPr bwMode="auto">
          <a:xfrm>
            <a:off x="1133475" y="155575"/>
            <a:ext cx="1171575" cy="430887"/>
          </a:xfrm>
          <a:prstGeom prst="rect">
            <a:avLst/>
          </a:prstGeom>
          <a:solidFill>
            <a:schemeClr val="bg1"/>
          </a:solidFill>
          <a:ln w="9525">
            <a:noFill/>
            <a:miter lim="800000"/>
            <a:headEnd/>
            <a:tailEnd/>
          </a:ln>
          <a:effectLst/>
        </p:spPr>
        <p:txBody>
          <a:bodyPr wrap="square">
            <a:spAutoFit/>
          </a:bodyPr>
          <a:lstStyle/>
          <a:p>
            <a:pPr algn="ctr"/>
            <a:r>
              <a:rPr lang="pt-BR" sz="1100" b="0" dirty="0">
                <a:latin typeface="+mj-lt"/>
              </a:rPr>
              <a:t>Ministério de </a:t>
            </a:r>
          </a:p>
          <a:p>
            <a:pPr algn="ctr"/>
            <a:r>
              <a:rPr lang="pt-BR" sz="1100" b="0" dirty="0">
                <a:latin typeface="+mj-lt"/>
              </a:rPr>
              <a:t>Minas e Energia</a:t>
            </a:r>
          </a:p>
        </p:txBody>
      </p:sp>
    </p:spTree>
  </p:cSld>
  <p:clrMap bg1="lt1" tx1="dk1" bg2="lt2" tx2="dk2" accent1="accent1" accent2="accent2" accent3="accent3" accent4="accent4" accent5="accent5" accent6="accent6" hlink="hlink" folHlink="folHlink"/>
  <p:sldLayoutIdLst>
    <p:sldLayoutId id="2147483662" r:id="rId1"/>
    <p:sldLayoutId id="2147483649" r:id="rId2"/>
    <p:sldLayoutId id="2147483650" r:id="rId3"/>
    <p:sldLayoutId id="2147483658" r:id="rId4"/>
    <p:sldLayoutId id="2147483660" r:id="rId5"/>
    <p:sldLayoutId id="2147483661" r:id="rId6"/>
    <p:sldLayoutId id="2147483663" r:id="rId7"/>
    <p:sldLayoutId id="2147483665" r:id="rId8"/>
    <p:sldLayoutId id="2147483678" r:id="rId9"/>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9"/>
          <p:cNvSpPr>
            <a:spLocks noChangeArrowheads="1"/>
          </p:cNvSpPr>
          <p:nvPr/>
        </p:nvSpPr>
        <p:spPr bwMode="auto">
          <a:xfrm>
            <a:off x="8686800" y="0"/>
            <a:ext cx="457200" cy="685800"/>
          </a:xfrm>
          <a:prstGeom prst="rect">
            <a:avLst/>
          </a:prstGeom>
          <a:solidFill>
            <a:srgbClr val="002060"/>
          </a:solidFill>
          <a:ln w="9525">
            <a:noFill/>
            <a:miter lim="800000"/>
            <a:headEnd/>
            <a:tailEnd/>
          </a:ln>
        </p:spPr>
        <p:txBody>
          <a:bodyPr wrap="none" anchor="ctr"/>
          <a:lstStyle/>
          <a:p>
            <a:pPr algn="ctr">
              <a:defRPr/>
            </a:pPr>
            <a:endParaRPr lang="es-ES" dirty="0">
              <a:solidFill>
                <a:prstClr val="black"/>
              </a:solidFill>
              <a:latin typeface="Arial" pitchFamily="34" charset="0"/>
              <a:cs typeface="Arial" pitchFamily="34" charset="0"/>
            </a:endParaRPr>
          </a:p>
        </p:txBody>
      </p:sp>
      <p:sp>
        <p:nvSpPr>
          <p:cNvPr id="7" name="Rectangle 8"/>
          <p:cNvSpPr>
            <a:spLocks noChangeArrowheads="1"/>
          </p:cNvSpPr>
          <p:nvPr/>
        </p:nvSpPr>
        <p:spPr bwMode="auto">
          <a:xfrm>
            <a:off x="4267200" y="0"/>
            <a:ext cx="4419600" cy="685800"/>
          </a:xfrm>
          <a:prstGeom prst="rect">
            <a:avLst/>
          </a:prstGeom>
          <a:solidFill>
            <a:srgbClr val="FFCD2F"/>
          </a:solidFill>
          <a:ln w="9525">
            <a:noFill/>
            <a:miter lim="800000"/>
            <a:headEnd/>
            <a:tailEnd/>
          </a:ln>
        </p:spPr>
        <p:txBody>
          <a:bodyPr wrap="none" anchor="ctr"/>
          <a:lstStyle/>
          <a:p>
            <a:pPr algn="ctr">
              <a:defRPr/>
            </a:pPr>
            <a:r>
              <a:rPr lang="en-US" dirty="0">
                <a:solidFill>
                  <a:prstClr val="black"/>
                </a:solidFill>
                <a:latin typeface="Arial" pitchFamily="34" charset="0"/>
                <a:cs typeface="Arial" pitchFamily="34" charset="0"/>
              </a:rPr>
              <a:t> </a:t>
            </a:r>
          </a:p>
        </p:txBody>
      </p:sp>
      <p:sp>
        <p:nvSpPr>
          <p:cNvPr id="8" name="Rectangle 8"/>
          <p:cNvSpPr>
            <a:spLocks noChangeArrowheads="1"/>
          </p:cNvSpPr>
          <p:nvPr/>
        </p:nvSpPr>
        <p:spPr bwMode="auto">
          <a:xfrm>
            <a:off x="457200" y="0"/>
            <a:ext cx="4191000" cy="685800"/>
          </a:xfrm>
          <a:prstGeom prst="rect">
            <a:avLst/>
          </a:prstGeom>
          <a:solidFill>
            <a:schemeClr val="bg1"/>
          </a:solidFill>
          <a:ln w="9525">
            <a:noFill/>
            <a:miter lim="800000"/>
            <a:headEnd/>
            <a:tailEnd/>
          </a:ln>
        </p:spPr>
        <p:txBody>
          <a:bodyPr wrap="none" anchor="ctr"/>
          <a:lstStyle/>
          <a:p>
            <a:pPr algn="ctr">
              <a:defRPr/>
            </a:pPr>
            <a:r>
              <a:rPr lang="en-US" dirty="0">
                <a:solidFill>
                  <a:prstClr val="black"/>
                </a:solidFill>
                <a:latin typeface="Arial" pitchFamily="34" charset="0"/>
                <a:cs typeface="Arial" pitchFamily="34" charset="0"/>
              </a:rPr>
              <a:t> </a:t>
            </a:r>
          </a:p>
        </p:txBody>
      </p:sp>
      <p:sp>
        <p:nvSpPr>
          <p:cNvPr id="9" name="Rectangle 8"/>
          <p:cNvSpPr>
            <a:spLocks noChangeArrowheads="1"/>
          </p:cNvSpPr>
          <p:nvPr/>
        </p:nvSpPr>
        <p:spPr bwMode="auto">
          <a:xfrm flipV="1">
            <a:off x="0" y="685800"/>
            <a:ext cx="9144000" cy="46038"/>
          </a:xfrm>
          <a:prstGeom prst="rect">
            <a:avLst/>
          </a:prstGeom>
          <a:solidFill>
            <a:srgbClr val="002060"/>
          </a:solidFill>
          <a:ln w="9525">
            <a:noFill/>
            <a:miter lim="800000"/>
            <a:headEnd/>
            <a:tailEnd/>
          </a:ln>
        </p:spPr>
        <p:txBody>
          <a:bodyPr wrap="none" anchor="ctr"/>
          <a:lstStyle/>
          <a:p>
            <a:pPr algn="ctr">
              <a:defRPr/>
            </a:pPr>
            <a:r>
              <a:rPr lang="en-US" dirty="0">
                <a:solidFill>
                  <a:prstClr val="black"/>
                </a:solidFill>
                <a:latin typeface="Arial" pitchFamily="34" charset="0"/>
                <a:cs typeface="Arial" pitchFamily="34" charset="0"/>
              </a:rPr>
              <a:t> </a:t>
            </a:r>
          </a:p>
        </p:txBody>
      </p:sp>
      <p:sp>
        <p:nvSpPr>
          <p:cNvPr id="10" name="Rectangle 8"/>
          <p:cNvSpPr>
            <a:spLocks noChangeArrowheads="1"/>
          </p:cNvSpPr>
          <p:nvPr/>
        </p:nvSpPr>
        <p:spPr bwMode="auto">
          <a:xfrm flipV="1">
            <a:off x="0" y="6781800"/>
            <a:ext cx="9144000" cy="76200"/>
          </a:xfrm>
          <a:prstGeom prst="rect">
            <a:avLst/>
          </a:prstGeom>
          <a:solidFill>
            <a:srgbClr val="002060"/>
          </a:solidFill>
          <a:ln w="9525">
            <a:noFill/>
            <a:miter lim="800000"/>
            <a:headEnd/>
            <a:tailEnd/>
          </a:ln>
        </p:spPr>
        <p:txBody>
          <a:bodyPr wrap="none" anchor="ctr"/>
          <a:lstStyle/>
          <a:p>
            <a:pPr algn="ctr">
              <a:defRPr/>
            </a:pPr>
            <a:r>
              <a:rPr lang="en-US" dirty="0">
                <a:solidFill>
                  <a:prstClr val="black"/>
                </a:solidFill>
                <a:latin typeface="Arial" pitchFamily="34" charset="0"/>
                <a:cs typeface="Arial" pitchFamily="34" charset="0"/>
              </a:rPr>
              <a:t> </a:t>
            </a:r>
          </a:p>
        </p:txBody>
      </p:sp>
      <p:sp>
        <p:nvSpPr>
          <p:cNvPr id="11" name="Rectangle 8"/>
          <p:cNvSpPr>
            <a:spLocks noChangeArrowheads="1"/>
          </p:cNvSpPr>
          <p:nvPr/>
        </p:nvSpPr>
        <p:spPr bwMode="auto">
          <a:xfrm>
            <a:off x="0" y="6714586"/>
            <a:ext cx="9144000" cy="72000"/>
          </a:xfrm>
          <a:prstGeom prst="rect">
            <a:avLst/>
          </a:prstGeom>
          <a:solidFill>
            <a:srgbClr val="FFC000"/>
          </a:solidFill>
          <a:ln w="9525">
            <a:noFill/>
            <a:miter lim="800000"/>
            <a:headEnd/>
            <a:tailEnd/>
          </a:ln>
        </p:spPr>
        <p:txBody>
          <a:bodyPr wrap="none" anchor="ctr"/>
          <a:lstStyle/>
          <a:p>
            <a:pPr algn="ctr">
              <a:defRPr/>
            </a:pPr>
            <a:r>
              <a:rPr lang="en-US" dirty="0">
                <a:solidFill>
                  <a:prstClr val="black"/>
                </a:solidFill>
                <a:latin typeface="Arial" pitchFamily="34" charset="0"/>
                <a:cs typeface="Arial" pitchFamily="34" charset="0"/>
              </a:rPr>
              <a:t> </a:t>
            </a:r>
          </a:p>
        </p:txBody>
      </p:sp>
      <p:sp>
        <p:nvSpPr>
          <p:cNvPr id="12" name="CaixaDeTexto 11"/>
          <p:cNvSpPr txBox="1"/>
          <p:nvPr/>
        </p:nvSpPr>
        <p:spPr>
          <a:xfrm>
            <a:off x="752475" y="213493"/>
            <a:ext cx="2140330" cy="261610"/>
          </a:xfrm>
          <a:prstGeom prst="rect">
            <a:avLst/>
          </a:prstGeom>
          <a:noFill/>
        </p:spPr>
        <p:txBody>
          <a:bodyPr wrap="none">
            <a:spAutoFit/>
          </a:bodyPr>
          <a:lstStyle/>
          <a:p>
            <a:pPr>
              <a:defRPr/>
            </a:pPr>
            <a:r>
              <a:rPr lang="pt-BR" sz="1100" b="1" dirty="0" smtClean="0">
                <a:solidFill>
                  <a:srgbClr val="002060"/>
                </a:solidFill>
                <a:latin typeface="Arial" pitchFamily="34" charset="0"/>
                <a:cs typeface="Arial" pitchFamily="34" charset="0"/>
              </a:rPr>
              <a:t>Ministry of Mines and Energy</a:t>
            </a:r>
          </a:p>
        </p:txBody>
      </p:sp>
      <p:pic>
        <p:nvPicPr>
          <p:cNvPr id="13320" name="Picture 12" descr="brasao"/>
          <p:cNvPicPr>
            <a:picLocks noChangeAspect="1" noChangeArrowheads="1"/>
          </p:cNvPicPr>
          <p:nvPr/>
        </p:nvPicPr>
        <p:blipFill>
          <a:blip r:embed="rId11" cstate="print"/>
          <a:srcRect/>
          <a:stretch>
            <a:fillRect/>
          </a:stretch>
        </p:blipFill>
        <p:spPr bwMode="auto">
          <a:xfrm>
            <a:off x="179388" y="46038"/>
            <a:ext cx="617537" cy="609600"/>
          </a:xfrm>
          <a:prstGeom prst="rect">
            <a:avLst/>
          </a:prstGeom>
          <a:noFill/>
          <a:ln w="9525">
            <a:noFill/>
            <a:miter lim="800000"/>
            <a:headEnd/>
            <a:tailEnd/>
          </a:ln>
        </p:spPr>
      </p:pic>
      <p:sp>
        <p:nvSpPr>
          <p:cNvPr id="15" name="Triângulo isósceles 14"/>
          <p:cNvSpPr/>
          <p:nvPr/>
        </p:nvSpPr>
        <p:spPr bwMode="auto">
          <a:xfrm rot="5400000">
            <a:off x="4495800" y="152400"/>
            <a:ext cx="685800" cy="381000"/>
          </a:xfrm>
          <a:prstGeom prst="triangle">
            <a:avLst/>
          </a:prstGeom>
          <a:solidFill>
            <a:schemeClr val="bg1"/>
          </a:solidFill>
          <a:ln w="9525" cap="flat" cmpd="sng" algn="ctr">
            <a:noFill/>
            <a:prstDash val="solid"/>
            <a:round/>
            <a:headEnd type="none" w="med" len="med"/>
            <a:tailEnd type="none" w="med" len="med"/>
          </a:ln>
          <a:effectLst/>
        </p:spPr>
        <p:txBody>
          <a:bodyPr/>
          <a:lstStyle/>
          <a:p>
            <a:pPr>
              <a:defRPr/>
            </a:pPr>
            <a:endParaRPr lang="pt-BR" dirty="0">
              <a:solidFill>
                <a:prstClr val="black"/>
              </a:solidFill>
              <a:latin typeface="Arial" pitchFamily="34" charset="0"/>
              <a:cs typeface="Arial" pitchFamily="34" charset="0"/>
            </a:endParaRPr>
          </a:p>
        </p:txBody>
      </p:sp>
      <p:sp>
        <p:nvSpPr>
          <p:cNvPr id="19" name="Rectangle 6"/>
          <p:cNvSpPr>
            <a:spLocks noGrp="1" noChangeArrowheads="1"/>
          </p:cNvSpPr>
          <p:nvPr>
            <p:ph type="sldNum" sz="quarter" idx="4"/>
          </p:nvPr>
        </p:nvSpPr>
        <p:spPr bwMode="auto">
          <a:xfrm>
            <a:off x="8686800" y="182563"/>
            <a:ext cx="4572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cs typeface="Arial" pitchFamily="34" charset="0"/>
              </a:defRPr>
            </a:lvl1pPr>
          </a:lstStyle>
          <a:p>
            <a:pPr>
              <a:defRPr/>
            </a:pPr>
            <a:fld id="{3303E456-4112-45B5-9526-6184A9A1D73C}" type="slidenum">
              <a:rPr lang="en-US">
                <a:solidFill>
                  <a:prstClr val="white"/>
                </a:solidFill>
              </a:rPr>
              <a:pPr>
                <a:defRPr/>
              </a:pPr>
              <a:t>‹nº›</a:t>
            </a:fld>
            <a:endParaRPr lang="en-US" dirty="0">
              <a:solidFill>
                <a:prstClr val="white"/>
              </a:solidFill>
            </a:endParaRPr>
          </a:p>
        </p:txBody>
      </p:sp>
    </p:spTree>
    <p:extLst>
      <p:ext uri="{BB962C8B-B14F-4D97-AF65-F5344CB8AC3E}">
        <p14:creationId xmlns:p14="http://schemas.microsoft.com/office/powerpoint/2010/main" val="3366081647"/>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7.xml"/><Relationship Id="rId7" Type="http://schemas.openxmlformats.org/officeDocument/2006/relationships/slide" Target="slide20.xml"/><Relationship Id="rId2" Type="http://schemas.openxmlformats.org/officeDocument/2006/relationships/image" Target="../media/image17.jpg"/><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19.xml"/><Relationship Id="rId4" Type="http://schemas.openxmlformats.org/officeDocument/2006/relationships/slide" Target="slide18.xml"/><Relationship Id="rId9" Type="http://schemas.openxmlformats.org/officeDocument/2006/relationships/slide" Target="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28.xml"/><Relationship Id="rId2" Type="http://schemas.openxmlformats.org/officeDocument/2006/relationships/image" Target="../media/image18.jpg"/><Relationship Id="rId1" Type="http://schemas.openxmlformats.org/officeDocument/2006/relationships/slideLayout" Target="../slideLayouts/slideLayout3.xml"/><Relationship Id="rId6" Type="http://schemas.openxmlformats.org/officeDocument/2006/relationships/slide" Target="slide25.xml"/><Relationship Id="rId5" Type="http://schemas.openxmlformats.org/officeDocument/2006/relationships/slide" Target="slide24.xml"/><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ctrTitle"/>
          </p:nvPr>
        </p:nvSpPr>
        <p:spPr>
          <a:xfrm>
            <a:off x="685800" y="2748756"/>
            <a:ext cx="7772400" cy="1360487"/>
          </a:xfrm>
        </p:spPr>
        <p:txBody>
          <a:bodyPr/>
          <a:lstStyle/>
          <a:p>
            <a:r>
              <a:rPr lang="pt-BR" sz="2400" dirty="0" smtClean="0"/>
              <a:t>Resultados </a:t>
            </a:r>
            <a:r>
              <a:rPr lang="pt-BR" sz="2400" dirty="0"/>
              <a:t>e desdobramentos </a:t>
            </a:r>
            <a:r>
              <a:rPr lang="pt-BR" sz="2400" dirty="0" smtClean="0"/>
              <a:t>da </a:t>
            </a:r>
            <a:r>
              <a:rPr lang="pt-BR" sz="2400" dirty="0"/>
              <a:t>11ª </a:t>
            </a:r>
            <a:r>
              <a:rPr lang="pt-BR" sz="2400" dirty="0" smtClean="0"/>
              <a:t>Rodada de </a:t>
            </a:r>
            <a:r>
              <a:rPr lang="pt-BR" sz="2400" dirty="0"/>
              <a:t>Licitações de blocos exploratórios de petróleo e gás natural na Bacia da Foz do Amazonas</a:t>
            </a:r>
            <a:endParaRPr lang="pt-BR" sz="3600" i="1" dirty="0"/>
          </a:p>
        </p:txBody>
      </p:sp>
      <p:sp>
        <p:nvSpPr>
          <p:cNvPr id="10" name="Subtítulo 2"/>
          <p:cNvSpPr>
            <a:spLocks noGrp="1"/>
          </p:cNvSpPr>
          <p:nvPr>
            <p:ph type="subTitle" idx="1"/>
          </p:nvPr>
        </p:nvSpPr>
        <p:spPr>
          <a:xfrm>
            <a:off x="704850" y="4419132"/>
            <a:ext cx="8001000" cy="1130300"/>
          </a:xfrm>
        </p:spPr>
        <p:txBody>
          <a:bodyPr/>
          <a:lstStyle/>
          <a:p>
            <a:r>
              <a:rPr lang="pt-BR" sz="2000" b="1" dirty="0"/>
              <a:t>Clayton de Souza Pontes </a:t>
            </a:r>
            <a:r>
              <a:rPr lang="pt-BR" sz="2000" b="1" dirty="0" smtClean="0"/>
              <a:t>– Coordenador-Geral</a:t>
            </a:r>
          </a:p>
          <a:p>
            <a:r>
              <a:rPr lang="pt-BR" sz="2000" b="1" dirty="0" smtClean="0"/>
              <a:t>MINISTÉRIO DE MINAS E ENERGIA</a:t>
            </a:r>
          </a:p>
          <a:p>
            <a:r>
              <a:rPr lang="pt-BR" sz="2000" b="1" dirty="0" smtClean="0"/>
              <a:t>Secretaria </a:t>
            </a:r>
            <a:r>
              <a:rPr lang="pt-BR" sz="2000" b="1" dirty="0" smtClean="0"/>
              <a:t>de Petróleo, Gás Natural e Combustíveis Renováveis</a:t>
            </a:r>
            <a:endParaRPr lang="pt-BR" sz="2000" b="1" dirty="0"/>
          </a:p>
          <a:p>
            <a:endParaRPr lang="pt-BR" sz="2000" b="1" dirty="0" smtClean="0"/>
          </a:p>
        </p:txBody>
      </p:sp>
      <p:sp>
        <p:nvSpPr>
          <p:cNvPr id="2" name="Retângulo 1"/>
          <p:cNvSpPr/>
          <p:nvPr/>
        </p:nvSpPr>
        <p:spPr>
          <a:xfrm>
            <a:off x="791496" y="6318668"/>
            <a:ext cx="8191092" cy="338554"/>
          </a:xfrm>
          <a:prstGeom prst="rect">
            <a:avLst/>
          </a:prstGeom>
        </p:spPr>
        <p:txBody>
          <a:bodyPr wrap="square">
            <a:spAutoFit/>
          </a:bodyPr>
          <a:lstStyle/>
          <a:p>
            <a:pPr algn="r"/>
            <a:r>
              <a:rPr lang="pt-BR" sz="1600" b="1" dirty="0"/>
              <a:t>Comissão de Desenvolvimento Regional e Turismo do Senado </a:t>
            </a:r>
            <a:r>
              <a:rPr lang="pt-BR" sz="1600" b="1" dirty="0" smtClean="0"/>
              <a:t>Federal</a:t>
            </a:r>
            <a:r>
              <a:rPr lang="pt-BR" sz="1600" b="1" dirty="0"/>
              <a:t> </a:t>
            </a:r>
            <a:r>
              <a:rPr lang="pt-BR" sz="1600" b="1" dirty="0" smtClean="0"/>
              <a:t>- 17 de junho de 2015 </a:t>
            </a:r>
            <a:endParaRPr lang="pt-BR" sz="1600" b="1" dirty="0"/>
          </a:p>
        </p:txBody>
      </p:sp>
    </p:spTree>
    <p:extLst>
      <p:ext uri="{BB962C8B-B14F-4D97-AF65-F5344CB8AC3E}">
        <p14:creationId xmlns:p14="http://schemas.microsoft.com/office/powerpoint/2010/main" val="3803904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0"/>
          </p:nvPr>
        </p:nvSpPr>
        <p:spPr/>
        <p:txBody>
          <a:bodyPr/>
          <a:lstStyle/>
          <a:p>
            <a:pPr>
              <a:defRPr/>
            </a:pPr>
            <a:fld id="{01502DF9-DBF2-4576-884B-34BA982E11B4}" type="slidenum">
              <a:rPr lang="pt-BR" smtClean="0"/>
              <a:pPr>
                <a:defRPr/>
              </a:pPr>
              <a:t>10</a:t>
            </a:fld>
            <a:endParaRPr lang="pt-BR" dirty="0"/>
          </a:p>
        </p:txBody>
      </p:sp>
      <p:sp>
        <p:nvSpPr>
          <p:cNvPr id="3" name="Título 2"/>
          <p:cNvSpPr>
            <a:spLocks noGrp="1"/>
          </p:cNvSpPr>
          <p:nvPr>
            <p:ph type="title"/>
          </p:nvPr>
        </p:nvSpPr>
        <p:spPr/>
        <p:txBody>
          <a:bodyPr/>
          <a:lstStyle/>
          <a:p>
            <a:r>
              <a:rPr lang="pt-BR" sz="3200" dirty="0" smtClean="0"/>
              <a:t>Concessões na Foz do Amazonas</a:t>
            </a:r>
            <a:endParaRPr lang="pt-BR" sz="3200" dirty="0"/>
          </a:p>
        </p:txBody>
      </p:sp>
      <p:graphicFrame>
        <p:nvGraphicFramePr>
          <p:cNvPr id="4" name="Tabela 3"/>
          <p:cNvGraphicFramePr>
            <a:graphicFrameLocks noGrp="1"/>
          </p:cNvGraphicFramePr>
          <p:nvPr>
            <p:extLst>
              <p:ext uri="{D42A27DB-BD31-4B8C-83A1-F6EECF244321}">
                <p14:modId xmlns:p14="http://schemas.microsoft.com/office/powerpoint/2010/main" val="2308813598"/>
              </p:ext>
            </p:extLst>
          </p:nvPr>
        </p:nvGraphicFramePr>
        <p:xfrm>
          <a:off x="521460" y="3613666"/>
          <a:ext cx="8178802" cy="2619375"/>
        </p:xfrm>
        <a:graphic>
          <a:graphicData uri="http://schemas.openxmlformats.org/drawingml/2006/table">
            <a:tbl>
              <a:tblPr/>
              <a:tblGrid>
                <a:gridCol w="811855"/>
                <a:gridCol w="1132156"/>
                <a:gridCol w="266390"/>
                <a:gridCol w="735743"/>
                <a:gridCol w="202964"/>
                <a:gridCol w="875281"/>
                <a:gridCol w="202964"/>
                <a:gridCol w="1116300"/>
                <a:gridCol w="431298"/>
                <a:gridCol w="1205097"/>
                <a:gridCol w="599377"/>
                <a:gridCol w="599377"/>
              </a:tblGrid>
              <a:tr h="333375">
                <a:tc>
                  <a:txBody>
                    <a:bodyPr/>
                    <a:lstStyle/>
                    <a:p>
                      <a:pPr algn="ctr" fontAlgn="ctr"/>
                      <a:r>
                        <a:rPr lang="pt-BR" sz="1000" b="1" i="0" u="none" strike="noStrike" dirty="0">
                          <a:solidFill>
                            <a:srgbClr val="000000"/>
                          </a:solidFill>
                          <a:effectLst/>
                          <a:latin typeface="Arial"/>
                        </a:rPr>
                        <a:t>Blocos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pt-BR" sz="1000" b="1" i="0" u="none" strike="noStrike">
                          <a:solidFill>
                            <a:srgbClr val="000000"/>
                          </a:solidFill>
                          <a:effectLst/>
                          <a:latin typeface="Arial"/>
                        </a:rPr>
                        <a:t>OPERADOR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pt-BR" sz="1000" b="1" i="0" u="none" strike="noStrike">
                          <a:solidFill>
                            <a:srgbClr val="000000"/>
                          </a:solidFill>
                          <a:effectLst/>
                          <a:latin typeface="Arial"/>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pt-BR" sz="1000" b="1" i="0" u="none" strike="noStrike">
                          <a:solidFill>
                            <a:srgbClr val="000000"/>
                          </a:solidFill>
                          <a:effectLst/>
                          <a:latin typeface="Arial"/>
                        </a:rPr>
                        <a:t>SÓCIO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pt-BR" sz="1000" b="1" i="0" u="none" strike="noStrike">
                          <a:solidFill>
                            <a:srgbClr val="000000"/>
                          </a:solidFill>
                          <a:effectLst/>
                          <a:latin typeface="Arial"/>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pt-BR" sz="1000" b="1" i="0" u="none" strike="noStrike">
                          <a:solidFill>
                            <a:srgbClr val="000000"/>
                          </a:solidFill>
                          <a:effectLst/>
                          <a:latin typeface="Arial"/>
                        </a:rPr>
                        <a:t>SÓCIO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pt-BR" sz="1000" b="1" i="0" u="none" strike="noStrike">
                          <a:solidFill>
                            <a:srgbClr val="000000"/>
                          </a:solidFill>
                          <a:effectLst/>
                          <a:latin typeface="Arial"/>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pt-BR" sz="1000" b="1" i="0" u="none" strike="noStrike">
                          <a:solidFill>
                            <a:srgbClr val="000000"/>
                          </a:solidFill>
                          <a:effectLst/>
                          <a:latin typeface="Arial"/>
                        </a:rPr>
                        <a:t>BÔNUS VENCEDOR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000" b="1" i="0" u="none" strike="noStrike">
                          <a:solidFill>
                            <a:srgbClr val="000000"/>
                          </a:solidFill>
                          <a:effectLst/>
                          <a:latin typeface="Arial"/>
                        </a:rPr>
                        <a:t>PEM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pt-BR" sz="1000" b="1" i="0" u="none" strike="noStrike">
                          <a:solidFill>
                            <a:srgbClr val="000000"/>
                          </a:solidFill>
                          <a:effectLst/>
                          <a:latin typeface="Arial"/>
                        </a:rPr>
                        <a:t>INVESTIMENTO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pt-BR" sz="1000" b="1" i="0" u="none" strike="noStrike">
                          <a:solidFill>
                            <a:srgbClr val="000000"/>
                          </a:solidFill>
                          <a:effectLst/>
                          <a:latin typeface="Arial"/>
                        </a:rPr>
                        <a:t>CL EXPL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000" b="1" i="0" u="none" strike="noStrike">
                          <a:solidFill>
                            <a:srgbClr val="000000"/>
                          </a:solidFill>
                          <a:effectLst/>
                          <a:latin typeface="Arial"/>
                        </a:rPr>
                        <a:t>CL DESENV</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0500">
                <a:tc>
                  <a:txBody>
                    <a:bodyPr/>
                    <a:lstStyle/>
                    <a:p>
                      <a:pPr algn="ctr" fontAlgn="b"/>
                      <a:r>
                        <a:rPr lang="pt-BR" sz="900" b="0" i="0" u="none" strike="noStrike" dirty="0">
                          <a:solidFill>
                            <a:srgbClr val="000000"/>
                          </a:solidFill>
                          <a:effectLst/>
                          <a:latin typeface="Arial"/>
                        </a:rPr>
                        <a:t>FZA-M-125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BR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BP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R$ 10.317.000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 R$           </a:t>
                      </a:r>
                      <a:r>
                        <a:rPr lang="pt-BR" sz="900" b="0" i="0" u="none" strike="noStrike" dirty="0" smtClean="0">
                          <a:solidFill>
                            <a:srgbClr val="000000"/>
                          </a:solidFill>
                          <a:effectLst/>
                          <a:latin typeface="Arial"/>
                        </a:rPr>
                        <a:t>32.100.000</a:t>
                      </a:r>
                      <a:endParaRPr lang="pt-BR" sz="9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65,00%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pt-BR" sz="900" b="0" i="0" u="none" strike="noStrike" dirty="0">
                          <a:solidFill>
                            <a:srgbClr val="000000"/>
                          </a:solidFill>
                          <a:effectLst/>
                          <a:latin typeface="Arial"/>
                        </a:rPr>
                        <a:t>FZA-M-127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BR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BP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R$ 40.462.000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 R$         </a:t>
                      </a:r>
                      <a:r>
                        <a:rPr lang="pt-BR" sz="900" b="0" i="0" u="none" strike="noStrike" dirty="0" smtClean="0">
                          <a:solidFill>
                            <a:srgbClr val="000000"/>
                          </a:solidFill>
                          <a:effectLst/>
                          <a:latin typeface="Arial"/>
                        </a:rPr>
                        <a:t>224.700.000</a:t>
                      </a:r>
                      <a:endParaRPr lang="pt-BR" sz="9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65,00%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pt-BR" sz="900" b="0" i="0" u="none" strike="noStrike">
                          <a:solidFill>
                            <a:srgbClr val="000000"/>
                          </a:solidFill>
                          <a:effectLst/>
                          <a:latin typeface="Arial"/>
                        </a:rPr>
                        <a:t>FZA-M-57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BR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BP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R$ 345.950.000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4300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 R$         </a:t>
                      </a:r>
                      <a:r>
                        <a:rPr lang="pt-BR" sz="900" b="0" i="0" u="none" strike="noStrike" dirty="0" smtClean="0">
                          <a:solidFill>
                            <a:srgbClr val="000000"/>
                          </a:solidFill>
                          <a:effectLst/>
                          <a:latin typeface="Arial"/>
                        </a:rPr>
                        <a:t>460.100.000</a:t>
                      </a:r>
                      <a:endParaRPr lang="pt-BR" sz="9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65,00%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pt-BR" sz="900" b="0" i="0" u="none" strike="noStrike">
                          <a:solidFill>
                            <a:srgbClr val="000000"/>
                          </a:solidFill>
                          <a:effectLst/>
                          <a:latin typeface="Arial"/>
                        </a:rPr>
                        <a:t>FZA-M-59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BP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BR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R$ 44.506.000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2300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 R$         </a:t>
                      </a:r>
                      <a:r>
                        <a:rPr lang="pt-BR" sz="900" b="0" i="0" u="none" strike="noStrike" dirty="0" smtClean="0">
                          <a:solidFill>
                            <a:srgbClr val="000000"/>
                          </a:solidFill>
                          <a:effectLst/>
                          <a:latin typeface="Arial"/>
                        </a:rPr>
                        <a:t>246.100.000</a:t>
                      </a:r>
                      <a:endParaRPr lang="pt-BR" sz="9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65,00%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pt-BR" sz="900" b="0" i="0" u="none" strike="noStrike">
                          <a:solidFill>
                            <a:srgbClr val="000000"/>
                          </a:solidFill>
                          <a:effectLst/>
                          <a:latin typeface="Arial"/>
                        </a:rPr>
                        <a:t>FZA-M-86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dirty="0">
                          <a:solidFill>
                            <a:srgbClr val="000000"/>
                          </a:solidFill>
                          <a:effectLst/>
                          <a:latin typeface="Arial"/>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BR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BP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R$ 10.317.800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 R$           </a:t>
                      </a:r>
                      <a:r>
                        <a:rPr lang="pt-BR" sz="900" b="0" i="0" u="none" strike="noStrike" dirty="0" smtClean="0">
                          <a:solidFill>
                            <a:srgbClr val="000000"/>
                          </a:solidFill>
                          <a:effectLst/>
                          <a:latin typeface="Arial"/>
                        </a:rPr>
                        <a:t>32.100.000</a:t>
                      </a:r>
                      <a:endParaRPr lang="pt-BR" sz="9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65,00%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pt-BR" sz="900" b="0" i="0" u="none" strike="noStrike">
                          <a:solidFill>
                            <a:srgbClr val="000000"/>
                          </a:solidFill>
                          <a:effectLst/>
                          <a:latin typeface="Arial"/>
                        </a:rPr>
                        <a:t>FZA-M-88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BR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BP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R$ 214.448.000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 R$         </a:t>
                      </a:r>
                      <a:r>
                        <a:rPr lang="pt-BR" sz="900" b="0" i="0" u="none" strike="noStrike" dirty="0" smtClean="0">
                          <a:solidFill>
                            <a:srgbClr val="000000"/>
                          </a:solidFill>
                          <a:effectLst/>
                          <a:latin typeface="Arial"/>
                        </a:rPr>
                        <a:t>353.100.000</a:t>
                      </a:r>
                      <a:endParaRPr lang="pt-BR" sz="9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65,00%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pt-BR" sz="900" b="0" i="0" u="none" strike="noStrike">
                          <a:solidFill>
                            <a:srgbClr val="000000"/>
                          </a:solidFill>
                          <a:effectLst/>
                          <a:latin typeface="Arial"/>
                        </a:rPr>
                        <a:t>FZA-M-90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QUEIROZ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PACIFIC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dirty="0">
                          <a:solidFill>
                            <a:srgbClr val="000000"/>
                          </a:solidFill>
                          <a:effectLst/>
                          <a:latin typeface="Arial"/>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PREMIER OIL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R$ 54.127.790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1306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 R$         </a:t>
                      </a:r>
                      <a:r>
                        <a:rPr lang="pt-BR" sz="900" b="0" i="0" u="none" strike="noStrike" dirty="0" smtClean="0">
                          <a:solidFill>
                            <a:srgbClr val="000000"/>
                          </a:solidFill>
                          <a:effectLst/>
                          <a:latin typeface="Arial"/>
                        </a:rPr>
                        <a:t>139.742.000</a:t>
                      </a:r>
                      <a:endParaRPr lang="pt-BR" sz="9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65,00%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pt-BR" sz="900" b="0" i="0" u="none" strike="noStrike">
                          <a:solidFill>
                            <a:srgbClr val="000000"/>
                          </a:solidFill>
                          <a:effectLst/>
                          <a:latin typeface="Arial"/>
                        </a:rPr>
                        <a:t>FZA-M-257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BHP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R$ 20.100.000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489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 R$           </a:t>
                      </a:r>
                      <a:r>
                        <a:rPr lang="pt-BR" sz="900" b="0" i="0" u="none" strike="noStrike" dirty="0" smtClean="0">
                          <a:solidFill>
                            <a:srgbClr val="000000"/>
                          </a:solidFill>
                          <a:effectLst/>
                          <a:latin typeface="Arial"/>
                        </a:rPr>
                        <a:t>52.323.000</a:t>
                      </a:r>
                      <a:endParaRPr lang="pt-BR" sz="9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55,00%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pt-BR" sz="900" b="0" i="0" u="none" strike="noStrike">
                          <a:solidFill>
                            <a:srgbClr val="000000"/>
                          </a:solidFill>
                          <a:effectLst/>
                          <a:latin typeface="Arial"/>
                        </a:rPr>
                        <a:t>FZA-M-254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BRASOIL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dirty="0">
                          <a:solidFill>
                            <a:srgbClr val="000000"/>
                          </a:solidFill>
                          <a:effectLst/>
                          <a:latin typeface="Arial"/>
                        </a:rPr>
                        <a:t>R$ 5.967.885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 R$             </a:t>
                      </a:r>
                      <a:r>
                        <a:rPr lang="pt-BR" sz="900" b="0" i="0" u="none" strike="noStrike" dirty="0" smtClean="0">
                          <a:solidFill>
                            <a:srgbClr val="000000"/>
                          </a:solidFill>
                          <a:effectLst/>
                          <a:latin typeface="Arial"/>
                        </a:rPr>
                        <a:t>7.257.000</a:t>
                      </a:r>
                      <a:endParaRPr lang="pt-BR" sz="9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56,00%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pt-BR" sz="900" b="0" i="0" u="none" strike="noStrike">
                          <a:solidFill>
                            <a:srgbClr val="000000"/>
                          </a:solidFill>
                          <a:effectLst/>
                          <a:latin typeface="Arial"/>
                        </a:rPr>
                        <a:t>FZA-M-320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ECOPETROL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dirty="0">
                          <a:solidFill>
                            <a:srgbClr val="000000"/>
                          </a:solidFill>
                          <a:effectLst/>
                          <a:latin typeface="Arial"/>
                        </a:rPr>
                        <a:t>R$ 4.000.000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 R$             </a:t>
                      </a:r>
                      <a:r>
                        <a:rPr lang="pt-BR" sz="900" b="0" i="0" u="none" strike="noStrike" dirty="0" smtClean="0">
                          <a:solidFill>
                            <a:srgbClr val="000000"/>
                          </a:solidFill>
                          <a:effectLst/>
                          <a:latin typeface="Arial"/>
                        </a:rPr>
                        <a:t>7.139.000</a:t>
                      </a:r>
                      <a:endParaRPr lang="pt-BR" sz="9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64,00%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pt-BR" sz="900" b="0" i="0" u="none" strike="noStrike">
                          <a:solidFill>
                            <a:srgbClr val="000000"/>
                          </a:solidFill>
                          <a:effectLst/>
                          <a:latin typeface="Arial"/>
                        </a:rPr>
                        <a:t>FZA-M-324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BHP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dirty="0">
                          <a:solidFill>
                            <a:srgbClr val="000000"/>
                          </a:solidFill>
                          <a:effectLst/>
                          <a:latin typeface="Arial"/>
                        </a:rPr>
                        <a:t>R$ 10.050.000,00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dirty="0">
                          <a:solidFill>
                            <a:srgbClr val="000000"/>
                          </a:solidFill>
                          <a:effectLst/>
                          <a:latin typeface="Arial"/>
                        </a:rPr>
                        <a:t>443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 R$           </a:t>
                      </a:r>
                      <a:r>
                        <a:rPr lang="pt-BR" sz="900" b="0" i="0" u="none" strike="noStrike" dirty="0" smtClean="0">
                          <a:solidFill>
                            <a:srgbClr val="000000"/>
                          </a:solidFill>
                          <a:effectLst/>
                          <a:latin typeface="Arial"/>
                        </a:rPr>
                        <a:t>26.137.000</a:t>
                      </a:r>
                      <a:endParaRPr lang="pt-BR" sz="9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37,00%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55,00%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pt-BR" sz="900" b="0" i="0" u="none" strike="noStrike" dirty="0">
                          <a:solidFill>
                            <a:srgbClr val="000000"/>
                          </a:solidFill>
                          <a:effectLst/>
                          <a:latin typeface="Arial"/>
                        </a:rPr>
                        <a:t>FZA-M-539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BRASOIL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a:solidFill>
                            <a:srgbClr val="000000"/>
                          </a:solidFill>
                          <a:effectLst/>
                          <a:latin typeface="Arial"/>
                        </a:rPr>
                        <a:t>R$ 8.022.329,00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dirty="0">
                          <a:solidFill>
                            <a:srgbClr val="000000"/>
                          </a:solidFill>
                          <a:effectLst/>
                          <a:latin typeface="Arial"/>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Arial"/>
                        </a:rPr>
                        <a:t> R$             </a:t>
                      </a:r>
                      <a:r>
                        <a:rPr lang="pt-BR" sz="900" b="0" i="0" u="none" strike="noStrike" dirty="0" smtClean="0">
                          <a:solidFill>
                            <a:srgbClr val="000000"/>
                          </a:solidFill>
                          <a:effectLst/>
                          <a:latin typeface="Arial"/>
                        </a:rPr>
                        <a:t>7.257.000</a:t>
                      </a:r>
                      <a:endParaRPr lang="pt-BR" sz="9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dirty="0">
                          <a:solidFill>
                            <a:srgbClr val="000000"/>
                          </a:solidFill>
                          <a:effectLst/>
                          <a:latin typeface="Arial"/>
                        </a:rPr>
                        <a:t>38,00%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900" b="0" i="0" u="none" strike="noStrike" dirty="0">
                          <a:solidFill>
                            <a:srgbClr val="000000"/>
                          </a:solidFill>
                          <a:effectLst/>
                          <a:latin typeface="Arial"/>
                        </a:rPr>
                        <a:t>56,00%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973407953"/>
              </p:ext>
            </p:extLst>
          </p:nvPr>
        </p:nvGraphicFramePr>
        <p:xfrm>
          <a:off x="533750" y="2260755"/>
          <a:ext cx="8178802" cy="718185"/>
        </p:xfrm>
        <a:graphic>
          <a:graphicData uri="http://schemas.openxmlformats.org/drawingml/2006/table">
            <a:tbl>
              <a:tblPr/>
              <a:tblGrid>
                <a:gridCol w="811855"/>
                <a:gridCol w="1132156"/>
                <a:gridCol w="266390"/>
                <a:gridCol w="735743"/>
                <a:gridCol w="202964"/>
                <a:gridCol w="875281"/>
                <a:gridCol w="202964"/>
                <a:gridCol w="1116300"/>
                <a:gridCol w="431298"/>
                <a:gridCol w="1053671"/>
                <a:gridCol w="720096"/>
                <a:gridCol w="630084"/>
              </a:tblGrid>
              <a:tr h="333375">
                <a:tc>
                  <a:txBody>
                    <a:bodyPr/>
                    <a:lstStyle/>
                    <a:p>
                      <a:pPr algn="ctr" fontAlgn="ctr"/>
                      <a:r>
                        <a:rPr lang="pt-BR" sz="1000" b="1" i="0" u="none" strike="noStrike" dirty="0">
                          <a:solidFill>
                            <a:srgbClr val="000000"/>
                          </a:solidFill>
                          <a:effectLst/>
                          <a:latin typeface="Arial"/>
                        </a:rPr>
                        <a:t>Blocos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pt-BR" sz="1000" b="1" i="0" u="none" strike="noStrike">
                          <a:solidFill>
                            <a:srgbClr val="000000"/>
                          </a:solidFill>
                          <a:effectLst/>
                          <a:latin typeface="Arial"/>
                        </a:rPr>
                        <a:t>OPERADOR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pt-BR" sz="1000" b="1" i="0" u="none" strike="noStrike">
                          <a:solidFill>
                            <a:srgbClr val="000000"/>
                          </a:solidFill>
                          <a:effectLst/>
                          <a:latin typeface="Arial"/>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pt-BR" sz="1000" b="1" i="0" u="none" strike="noStrike" dirty="0">
                          <a:solidFill>
                            <a:srgbClr val="000000"/>
                          </a:solidFill>
                          <a:effectLst/>
                          <a:latin typeface="Arial"/>
                        </a:rPr>
                        <a:t>SÓCIO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pt-BR" sz="1000" b="1" i="0" u="none" strike="noStrike" dirty="0">
                          <a:solidFill>
                            <a:srgbClr val="000000"/>
                          </a:solidFill>
                          <a:effectLst/>
                          <a:latin typeface="Arial"/>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pt-BR" sz="1000" b="1" i="0" u="none" strike="noStrike" dirty="0">
                          <a:solidFill>
                            <a:srgbClr val="000000"/>
                          </a:solidFill>
                          <a:effectLst/>
                          <a:latin typeface="Arial"/>
                        </a:rPr>
                        <a:t>SÓCIO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pt-BR" sz="1000" b="1" i="0" u="none" strike="noStrike">
                          <a:solidFill>
                            <a:srgbClr val="000000"/>
                          </a:solidFill>
                          <a:effectLst/>
                          <a:latin typeface="Arial"/>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pt-BR" sz="1000" b="1" i="0" u="none" strike="noStrike">
                          <a:solidFill>
                            <a:srgbClr val="000000"/>
                          </a:solidFill>
                          <a:effectLst/>
                          <a:latin typeface="Arial"/>
                        </a:rPr>
                        <a:t>BÔNUS VENCEDOR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000" b="1" i="0" u="none" strike="noStrike">
                          <a:solidFill>
                            <a:srgbClr val="000000"/>
                          </a:solidFill>
                          <a:effectLst/>
                          <a:latin typeface="Arial"/>
                        </a:rPr>
                        <a:t>PEM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pt-BR" sz="1000" b="1" i="0" u="none" strike="noStrike">
                          <a:solidFill>
                            <a:srgbClr val="000000"/>
                          </a:solidFill>
                          <a:effectLst/>
                          <a:latin typeface="Arial"/>
                        </a:rPr>
                        <a:t>INVESTIMENTO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pt-BR" sz="1000" b="1" i="0" u="none" strike="noStrike">
                          <a:solidFill>
                            <a:srgbClr val="000000"/>
                          </a:solidFill>
                          <a:effectLst/>
                          <a:latin typeface="Arial"/>
                        </a:rPr>
                        <a:t>CL EXPL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000" b="1" i="0" u="none" strike="noStrike">
                          <a:solidFill>
                            <a:srgbClr val="000000"/>
                          </a:solidFill>
                          <a:effectLst/>
                          <a:latin typeface="Arial"/>
                        </a:rPr>
                        <a:t>CL DESENV</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478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1000" b="0" i="0" u="none" strike="noStrike" dirty="0" smtClean="0">
                          <a:solidFill>
                            <a:srgbClr val="000000"/>
                          </a:solidFill>
                          <a:effectLst/>
                          <a:latin typeface="Arial"/>
                        </a:rPr>
                        <a:t>FZA-M-217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000" b="0" i="0" u="none" strike="noStrike" dirty="0" smtClean="0">
                          <a:solidFill>
                            <a:srgbClr val="000000"/>
                          </a:solidFill>
                          <a:effectLst/>
                          <a:latin typeface="Arial"/>
                        </a:rPr>
                        <a:t>Petrobras</a:t>
                      </a:r>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dirty="0" smtClean="0">
                          <a:solidFill>
                            <a:srgbClr val="000000"/>
                          </a:solidFill>
                          <a:effectLst/>
                          <a:latin typeface="Arial"/>
                        </a:rPr>
                        <a:t>100</a:t>
                      </a:r>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dirty="0" smtClean="0">
                          <a:solidFill>
                            <a:srgbClr val="000000"/>
                          </a:solidFill>
                          <a:effectLst/>
                          <a:latin typeface="Arial"/>
                        </a:rPr>
                        <a:t>R$ 20.011</a:t>
                      </a:r>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dirty="0" smtClean="0">
                          <a:solidFill>
                            <a:srgbClr val="000000"/>
                          </a:solidFill>
                          <a:effectLst/>
                          <a:latin typeface="Arial"/>
                        </a:rPr>
                        <a:t>153</a:t>
                      </a:r>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000" b="0" i="0" u="none" strike="noStrike" dirty="0" smtClean="0">
                          <a:solidFill>
                            <a:srgbClr val="000000"/>
                          </a:solidFill>
                          <a:effectLst/>
                          <a:latin typeface="Arial"/>
                        </a:rPr>
                        <a:t>  R$       918.000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dirty="0" smtClean="0">
                          <a:solidFill>
                            <a:srgbClr val="000000"/>
                          </a:solidFill>
                          <a:effectLst/>
                          <a:latin typeface="Arial"/>
                        </a:rPr>
                        <a:t>80%;</a:t>
                      </a:r>
                      <a:r>
                        <a:rPr lang="pt-BR" sz="1000" b="0" i="0" u="none" strike="noStrike" baseline="0" dirty="0" smtClean="0">
                          <a:solidFill>
                            <a:srgbClr val="000000"/>
                          </a:solidFill>
                          <a:effectLst/>
                          <a:latin typeface="Arial"/>
                        </a:rPr>
                        <a:t>  </a:t>
                      </a:r>
                      <a:r>
                        <a:rPr lang="pt-BR" sz="1000" b="0" i="0" u="none" strike="noStrike" dirty="0" smtClean="0">
                          <a:solidFill>
                            <a:srgbClr val="000000"/>
                          </a:solidFill>
                          <a:effectLst/>
                          <a:latin typeface="Arial"/>
                        </a:rPr>
                        <a:t>50%</a:t>
                      </a:r>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dirty="0" smtClean="0">
                          <a:solidFill>
                            <a:srgbClr val="000000"/>
                          </a:solidFill>
                          <a:effectLst/>
                          <a:latin typeface="Arial"/>
                        </a:rPr>
                        <a:t>90%;  60%</a:t>
                      </a:r>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2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1000" b="0" i="0" u="none" strike="noStrike" dirty="0" smtClean="0">
                          <a:solidFill>
                            <a:srgbClr val="000000"/>
                          </a:solidFill>
                          <a:effectLst/>
                          <a:latin typeface="Arial"/>
                        </a:rPr>
                        <a:t>FZA-M-252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000" b="0" i="0" u="none" strike="noStrike" dirty="0" smtClean="0">
                          <a:solidFill>
                            <a:srgbClr val="000000"/>
                          </a:solidFill>
                          <a:effectLst/>
                          <a:latin typeface="Arial"/>
                        </a:rPr>
                        <a:t>Petrobras</a:t>
                      </a:r>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dirty="0" smtClean="0">
                          <a:solidFill>
                            <a:srgbClr val="000000"/>
                          </a:solidFill>
                          <a:effectLst/>
                          <a:latin typeface="Arial"/>
                        </a:rPr>
                        <a:t>100</a:t>
                      </a:r>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dirty="0" smtClean="0">
                          <a:solidFill>
                            <a:srgbClr val="000000"/>
                          </a:solidFill>
                          <a:effectLst/>
                          <a:latin typeface="Arial"/>
                        </a:rPr>
                        <a:t>R$ 20.011</a:t>
                      </a:r>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dirty="0" smtClean="0">
                          <a:solidFill>
                            <a:srgbClr val="000000"/>
                          </a:solidFill>
                          <a:effectLst/>
                          <a:latin typeface="Arial"/>
                        </a:rPr>
                        <a:t>153</a:t>
                      </a:r>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pt-BR" sz="1000" b="0" i="0" u="none" strike="noStrike" dirty="0" smtClean="0">
                          <a:solidFill>
                            <a:srgbClr val="000000"/>
                          </a:solidFill>
                          <a:effectLst/>
                          <a:latin typeface="Arial"/>
                        </a:rPr>
                        <a:t>  R$       918.000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dirty="0" smtClean="0">
                          <a:solidFill>
                            <a:srgbClr val="000000"/>
                          </a:solidFill>
                          <a:effectLst/>
                          <a:latin typeface="Arial"/>
                        </a:rPr>
                        <a:t>80%;  50%</a:t>
                      </a:r>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dirty="0" smtClean="0">
                          <a:solidFill>
                            <a:srgbClr val="000000"/>
                          </a:solidFill>
                          <a:effectLst/>
                          <a:latin typeface="Arial"/>
                        </a:rPr>
                        <a:t>90%;  60%</a:t>
                      </a:r>
                      <a:endParaRPr lang="pt-BR"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CaixaDeTexto 5"/>
          <p:cNvSpPr txBox="1"/>
          <p:nvPr/>
        </p:nvSpPr>
        <p:spPr>
          <a:xfrm>
            <a:off x="611472" y="3248976"/>
            <a:ext cx="1620216" cy="400110"/>
          </a:xfrm>
          <a:prstGeom prst="rect">
            <a:avLst/>
          </a:prstGeom>
          <a:noFill/>
        </p:spPr>
        <p:txBody>
          <a:bodyPr wrap="square" rtlCol="0">
            <a:spAutoFit/>
          </a:bodyPr>
          <a:lstStyle/>
          <a:p>
            <a:r>
              <a:rPr lang="pt-BR" sz="2000" b="1" dirty="0" smtClean="0"/>
              <a:t>11ª Rodada</a:t>
            </a:r>
            <a:endParaRPr lang="pt-BR" sz="2000" b="1" dirty="0"/>
          </a:p>
        </p:txBody>
      </p:sp>
      <p:sp>
        <p:nvSpPr>
          <p:cNvPr id="7" name="CaixaDeTexto 6"/>
          <p:cNvSpPr txBox="1"/>
          <p:nvPr/>
        </p:nvSpPr>
        <p:spPr>
          <a:xfrm>
            <a:off x="521460" y="1768722"/>
            <a:ext cx="1620216" cy="400110"/>
          </a:xfrm>
          <a:prstGeom prst="rect">
            <a:avLst/>
          </a:prstGeom>
          <a:noFill/>
        </p:spPr>
        <p:txBody>
          <a:bodyPr wrap="square" rtlCol="0">
            <a:spAutoFit/>
          </a:bodyPr>
          <a:lstStyle/>
          <a:p>
            <a:r>
              <a:rPr lang="pt-BR" sz="2000" b="1" dirty="0" smtClean="0"/>
              <a:t>5ª Rodada</a:t>
            </a:r>
            <a:endParaRPr lang="pt-BR" sz="2000" b="1" dirty="0"/>
          </a:p>
        </p:txBody>
      </p:sp>
    </p:spTree>
    <p:extLst>
      <p:ext uri="{BB962C8B-B14F-4D97-AF65-F5344CB8AC3E}">
        <p14:creationId xmlns:p14="http://schemas.microsoft.com/office/powerpoint/2010/main" val="145970874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482600" y="548616"/>
            <a:ext cx="8204200" cy="711200"/>
          </a:xfrm>
        </p:spPr>
        <p:txBody>
          <a:bodyPr/>
          <a:lstStyle/>
          <a:p>
            <a:r>
              <a:rPr lang="pt-BR" smtClean="0"/>
              <a:t>Política Energética de E&amp;P</a:t>
            </a:r>
            <a:endParaRPr lang="pt-BR" dirty="0"/>
          </a:p>
        </p:txBody>
      </p:sp>
      <p:sp>
        <p:nvSpPr>
          <p:cNvPr id="5" name="Espaço Reservado para Conteúdo 4"/>
          <p:cNvSpPr>
            <a:spLocks noGrp="1"/>
          </p:cNvSpPr>
          <p:nvPr>
            <p:ph idx="1"/>
          </p:nvPr>
        </p:nvSpPr>
        <p:spPr>
          <a:xfrm>
            <a:off x="457200" y="1268712"/>
            <a:ext cx="8229600" cy="5490732"/>
          </a:xfrm>
        </p:spPr>
        <p:txBody>
          <a:bodyPr/>
          <a:lstStyle/>
          <a:p>
            <a:r>
              <a:rPr lang="pt-BR" sz="2400" dirty="0" smtClean="0"/>
              <a:t>Resolução CNPE nº 8, de 2003 </a:t>
            </a:r>
          </a:p>
          <a:p>
            <a:pPr lvl="1"/>
            <a:r>
              <a:rPr lang="pt-BR" sz="2000" dirty="0" smtClean="0"/>
              <a:t>Busca pela autossuficiência em petróleo e atendimento à demanda de  gás natural</a:t>
            </a:r>
          </a:p>
          <a:p>
            <a:pPr lvl="1"/>
            <a:r>
              <a:rPr lang="pt-BR" sz="2000" dirty="0" smtClean="0"/>
              <a:t>Oferta de áreas em concessão: </a:t>
            </a:r>
          </a:p>
          <a:p>
            <a:pPr lvl="2"/>
            <a:r>
              <a:rPr lang="pt-BR" sz="1800" b="1" dirty="0" smtClean="0"/>
              <a:t>bacias maduras e campos marginais </a:t>
            </a:r>
            <a:r>
              <a:rPr lang="pt-BR" sz="1800" dirty="0" smtClean="0"/>
              <a:t>- manutenção da atividade de exploração e produção, geração de emprego e renda</a:t>
            </a:r>
          </a:p>
          <a:p>
            <a:pPr lvl="2"/>
            <a:r>
              <a:rPr lang="pt-BR" sz="1800" b="1" dirty="0" smtClean="0"/>
              <a:t>novas fronteiras </a:t>
            </a:r>
            <a:r>
              <a:rPr lang="pt-BR" sz="1800" dirty="0" smtClean="0"/>
              <a:t>– atração de investimentos para o aumento do conhecimento  geológico visando a descoberta de novas províncias produtoras</a:t>
            </a:r>
          </a:p>
          <a:p>
            <a:pPr lvl="2"/>
            <a:r>
              <a:rPr lang="pt-BR" sz="1800" b="1" dirty="0" smtClean="0"/>
              <a:t>elevado potencial </a:t>
            </a:r>
            <a:r>
              <a:rPr lang="pt-BR" sz="1800" dirty="0" smtClean="0"/>
              <a:t>– aumento da segurança energética relativa ao suprimento de petróleo e gás no médio e longo prazos</a:t>
            </a:r>
          </a:p>
          <a:p>
            <a:pPr lvl="1"/>
            <a:r>
              <a:rPr lang="pt-BR" sz="2000" dirty="0" smtClean="0"/>
              <a:t>Manifestação conjunta ANP-IBAMA indicando viabilidade </a:t>
            </a:r>
            <a:r>
              <a:rPr lang="pt-BR" sz="2000" dirty="0" smtClean="0"/>
              <a:t>ambiental</a:t>
            </a:r>
            <a:endParaRPr lang="pt-BR" sz="2000" dirty="0" smtClean="0"/>
          </a:p>
        </p:txBody>
      </p:sp>
      <p:sp>
        <p:nvSpPr>
          <p:cNvPr id="4" name="Espaço Reservado para Número de Slide 5"/>
          <p:cNvSpPr>
            <a:spLocks noGrp="1"/>
          </p:cNvSpPr>
          <p:nvPr>
            <p:ph type="sldNum" sz="quarter" idx="10"/>
          </p:nvPr>
        </p:nvSpPr>
        <p:spPr/>
        <p:txBody>
          <a:bodyPr/>
          <a:lstStyle>
            <a:lvl1pPr algn="ctr">
              <a:defRPr sz="1200">
                <a:latin typeface="+mn-lt"/>
              </a:defRPr>
            </a:lvl1pPr>
          </a:lstStyle>
          <a:p>
            <a:fld id="{01502DF9-DBF2-4576-884B-34BA982E11B4}" type="slidenum">
              <a:rPr lang="pt-BR" smtClean="0"/>
              <a:pPr/>
              <a:t>11</a:t>
            </a:fld>
            <a:endParaRPr lang="pt-BR" dirty="0"/>
          </a:p>
        </p:txBody>
      </p:sp>
    </p:spTree>
    <p:extLst>
      <p:ext uri="{BB962C8B-B14F-4D97-AF65-F5344CB8AC3E}">
        <p14:creationId xmlns:p14="http://schemas.microsoft.com/office/powerpoint/2010/main" val="3210984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482600" y="548616"/>
            <a:ext cx="8204200" cy="711200"/>
          </a:xfrm>
        </p:spPr>
        <p:txBody>
          <a:bodyPr/>
          <a:lstStyle/>
          <a:p>
            <a:r>
              <a:rPr lang="pt-BR" smtClean="0"/>
              <a:t>Política Energética de E&amp;P</a:t>
            </a:r>
            <a:endParaRPr lang="pt-BR" dirty="0"/>
          </a:p>
        </p:txBody>
      </p:sp>
      <p:sp>
        <p:nvSpPr>
          <p:cNvPr id="5" name="Espaço Reservado para Conteúdo 4"/>
          <p:cNvSpPr>
            <a:spLocks noGrp="1"/>
          </p:cNvSpPr>
          <p:nvPr>
            <p:ph idx="1"/>
          </p:nvPr>
        </p:nvSpPr>
        <p:spPr>
          <a:xfrm>
            <a:off x="457200" y="1268712"/>
            <a:ext cx="8229600" cy="5490732"/>
          </a:xfrm>
        </p:spPr>
        <p:txBody>
          <a:bodyPr/>
          <a:lstStyle/>
          <a:p>
            <a:r>
              <a:rPr lang="pt-BR" sz="2400" dirty="0" smtClean="0"/>
              <a:t>Polígono </a:t>
            </a:r>
            <a:r>
              <a:rPr lang="pt-BR" sz="2400" dirty="0" smtClean="0"/>
              <a:t>do </a:t>
            </a:r>
            <a:r>
              <a:rPr lang="pt-BR" sz="2400" dirty="0" err="1" smtClean="0"/>
              <a:t>Pré</a:t>
            </a:r>
            <a:r>
              <a:rPr lang="pt-BR" sz="2400" dirty="0" smtClean="0"/>
              <a:t>-sal – baixo risco exploratório e elevado potencial, a ser contratado sob o regime de partilha de produção, considerando a capacidade da indústria nacional para o fornecimento de bens e </a:t>
            </a:r>
            <a:r>
              <a:rPr lang="pt-BR" sz="2400" dirty="0" smtClean="0"/>
              <a:t>serviços</a:t>
            </a:r>
          </a:p>
          <a:p>
            <a:endParaRPr lang="pt-BR" sz="2400" dirty="0" smtClean="0"/>
          </a:p>
          <a:p>
            <a:r>
              <a:rPr lang="pt-BR" sz="2400" dirty="0" smtClean="0"/>
              <a:t>Portaria Interministerial MME-MMA nº 198, de 2012</a:t>
            </a:r>
          </a:p>
          <a:p>
            <a:pPr lvl="1"/>
            <a:r>
              <a:rPr lang="pt-BR" sz="2000" dirty="0" smtClean="0"/>
              <a:t>Institui a Avaliação Ambiental de Área Sedimentar - AAAS relativa ao processo de outorga de blocos exploratórios de petróleo e gás natural e licenciamento ambiental dos respectivos empreendimentos e atividades </a:t>
            </a:r>
          </a:p>
        </p:txBody>
      </p:sp>
      <p:sp>
        <p:nvSpPr>
          <p:cNvPr id="4" name="Espaço Reservado para Número de Slide 5"/>
          <p:cNvSpPr>
            <a:spLocks noGrp="1"/>
          </p:cNvSpPr>
          <p:nvPr>
            <p:ph type="sldNum" sz="quarter" idx="10"/>
          </p:nvPr>
        </p:nvSpPr>
        <p:spPr/>
        <p:txBody>
          <a:bodyPr/>
          <a:lstStyle>
            <a:lvl1pPr algn="ctr">
              <a:defRPr sz="1200">
                <a:latin typeface="+mn-lt"/>
              </a:defRPr>
            </a:lvl1pPr>
          </a:lstStyle>
          <a:p>
            <a:fld id="{01502DF9-DBF2-4576-884B-34BA982E11B4}" type="slidenum">
              <a:rPr lang="pt-BR" smtClean="0"/>
              <a:pPr/>
              <a:t>12</a:t>
            </a:fld>
            <a:endParaRPr lang="pt-BR" dirty="0"/>
          </a:p>
        </p:txBody>
      </p:sp>
    </p:spTree>
    <p:extLst>
      <p:ext uri="{BB962C8B-B14F-4D97-AF65-F5344CB8AC3E}">
        <p14:creationId xmlns:p14="http://schemas.microsoft.com/office/powerpoint/2010/main" val="153374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482600" y="673100"/>
            <a:ext cx="8204200" cy="685624"/>
          </a:xfrm>
        </p:spPr>
        <p:txBody>
          <a:bodyPr/>
          <a:lstStyle/>
          <a:p>
            <a:r>
              <a:rPr lang="pt-BR" dirty="0" smtClean="0"/>
              <a:t>Política Energética de E&amp;P</a:t>
            </a:r>
            <a:endParaRPr lang="pt-BR" dirty="0"/>
          </a:p>
        </p:txBody>
      </p:sp>
      <p:sp>
        <p:nvSpPr>
          <p:cNvPr id="5" name="Espaço Reservado para Conteúdo 4"/>
          <p:cNvSpPr>
            <a:spLocks noGrp="1"/>
          </p:cNvSpPr>
          <p:nvPr>
            <p:ph idx="1"/>
          </p:nvPr>
        </p:nvSpPr>
        <p:spPr>
          <a:xfrm>
            <a:off x="457200" y="1358724"/>
            <a:ext cx="8229600" cy="5067300"/>
          </a:xfrm>
        </p:spPr>
        <p:txBody>
          <a:bodyPr/>
          <a:lstStyle/>
          <a:p>
            <a:r>
              <a:rPr lang="pt-BR" sz="2400" dirty="0" smtClean="0"/>
              <a:t>Manutenção da atratividade dos certames</a:t>
            </a:r>
          </a:p>
          <a:p>
            <a:pPr lvl="1"/>
            <a:r>
              <a:rPr lang="pt-BR" sz="2200" dirty="0" smtClean="0"/>
              <a:t>Estudos geológicos conduzidos pela ANP com indicação de blocos com potencial </a:t>
            </a:r>
            <a:r>
              <a:rPr lang="pt-BR" sz="2200" dirty="0"/>
              <a:t>para oferta considerando as diversas </a:t>
            </a:r>
            <a:r>
              <a:rPr lang="pt-BR" sz="2200" dirty="0" smtClean="0"/>
              <a:t>bacias</a:t>
            </a:r>
            <a:endParaRPr lang="pt-BR" sz="2200" dirty="0" smtClean="0"/>
          </a:p>
          <a:p>
            <a:pPr lvl="1"/>
            <a:r>
              <a:rPr lang="pt-BR" sz="2200" dirty="0" smtClean="0"/>
              <a:t>Planejamento setorial e seleção </a:t>
            </a:r>
            <a:r>
              <a:rPr lang="pt-BR" sz="2200" dirty="0"/>
              <a:t>de blocos pelo </a:t>
            </a:r>
            <a:r>
              <a:rPr lang="pt-BR" sz="2200" dirty="0" smtClean="0"/>
              <a:t>MME, para aprovação pelo </a:t>
            </a:r>
            <a:r>
              <a:rPr lang="pt-BR" sz="2200" dirty="0"/>
              <a:t>CNPE </a:t>
            </a:r>
          </a:p>
          <a:p>
            <a:pPr lvl="1"/>
            <a:r>
              <a:rPr lang="pt-BR" sz="2200" dirty="0" smtClean="0"/>
              <a:t>Composição </a:t>
            </a:r>
            <a:r>
              <a:rPr lang="pt-BR" sz="2200" dirty="0" smtClean="0"/>
              <a:t>do pacote de dados com informações relevantes sobre os blocos </a:t>
            </a:r>
            <a:r>
              <a:rPr lang="pt-BR" sz="2200" dirty="0" smtClean="0"/>
              <a:t>e d</a:t>
            </a:r>
            <a:r>
              <a:rPr lang="pt-BR" sz="2200" dirty="0" smtClean="0"/>
              <a:t>ivulgação para </a:t>
            </a:r>
            <a:r>
              <a:rPr lang="pt-BR" sz="2200" dirty="0" smtClean="0"/>
              <a:t>atrair </a:t>
            </a:r>
            <a:r>
              <a:rPr lang="pt-BR" sz="2200" dirty="0"/>
              <a:t>o interesse das </a:t>
            </a:r>
            <a:r>
              <a:rPr lang="pt-BR" sz="2200" dirty="0" smtClean="0"/>
              <a:t>empresas</a:t>
            </a:r>
          </a:p>
          <a:p>
            <a:pPr lvl="1"/>
            <a:r>
              <a:rPr lang="pt-BR" sz="2200" dirty="0" smtClean="0"/>
              <a:t>Estudo da capacidade da indústria para o estabelecimento de metas de Conteúdo Local</a:t>
            </a:r>
          </a:p>
          <a:p>
            <a:pPr lvl="1"/>
            <a:r>
              <a:rPr lang="pt-BR" sz="2200" dirty="0" smtClean="0"/>
              <a:t>Segurança </a:t>
            </a:r>
            <a:r>
              <a:rPr lang="pt-BR" sz="2200" dirty="0" smtClean="0"/>
              <a:t>jurídica </a:t>
            </a:r>
            <a:r>
              <a:rPr lang="pt-BR" sz="2200" dirty="0" smtClean="0"/>
              <a:t>do certame (Regulação </a:t>
            </a:r>
            <a:r>
              <a:rPr lang="pt-BR" sz="2200" dirty="0" smtClean="0"/>
              <a:t>e Licenciamento) contribui para a valorização dos recursos da União e atração de investimentos</a:t>
            </a:r>
            <a:endParaRPr lang="pt-BR" sz="2200" dirty="0"/>
          </a:p>
        </p:txBody>
      </p:sp>
      <p:sp>
        <p:nvSpPr>
          <p:cNvPr id="4" name="Espaço Reservado para Número de Slide 5"/>
          <p:cNvSpPr>
            <a:spLocks noGrp="1"/>
          </p:cNvSpPr>
          <p:nvPr>
            <p:ph type="sldNum" sz="quarter" idx="10"/>
          </p:nvPr>
        </p:nvSpPr>
        <p:spPr/>
        <p:txBody>
          <a:bodyPr/>
          <a:lstStyle>
            <a:lvl1pPr algn="ctr">
              <a:defRPr sz="1200">
                <a:latin typeface="+mn-lt"/>
              </a:defRPr>
            </a:lvl1pPr>
          </a:lstStyle>
          <a:p>
            <a:fld id="{01502DF9-DBF2-4576-884B-34BA982E11B4}" type="slidenum">
              <a:rPr lang="pt-BR" smtClean="0"/>
              <a:pPr/>
              <a:t>13</a:t>
            </a:fld>
            <a:endParaRPr lang="pt-BR" dirty="0"/>
          </a:p>
        </p:txBody>
      </p:sp>
    </p:spTree>
    <p:extLst>
      <p:ext uri="{BB962C8B-B14F-4D97-AF65-F5344CB8AC3E}">
        <p14:creationId xmlns:p14="http://schemas.microsoft.com/office/powerpoint/2010/main" val="100062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Considerações Finais</a:t>
            </a:r>
            <a:endParaRPr lang="pt-BR" dirty="0"/>
          </a:p>
        </p:txBody>
      </p:sp>
      <p:sp>
        <p:nvSpPr>
          <p:cNvPr id="3" name="Espaço Reservado para Conteúdo 2"/>
          <p:cNvSpPr>
            <a:spLocks noGrp="1"/>
          </p:cNvSpPr>
          <p:nvPr>
            <p:ph idx="1"/>
          </p:nvPr>
        </p:nvSpPr>
        <p:spPr/>
        <p:txBody>
          <a:bodyPr/>
          <a:lstStyle/>
          <a:p>
            <a:r>
              <a:rPr lang="pt-BR" sz="2000" b="1" dirty="0" smtClean="0"/>
              <a:t>Atuação do MME conforme Política Energética e diretrizes de governo</a:t>
            </a:r>
          </a:p>
          <a:p>
            <a:r>
              <a:rPr lang="pt-BR" sz="2000" b="1" dirty="0" smtClean="0"/>
              <a:t>Regulação pela ANP – melhores práticas e cumprimento do contrato</a:t>
            </a:r>
          </a:p>
          <a:p>
            <a:r>
              <a:rPr lang="pt-BR" sz="2000" b="1" dirty="0" smtClean="0"/>
              <a:t>Condução das operações pelo contratado</a:t>
            </a:r>
          </a:p>
          <a:p>
            <a:pPr lvl="1"/>
            <a:r>
              <a:rPr lang="pt-BR" sz="1800" b="1" dirty="0"/>
              <a:t>Compromisso de conteúdo local (prazos, preço e qualidade)</a:t>
            </a:r>
          </a:p>
          <a:p>
            <a:pPr lvl="1"/>
            <a:r>
              <a:rPr lang="pt-BR" sz="1800" b="1" dirty="0" smtClean="0"/>
              <a:t>Custo/benefício – em função da fase e atividades</a:t>
            </a:r>
          </a:p>
          <a:p>
            <a:pPr lvl="1"/>
            <a:r>
              <a:rPr lang="pt-BR" sz="1800" b="1" dirty="0" smtClean="0"/>
              <a:t>Infraestrutura de apoio para reduzir custos e aumentar o esforço exploratório</a:t>
            </a:r>
          </a:p>
          <a:p>
            <a:r>
              <a:rPr lang="pt-BR" sz="2000" b="1" dirty="0" smtClean="0"/>
              <a:t>Descobertas contribuirão para aumento das atividades, desenvolvimento da produção e geração de receitas locais, motivando a continuidade dos investimentos</a:t>
            </a:r>
          </a:p>
          <a:p>
            <a:r>
              <a:rPr lang="pt-BR" sz="2000" b="1" dirty="0" smtClean="0"/>
              <a:t>Investimentos em infraestrutura local podem contribuir para a qualidade de vida, geração de emprego e renda, atraindo investimentos da indústria petrolífera</a:t>
            </a:r>
            <a:endParaRPr lang="pt-BR" sz="2000" b="1" dirty="0"/>
          </a:p>
        </p:txBody>
      </p:sp>
      <p:sp>
        <p:nvSpPr>
          <p:cNvPr id="4" name="Espaço Reservado para Número de Slide 3"/>
          <p:cNvSpPr>
            <a:spLocks noGrp="1"/>
          </p:cNvSpPr>
          <p:nvPr>
            <p:ph type="sldNum" sz="quarter" idx="10"/>
          </p:nvPr>
        </p:nvSpPr>
        <p:spPr/>
        <p:txBody>
          <a:bodyPr/>
          <a:lstStyle/>
          <a:p>
            <a:pPr>
              <a:defRPr/>
            </a:pPr>
            <a:fld id="{01502DF9-DBF2-4576-884B-34BA982E11B4}" type="slidenum">
              <a:rPr lang="pt-BR" smtClean="0"/>
              <a:pPr>
                <a:defRPr/>
              </a:pPr>
              <a:t>14</a:t>
            </a:fld>
            <a:endParaRPr lang="pt-BR" dirty="0"/>
          </a:p>
        </p:txBody>
      </p:sp>
    </p:spTree>
    <p:extLst>
      <p:ext uri="{BB962C8B-B14F-4D97-AF65-F5344CB8AC3E}">
        <p14:creationId xmlns:p14="http://schemas.microsoft.com/office/powerpoint/2010/main" val="1686683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ctrTitle"/>
          </p:nvPr>
        </p:nvSpPr>
        <p:spPr>
          <a:xfrm>
            <a:off x="685800" y="2779713"/>
            <a:ext cx="7772400" cy="1360487"/>
          </a:xfrm>
        </p:spPr>
        <p:txBody>
          <a:bodyPr/>
          <a:lstStyle/>
          <a:p>
            <a:r>
              <a:rPr lang="pt-BR" sz="3200" dirty="0" smtClean="0"/>
              <a:t>OBRIGADO!</a:t>
            </a:r>
            <a:endParaRPr lang="pt-BR" i="1" dirty="0"/>
          </a:p>
        </p:txBody>
      </p:sp>
      <p:sp>
        <p:nvSpPr>
          <p:cNvPr id="10" name="Subtítulo 2"/>
          <p:cNvSpPr>
            <a:spLocks noGrp="1"/>
          </p:cNvSpPr>
          <p:nvPr>
            <p:ph type="subTitle" idx="1"/>
          </p:nvPr>
        </p:nvSpPr>
        <p:spPr>
          <a:xfrm>
            <a:off x="704850" y="4509144"/>
            <a:ext cx="8001000" cy="1130300"/>
          </a:xfrm>
        </p:spPr>
        <p:txBody>
          <a:bodyPr/>
          <a:lstStyle/>
          <a:p>
            <a:endParaRPr lang="pt-BR" sz="2000" b="1" dirty="0" smtClean="0">
              <a:effectLst>
                <a:outerShdw blurRad="38100" dist="38100" dir="2700000" algn="tl">
                  <a:srgbClr val="000000">
                    <a:alpha val="43137"/>
                  </a:srgbClr>
                </a:outerShdw>
              </a:effectLst>
            </a:endParaRPr>
          </a:p>
          <a:p>
            <a:endParaRPr lang="pt-BR" sz="1600" dirty="0" smtClean="0">
              <a:latin typeface="+mn-lt"/>
            </a:endParaRPr>
          </a:p>
        </p:txBody>
      </p:sp>
    </p:spTree>
    <p:extLst>
      <p:ext uri="{BB962C8B-B14F-4D97-AF65-F5344CB8AC3E}">
        <p14:creationId xmlns:p14="http://schemas.microsoft.com/office/powerpoint/2010/main" val="2346052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b="2966"/>
          <a:stretch/>
        </p:blipFill>
        <p:spPr>
          <a:xfrm>
            <a:off x="423745" y="905167"/>
            <a:ext cx="8532440" cy="5845087"/>
          </a:xfrm>
          <a:prstGeom prst="rect">
            <a:avLst/>
          </a:prstGeom>
        </p:spPr>
      </p:pic>
      <p:sp>
        <p:nvSpPr>
          <p:cNvPr id="20483" name="Espaço Reservado para Número de Slide 74"/>
          <p:cNvSpPr txBox="1">
            <a:spLocks noGrp="1"/>
          </p:cNvSpPr>
          <p:nvPr/>
        </p:nvSpPr>
        <p:spPr bwMode="auto">
          <a:xfrm>
            <a:off x="8686800" y="18256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algn="ctr" eaLnBrk="1" hangingPunct="1"/>
            <a:fld id="{8FD5C6CD-6CE7-452F-B90A-A34268653C9E}" type="slidenum">
              <a:rPr lang="en-US" sz="1000" b="1">
                <a:solidFill>
                  <a:schemeClr val="bg1"/>
                </a:solidFill>
              </a:rPr>
              <a:pPr algn="ctr" eaLnBrk="1" hangingPunct="1"/>
              <a:t>16</a:t>
            </a:fld>
            <a:endParaRPr lang="en-US" sz="1000" b="1">
              <a:solidFill>
                <a:schemeClr val="bg1"/>
              </a:solidFill>
            </a:endParaRPr>
          </a:p>
        </p:txBody>
      </p:sp>
      <p:grpSp>
        <p:nvGrpSpPr>
          <p:cNvPr id="20484" name="Grupo 66"/>
          <p:cNvGrpSpPr>
            <a:grpSpLocks/>
          </p:cNvGrpSpPr>
          <p:nvPr/>
        </p:nvGrpSpPr>
        <p:grpSpPr bwMode="auto">
          <a:xfrm>
            <a:off x="204788" y="1206500"/>
            <a:ext cx="8235952" cy="5638799"/>
            <a:chOff x="205311" y="1205945"/>
            <a:chExt cx="8235151" cy="5640120"/>
          </a:xfrm>
        </p:grpSpPr>
        <p:sp>
          <p:nvSpPr>
            <p:cNvPr id="20498" name="AutoShape 3"/>
            <p:cNvSpPr>
              <a:spLocks noChangeAspect="1" noChangeArrowheads="1" noTextEdit="1"/>
            </p:cNvSpPr>
            <p:nvPr/>
          </p:nvSpPr>
          <p:spPr bwMode="auto">
            <a:xfrm>
              <a:off x="424247" y="1205945"/>
              <a:ext cx="771842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pic>
          <p:nvPicPr>
            <p:cNvPr id="20499"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81013" y="1337707"/>
              <a:ext cx="9017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4" name="Rectangle 11"/>
            <p:cNvSpPr>
              <a:spLocks noChangeArrowheads="1"/>
            </p:cNvSpPr>
            <p:nvPr/>
          </p:nvSpPr>
          <p:spPr bwMode="auto">
            <a:xfrm>
              <a:off x="713173" y="1337709"/>
              <a:ext cx="2976213" cy="1442596"/>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20505" name="Freeform 12"/>
            <p:cNvSpPr>
              <a:spLocks noEditPoints="1"/>
            </p:cNvSpPr>
            <p:nvPr/>
          </p:nvSpPr>
          <p:spPr bwMode="auto">
            <a:xfrm>
              <a:off x="708410" y="1337708"/>
              <a:ext cx="2980976" cy="1500187"/>
            </a:xfrm>
            <a:custGeom>
              <a:avLst/>
              <a:gdLst>
                <a:gd name="T0" fmla="*/ 0 w 1933"/>
                <a:gd name="T1" fmla="*/ 0 h 760"/>
                <a:gd name="T2" fmla="*/ 2147483647 w 1933"/>
                <a:gd name="T3" fmla="*/ 0 h 760"/>
                <a:gd name="T4" fmla="*/ 2147483647 w 1933"/>
                <a:gd name="T5" fmla="*/ 2147483647 h 760"/>
                <a:gd name="T6" fmla="*/ 0 w 1933"/>
                <a:gd name="T7" fmla="*/ 2147483647 h 760"/>
                <a:gd name="T8" fmla="*/ 0 w 1933"/>
                <a:gd name="T9" fmla="*/ 0 h 760"/>
                <a:gd name="T10" fmla="*/ 2147483647 w 1933"/>
                <a:gd name="T11" fmla="*/ 2147483647 h 760"/>
                <a:gd name="T12" fmla="*/ 2147483647 w 1933"/>
                <a:gd name="T13" fmla="*/ 2147483647 h 760"/>
                <a:gd name="T14" fmla="*/ 2147483647 w 1933"/>
                <a:gd name="T15" fmla="*/ 2147483647 h 760"/>
                <a:gd name="T16" fmla="*/ 2147483647 w 1933"/>
                <a:gd name="T17" fmla="*/ 2147483647 h 760"/>
                <a:gd name="T18" fmla="*/ 2147483647 w 1933"/>
                <a:gd name="T19" fmla="*/ 2147483647 h 760"/>
                <a:gd name="T20" fmla="*/ 2147483647 w 1933"/>
                <a:gd name="T21" fmla="*/ 2147483647 h 760"/>
                <a:gd name="T22" fmla="*/ 2147483647 w 1933"/>
                <a:gd name="T23" fmla="*/ 2147483647 h 760"/>
                <a:gd name="T24" fmla="*/ 2147483647 w 1933"/>
                <a:gd name="T25" fmla="*/ 2147483647 h 760"/>
                <a:gd name="T26" fmla="*/ 2147483647 w 1933"/>
                <a:gd name="T27" fmla="*/ 2147483647 h 7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33" h="760">
                  <a:moveTo>
                    <a:pt x="0" y="0"/>
                  </a:moveTo>
                  <a:lnTo>
                    <a:pt x="1933" y="0"/>
                  </a:lnTo>
                  <a:lnTo>
                    <a:pt x="1933" y="760"/>
                  </a:lnTo>
                  <a:lnTo>
                    <a:pt x="0" y="760"/>
                  </a:lnTo>
                  <a:lnTo>
                    <a:pt x="0" y="0"/>
                  </a:lnTo>
                  <a:close/>
                  <a:moveTo>
                    <a:pt x="6" y="757"/>
                  </a:moveTo>
                  <a:lnTo>
                    <a:pt x="3" y="755"/>
                  </a:lnTo>
                  <a:lnTo>
                    <a:pt x="1931" y="755"/>
                  </a:lnTo>
                  <a:lnTo>
                    <a:pt x="1928" y="757"/>
                  </a:lnTo>
                  <a:lnTo>
                    <a:pt x="1928" y="3"/>
                  </a:lnTo>
                  <a:lnTo>
                    <a:pt x="1931" y="5"/>
                  </a:lnTo>
                  <a:lnTo>
                    <a:pt x="3" y="5"/>
                  </a:lnTo>
                  <a:lnTo>
                    <a:pt x="6" y="3"/>
                  </a:lnTo>
                  <a:lnTo>
                    <a:pt x="6" y="757"/>
                  </a:lnTo>
                  <a:close/>
                </a:path>
              </a:pathLst>
            </a:custGeom>
            <a:solidFill>
              <a:srgbClr val="CCECFF"/>
            </a:solidFill>
            <a:ln w="0" cap="flat">
              <a:solidFill>
                <a:srgbClr val="000000"/>
              </a:solidFill>
              <a:prstDash val="solid"/>
              <a:round/>
              <a:headEnd/>
              <a:tailEnd/>
            </a:ln>
          </p:spPr>
          <p:txBody>
            <a:bodyPr/>
            <a:lstStyle/>
            <a:p>
              <a:endParaRPr lang="pt-BR"/>
            </a:p>
          </p:txBody>
        </p:sp>
        <p:sp>
          <p:nvSpPr>
            <p:cNvPr id="20506" name="Rectangle 13"/>
            <p:cNvSpPr>
              <a:spLocks noChangeArrowheads="1"/>
            </p:cNvSpPr>
            <p:nvPr/>
          </p:nvSpPr>
          <p:spPr bwMode="auto">
            <a:xfrm>
              <a:off x="747045" y="1583328"/>
              <a:ext cx="2752090" cy="2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400" b="1" dirty="0">
                  <a:solidFill>
                    <a:srgbClr val="000000"/>
                  </a:solidFill>
                  <a:latin typeface="Calibri" pitchFamily="34" charset="0"/>
                </a:rPr>
                <a:t> </a:t>
              </a:r>
              <a:r>
                <a:rPr lang="pt-BR" sz="1400" b="1" dirty="0" smtClean="0">
                  <a:solidFill>
                    <a:srgbClr val="000000"/>
                  </a:solidFill>
                  <a:latin typeface="Calibri" pitchFamily="34" charset="0"/>
                </a:rPr>
                <a:t>            Produção: 13,48 </a:t>
              </a:r>
              <a:r>
                <a:rPr lang="pt-BR" sz="1400" b="1" dirty="0">
                  <a:solidFill>
                    <a:srgbClr val="000000"/>
                  </a:solidFill>
                  <a:latin typeface="Calibri" pitchFamily="34" charset="0"/>
                </a:rPr>
                <a:t>mil km² </a:t>
              </a:r>
              <a:r>
                <a:rPr lang="pt-BR" sz="1400" b="1" dirty="0" smtClean="0">
                  <a:solidFill>
                    <a:srgbClr val="000000"/>
                  </a:solidFill>
                  <a:latin typeface="Calibri" pitchFamily="34" charset="0"/>
                </a:rPr>
                <a:t>(9 %)</a:t>
              </a:r>
              <a:endParaRPr lang="pt-BR" dirty="0">
                <a:latin typeface="Arial" pitchFamily="34" charset="0"/>
              </a:endParaRPr>
            </a:p>
          </p:txBody>
        </p:sp>
        <p:sp>
          <p:nvSpPr>
            <p:cNvPr id="20507" name="Rectangle 14"/>
            <p:cNvSpPr>
              <a:spLocks noChangeArrowheads="1"/>
            </p:cNvSpPr>
            <p:nvPr/>
          </p:nvSpPr>
          <p:spPr bwMode="auto">
            <a:xfrm>
              <a:off x="761266" y="1763391"/>
              <a:ext cx="2820819" cy="2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400" b="1" dirty="0" smtClean="0">
                  <a:solidFill>
                    <a:srgbClr val="000000"/>
                  </a:solidFill>
                  <a:latin typeface="Calibri" pitchFamily="34" charset="0"/>
                </a:rPr>
                <a:t>          Exploração: 13,95 </a:t>
              </a:r>
              <a:r>
                <a:rPr lang="pt-BR" sz="1400" b="1" dirty="0">
                  <a:solidFill>
                    <a:srgbClr val="000000"/>
                  </a:solidFill>
                  <a:latin typeface="Calibri" pitchFamily="34" charset="0"/>
                </a:rPr>
                <a:t>mil km² </a:t>
              </a:r>
              <a:r>
                <a:rPr lang="pt-BR" sz="1400" b="1" dirty="0" smtClean="0">
                  <a:solidFill>
                    <a:srgbClr val="000000"/>
                  </a:solidFill>
                  <a:latin typeface="Calibri" pitchFamily="34" charset="0"/>
                </a:rPr>
                <a:t>(9 %)</a:t>
              </a:r>
              <a:endParaRPr lang="pt-BR" dirty="0">
                <a:latin typeface="Arial" pitchFamily="34" charset="0"/>
              </a:endParaRPr>
            </a:p>
          </p:txBody>
        </p:sp>
        <p:sp>
          <p:nvSpPr>
            <p:cNvPr id="20508" name="Rectangle 15"/>
            <p:cNvSpPr>
              <a:spLocks noChangeArrowheads="1"/>
            </p:cNvSpPr>
            <p:nvPr/>
          </p:nvSpPr>
          <p:spPr bwMode="auto">
            <a:xfrm>
              <a:off x="788093" y="2257613"/>
              <a:ext cx="1961309" cy="24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600" b="1" dirty="0">
                  <a:solidFill>
                    <a:srgbClr val="000000"/>
                  </a:solidFill>
                  <a:latin typeface="Calibri" pitchFamily="34" charset="0"/>
                </a:rPr>
                <a:t>VOLUMES ESTIMADOS </a:t>
              </a:r>
              <a:endParaRPr lang="pt-BR" sz="1600" dirty="0">
                <a:latin typeface="Arial" pitchFamily="34" charset="0"/>
              </a:endParaRPr>
            </a:p>
          </p:txBody>
        </p:sp>
        <p:sp>
          <p:nvSpPr>
            <p:cNvPr id="20509" name="Rectangle 16"/>
            <p:cNvSpPr>
              <a:spLocks noChangeArrowheads="1"/>
            </p:cNvSpPr>
            <p:nvPr/>
          </p:nvSpPr>
          <p:spPr bwMode="auto">
            <a:xfrm>
              <a:off x="2952077" y="2282317"/>
              <a:ext cx="633125" cy="18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200" b="1" dirty="0" smtClean="0">
                  <a:solidFill>
                    <a:srgbClr val="000000"/>
                  </a:solidFill>
                  <a:latin typeface="Calibri" pitchFamily="34" charset="0"/>
                </a:rPr>
                <a:t>(04/2015)</a:t>
              </a:r>
              <a:endParaRPr lang="pt-BR" sz="1600" dirty="0">
                <a:latin typeface="Arial" pitchFamily="34" charset="0"/>
              </a:endParaRPr>
            </a:p>
          </p:txBody>
        </p:sp>
        <p:sp>
          <p:nvSpPr>
            <p:cNvPr id="20510" name="Rectangle 17"/>
            <p:cNvSpPr>
              <a:spLocks noChangeArrowheads="1"/>
            </p:cNvSpPr>
            <p:nvPr/>
          </p:nvSpPr>
          <p:spPr bwMode="auto">
            <a:xfrm>
              <a:off x="986086" y="2490899"/>
              <a:ext cx="2169605" cy="27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pt-BR" b="1" dirty="0" smtClean="0">
                  <a:solidFill>
                    <a:srgbClr val="000000"/>
                  </a:solidFill>
                  <a:latin typeface="Calibri" pitchFamily="34" charset="0"/>
                </a:rPr>
                <a:t>40,1 a 50,1 bi </a:t>
              </a:r>
              <a:r>
                <a:rPr lang="pt-BR" b="1" dirty="0" err="1" smtClean="0">
                  <a:solidFill>
                    <a:srgbClr val="000000"/>
                  </a:solidFill>
                  <a:latin typeface="Calibri" pitchFamily="34" charset="0"/>
                </a:rPr>
                <a:t>boe</a:t>
              </a:r>
              <a:r>
                <a:rPr lang="pt-BR" b="1" dirty="0" smtClean="0">
                  <a:solidFill>
                    <a:srgbClr val="000000"/>
                  </a:solidFill>
                  <a:latin typeface="Calibri" pitchFamily="34" charset="0"/>
                </a:rPr>
                <a:t> </a:t>
              </a:r>
              <a:endParaRPr lang="pt-BR" sz="1400" dirty="0">
                <a:latin typeface="Arial" pitchFamily="34" charset="0"/>
              </a:endParaRPr>
            </a:p>
          </p:txBody>
        </p:sp>
        <p:sp>
          <p:nvSpPr>
            <p:cNvPr id="20515" name="Rectangle 22"/>
            <p:cNvSpPr>
              <a:spLocks noChangeArrowheads="1"/>
            </p:cNvSpPr>
            <p:nvPr/>
          </p:nvSpPr>
          <p:spPr bwMode="auto">
            <a:xfrm>
              <a:off x="6704725" y="2328308"/>
              <a:ext cx="1539683" cy="5095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20516" name="Freeform 23"/>
            <p:cNvSpPr>
              <a:spLocks noEditPoints="1"/>
            </p:cNvSpPr>
            <p:nvPr/>
          </p:nvSpPr>
          <p:spPr bwMode="auto">
            <a:xfrm>
              <a:off x="6692025" y="2302908"/>
              <a:ext cx="1552383" cy="534988"/>
            </a:xfrm>
            <a:custGeom>
              <a:avLst/>
              <a:gdLst>
                <a:gd name="T0" fmla="*/ 0 w 3184"/>
                <a:gd name="T1" fmla="*/ 2147483647 h 1008"/>
                <a:gd name="T2" fmla="*/ 2147483647 w 3184"/>
                <a:gd name="T3" fmla="*/ 0 h 1008"/>
                <a:gd name="T4" fmla="*/ 2147483647 w 3184"/>
                <a:gd name="T5" fmla="*/ 0 h 1008"/>
                <a:gd name="T6" fmla="*/ 2147483647 w 3184"/>
                <a:gd name="T7" fmla="*/ 2147483647 h 1008"/>
                <a:gd name="T8" fmla="*/ 2147483647 w 3184"/>
                <a:gd name="T9" fmla="*/ 2147483647 h 1008"/>
                <a:gd name="T10" fmla="*/ 2147483647 w 3184"/>
                <a:gd name="T11" fmla="*/ 2147483647 h 1008"/>
                <a:gd name="T12" fmla="*/ 2147483647 w 3184"/>
                <a:gd name="T13" fmla="*/ 2147483647 h 1008"/>
                <a:gd name="T14" fmla="*/ 0 w 3184"/>
                <a:gd name="T15" fmla="*/ 2147483647 h 1008"/>
                <a:gd name="T16" fmla="*/ 0 w 3184"/>
                <a:gd name="T17" fmla="*/ 2147483647 h 1008"/>
                <a:gd name="T18" fmla="*/ 2147483647 w 3184"/>
                <a:gd name="T19" fmla="*/ 2147483647 h 1008"/>
                <a:gd name="T20" fmla="*/ 2147483647 w 3184"/>
                <a:gd name="T21" fmla="*/ 2147483647 h 1008"/>
                <a:gd name="T22" fmla="*/ 2147483647 w 3184"/>
                <a:gd name="T23" fmla="*/ 2147483647 h 1008"/>
                <a:gd name="T24" fmla="*/ 2147483647 w 3184"/>
                <a:gd name="T25" fmla="*/ 2147483647 h 1008"/>
                <a:gd name="T26" fmla="*/ 2147483647 w 3184"/>
                <a:gd name="T27" fmla="*/ 2147483647 h 1008"/>
                <a:gd name="T28" fmla="*/ 2147483647 w 3184"/>
                <a:gd name="T29" fmla="*/ 2147483647 h 1008"/>
                <a:gd name="T30" fmla="*/ 2147483647 w 3184"/>
                <a:gd name="T31" fmla="*/ 2147483647 h 1008"/>
                <a:gd name="T32" fmla="*/ 2147483647 w 3184"/>
                <a:gd name="T33" fmla="*/ 2147483647 h 1008"/>
                <a:gd name="T34" fmla="*/ 2147483647 w 3184"/>
                <a:gd name="T35" fmla="*/ 2147483647 h 10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84" h="1008">
                  <a:moveTo>
                    <a:pt x="0" y="24"/>
                  </a:moveTo>
                  <a:cubicBezTo>
                    <a:pt x="0" y="11"/>
                    <a:pt x="11" y="0"/>
                    <a:pt x="24" y="0"/>
                  </a:cubicBezTo>
                  <a:lnTo>
                    <a:pt x="3160" y="0"/>
                  </a:lnTo>
                  <a:cubicBezTo>
                    <a:pt x="3174" y="0"/>
                    <a:pt x="3184" y="11"/>
                    <a:pt x="3184" y="24"/>
                  </a:cubicBezTo>
                  <a:lnTo>
                    <a:pt x="3184" y="984"/>
                  </a:lnTo>
                  <a:cubicBezTo>
                    <a:pt x="3184" y="998"/>
                    <a:pt x="3174" y="1008"/>
                    <a:pt x="3160" y="1008"/>
                  </a:cubicBezTo>
                  <a:lnTo>
                    <a:pt x="24" y="1008"/>
                  </a:lnTo>
                  <a:cubicBezTo>
                    <a:pt x="11" y="1008"/>
                    <a:pt x="0" y="998"/>
                    <a:pt x="0" y="984"/>
                  </a:cubicBezTo>
                  <a:lnTo>
                    <a:pt x="0" y="24"/>
                  </a:lnTo>
                  <a:close/>
                  <a:moveTo>
                    <a:pt x="48" y="984"/>
                  </a:moveTo>
                  <a:lnTo>
                    <a:pt x="24" y="960"/>
                  </a:lnTo>
                  <a:lnTo>
                    <a:pt x="3160" y="960"/>
                  </a:lnTo>
                  <a:lnTo>
                    <a:pt x="3136" y="984"/>
                  </a:lnTo>
                  <a:lnTo>
                    <a:pt x="3136" y="24"/>
                  </a:lnTo>
                  <a:lnTo>
                    <a:pt x="3160" y="48"/>
                  </a:lnTo>
                  <a:lnTo>
                    <a:pt x="24" y="48"/>
                  </a:lnTo>
                  <a:lnTo>
                    <a:pt x="48" y="24"/>
                  </a:lnTo>
                  <a:lnTo>
                    <a:pt x="48" y="984"/>
                  </a:lnTo>
                  <a:close/>
                </a:path>
              </a:pathLst>
            </a:custGeom>
            <a:solidFill>
              <a:srgbClr val="7F7F7F"/>
            </a:solidFill>
            <a:ln w="0" cap="flat">
              <a:solidFill>
                <a:srgbClr val="7F7F7F"/>
              </a:solidFill>
              <a:prstDash val="solid"/>
              <a:round/>
              <a:headEnd/>
              <a:tailEnd/>
            </a:ln>
          </p:spPr>
          <p:txBody>
            <a:bodyPr/>
            <a:lstStyle/>
            <a:p>
              <a:endParaRPr lang="pt-BR"/>
            </a:p>
          </p:txBody>
        </p:sp>
        <p:sp>
          <p:nvSpPr>
            <p:cNvPr id="20517" name="Rectangle 24"/>
            <p:cNvSpPr>
              <a:spLocks noChangeArrowheads="1"/>
            </p:cNvSpPr>
            <p:nvPr/>
          </p:nvSpPr>
          <p:spPr bwMode="auto">
            <a:xfrm>
              <a:off x="6732312" y="2377521"/>
              <a:ext cx="170815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500" b="1">
                  <a:solidFill>
                    <a:srgbClr val="000000"/>
                  </a:solidFill>
                  <a:latin typeface="Calibri" pitchFamily="34" charset="0"/>
                </a:rPr>
                <a:t>Parque das Baleias</a:t>
              </a:r>
              <a:endParaRPr lang="pt-BR">
                <a:latin typeface="Arial" pitchFamily="34" charset="0"/>
              </a:endParaRPr>
            </a:p>
          </p:txBody>
        </p:sp>
        <p:sp>
          <p:nvSpPr>
            <p:cNvPr id="20518" name="Rectangle 25"/>
            <p:cNvSpPr>
              <a:spLocks noChangeArrowheads="1"/>
            </p:cNvSpPr>
            <p:nvPr/>
          </p:nvSpPr>
          <p:spPr bwMode="auto">
            <a:xfrm>
              <a:off x="6876256" y="2550127"/>
              <a:ext cx="7101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400" b="1" dirty="0">
                  <a:solidFill>
                    <a:srgbClr val="000000"/>
                  </a:solidFill>
                  <a:latin typeface="Calibri" pitchFamily="34" charset="0"/>
                </a:rPr>
                <a:t>1,5 a 2 bi </a:t>
              </a:r>
              <a:endParaRPr lang="pt-BR" sz="1600" dirty="0">
                <a:latin typeface="Arial" pitchFamily="34" charset="0"/>
              </a:endParaRPr>
            </a:p>
          </p:txBody>
        </p:sp>
        <p:sp>
          <p:nvSpPr>
            <p:cNvPr id="20519" name="Rectangle 26"/>
            <p:cNvSpPr>
              <a:spLocks noChangeArrowheads="1"/>
            </p:cNvSpPr>
            <p:nvPr/>
          </p:nvSpPr>
          <p:spPr bwMode="auto">
            <a:xfrm>
              <a:off x="7586387" y="2541033"/>
              <a:ext cx="43338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500" b="1">
                  <a:solidFill>
                    <a:srgbClr val="000000"/>
                  </a:solidFill>
                  <a:latin typeface="Calibri" pitchFamily="34" charset="0"/>
                </a:rPr>
                <a:t>boe</a:t>
              </a:r>
              <a:endParaRPr lang="pt-BR">
                <a:latin typeface="Arial" pitchFamily="34" charset="0"/>
              </a:endParaRPr>
            </a:p>
          </p:txBody>
        </p:sp>
        <p:sp>
          <p:nvSpPr>
            <p:cNvPr id="20520" name="Rectangle 28"/>
            <p:cNvSpPr>
              <a:spLocks noChangeArrowheads="1"/>
            </p:cNvSpPr>
            <p:nvPr/>
          </p:nvSpPr>
          <p:spPr bwMode="auto">
            <a:xfrm>
              <a:off x="3030923" y="3459564"/>
              <a:ext cx="1243953" cy="509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20521" name="Freeform 29"/>
            <p:cNvSpPr>
              <a:spLocks noEditPoints="1"/>
            </p:cNvSpPr>
            <p:nvPr/>
          </p:nvSpPr>
          <p:spPr bwMode="auto">
            <a:xfrm>
              <a:off x="3030923" y="3434164"/>
              <a:ext cx="1262238" cy="534988"/>
            </a:xfrm>
            <a:custGeom>
              <a:avLst/>
              <a:gdLst>
                <a:gd name="T0" fmla="*/ 0 w 2688"/>
                <a:gd name="T1" fmla="*/ 2147483647 h 1008"/>
                <a:gd name="T2" fmla="*/ 2147483647 w 2688"/>
                <a:gd name="T3" fmla="*/ 0 h 1008"/>
                <a:gd name="T4" fmla="*/ 2147483647 w 2688"/>
                <a:gd name="T5" fmla="*/ 0 h 1008"/>
                <a:gd name="T6" fmla="*/ 2147483647 w 2688"/>
                <a:gd name="T7" fmla="*/ 2147483647 h 1008"/>
                <a:gd name="T8" fmla="*/ 2147483647 w 2688"/>
                <a:gd name="T9" fmla="*/ 2147483647 h 1008"/>
                <a:gd name="T10" fmla="*/ 2147483647 w 2688"/>
                <a:gd name="T11" fmla="*/ 2147483647 h 1008"/>
                <a:gd name="T12" fmla="*/ 2147483647 w 2688"/>
                <a:gd name="T13" fmla="*/ 2147483647 h 1008"/>
                <a:gd name="T14" fmla="*/ 0 w 2688"/>
                <a:gd name="T15" fmla="*/ 2147483647 h 1008"/>
                <a:gd name="T16" fmla="*/ 0 w 2688"/>
                <a:gd name="T17" fmla="*/ 2147483647 h 1008"/>
                <a:gd name="T18" fmla="*/ 2147483647 w 2688"/>
                <a:gd name="T19" fmla="*/ 2147483647 h 1008"/>
                <a:gd name="T20" fmla="*/ 2147483647 w 2688"/>
                <a:gd name="T21" fmla="*/ 2147483647 h 1008"/>
                <a:gd name="T22" fmla="*/ 2147483647 w 2688"/>
                <a:gd name="T23" fmla="*/ 2147483647 h 1008"/>
                <a:gd name="T24" fmla="*/ 2147483647 w 2688"/>
                <a:gd name="T25" fmla="*/ 2147483647 h 1008"/>
                <a:gd name="T26" fmla="*/ 2147483647 w 2688"/>
                <a:gd name="T27" fmla="*/ 2147483647 h 1008"/>
                <a:gd name="T28" fmla="*/ 2147483647 w 2688"/>
                <a:gd name="T29" fmla="*/ 2147483647 h 1008"/>
                <a:gd name="T30" fmla="*/ 2147483647 w 2688"/>
                <a:gd name="T31" fmla="*/ 2147483647 h 1008"/>
                <a:gd name="T32" fmla="*/ 2147483647 w 2688"/>
                <a:gd name="T33" fmla="*/ 2147483647 h 1008"/>
                <a:gd name="T34" fmla="*/ 2147483647 w 2688"/>
                <a:gd name="T35" fmla="*/ 2147483647 h 10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88" h="1008">
                  <a:moveTo>
                    <a:pt x="0" y="24"/>
                  </a:moveTo>
                  <a:cubicBezTo>
                    <a:pt x="0" y="11"/>
                    <a:pt x="11" y="0"/>
                    <a:pt x="24" y="0"/>
                  </a:cubicBezTo>
                  <a:lnTo>
                    <a:pt x="2664" y="0"/>
                  </a:lnTo>
                  <a:cubicBezTo>
                    <a:pt x="2678" y="0"/>
                    <a:pt x="2688" y="11"/>
                    <a:pt x="2688" y="24"/>
                  </a:cubicBezTo>
                  <a:lnTo>
                    <a:pt x="2688" y="984"/>
                  </a:lnTo>
                  <a:cubicBezTo>
                    <a:pt x="2688" y="998"/>
                    <a:pt x="2678" y="1008"/>
                    <a:pt x="2664" y="1008"/>
                  </a:cubicBezTo>
                  <a:lnTo>
                    <a:pt x="24" y="1008"/>
                  </a:lnTo>
                  <a:cubicBezTo>
                    <a:pt x="11" y="1008"/>
                    <a:pt x="0" y="998"/>
                    <a:pt x="0" y="984"/>
                  </a:cubicBezTo>
                  <a:lnTo>
                    <a:pt x="0" y="24"/>
                  </a:lnTo>
                  <a:close/>
                  <a:moveTo>
                    <a:pt x="48" y="984"/>
                  </a:moveTo>
                  <a:lnTo>
                    <a:pt x="24" y="960"/>
                  </a:lnTo>
                  <a:lnTo>
                    <a:pt x="2664" y="960"/>
                  </a:lnTo>
                  <a:lnTo>
                    <a:pt x="2640" y="984"/>
                  </a:lnTo>
                  <a:lnTo>
                    <a:pt x="2640" y="24"/>
                  </a:lnTo>
                  <a:lnTo>
                    <a:pt x="2664" y="48"/>
                  </a:lnTo>
                  <a:lnTo>
                    <a:pt x="24" y="48"/>
                  </a:lnTo>
                  <a:lnTo>
                    <a:pt x="48" y="24"/>
                  </a:lnTo>
                  <a:lnTo>
                    <a:pt x="48" y="984"/>
                  </a:lnTo>
                  <a:close/>
                </a:path>
              </a:pathLst>
            </a:custGeom>
            <a:solidFill>
              <a:srgbClr val="7F7F7F"/>
            </a:solidFill>
            <a:ln w="0" cap="flat">
              <a:solidFill>
                <a:srgbClr val="7F7F7F"/>
              </a:solidFill>
              <a:prstDash val="solid"/>
              <a:round/>
              <a:headEnd/>
              <a:tailEnd/>
            </a:ln>
          </p:spPr>
          <p:txBody>
            <a:bodyPr/>
            <a:lstStyle/>
            <a:p>
              <a:endParaRPr lang="pt-BR"/>
            </a:p>
          </p:txBody>
        </p:sp>
        <p:sp>
          <p:nvSpPr>
            <p:cNvPr id="20522" name="Rectangle 30"/>
            <p:cNvSpPr>
              <a:spLocks noChangeArrowheads="1"/>
            </p:cNvSpPr>
            <p:nvPr/>
          </p:nvSpPr>
          <p:spPr bwMode="auto">
            <a:xfrm>
              <a:off x="3313498" y="3473851"/>
              <a:ext cx="549778" cy="24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600" b="1" dirty="0" smtClean="0">
                  <a:solidFill>
                    <a:srgbClr val="000000"/>
                  </a:solidFill>
                  <a:latin typeface="Calibri" pitchFamily="34" charset="0"/>
                </a:rPr>
                <a:t>Búzios</a:t>
              </a:r>
              <a:endParaRPr lang="pt-BR" dirty="0">
                <a:latin typeface="Arial" pitchFamily="34" charset="0"/>
              </a:endParaRPr>
            </a:p>
          </p:txBody>
        </p:sp>
        <p:sp>
          <p:nvSpPr>
            <p:cNvPr id="20523" name="Rectangle 31"/>
            <p:cNvSpPr>
              <a:spLocks noChangeArrowheads="1"/>
            </p:cNvSpPr>
            <p:nvPr/>
          </p:nvSpPr>
          <p:spPr bwMode="auto">
            <a:xfrm>
              <a:off x="3053507" y="3715152"/>
              <a:ext cx="1221369" cy="2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400" b="1" dirty="0" smtClean="0">
                  <a:solidFill>
                    <a:srgbClr val="000000"/>
                  </a:solidFill>
                  <a:latin typeface="Calibri" pitchFamily="34" charset="0"/>
                </a:rPr>
                <a:t>9,5 </a:t>
              </a:r>
              <a:r>
                <a:rPr lang="pt-BR" sz="1400" b="1" dirty="0">
                  <a:solidFill>
                    <a:srgbClr val="000000"/>
                  </a:solidFill>
                  <a:latin typeface="Calibri" pitchFamily="34" charset="0"/>
                </a:rPr>
                <a:t>a </a:t>
              </a:r>
              <a:r>
                <a:rPr lang="pt-BR" sz="1400" b="1" dirty="0" smtClean="0">
                  <a:solidFill>
                    <a:srgbClr val="000000"/>
                  </a:solidFill>
                  <a:latin typeface="Calibri" pitchFamily="34" charset="0"/>
                </a:rPr>
                <a:t>12,5 </a:t>
              </a:r>
              <a:r>
                <a:rPr lang="pt-BR" sz="1400" b="1" dirty="0">
                  <a:solidFill>
                    <a:srgbClr val="000000"/>
                  </a:solidFill>
                  <a:latin typeface="Calibri" pitchFamily="34" charset="0"/>
                </a:rPr>
                <a:t>bi </a:t>
              </a:r>
              <a:r>
                <a:rPr lang="pt-BR" sz="1400" b="1" dirty="0" err="1">
                  <a:solidFill>
                    <a:srgbClr val="000000"/>
                  </a:solidFill>
                  <a:latin typeface="Calibri" pitchFamily="34" charset="0"/>
                </a:rPr>
                <a:t>boe</a:t>
              </a:r>
              <a:endParaRPr lang="pt-BR" sz="1600" dirty="0">
                <a:latin typeface="Arial" pitchFamily="34" charset="0"/>
              </a:endParaRPr>
            </a:p>
          </p:txBody>
        </p:sp>
        <p:sp>
          <p:nvSpPr>
            <p:cNvPr id="20524" name="Freeform 32"/>
            <p:cNvSpPr>
              <a:spLocks/>
            </p:cNvSpPr>
            <p:nvPr/>
          </p:nvSpPr>
          <p:spPr bwMode="auto">
            <a:xfrm>
              <a:off x="3634172" y="3948378"/>
              <a:ext cx="558800" cy="648466"/>
            </a:xfrm>
            <a:custGeom>
              <a:avLst/>
              <a:gdLst>
                <a:gd name="T0" fmla="*/ 2147483647 w 452"/>
                <a:gd name="T1" fmla="*/ 2147483647 h 424"/>
                <a:gd name="T2" fmla="*/ 0 w 452"/>
                <a:gd name="T3" fmla="*/ 2147483647 h 424"/>
                <a:gd name="T4" fmla="*/ 2147483647 w 452"/>
                <a:gd name="T5" fmla="*/ 0 h 424"/>
                <a:gd name="T6" fmla="*/ 2147483647 w 452"/>
                <a:gd name="T7" fmla="*/ 2147483647 h 424"/>
                <a:gd name="T8" fmla="*/ 2147483647 w 452"/>
                <a:gd name="T9" fmla="*/ 2147483647 h 4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 h="424">
                  <a:moveTo>
                    <a:pt x="445" y="424"/>
                  </a:moveTo>
                  <a:lnTo>
                    <a:pt x="0" y="8"/>
                  </a:lnTo>
                  <a:lnTo>
                    <a:pt x="7" y="0"/>
                  </a:lnTo>
                  <a:lnTo>
                    <a:pt x="452" y="416"/>
                  </a:lnTo>
                  <a:lnTo>
                    <a:pt x="445" y="424"/>
                  </a:lnTo>
                  <a:close/>
                </a:path>
              </a:pathLst>
            </a:custGeom>
            <a:solidFill>
              <a:srgbClr val="000000"/>
            </a:solidFill>
            <a:ln w="0" cap="flat">
              <a:solidFill>
                <a:srgbClr val="000000"/>
              </a:solidFill>
              <a:prstDash val="solid"/>
              <a:round/>
              <a:headEnd/>
              <a:tailEnd/>
            </a:ln>
          </p:spPr>
          <p:txBody>
            <a:bodyPr/>
            <a:lstStyle/>
            <a:p>
              <a:endParaRPr lang="pt-BR"/>
            </a:p>
          </p:txBody>
        </p:sp>
        <p:sp>
          <p:nvSpPr>
            <p:cNvPr id="20530" name="Rectangle 38"/>
            <p:cNvSpPr>
              <a:spLocks noChangeArrowheads="1"/>
            </p:cNvSpPr>
            <p:nvPr/>
          </p:nvSpPr>
          <p:spPr bwMode="auto">
            <a:xfrm>
              <a:off x="4707101" y="5935419"/>
              <a:ext cx="985838" cy="509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20531" name="Freeform 39"/>
            <p:cNvSpPr>
              <a:spLocks noEditPoints="1"/>
            </p:cNvSpPr>
            <p:nvPr/>
          </p:nvSpPr>
          <p:spPr bwMode="auto">
            <a:xfrm>
              <a:off x="4707101" y="5910019"/>
              <a:ext cx="998538" cy="534988"/>
            </a:xfrm>
            <a:custGeom>
              <a:avLst/>
              <a:gdLst>
                <a:gd name="T0" fmla="*/ 0 w 2400"/>
                <a:gd name="T1" fmla="*/ 2147483647 h 1008"/>
                <a:gd name="T2" fmla="*/ 1728441818 w 2400"/>
                <a:gd name="T3" fmla="*/ 0 h 1008"/>
                <a:gd name="T4" fmla="*/ 2147483647 w 2400"/>
                <a:gd name="T5" fmla="*/ 0 h 1008"/>
                <a:gd name="T6" fmla="*/ 2147483647 w 2400"/>
                <a:gd name="T7" fmla="*/ 2147483647 h 1008"/>
                <a:gd name="T8" fmla="*/ 2147483647 w 2400"/>
                <a:gd name="T9" fmla="*/ 2147483647 h 1008"/>
                <a:gd name="T10" fmla="*/ 2147483647 w 2400"/>
                <a:gd name="T11" fmla="*/ 2147483647 h 1008"/>
                <a:gd name="T12" fmla="*/ 1728441818 w 2400"/>
                <a:gd name="T13" fmla="*/ 2147483647 h 1008"/>
                <a:gd name="T14" fmla="*/ 0 w 2400"/>
                <a:gd name="T15" fmla="*/ 2147483647 h 1008"/>
                <a:gd name="T16" fmla="*/ 0 w 2400"/>
                <a:gd name="T17" fmla="*/ 2147483647 h 1008"/>
                <a:gd name="T18" fmla="*/ 2147483647 w 2400"/>
                <a:gd name="T19" fmla="*/ 2147483647 h 1008"/>
                <a:gd name="T20" fmla="*/ 1728441818 w 2400"/>
                <a:gd name="T21" fmla="*/ 2147483647 h 1008"/>
                <a:gd name="T22" fmla="*/ 2147483647 w 2400"/>
                <a:gd name="T23" fmla="*/ 2147483647 h 1008"/>
                <a:gd name="T24" fmla="*/ 2147483647 w 2400"/>
                <a:gd name="T25" fmla="*/ 2147483647 h 1008"/>
                <a:gd name="T26" fmla="*/ 2147483647 w 2400"/>
                <a:gd name="T27" fmla="*/ 2147483647 h 1008"/>
                <a:gd name="T28" fmla="*/ 2147483647 w 2400"/>
                <a:gd name="T29" fmla="*/ 2147483647 h 1008"/>
                <a:gd name="T30" fmla="*/ 1728441818 w 2400"/>
                <a:gd name="T31" fmla="*/ 2147483647 h 1008"/>
                <a:gd name="T32" fmla="*/ 2147483647 w 2400"/>
                <a:gd name="T33" fmla="*/ 2147483647 h 1008"/>
                <a:gd name="T34" fmla="*/ 2147483647 w 2400"/>
                <a:gd name="T35" fmla="*/ 2147483647 h 10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00" h="1008">
                  <a:moveTo>
                    <a:pt x="0" y="24"/>
                  </a:moveTo>
                  <a:cubicBezTo>
                    <a:pt x="0" y="11"/>
                    <a:pt x="11" y="0"/>
                    <a:pt x="24" y="0"/>
                  </a:cubicBezTo>
                  <a:lnTo>
                    <a:pt x="2376" y="0"/>
                  </a:lnTo>
                  <a:cubicBezTo>
                    <a:pt x="2390" y="0"/>
                    <a:pt x="2400" y="11"/>
                    <a:pt x="2400" y="24"/>
                  </a:cubicBezTo>
                  <a:lnTo>
                    <a:pt x="2400" y="984"/>
                  </a:lnTo>
                  <a:cubicBezTo>
                    <a:pt x="2400" y="998"/>
                    <a:pt x="2390" y="1008"/>
                    <a:pt x="2376" y="1008"/>
                  </a:cubicBezTo>
                  <a:lnTo>
                    <a:pt x="24" y="1008"/>
                  </a:lnTo>
                  <a:cubicBezTo>
                    <a:pt x="11" y="1008"/>
                    <a:pt x="0" y="998"/>
                    <a:pt x="0" y="984"/>
                  </a:cubicBezTo>
                  <a:lnTo>
                    <a:pt x="0" y="24"/>
                  </a:lnTo>
                  <a:close/>
                  <a:moveTo>
                    <a:pt x="48" y="984"/>
                  </a:moveTo>
                  <a:lnTo>
                    <a:pt x="24" y="960"/>
                  </a:lnTo>
                  <a:lnTo>
                    <a:pt x="2376" y="960"/>
                  </a:lnTo>
                  <a:lnTo>
                    <a:pt x="2352" y="984"/>
                  </a:lnTo>
                  <a:lnTo>
                    <a:pt x="2352" y="24"/>
                  </a:lnTo>
                  <a:lnTo>
                    <a:pt x="2376" y="48"/>
                  </a:lnTo>
                  <a:lnTo>
                    <a:pt x="24" y="48"/>
                  </a:lnTo>
                  <a:lnTo>
                    <a:pt x="48" y="24"/>
                  </a:lnTo>
                  <a:lnTo>
                    <a:pt x="48" y="984"/>
                  </a:lnTo>
                  <a:close/>
                </a:path>
              </a:pathLst>
            </a:custGeom>
            <a:solidFill>
              <a:srgbClr val="FFC000"/>
            </a:solidFill>
            <a:ln w="0" cap="flat">
              <a:solidFill>
                <a:srgbClr val="7F7F7F"/>
              </a:solidFill>
              <a:prstDash val="solid"/>
              <a:round/>
              <a:headEnd/>
              <a:tailEnd/>
            </a:ln>
          </p:spPr>
          <p:txBody>
            <a:bodyPr/>
            <a:lstStyle/>
            <a:p>
              <a:endParaRPr lang="pt-BR"/>
            </a:p>
          </p:txBody>
        </p:sp>
        <p:sp>
          <p:nvSpPr>
            <p:cNvPr id="20532" name="Rectangle 40"/>
            <p:cNvSpPr>
              <a:spLocks noChangeArrowheads="1"/>
            </p:cNvSpPr>
            <p:nvPr/>
          </p:nvSpPr>
          <p:spPr bwMode="auto">
            <a:xfrm>
              <a:off x="5061335" y="5937006"/>
              <a:ext cx="3254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pt-BR" sz="1500" b="1" dirty="0">
                  <a:solidFill>
                    <a:srgbClr val="000000"/>
                  </a:solidFill>
                  <a:latin typeface="Calibri" pitchFamily="34" charset="0"/>
                </a:rPr>
                <a:t>Lula</a:t>
              </a:r>
              <a:endParaRPr lang="pt-BR" dirty="0">
                <a:latin typeface="Arial" pitchFamily="34" charset="0"/>
              </a:endParaRPr>
            </a:p>
          </p:txBody>
        </p:sp>
        <p:sp>
          <p:nvSpPr>
            <p:cNvPr id="20533" name="Rectangle 41"/>
            <p:cNvSpPr>
              <a:spLocks noChangeArrowheads="1"/>
            </p:cNvSpPr>
            <p:nvPr/>
          </p:nvSpPr>
          <p:spPr bwMode="auto">
            <a:xfrm>
              <a:off x="4876377" y="6167194"/>
              <a:ext cx="732502" cy="2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400" b="1" dirty="0">
                  <a:solidFill>
                    <a:srgbClr val="000000"/>
                  </a:solidFill>
                  <a:latin typeface="Calibri" pitchFamily="34" charset="0"/>
                </a:rPr>
                <a:t>8,3 bi </a:t>
              </a:r>
              <a:r>
                <a:rPr lang="pt-BR" sz="1400" b="1" dirty="0" err="1" smtClean="0">
                  <a:solidFill>
                    <a:srgbClr val="000000"/>
                  </a:solidFill>
                  <a:latin typeface="Calibri" pitchFamily="34" charset="0"/>
                </a:rPr>
                <a:t>boe</a:t>
              </a:r>
              <a:endParaRPr lang="pt-BR" sz="1600" dirty="0">
                <a:latin typeface="Arial" pitchFamily="34" charset="0"/>
              </a:endParaRPr>
            </a:p>
          </p:txBody>
        </p:sp>
        <p:sp>
          <p:nvSpPr>
            <p:cNvPr id="20534" name="Freeform 42"/>
            <p:cNvSpPr>
              <a:spLocks/>
            </p:cNvSpPr>
            <p:nvPr/>
          </p:nvSpPr>
          <p:spPr bwMode="auto">
            <a:xfrm>
              <a:off x="3883410" y="5238841"/>
              <a:ext cx="819500" cy="899468"/>
            </a:xfrm>
            <a:custGeom>
              <a:avLst/>
              <a:gdLst>
                <a:gd name="T0" fmla="*/ 2147483647 w 388"/>
                <a:gd name="T1" fmla="*/ 0 h 568"/>
                <a:gd name="T2" fmla="*/ 2147483647 w 388"/>
                <a:gd name="T3" fmla="*/ 2147483647 h 568"/>
                <a:gd name="T4" fmla="*/ 2147483647 w 388"/>
                <a:gd name="T5" fmla="*/ 2147483647 h 568"/>
                <a:gd name="T6" fmla="*/ 0 w 388"/>
                <a:gd name="T7" fmla="*/ 2147483647 h 568"/>
                <a:gd name="T8" fmla="*/ 2147483647 w 388"/>
                <a:gd name="T9" fmla="*/ 0 h 5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8" h="568">
                  <a:moveTo>
                    <a:pt x="9" y="0"/>
                  </a:moveTo>
                  <a:lnTo>
                    <a:pt x="388" y="562"/>
                  </a:lnTo>
                  <a:lnTo>
                    <a:pt x="379" y="568"/>
                  </a:lnTo>
                  <a:lnTo>
                    <a:pt x="0" y="5"/>
                  </a:lnTo>
                  <a:lnTo>
                    <a:pt x="9" y="0"/>
                  </a:lnTo>
                  <a:close/>
                </a:path>
              </a:pathLst>
            </a:custGeom>
            <a:solidFill>
              <a:srgbClr val="000000"/>
            </a:solidFill>
            <a:ln w="0" cap="flat">
              <a:solidFill>
                <a:srgbClr val="000000"/>
              </a:solidFill>
              <a:prstDash val="solid"/>
              <a:round/>
              <a:headEnd/>
              <a:tailEnd/>
            </a:ln>
          </p:spPr>
          <p:txBody>
            <a:bodyPr/>
            <a:lstStyle/>
            <a:p>
              <a:endParaRPr lang="pt-BR"/>
            </a:p>
          </p:txBody>
        </p:sp>
        <p:sp>
          <p:nvSpPr>
            <p:cNvPr id="20535" name="Rectangle 43"/>
            <p:cNvSpPr>
              <a:spLocks noChangeArrowheads="1"/>
            </p:cNvSpPr>
            <p:nvPr/>
          </p:nvSpPr>
          <p:spPr bwMode="auto">
            <a:xfrm>
              <a:off x="959235" y="4996895"/>
              <a:ext cx="1030287" cy="509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20536" name="Freeform 44"/>
            <p:cNvSpPr>
              <a:spLocks noEditPoints="1"/>
            </p:cNvSpPr>
            <p:nvPr/>
          </p:nvSpPr>
          <p:spPr bwMode="auto">
            <a:xfrm>
              <a:off x="946535" y="4984195"/>
              <a:ext cx="1042987" cy="534988"/>
            </a:xfrm>
            <a:custGeom>
              <a:avLst/>
              <a:gdLst>
                <a:gd name="T0" fmla="*/ 0 w 2448"/>
                <a:gd name="T1" fmla="*/ 2147483647 h 1008"/>
                <a:gd name="T2" fmla="*/ 1856086969 w 2448"/>
                <a:gd name="T3" fmla="*/ 0 h 1008"/>
                <a:gd name="T4" fmla="*/ 2147483647 w 2448"/>
                <a:gd name="T5" fmla="*/ 0 h 1008"/>
                <a:gd name="T6" fmla="*/ 2147483647 w 2448"/>
                <a:gd name="T7" fmla="*/ 2147483647 h 1008"/>
                <a:gd name="T8" fmla="*/ 2147483647 w 2448"/>
                <a:gd name="T9" fmla="*/ 2147483647 h 1008"/>
                <a:gd name="T10" fmla="*/ 2147483647 w 2448"/>
                <a:gd name="T11" fmla="*/ 2147483647 h 1008"/>
                <a:gd name="T12" fmla="*/ 1856086969 w 2448"/>
                <a:gd name="T13" fmla="*/ 2147483647 h 1008"/>
                <a:gd name="T14" fmla="*/ 0 w 2448"/>
                <a:gd name="T15" fmla="*/ 2147483647 h 1008"/>
                <a:gd name="T16" fmla="*/ 0 w 2448"/>
                <a:gd name="T17" fmla="*/ 2147483647 h 1008"/>
                <a:gd name="T18" fmla="*/ 2147483647 w 2448"/>
                <a:gd name="T19" fmla="*/ 2147483647 h 1008"/>
                <a:gd name="T20" fmla="*/ 1856086969 w 2448"/>
                <a:gd name="T21" fmla="*/ 2147483647 h 1008"/>
                <a:gd name="T22" fmla="*/ 2147483647 w 2448"/>
                <a:gd name="T23" fmla="*/ 2147483647 h 1008"/>
                <a:gd name="T24" fmla="*/ 2147483647 w 2448"/>
                <a:gd name="T25" fmla="*/ 2147483647 h 1008"/>
                <a:gd name="T26" fmla="*/ 2147483647 w 2448"/>
                <a:gd name="T27" fmla="*/ 2147483647 h 1008"/>
                <a:gd name="T28" fmla="*/ 2147483647 w 2448"/>
                <a:gd name="T29" fmla="*/ 2147483647 h 1008"/>
                <a:gd name="T30" fmla="*/ 1856086969 w 2448"/>
                <a:gd name="T31" fmla="*/ 2147483647 h 1008"/>
                <a:gd name="T32" fmla="*/ 2147483647 w 2448"/>
                <a:gd name="T33" fmla="*/ 2147483647 h 1008"/>
                <a:gd name="T34" fmla="*/ 2147483647 w 2448"/>
                <a:gd name="T35" fmla="*/ 2147483647 h 10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8" h="1008">
                  <a:moveTo>
                    <a:pt x="0" y="24"/>
                  </a:moveTo>
                  <a:cubicBezTo>
                    <a:pt x="0" y="11"/>
                    <a:pt x="11" y="0"/>
                    <a:pt x="24" y="0"/>
                  </a:cubicBezTo>
                  <a:lnTo>
                    <a:pt x="2424" y="0"/>
                  </a:lnTo>
                  <a:cubicBezTo>
                    <a:pt x="2438" y="0"/>
                    <a:pt x="2448" y="11"/>
                    <a:pt x="2448" y="24"/>
                  </a:cubicBezTo>
                  <a:lnTo>
                    <a:pt x="2448" y="984"/>
                  </a:lnTo>
                  <a:cubicBezTo>
                    <a:pt x="2448" y="998"/>
                    <a:pt x="2438" y="1008"/>
                    <a:pt x="2424" y="1008"/>
                  </a:cubicBezTo>
                  <a:lnTo>
                    <a:pt x="24" y="1008"/>
                  </a:lnTo>
                  <a:cubicBezTo>
                    <a:pt x="11" y="1008"/>
                    <a:pt x="0" y="998"/>
                    <a:pt x="0" y="984"/>
                  </a:cubicBezTo>
                  <a:lnTo>
                    <a:pt x="0" y="24"/>
                  </a:lnTo>
                  <a:close/>
                  <a:moveTo>
                    <a:pt x="48" y="984"/>
                  </a:moveTo>
                  <a:lnTo>
                    <a:pt x="24" y="960"/>
                  </a:lnTo>
                  <a:lnTo>
                    <a:pt x="2424" y="960"/>
                  </a:lnTo>
                  <a:lnTo>
                    <a:pt x="2400" y="984"/>
                  </a:lnTo>
                  <a:lnTo>
                    <a:pt x="2400" y="24"/>
                  </a:lnTo>
                  <a:lnTo>
                    <a:pt x="2424" y="48"/>
                  </a:lnTo>
                  <a:lnTo>
                    <a:pt x="24" y="48"/>
                  </a:lnTo>
                  <a:lnTo>
                    <a:pt x="48" y="24"/>
                  </a:lnTo>
                  <a:lnTo>
                    <a:pt x="48" y="984"/>
                  </a:lnTo>
                  <a:close/>
                </a:path>
              </a:pathLst>
            </a:custGeom>
            <a:solidFill>
              <a:srgbClr val="FFC000"/>
            </a:solidFill>
            <a:ln w="0" cap="flat">
              <a:solidFill>
                <a:srgbClr val="7F7F7F"/>
              </a:solidFill>
              <a:prstDash val="solid"/>
              <a:round/>
              <a:headEnd/>
              <a:tailEnd/>
            </a:ln>
          </p:spPr>
          <p:txBody>
            <a:bodyPr/>
            <a:lstStyle/>
            <a:p>
              <a:endParaRPr lang="pt-BR"/>
            </a:p>
          </p:txBody>
        </p:sp>
        <p:sp>
          <p:nvSpPr>
            <p:cNvPr id="20537" name="Rectangle 45"/>
            <p:cNvSpPr>
              <a:spLocks noChangeArrowheads="1"/>
            </p:cNvSpPr>
            <p:nvPr/>
          </p:nvSpPr>
          <p:spPr bwMode="auto">
            <a:xfrm>
              <a:off x="1082443" y="5008008"/>
              <a:ext cx="73898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500" b="1">
                  <a:solidFill>
                    <a:srgbClr val="000000"/>
                  </a:solidFill>
                  <a:latin typeface="Calibri" pitchFamily="34" charset="0"/>
                </a:rPr>
                <a:t>Sapinhoá</a:t>
              </a:r>
              <a:endParaRPr lang="pt-BR">
                <a:latin typeface="Arial" pitchFamily="34" charset="0"/>
              </a:endParaRPr>
            </a:p>
          </p:txBody>
        </p:sp>
        <p:sp>
          <p:nvSpPr>
            <p:cNvPr id="20538" name="Rectangle 46"/>
            <p:cNvSpPr>
              <a:spLocks noChangeArrowheads="1"/>
            </p:cNvSpPr>
            <p:nvPr/>
          </p:nvSpPr>
          <p:spPr bwMode="auto">
            <a:xfrm>
              <a:off x="1082443" y="522496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400" b="1" dirty="0">
                  <a:solidFill>
                    <a:srgbClr val="000000"/>
                  </a:solidFill>
                  <a:latin typeface="Calibri" pitchFamily="34" charset="0"/>
                </a:rPr>
                <a:t>2,1 bi </a:t>
              </a:r>
              <a:r>
                <a:rPr lang="pt-BR" sz="1400" b="1" dirty="0" err="1">
                  <a:solidFill>
                    <a:srgbClr val="000000"/>
                  </a:solidFill>
                  <a:latin typeface="Calibri" pitchFamily="34" charset="0"/>
                </a:rPr>
                <a:t>boe</a:t>
              </a:r>
              <a:endParaRPr lang="pt-BR" sz="1600" dirty="0">
                <a:latin typeface="Arial" pitchFamily="34" charset="0"/>
              </a:endParaRPr>
            </a:p>
          </p:txBody>
        </p:sp>
        <p:sp>
          <p:nvSpPr>
            <p:cNvPr id="20539" name="Freeform 47"/>
            <p:cNvSpPr>
              <a:spLocks/>
            </p:cNvSpPr>
            <p:nvPr/>
          </p:nvSpPr>
          <p:spPr bwMode="auto">
            <a:xfrm>
              <a:off x="1989522" y="5239783"/>
              <a:ext cx="1644651" cy="207963"/>
            </a:xfrm>
            <a:custGeom>
              <a:avLst/>
              <a:gdLst>
                <a:gd name="T0" fmla="*/ 2147483647 w 885"/>
                <a:gd name="T1" fmla="*/ 2147483647 h 131"/>
                <a:gd name="T2" fmla="*/ 0 w 885"/>
                <a:gd name="T3" fmla="*/ 2147483647 h 131"/>
                <a:gd name="T4" fmla="*/ 2147483647 w 885"/>
                <a:gd name="T5" fmla="*/ 0 h 131"/>
                <a:gd name="T6" fmla="*/ 2147483647 w 885"/>
                <a:gd name="T7" fmla="*/ 2147483647 h 131"/>
                <a:gd name="T8" fmla="*/ 2147483647 w 885"/>
                <a:gd name="T9" fmla="*/ 2147483647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131">
                  <a:moveTo>
                    <a:pt x="884" y="131"/>
                  </a:moveTo>
                  <a:lnTo>
                    <a:pt x="0" y="10"/>
                  </a:lnTo>
                  <a:lnTo>
                    <a:pt x="2" y="0"/>
                  </a:lnTo>
                  <a:lnTo>
                    <a:pt x="885" y="120"/>
                  </a:lnTo>
                  <a:lnTo>
                    <a:pt x="884" y="131"/>
                  </a:lnTo>
                  <a:close/>
                </a:path>
              </a:pathLst>
            </a:custGeom>
            <a:solidFill>
              <a:srgbClr val="000000"/>
            </a:solidFill>
            <a:ln w="0" cap="flat">
              <a:solidFill>
                <a:srgbClr val="000000"/>
              </a:solidFill>
              <a:prstDash val="solid"/>
              <a:round/>
              <a:headEnd/>
              <a:tailEnd/>
            </a:ln>
          </p:spPr>
          <p:txBody>
            <a:bodyPr/>
            <a:lstStyle/>
            <a:p>
              <a:endParaRPr lang="pt-BR"/>
            </a:p>
          </p:txBody>
        </p:sp>
        <p:sp>
          <p:nvSpPr>
            <p:cNvPr id="20542" name="Rectangle 50"/>
            <p:cNvSpPr>
              <a:spLocks noChangeArrowheads="1"/>
            </p:cNvSpPr>
            <p:nvPr/>
          </p:nvSpPr>
          <p:spPr bwMode="auto">
            <a:xfrm>
              <a:off x="4793048" y="4391283"/>
              <a:ext cx="1911678" cy="430988"/>
            </a:xfrm>
            <a:prstGeom prst="rect">
              <a:avLst/>
            </a:prstGeom>
            <a:solidFill>
              <a:srgbClr val="FFCC99"/>
            </a:solidFill>
            <a:ln>
              <a:noFill/>
            </a:ln>
            <a:effectLst>
              <a:glow rad="63500">
                <a:schemeClr val="accent2">
                  <a:satMod val="175000"/>
                  <a:alpha val="40000"/>
                </a:schemeClr>
              </a:glow>
            </a:effectLst>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pt-BR" sz="1400" b="1" dirty="0" smtClean="0">
                  <a:solidFill>
                    <a:srgbClr val="000000"/>
                  </a:solidFill>
                  <a:latin typeface="Calibri" pitchFamily="34" charset="0"/>
                </a:rPr>
                <a:t>Atapu; </a:t>
              </a:r>
              <a:r>
                <a:rPr lang="pt-BR" sz="1400" b="1" dirty="0" err="1" smtClean="0">
                  <a:solidFill>
                    <a:srgbClr val="000000"/>
                  </a:solidFill>
                  <a:latin typeface="Calibri" pitchFamily="34" charset="0"/>
                </a:rPr>
                <a:t>Berbigão</a:t>
              </a:r>
              <a:r>
                <a:rPr lang="pt-BR" sz="1400" b="1" dirty="0" smtClean="0">
                  <a:solidFill>
                    <a:srgbClr val="000000"/>
                  </a:solidFill>
                  <a:latin typeface="Calibri" pitchFamily="34" charset="0"/>
                </a:rPr>
                <a:t> e Sururu.</a:t>
              </a:r>
            </a:p>
            <a:p>
              <a:pPr algn="ctr"/>
              <a:r>
                <a:rPr lang="pt-BR" sz="1400" b="1" dirty="0" smtClean="0">
                  <a:solidFill>
                    <a:srgbClr val="000000"/>
                  </a:solidFill>
                  <a:latin typeface="Calibri" pitchFamily="34" charset="0"/>
                </a:rPr>
                <a:t>4 a 5 bi boe</a:t>
              </a:r>
              <a:endParaRPr lang="pt-BR" sz="1600" dirty="0">
                <a:latin typeface="Arial" pitchFamily="34" charset="0"/>
              </a:endParaRPr>
            </a:p>
          </p:txBody>
        </p:sp>
        <p:sp>
          <p:nvSpPr>
            <p:cNvPr id="20544" name="Freeform 52"/>
            <p:cNvSpPr>
              <a:spLocks/>
            </p:cNvSpPr>
            <p:nvPr/>
          </p:nvSpPr>
          <p:spPr bwMode="auto">
            <a:xfrm>
              <a:off x="4216785" y="4690506"/>
              <a:ext cx="542925" cy="131764"/>
            </a:xfrm>
            <a:custGeom>
              <a:avLst/>
              <a:gdLst>
                <a:gd name="T0" fmla="*/ 0 w 526"/>
                <a:gd name="T1" fmla="*/ 2147483647 h 251"/>
                <a:gd name="T2" fmla="*/ 2147483647 w 526"/>
                <a:gd name="T3" fmla="*/ 0 h 251"/>
                <a:gd name="T4" fmla="*/ 2147483647 w 526"/>
                <a:gd name="T5" fmla="*/ 2147483647 h 251"/>
                <a:gd name="T6" fmla="*/ 2147483647 w 526"/>
                <a:gd name="T7" fmla="*/ 2147483647 h 251"/>
                <a:gd name="T8" fmla="*/ 0 w 526"/>
                <a:gd name="T9" fmla="*/ 2147483647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6" h="251">
                  <a:moveTo>
                    <a:pt x="0" y="241"/>
                  </a:moveTo>
                  <a:lnTo>
                    <a:pt x="522" y="0"/>
                  </a:lnTo>
                  <a:lnTo>
                    <a:pt x="526" y="10"/>
                  </a:lnTo>
                  <a:lnTo>
                    <a:pt x="4" y="251"/>
                  </a:lnTo>
                  <a:lnTo>
                    <a:pt x="0" y="241"/>
                  </a:lnTo>
                  <a:close/>
                </a:path>
              </a:pathLst>
            </a:custGeom>
            <a:solidFill>
              <a:srgbClr val="000000"/>
            </a:solidFill>
            <a:ln w="0" cap="flat">
              <a:solidFill>
                <a:srgbClr val="000000"/>
              </a:solidFill>
              <a:prstDash val="solid"/>
              <a:round/>
              <a:headEnd/>
              <a:tailEnd/>
            </a:ln>
          </p:spPr>
          <p:txBody>
            <a:bodyPr/>
            <a:lstStyle/>
            <a:p>
              <a:endParaRPr lang="pt-BR"/>
            </a:p>
          </p:txBody>
        </p:sp>
        <p:sp>
          <p:nvSpPr>
            <p:cNvPr id="20545" name="Rectangle 53"/>
            <p:cNvSpPr>
              <a:spLocks noChangeArrowheads="1"/>
            </p:cNvSpPr>
            <p:nvPr/>
          </p:nvSpPr>
          <p:spPr bwMode="auto">
            <a:xfrm>
              <a:off x="1763025" y="3616078"/>
              <a:ext cx="1193006" cy="5095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20546" name="Freeform 54"/>
            <p:cNvSpPr>
              <a:spLocks noEditPoints="1"/>
            </p:cNvSpPr>
            <p:nvPr/>
          </p:nvSpPr>
          <p:spPr bwMode="auto">
            <a:xfrm>
              <a:off x="1770565" y="3602145"/>
              <a:ext cx="1177925" cy="534988"/>
            </a:xfrm>
            <a:custGeom>
              <a:avLst/>
              <a:gdLst>
                <a:gd name="T0" fmla="*/ 0 w 2720"/>
                <a:gd name="T1" fmla="*/ 2147483647 h 1008"/>
                <a:gd name="T2" fmla="*/ 1949118993 w 2720"/>
                <a:gd name="T3" fmla="*/ 0 h 1008"/>
                <a:gd name="T4" fmla="*/ 2147483647 w 2720"/>
                <a:gd name="T5" fmla="*/ 0 h 1008"/>
                <a:gd name="T6" fmla="*/ 2147483647 w 2720"/>
                <a:gd name="T7" fmla="*/ 2147483647 h 1008"/>
                <a:gd name="T8" fmla="*/ 2147483647 w 2720"/>
                <a:gd name="T9" fmla="*/ 2147483647 h 1008"/>
                <a:gd name="T10" fmla="*/ 2147483647 w 2720"/>
                <a:gd name="T11" fmla="*/ 2147483647 h 1008"/>
                <a:gd name="T12" fmla="*/ 1949118993 w 2720"/>
                <a:gd name="T13" fmla="*/ 2147483647 h 1008"/>
                <a:gd name="T14" fmla="*/ 0 w 2720"/>
                <a:gd name="T15" fmla="*/ 2147483647 h 1008"/>
                <a:gd name="T16" fmla="*/ 0 w 2720"/>
                <a:gd name="T17" fmla="*/ 2147483647 h 1008"/>
                <a:gd name="T18" fmla="*/ 2147483647 w 2720"/>
                <a:gd name="T19" fmla="*/ 2147483647 h 1008"/>
                <a:gd name="T20" fmla="*/ 1949118993 w 2720"/>
                <a:gd name="T21" fmla="*/ 2147483647 h 1008"/>
                <a:gd name="T22" fmla="*/ 2147483647 w 2720"/>
                <a:gd name="T23" fmla="*/ 2147483647 h 1008"/>
                <a:gd name="T24" fmla="*/ 2147483647 w 2720"/>
                <a:gd name="T25" fmla="*/ 2147483647 h 1008"/>
                <a:gd name="T26" fmla="*/ 2147483647 w 2720"/>
                <a:gd name="T27" fmla="*/ 2147483647 h 1008"/>
                <a:gd name="T28" fmla="*/ 2147483647 w 2720"/>
                <a:gd name="T29" fmla="*/ 2147483647 h 1008"/>
                <a:gd name="T30" fmla="*/ 1949118993 w 2720"/>
                <a:gd name="T31" fmla="*/ 2147483647 h 1008"/>
                <a:gd name="T32" fmla="*/ 2147483647 w 2720"/>
                <a:gd name="T33" fmla="*/ 2147483647 h 1008"/>
                <a:gd name="T34" fmla="*/ 2147483647 w 2720"/>
                <a:gd name="T35" fmla="*/ 2147483647 h 10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20" h="1008">
                  <a:moveTo>
                    <a:pt x="0" y="24"/>
                  </a:moveTo>
                  <a:cubicBezTo>
                    <a:pt x="0" y="11"/>
                    <a:pt x="11" y="0"/>
                    <a:pt x="24" y="0"/>
                  </a:cubicBezTo>
                  <a:lnTo>
                    <a:pt x="2696" y="0"/>
                  </a:lnTo>
                  <a:cubicBezTo>
                    <a:pt x="2710" y="0"/>
                    <a:pt x="2720" y="11"/>
                    <a:pt x="2720" y="24"/>
                  </a:cubicBezTo>
                  <a:lnTo>
                    <a:pt x="2720" y="984"/>
                  </a:lnTo>
                  <a:cubicBezTo>
                    <a:pt x="2720" y="998"/>
                    <a:pt x="2710" y="1008"/>
                    <a:pt x="2696" y="1008"/>
                  </a:cubicBezTo>
                  <a:lnTo>
                    <a:pt x="24" y="1008"/>
                  </a:lnTo>
                  <a:cubicBezTo>
                    <a:pt x="11" y="1008"/>
                    <a:pt x="0" y="998"/>
                    <a:pt x="0" y="984"/>
                  </a:cubicBezTo>
                  <a:lnTo>
                    <a:pt x="0" y="24"/>
                  </a:lnTo>
                  <a:close/>
                  <a:moveTo>
                    <a:pt x="48" y="984"/>
                  </a:moveTo>
                  <a:lnTo>
                    <a:pt x="24" y="960"/>
                  </a:lnTo>
                  <a:lnTo>
                    <a:pt x="2696" y="960"/>
                  </a:lnTo>
                  <a:lnTo>
                    <a:pt x="2672" y="984"/>
                  </a:lnTo>
                  <a:lnTo>
                    <a:pt x="2672" y="24"/>
                  </a:lnTo>
                  <a:lnTo>
                    <a:pt x="2696" y="48"/>
                  </a:lnTo>
                  <a:lnTo>
                    <a:pt x="24" y="48"/>
                  </a:lnTo>
                  <a:lnTo>
                    <a:pt x="48" y="24"/>
                  </a:lnTo>
                  <a:lnTo>
                    <a:pt x="48" y="984"/>
                  </a:lnTo>
                  <a:close/>
                </a:path>
              </a:pathLst>
            </a:custGeom>
            <a:solidFill>
              <a:srgbClr val="7F7F7F"/>
            </a:solidFill>
            <a:ln w="0" cap="flat">
              <a:solidFill>
                <a:srgbClr val="7F7F7F"/>
              </a:solidFill>
              <a:prstDash val="solid"/>
              <a:round/>
              <a:headEnd/>
              <a:tailEnd/>
            </a:ln>
          </p:spPr>
          <p:txBody>
            <a:bodyPr/>
            <a:lstStyle/>
            <a:p>
              <a:endParaRPr lang="pt-BR"/>
            </a:p>
          </p:txBody>
        </p:sp>
        <p:sp>
          <p:nvSpPr>
            <p:cNvPr id="20547" name="Rectangle 55"/>
            <p:cNvSpPr>
              <a:spLocks noChangeArrowheads="1"/>
            </p:cNvSpPr>
            <p:nvPr/>
          </p:nvSpPr>
          <p:spPr bwMode="auto">
            <a:xfrm>
              <a:off x="2032502" y="3651516"/>
              <a:ext cx="416484" cy="2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500" b="1" dirty="0" smtClean="0">
                  <a:solidFill>
                    <a:srgbClr val="000000"/>
                  </a:solidFill>
                  <a:latin typeface="Calibri" pitchFamily="34" charset="0"/>
                </a:rPr>
                <a:t>Itapu</a:t>
              </a:r>
              <a:endParaRPr lang="pt-BR" dirty="0">
                <a:latin typeface="Arial" pitchFamily="34" charset="0"/>
              </a:endParaRPr>
            </a:p>
          </p:txBody>
        </p:sp>
        <p:sp>
          <p:nvSpPr>
            <p:cNvPr id="20548" name="Rectangle 56"/>
            <p:cNvSpPr>
              <a:spLocks noChangeArrowheads="1"/>
            </p:cNvSpPr>
            <p:nvPr/>
          </p:nvSpPr>
          <p:spPr bwMode="auto">
            <a:xfrm>
              <a:off x="1782060" y="3834106"/>
              <a:ext cx="1130008" cy="2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400" b="1" dirty="0" smtClean="0">
                  <a:solidFill>
                    <a:srgbClr val="000000"/>
                  </a:solidFill>
                  <a:latin typeface="Calibri" pitchFamily="34" charset="0"/>
                </a:rPr>
                <a:t>0,8 </a:t>
              </a:r>
              <a:r>
                <a:rPr lang="pt-BR" sz="1400" b="1" dirty="0">
                  <a:solidFill>
                    <a:srgbClr val="000000"/>
                  </a:solidFill>
                  <a:latin typeface="Calibri" pitchFamily="34" charset="0"/>
                </a:rPr>
                <a:t>a </a:t>
              </a:r>
              <a:r>
                <a:rPr lang="pt-BR" sz="1400" b="1" dirty="0" smtClean="0">
                  <a:solidFill>
                    <a:srgbClr val="000000"/>
                  </a:solidFill>
                  <a:latin typeface="Calibri" pitchFamily="34" charset="0"/>
                </a:rPr>
                <a:t>1,0 </a:t>
              </a:r>
              <a:r>
                <a:rPr lang="pt-BR" sz="1400" b="1" dirty="0">
                  <a:solidFill>
                    <a:srgbClr val="000000"/>
                  </a:solidFill>
                  <a:latin typeface="Calibri" pitchFamily="34" charset="0"/>
                </a:rPr>
                <a:t>bi </a:t>
              </a:r>
              <a:r>
                <a:rPr lang="pt-BR" sz="1400" b="1" dirty="0" err="1">
                  <a:solidFill>
                    <a:srgbClr val="000000"/>
                  </a:solidFill>
                  <a:latin typeface="Calibri" pitchFamily="34" charset="0"/>
                </a:rPr>
                <a:t>boe</a:t>
              </a:r>
              <a:endParaRPr lang="pt-BR" sz="1600" dirty="0">
                <a:latin typeface="Arial" pitchFamily="34" charset="0"/>
              </a:endParaRPr>
            </a:p>
          </p:txBody>
        </p:sp>
        <p:sp>
          <p:nvSpPr>
            <p:cNvPr id="20550" name="Rectangle 58"/>
            <p:cNvSpPr>
              <a:spLocks noChangeArrowheads="1"/>
            </p:cNvSpPr>
            <p:nvPr/>
          </p:nvSpPr>
          <p:spPr bwMode="auto">
            <a:xfrm>
              <a:off x="1872061" y="6025450"/>
              <a:ext cx="1231901" cy="5095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20551" name="Rectangle 60"/>
            <p:cNvSpPr>
              <a:spLocks noChangeArrowheads="1"/>
            </p:cNvSpPr>
            <p:nvPr/>
          </p:nvSpPr>
          <p:spPr bwMode="auto">
            <a:xfrm>
              <a:off x="1872061" y="6074769"/>
              <a:ext cx="1443993" cy="461773"/>
            </a:xfrm>
            <a:prstGeom prst="rect">
              <a:avLst/>
            </a:prstGeom>
            <a:solidFill>
              <a:srgbClr val="FFFF99"/>
            </a:solidFill>
            <a:ln>
              <a:noFill/>
            </a:ln>
            <a:effectLst>
              <a:glow rad="63500">
                <a:schemeClr val="accent2">
                  <a:satMod val="175000"/>
                  <a:alpha val="40000"/>
                </a:schemeClr>
              </a:glow>
            </a:effectLst>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pt-BR" sz="1500" b="1" dirty="0">
                  <a:solidFill>
                    <a:srgbClr val="000000"/>
                  </a:solidFill>
                  <a:latin typeface="Calibri" pitchFamily="34" charset="0"/>
                </a:rPr>
                <a:t>Sul de </a:t>
              </a:r>
              <a:r>
                <a:rPr lang="pt-BR" sz="1500" b="1" dirty="0" smtClean="0">
                  <a:solidFill>
                    <a:srgbClr val="000000"/>
                  </a:solidFill>
                  <a:latin typeface="Calibri" pitchFamily="34" charset="0"/>
                </a:rPr>
                <a:t>Sapinhoá</a:t>
              </a:r>
            </a:p>
            <a:p>
              <a:r>
                <a:rPr lang="pt-BR" sz="1500" b="1" dirty="0" smtClean="0">
                  <a:solidFill>
                    <a:srgbClr val="000000"/>
                  </a:solidFill>
                  <a:latin typeface="Calibri" pitchFamily="34" charset="0"/>
                </a:rPr>
                <a:t>0,1 a 0,3 bi boe</a:t>
              </a:r>
              <a:endParaRPr lang="pt-BR" dirty="0">
                <a:latin typeface="Arial" pitchFamily="34" charset="0"/>
              </a:endParaRPr>
            </a:p>
          </p:txBody>
        </p:sp>
        <p:sp>
          <p:nvSpPr>
            <p:cNvPr id="20553" name="Freeform 62"/>
            <p:cNvSpPr>
              <a:spLocks/>
            </p:cNvSpPr>
            <p:nvPr/>
          </p:nvSpPr>
          <p:spPr bwMode="auto">
            <a:xfrm>
              <a:off x="2624242" y="5593001"/>
              <a:ext cx="1009930" cy="441975"/>
            </a:xfrm>
            <a:custGeom>
              <a:avLst/>
              <a:gdLst>
                <a:gd name="T0" fmla="*/ 2147483647 w 727"/>
                <a:gd name="T1" fmla="*/ 2147483647 h 330"/>
                <a:gd name="T2" fmla="*/ 2147483647 w 727"/>
                <a:gd name="T3" fmla="*/ 2147483647 h 330"/>
                <a:gd name="T4" fmla="*/ 0 w 727"/>
                <a:gd name="T5" fmla="*/ 2147483647 h 330"/>
                <a:gd name="T6" fmla="*/ 2147483647 w 727"/>
                <a:gd name="T7" fmla="*/ 0 h 330"/>
                <a:gd name="T8" fmla="*/ 2147483647 w 727"/>
                <a:gd name="T9" fmla="*/ 2147483647 h 3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7" h="330">
                  <a:moveTo>
                    <a:pt x="727" y="9"/>
                  </a:moveTo>
                  <a:lnTo>
                    <a:pt x="4" y="330"/>
                  </a:lnTo>
                  <a:lnTo>
                    <a:pt x="0" y="321"/>
                  </a:lnTo>
                  <a:lnTo>
                    <a:pt x="723" y="0"/>
                  </a:lnTo>
                  <a:lnTo>
                    <a:pt x="727" y="9"/>
                  </a:lnTo>
                  <a:close/>
                </a:path>
              </a:pathLst>
            </a:custGeom>
            <a:solidFill>
              <a:srgbClr val="000000"/>
            </a:solidFill>
            <a:ln w="0" cap="flat">
              <a:solidFill>
                <a:srgbClr val="000000"/>
              </a:solidFill>
              <a:prstDash val="solid"/>
              <a:round/>
              <a:headEnd/>
              <a:tailEnd/>
            </a:ln>
          </p:spPr>
          <p:txBody>
            <a:bodyPr/>
            <a:lstStyle/>
            <a:p>
              <a:endParaRPr lang="pt-BR"/>
            </a:p>
          </p:txBody>
        </p:sp>
        <p:sp>
          <p:nvSpPr>
            <p:cNvPr id="20554" name="Rectangle 63"/>
            <p:cNvSpPr>
              <a:spLocks noChangeArrowheads="1"/>
            </p:cNvSpPr>
            <p:nvPr/>
          </p:nvSpPr>
          <p:spPr bwMode="auto">
            <a:xfrm>
              <a:off x="4759710" y="5343764"/>
              <a:ext cx="1546442" cy="45164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20555" name="Freeform 64"/>
            <p:cNvSpPr>
              <a:spLocks noEditPoints="1"/>
            </p:cNvSpPr>
            <p:nvPr/>
          </p:nvSpPr>
          <p:spPr bwMode="auto">
            <a:xfrm>
              <a:off x="4759709" y="5326336"/>
              <a:ext cx="1546443" cy="481772"/>
            </a:xfrm>
            <a:custGeom>
              <a:avLst/>
              <a:gdLst>
                <a:gd name="T0" fmla="*/ 0 w 2960"/>
                <a:gd name="T1" fmla="*/ 2147483647 h 1008"/>
                <a:gd name="T2" fmla="*/ 2147483647 w 2960"/>
                <a:gd name="T3" fmla="*/ 0 h 1008"/>
                <a:gd name="T4" fmla="*/ 2147483647 w 2960"/>
                <a:gd name="T5" fmla="*/ 0 h 1008"/>
                <a:gd name="T6" fmla="*/ 2147483647 w 2960"/>
                <a:gd name="T7" fmla="*/ 2147483647 h 1008"/>
                <a:gd name="T8" fmla="*/ 2147483647 w 2960"/>
                <a:gd name="T9" fmla="*/ 2147483647 h 1008"/>
                <a:gd name="T10" fmla="*/ 2147483647 w 2960"/>
                <a:gd name="T11" fmla="*/ 2147483647 h 1008"/>
                <a:gd name="T12" fmla="*/ 2147483647 w 2960"/>
                <a:gd name="T13" fmla="*/ 2147483647 h 1008"/>
                <a:gd name="T14" fmla="*/ 0 w 2960"/>
                <a:gd name="T15" fmla="*/ 2147483647 h 1008"/>
                <a:gd name="T16" fmla="*/ 0 w 2960"/>
                <a:gd name="T17" fmla="*/ 2147483647 h 1008"/>
                <a:gd name="T18" fmla="*/ 2147483647 w 2960"/>
                <a:gd name="T19" fmla="*/ 2147483647 h 1008"/>
                <a:gd name="T20" fmla="*/ 2147483647 w 2960"/>
                <a:gd name="T21" fmla="*/ 2147483647 h 1008"/>
                <a:gd name="T22" fmla="*/ 2147483647 w 2960"/>
                <a:gd name="T23" fmla="*/ 2147483647 h 1008"/>
                <a:gd name="T24" fmla="*/ 2147483647 w 2960"/>
                <a:gd name="T25" fmla="*/ 2147483647 h 1008"/>
                <a:gd name="T26" fmla="*/ 2147483647 w 2960"/>
                <a:gd name="T27" fmla="*/ 2147483647 h 1008"/>
                <a:gd name="T28" fmla="*/ 2147483647 w 2960"/>
                <a:gd name="T29" fmla="*/ 2147483647 h 1008"/>
                <a:gd name="T30" fmla="*/ 2147483647 w 2960"/>
                <a:gd name="T31" fmla="*/ 2147483647 h 1008"/>
                <a:gd name="T32" fmla="*/ 2147483647 w 2960"/>
                <a:gd name="T33" fmla="*/ 2147483647 h 1008"/>
                <a:gd name="T34" fmla="*/ 2147483647 w 2960"/>
                <a:gd name="T35" fmla="*/ 2147483647 h 10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60" h="1008">
                  <a:moveTo>
                    <a:pt x="0" y="24"/>
                  </a:moveTo>
                  <a:cubicBezTo>
                    <a:pt x="0" y="11"/>
                    <a:pt x="11" y="0"/>
                    <a:pt x="24" y="0"/>
                  </a:cubicBezTo>
                  <a:lnTo>
                    <a:pt x="2936" y="0"/>
                  </a:lnTo>
                  <a:cubicBezTo>
                    <a:pt x="2950" y="0"/>
                    <a:pt x="2960" y="11"/>
                    <a:pt x="2960" y="24"/>
                  </a:cubicBezTo>
                  <a:lnTo>
                    <a:pt x="2960" y="984"/>
                  </a:lnTo>
                  <a:cubicBezTo>
                    <a:pt x="2960" y="998"/>
                    <a:pt x="2950" y="1008"/>
                    <a:pt x="2936" y="1008"/>
                  </a:cubicBezTo>
                  <a:lnTo>
                    <a:pt x="24" y="1008"/>
                  </a:lnTo>
                  <a:cubicBezTo>
                    <a:pt x="11" y="1008"/>
                    <a:pt x="0" y="998"/>
                    <a:pt x="0" y="984"/>
                  </a:cubicBezTo>
                  <a:lnTo>
                    <a:pt x="0" y="24"/>
                  </a:lnTo>
                  <a:close/>
                  <a:moveTo>
                    <a:pt x="48" y="984"/>
                  </a:moveTo>
                  <a:lnTo>
                    <a:pt x="24" y="960"/>
                  </a:lnTo>
                  <a:lnTo>
                    <a:pt x="2936" y="960"/>
                  </a:lnTo>
                  <a:lnTo>
                    <a:pt x="2912" y="984"/>
                  </a:lnTo>
                  <a:lnTo>
                    <a:pt x="2912" y="24"/>
                  </a:lnTo>
                  <a:lnTo>
                    <a:pt x="2936" y="48"/>
                  </a:lnTo>
                  <a:lnTo>
                    <a:pt x="24" y="48"/>
                  </a:lnTo>
                  <a:lnTo>
                    <a:pt x="48" y="24"/>
                  </a:lnTo>
                  <a:lnTo>
                    <a:pt x="48" y="984"/>
                  </a:lnTo>
                  <a:close/>
                </a:path>
              </a:pathLst>
            </a:custGeom>
            <a:solidFill>
              <a:srgbClr val="7F7F7F"/>
            </a:solidFill>
            <a:ln w="0" cap="flat">
              <a:solidFill>
                <a:srgbClr val="7F7F7F"/>
              </a:solidFill>
              <a:prstDash val="solid"/>
              <a:round/>
              <a:headEnd/>
              <a:tailEnd/>
            </a:ln>
          </p:spPr>
          <p:txBody>
            <a:bodyPr/>
            <a:lstStyle/>
            <a:p>
              <a:endParaRPr lang="pt-BR"/>
            </a:p>
          </p:txBody>
        </p:sp>
        <p:sp>
          <p:nvSpPr>
            <p:cNvPr id="20556" name="Rectangle 65"/>
            <p:cNvSpPr>
              <a:spLocks noChangeArrowheads="1"/>
            </p:cNvSpPr>
            <p:nvPr/>
          </p:nvSpPr>
          <p:spPr bwMode="auto">
            <a:xfrm>
              <a:off x="4812097" y="5326336"/>
              <a:ext cx="1465003" cy="2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500" b="1" dirty="0">
                  <a:solidFill>
                    <a:srgbClr val="000000"/>
                  </a:solidFill>
                  <a:latin typeface="Calibri" pitchFamily="34" charset="0"/>
                </a:rPr>
                <a:t>Sul </a:t>
              </a:r>
              <a:r>
                <a:rPr lang="pt-BR" sz="1500" b="1" dirty="0" smtClean="0">
                  <a:solidFill>
                    <a:srgbClr val="000000"/>
                  </a:solidFill>
                  <a:latin typeface="Calibri" pitchFamily="34" charset="0"/>
                </a:rPr>
                <a:t>de Lula e </a:t>
              </a:r>
              <a:r>
                <a:rPr lang="pt-BR" sz="1500" b="1" dirty="0" err="1" smtClean="0">
                  <a:solidFill>
                    <a:srgbClr val="000000"/>
                  </a:solidFill>
                  <a:latin typeface="Calibri" pitchFamily="34" charset="0"/>
                </a:rPr>
                <a:t>Sepia</a:t>
              </a:r>
              <a:endParaRPr lang="pt-BR" dirty="0">
                <a:latin typeface="Arial" pitchFamily="34" charset="0"/>
              </a:endParaRPr>
            </a:p>
          </p:txBody>
        </p:sp>
        <p:sp>
          <p:nvSpPr>
            <p:cNvPr id="20557" name="Rectangle 66"/>
            <p:cNvSpPr>
              <a:spLocks noChangeArrowheads="1"/>
            </p:cNvSpPr>
            <p:nvPr/>
          </p:nvSpPr>
          <p:spPr bwMode="auto">
            <a:xfrm>
              <a:off x="4793047" y="5528708"/>
              <a:ext cx="1130008" cy="2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pt-BR" sz="1400" b="1" dirty="0" smtClean="0">
                  <a:solidFill>
                    <a:srgbClr val="000000"/>
                  </a:solidFill>
                  <a:latin typeface="Calibri" pitchFamily="34" charset="0"/>
                </a:rPr>
                <a:t>1,0 </a:t>
              </a:r>
              <a:r>
                <a:rPr lang="pt-BR" sz="1400" b="1" dirty="0">
                  <a:solidFill>
                    <a:srgbClr val="000000"/>
                  </a:solidFill>
                  <a:latin typeface="Calibri" pitchFamily="34" charset="0"/>
                </a:rPr>
                <a:t>a </a:t>
              </a:r>
              <a:r>
                <a:rPr lang="pt-BR" sz="1400" b="1" dirty="0" smtClean="0">
                  <a:solidFill>
                    <a:srgbClr val="000000"/>
                  </a:solidFill>
                  <a:latin typeface="Calibri" pitchFamily="34" charset="0"/>
                </a:rPr>
                <a:t>1,1 </a:t>
              </a:r>
              <a:r>
                <a:rPr lang="pt-BR" sz="1400" b="1" dirty="0">
                  <a:solidFill>
                    <a:srgbClr val="000000"/>
                  </a:solidFill>
                  <a:latin typeface="Calibri" pitchFamily="34" charset="0"/>
                </a:rPr>
                <a:t>bi </a:t>
              </a:r>
              <a:r>
                <a:rPr lang="pt-BR" sz="1400" b="1" dirty="0" err="1">
                  <a:solidFill>
                    <a:srgbClr val="000000"/>
                  </a:solidFill>
                  <a:latin typeface="Calibri" pitchFamily="34" charset="0"/>
                </a:rPr>
                <a:t>boe</a:t>
              </a:r>
              <a:endParaRPr lang="pt-BR" sz="1600" dirty="0">
                <a:latin typeface="Arial" pitchFamily="34" charset="0"/>
              </a:endParaRPr>
            </a:p>
          </p:txBody>
        </p:sp>
        <p:sp>
          <p:nvSpPr>
            <p:cNvPr id="20558" name="Freeform 67"/>
            <p:cNvSpPr>
              <a:spLocks/>
            </p:cNvSpPr>
            <p:nvPr/>
          </p:nvSpPr>
          <p:spPr bwMode="auto">
            <a:xfrm>
              <a:off x="4119946" y="5054045"/>
              <a:ext cx="639763" cy="513177"/>
            </a:xfrm>
            <a:custGeom>
              <a:avLst/>
              <a:gdLst>
                <a:gd name="T0" fmla="*/ 2147483647 w 320"/>
                <a:gd name="T1" fmla="*/ 0 h 307"/>
                <a:gd name="T2" fmla="*/ 2147483647 w 320"/>
                <a:gd name="T3" fmla="*/ 2147483647 h 307"/>
                <a:gd name="T4" fmla="*/ 2147483647 w 320"/>
                <a:gd name="T5" fmla="*/ 2147483647 h 307"/>
                <a:gd name="T6" fmla="*/ 0 w 320"/>
                <a:gd name="T7" fmla="*/ 2147483647 h 307"/>
                <a:gd name="T8" fmla="*/ 2147483647 w 320"/>
                <a:gd name="T9" fmla="*/ 0 h 3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307">
                  <a:moveTo>
                    <a:pt x="8" y="0"/>
                  </a:moveTo>
                  <a:lnTo>
                    <a:pt x="320" y="299"/>
                  </a:lnTo>
                  <a:lnTo>
                    <a:pt x="313" y="307"/>
                  </a:lnTo>
                  <a:lnTo>
                    <a:pt x="0" y="8"/>
                  </a:lnTo>
                  <a:lnTo>
                    <a:pt x="8" y="0"/>
                  </a:lnTo>
                  <a:close/>
                </a:path>
              </a:pathLst>
            </a:custGeom>
            <a:solidFill>
              <a:srgbClr val="000000"/>
            </a:solidFill>
            <a:ln w="0" cap="flat">
              <a:solidFill>
                <a:srgbClr val="000000"/>
              </a:solidFill>
              <a:prstDash val="solid"/>
              <a:round/>
              <a:headEnd/>
              <a:tailEnd/>
            </a:ln>
          </p:spPr>
          <p:txBody>
            <a:bodyPr/>
            <a:lstStyle/>
            <a:p>
              <a:endParaRPr lang="pt-BR"/>
            </a:p>
          </p:txBody>
        </p:sp>
        <p:sp>
          <p:nvSpPr>
            <p:cNvPr id="20564" name="Rectangle 74"/>
            <p:cNvSpPr>
              <a:spLocks noChangeArrowheads="1"/>
            </p:cNvSpPr>
            <p:nvPr/>
          </p:nvSpPr>
          <p:spPr bwMode="auto">
            <a:xfrm>
              <a:off x="4347096" y="3419202"/>
              <a:ext cx="1063624" cy="459919"/>
            </a:xfrm>
            <a:prstGeom prst="rect">
              <a:avLst/>
            </a:prstGeom>
            <a:solidFill>
              <a:srgbClr val="CECE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20565" name="Freeform 75"/>
            <p:cNvSpPr>
              <a:spLocks noEditPoints="1"/>
            </p:cNvSpPr>
            <p:nvPr/>
          </p:nvSpPr>
          <p:spPr bwMode="auto">
            <a:xfrm>
              <a:off x="4347096" y="3406502"/>
              <a:ext cx="1089025" cy="472619"/>
            </a:xfrm>
            <a:custGeom>
              <a:avLst/>
              <a:gdLst>
                <a:gd name="T0" fmla="*/ 0 w 2336"/>
                <a:gd name="T1" fmla="*/ 2147483647 h 1008"/>
                <a:gd name="T2" fmla="*/ 2147483647 w 2336"/>
                <a:gd name="T3" fmla="*/ 0 h 1008"/>
                <a:gd name="T4" fmla="*/ 2147483647 w 2336"/>
                <a:gd name="T5" fmla="*/ 0 h 1008"/>
                <a:gd name="T6" fmla="*/ 2147483647 w 2336"/>
                <a:gd name="T7" fmla="*/ 2147483647 h 1008"/>
                <a:gd name="T8" fmla="*/ 2147483647 w 2336"/>
                <a:gd name="T9" fmla="*/ 2147483647 h 1008"/>
                <a:gd name="T10" fmla="*/ 2147483647 w 2336"/>
                <a:gd name="T11" fmla="*/ 2147483647 h 1008"/>
                <a:gd name="T12" fmla="*/ 2147483647 w 2336"/>
                <a:gd name="T13" fmla="*/ 2147483647 h 1008"/>
                <a:gd name="T14" fmla="*/ 0 w 2336"/>
                <a:gd name="T15" fmla="*/ 2147483647 h 1008"/>
                <a:gd name="T16" fmla="*/ 0 w 2336"/>
                <a:gd name="T17" fmla="*/ 2147483647 h 1008"/>
                <a:gd name="T18" fmla="*/ 2147483647 w 2336"/>
                <a:gd name="T19" fmla="*/ 2147483647 h 1008"/>
                <a:gd name="T20" fmla="*/ 2147483647 w 2336"/>
                <a:gd name="T21" fmla="*/ 2147483647 h 1008"/>
                <a:gd name="T22" fmla="*/ 2147483647 w 2336"/>
                <a:gd name="T23" fmla="*/ 2147483647 h 1008"/>
                <a:gd name="T24" fmla="*/ 2147483647 w 2336"/>
                <a:gd name="T25" fmla="*/ 2147483647 h 1008"/>
                <a:gd name="T26" fmla="*/ 2147483647 w 2336"/>
                <a:gd name="T27" fmla="*/ 2147483647 h 1008"/>
                <a:gd name="T28" fmla="*/ 2147483647 w 2336"/>
                <a:gd name="T29" fmla="*/ 2147483647 h 1008"/>
                <a:gd name="T30" fmla="*/ 2147483647 w 2336"/>
                <a:gd name="T31" fmla="*/ 2147483647 h 1008"/>
                <a:gd name="T32" fmla="*/ 2147483647 w 2336"/>
                <a:gd name="T33" fmla="*/ 2147483647 h 1008"/>
                <a:gd name="T34" fmla="*/ 2147483647 w 2336"/>
                <a:gd name="T35" fmla="*/ 2147483647 h 10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36" h="1008">
                  <a:moveTo>
                    <a:pt x="0" y="24"/>
                  </a:moveTo>
                  <a:cubicBezTo>
                    <a:pt x="0" y="11"/>
                    <a:pt x="11" y="0"/>
                    <a:pt x="24" y="0"/>
                  </a:cubicBezTo>
                  <a:lnTo>
                    <a:pt x="2312" y="0"/>
                  </a:lnTo>
                  <a:cubicBezTo>
                    <a:pt x="2326" y="0"/>
                    <a:pt x="2336" y="11"/>
                    <a:pt x="2336" y="24"/>
                  </a:cubicBezTo>
                  <a:lnTo>
                    <a:pt x="2336" y="984"/>
                  </a:lnTo>
                  <a:cubicBezTo>
                    <a:pt x="2336" y="998"/>
                    <a:pt x="2326" y="1008"/>
                    <a:pt x="2312" y="1008"/>
                  </a:cubicBezTo>
                  <a:lnTo>
                    <a:pt x="24" y="1008"/>
                  </a:lnTo>
                  <a:cubicBezTo>
                    <a:pt x="11" y="1008"/>
                    <a:pt x="0" y="998"/>
                    <a:pt x="0" y="984"/>
                  </a:cubicBezTo>
                  <a:lnTo>
                    <a:pt x="0" y="24"/>
                  </a:lnTo>
                  <a:close/>
                  <a:moveTo>
                    <a:pt x="48" y="984"/>
                  </a:moveTo>
                  <a:lnTo>
                    <a:pt x="24" y="960"/>
                  </a:lnTo>
                  <a:lnTo>
                    <a:pt x="2312" y="960"/>
                  </a:lnTo>
                  <a:lnTo>
                    <a:pt x="2288" y="984"/>
                  </a:lnTo>
                  <a:lnTo>
                    <a:pt x="2288" y="24"/>
                  </a:lnTo>
                  <a:lnTo>
                    <a:pt x="2312" y="48"/>
                  </a:lnTo>
                  <a:lnTo>
                    <a:pt x="24" y="48"/>
                  </a:lnTo>
                  <a:lnTo>
                    <a:pt x="48" y="24"/>
                  </a:lnTo>
                  <a:lnTo>
                    <a:pt x="48" y="984"/>
                  </a:lnTo>
                  <a:close/>
                </a:path>
              </a:pathLst>
            </a:custGeom>
            <a:solidFill>
              <a:srgbClr val="7F7F7F"/>
            </a:solidFill>
            <a:ln w="0" cap="flat">
              <a:solidFill>
                <a:srgbClr val="7F7F7F"/>
              </a:solidFill>
              <a:prstDash val="solid"/>
              <a:round/>
              <a:headEnd/>
              <a:tailEnd/>
            </a:ln>
          </p:spPr>
          <p:txBody>
            <a:bodyPr/>
            <a:lstStyle/>
            <a:p>
              <a:endParaRPr lang="pt-BR"/>
            </a:p>
          </p:txBody>
        </p:sp>
        <p:sp>
          <p:nvSpPr>
            <p:cNvPr id="20566" name="Rectangle 76"/>
            <p:cNvSpPr>
              <a:spLocks noChangeArrowheads="1"/>
            </p:cNvSpPr>
            <p:nvPr/>
          </p:nvSpPr>
          <p:spPr bwMode="auto">
            <a:xfrm>
              <a:off x="4587045" y="3432888"/>
              <a:ext cx="5349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500" b="1" dirty="0">
                  <a:solidFill>
                    <a:srgbClr val="000000"/>
                  </a:solidFill>
                  <a:latin typeface="Calibri" pitchFamily="34" charset="0"/>
                </a:rPr>
                <a:t>Libra</a:t>
              </a:r>
              <a:endParaRPr lang="pt-BR" dirty="0">
                <a:latin typeface="Arial" pitchFamily="34" charset="0"/>
              </a:endParaRPr>
            </a:p>
          </p:txBody>
        </p:sp>
        <p:sp>
          <p:nvSpPr>
            <p:cNvPr id="20567" name="Rectangle 77"/>
            <p:cNvSpPr>
              <a:spLocks noChangeArrowheads="1"/>
            </p:cNvSpPr>
            <p:nvPr/>
          </p:nvSpPr>
          <p:spPr bwMode="auto">
            <a:xfrm>
              <a:off x="4455166" y="3612276"/>
              <a:ext cx="945680" cy="2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400" b="1" dirty="0" smtClean="0">
                  <a:solidFill>
                    <a:srgbClr val="000000"/>
                  </a:solidFill>
                  <a:latin typeface="Calibri" pitchFamily="34" charset="0"/>
                </a:rPr>
                <a:t>8 </a:t>
              </a:r>
              <a:r>
                <a:rPr lang="pt-BR" sz="1400" b="1" dirty="0">
                  <a:solidFill>
                    <a:srgbClr val="000000"/>
                  </a:solidFill>
                  <a:latin typeface="Calibri" pitchFamily="34" charset="0"/>
                </a:rPr>
                <a:t>a </a:t>
              </a:r>
              <a:r>
                <a:rPr lang="pt-BR" sz="1400" b="1" dirty="0" smtClean="0">
                  <a:solidFill>
                    <a:srgbClr val="000000"/>
                  </a:solidFill>
                  <a:latin typeface="Calibri" pitchFamily="34" charset="0"/>
                </a:rPr>
                <a:t>12 </a:t>
              </a:r>
              <a:r>
                <a:rPr lang="pt-BR" sz="1400" b="1" dirty="0">
                  <a:solidFill>
                    <a:srgbClr val="000000"/>
                  </a:solidFill>
                  <a:latin typeface="Calibri" pitchFamily="34" charset="0"/>
                </a:rPr>
                <a:t>bi </a:t>
              </a:r>
              <a:r>
                <a:rPr lang="pt-BR" sz="1400" b="1" dirty="0" err="1">
                  <a:solidFill>
                    <a:srgbClr val="000000"/>
                  </a:solidFill>
                  <a:latin typeface="Calibri" pitchFamily="34" charset="0"/>
                </a:rPr>
                <a:t>boe</a:t>
              </a:r>
              <a:endParaRPr lang="pt-BR" sz="1600" dirty="0">
                <a:latin typeface="Arial" pitchFamily="34" charset="0"/>
              </a:endParaRPr>
            </a:p>
          </p:txBody>
        </p:sp>
        <p:sp>
          <p:nvSpPr>
            <p:cNvPr id="20568" name="Freeform 78"/>
            <p:cNvSpPr>
              <a:spLocks/>
            </p:cNvSpPr>
            <p:nvPr/>
          </p:nvSpPr>
          <p:spPr bwMode="auto">
            <a:xfrm>
              <a:off x="4495391" y="3818788"/>
              <a:ext cx="340519" cy="778055"/>
            </a:xfrm>
            <a:custGeom>
              <a:avLst/>
              <a:gdLst>
                <a:gd name="T0" fmla="*/ 0 w 648"/>
                <a:gd name="T1" fmla="*/ 2147483647 h 437"/>
                <a:gd name="T2" fmla="*/ 2147483647 w 648"/>
                <a:gd name="T3" fmla="*/ 0 h 437"/>
                <a:gd name="T4" fmla="*/ 2147483647 w 648"/>
                <a:gd name="T5" fmla="*/ 2147483647 h 437"/>
                <a:gd name="T6" fmla="*/ 469215937 w 648"/>
                <a:gd name="T7" fmla="*/ 2147483647 h 437"/>
                <a:gd name="T8" fmla="*/ 0 w 648"/>
                <a:gd name="T9" fmla="*/ 2147483647 h 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437">
                  <a:moveTo>
                    <a:pt x="0" y="428"/>
                  </a:moveTo>
                  <a:lnTo>
                    <a:pt x="642" y="0"/>
                  </a:lnTo>
                  <a:lnTo>
                    <a:pt x="648" y="9"/>
                  </a:lnTo>
                  <a:lnTo>
                    <a:pt x="5" y="437"/>
                  </a:lnTo>
                  <a:lnTo>
                    <a:pt x="0" y="428"/>
                  </a:lnTo>
                  <a:close/>
                </a:path>
              </a:pathLst>
            </a:custGeom>
            <a:solidFill>
              <a:srgbClr val="000000"/>
            </a:solidFill>
            <a:ln w="0" cap="flat">
              <a:solidFill>
                <a:srgbClr val="000000"/>
              </a:solidFill>
              <a:prstDash val="solid"/>
              <a:round/>
              <a:headEnd/>
              <a:tailEnd/>
            </a:ln>
          </p:spPr>
          <p:txBody>
            <a:bodyPr/>
            <a:lstStyle/>
            <a:p>
              <a:endParaRPr lang="pt-BR"/>
            </a:p>
          </p:txBody>
        </p:sp>
        <p:sp>
          <p:nvSpPr>
            <p:cNvPr id="20569" name="CaixaDeTexto 1"/>
            <p:cNvSpPr txBox="1">
              <a:spLocks noChangeArrowheads="1"/>
            </p:cNvSpPr>
            <p:nvPr/>
          </p:nvSpPr>
          <p:spPr bwMode="auto">
            <a:xfrm>
              <a:off x="5734996" y="6599844"/>
              <a:ext cx="2548001"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hangingPunct="1"/>
              <a:r>
                <a:rPr lang="pt-BR" sz="1000" b="1" dirty="0"/>
                <a:t>Fonte: Petrobras, ANP e MME </a:t>
              </a:r>
              <a:r>
                <a:rPr lang="pt-BR" sz="1000" b="1" dirty="0" err="1" smtClean="0"/>
                <a:t>mai</a:t>
              </a:r>
              <a:r>
                <a:rPr lang="pt-BR" sz="1000" b="1" dirty="0" smtClean="0"/>
                <a:t>/2015</a:t>
              </a:r>
              <a:endParaRPr lang="pt-BR" sz="1000" b="1" dirty="0"/>
            </a:p>
          </p:txBody>
        </p:sp>
        <p:sp>
          <p:nvSpPr>
            <p:cNvPr id="82" name="Retângulo de cantos arredondados 81"/>
            <p:cNvSpPr/>
            <p:nvPr/>
          </p:nvSpPr>
          <p:spPr>
            <a:xfrm>
              <a:off x="205311" y="2889089"/>
              <a:ext cx="2100058" cy="692312"/>
            </a:xfrm>
            <a:prstGeom prst="roundRect">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b="1" dirty="0">
                <a:solidFill>
                  <a:schemeClr val="tx1"/>
                </a:solidFill>
              </a:endParaRPr>
            </a:p>
            <a:p>
              <a:pPr algn="ctr">
                <a:defRPr/>
              </a:pPr>
              <a:r>
                <a:rPr lang="pt-BR" b="1" dirty="0">
                  <a:solidFill>
                    <a:schemeClr val="tx1"/>
                  </a:solidFill>
                </a:rPr>
                <a:t>Reservas Provadas (</a:t>
              </a:r>
              <a:r>
                <a:rPr lang="pt-BR" b="1" dirty="0" smtClean="0">
                  <a:solidFill>
                    <a:schemeClr val="tx1"/>
                  </a:solidFill>
                </a:rPr>
                <a:t>2014): 19,2 </a:t>
              </a:r>
              <a:r>
                <a:rPr lang="pt-BR" b="1" dirty="0">
                  <a:solidFill>
                    <a:schemeClr val="tx1"/>
                  </a:solidFill>
                </a:rPr>
                <a:t>bi </a:t>
              </a:r>
              <a:r>
                <a:rPr lang="pt-BR" b="1" dirty="0" err="1">
                  <a:solidFill>
                    <a:schemeClr val="tx1"/>
                  </a:solidFill>
                </a:rPr>
                <a:t>boe</a:t>
              </a:r>
              <a:endParaRPr lang="pt-BR" b="1" dirty="0">
                <a:solidFill>
                  <a:schemeClr val="tx1"/>
                </a:solidFill>
              </a:endParaRPr>
            </a:p>
            <a:p>
              <a:pPr algn="ctr">
                <a:defRPr/>
              </a:pPr>
              <a:endParaRPr lang="pt-BR" dirty="0">
                <a:solidFill>
                  <a:schemeClr val="bg1"/>
                </a:solidFill>
              </a:endParaRPr>
            </a:p>
          </p:txBody>
        </p:sp>
        <p:sp>
          <p:nvSpPr>
            <p:cNvPr id="20571" name="Freeform 37"/>
            <p:cNvSpPr>
              <a:spLocks/>
            </p:cNvSpPr>
            <p:nvPr/>
          </p:nvSpPr>
          <p:spPr bwMode="auto">
            <a:xfrm rot="909325">
              <a:off x="6135885" y="1997927"/>
              <a:ext cx="652671" cy="343502"/>
            </a:xfrm>
            <a:custGeom>
              <a:avLst/>
              <a:gdLst>
                <a:gd name="T0" fmla="*/ 2147483647 w 474"/>
                <a:gd name="T1" fmla="*/ 0 h 77"/>
                <a:gd name="T2" fmla="*/ 2147483647 w 474"/>
                <a:gd name="T3" fmla="*/ 2147483647 h 77"/>
                <a:gd name="T4" fmla="*/ 2147483647 w 474"/>
                <a:gd name="T5" fmla="*/ 2147483647 h 77"/>
                <a:gd name="T6" fmla="*/ 0 w 474"/>
                <a:gd name="T7" fmla="*/ 2147483647 h 77"/>
                <a:gd name="T8" fmla="*/ 2147483647 w 474"/>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 h="77">
                  <a:moveTo>
                    <a:pt x="1" y="0"/>
                  </a:moveTo>
                  <a:lnTo>
                    <a:pt x="474" y="67"/>
                  </a:lnTo>
                  <a:lnTo>
                    <a:pt x="473" y="77"/>
                  </a:lnTo>
                  <a:lnTo>
                    <a:pt x="0" y="11"/>
                  </a:lnTo>
                  <a:lnTo>
                    <a:pt x="1" y="0"/>
                  </a:lnTo>
                  <a:close/>
                </a:path>
              </a:pathLst>
            </a:custGeom>
            <a:solidFill>
              <a:srgbClr val="000000"/>
            </a:solidFill>
            <a:ln w="0" cap="flat">
              <a:solidFill>
                <a:srgbClr val="000000"/>
              </a:solidFill>
              <a:prstDash val="solid"/>
              <a:round/>
              <a:headEnd/>
              <a:tailEnd/>
            </a:ln>
          </p:spPr>
          <p:txBody>
            <a:bodyPr/>
            <a:lstStyle/>
            <a:p>
              <a:endParaRPr lang="pt-BR"/>
            </a:p>
          </p:txBody>
        </p:sp>
        <p:sp>
          <p:nvSpPr>
            <p:cNvPr id="91" name="Freeform 67"/>
            <p:cNvSpPr>
              <a:spLocks/>
            </p:cNvSpPr>
            <p:nvPr/>
          </p:nvSpPr>
          <p:spPr bwMode="auto">
            <a:xfrm>
              <a:off x="3913572" y="5440411"/>
              <a:ext cx="846138" cy="129175"/>
            </a:xfrm>
            <a:custGeom>
              <a:avLst/>
              <a:gdLst>
                <a:gd name="T0" fmla="*/ 2147483647 w 320"/>
                <a:gd name="T1" fmla="*/ 0 h 307"/>
                <a:gd name="T2" fmla="*/ 2147483647 w 320"/>
                <a:gd name="T3" fmla="*/ 2147483647 h 307"/>
                <a:gd name="T4" fmla="*/ 2147483647 w 320"/>
                <a:gd name="T5" fmla="*/ 2147483647 h 307"/>
                <a:gd name="T6" fmla="*/ 0 w 320"/>
                <a:gd name="T7" fmla="*/ 2147483647 h 307"/>
                <a:gd name="T8" fmla="*/ 2147483647 w 320"/>
                <a:gd name="T9" fmla="*/ 0 h 3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307">
                  <a:moveTo>
                    <a:pt x="8" y="0"/>
                  </a:moveTo>
                  <a:lnTo>
                    <a:pt x="320" y="299"/>
                  </a:lnTo>
                  <a:lnTo>
                    <a:pt x="313" y="307"/>
                  </a:lnTo>
                  <a:lnTo>
                    <a:pt x="0" y="8"/>
                  </a:lnTo>
                  <a:lnTo>
                    <a:pt x="8" y="0"/>
                  </a:lnTo>
                  <a:close/>
                </a:path>
              </a:pathLst>
            </a:custGeom>
            <a:solidFill>
              <a:srgbClr val="000000"/>
            </a:solidFill>
            <a:ln w="0" cap="flat">
              <a:solidFill>
                <a:srgbClr val="000000"/>
              </a:solidFill>
              <a:prstDash val="solid"/>
              <a:round/>
              <a:headEnd/>
              <a:tailEnd/>
            </a:ln>
          </p:spPr>
          <p:txBody>
            <a:bodyPr/>
            <a:lstStyle/>
            <a:p>
              <a:endParaRPr lang="pt-BR"/>
            </a:p>
          </p:txBody>
        </p:sp>
      </p:grpSp>
      <p:sp>
        <p:nvSpPr>
          <p:cNvPr id="20485" name="Rectangle 58"/>
          <p:cNvSpPr>
            <a:spLocks noChangeArrowheads="1"/>
          </p:cNvSpPr>
          <p:nvPr/>
        </p:nvSpPr>
        <p:spPr bwMode="auto">
          <a:xfrm>
            <a:off x="6327195" y="3338990"/>
            <a:ext cx="1231900" cy="5095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40" name="Espaço Reservado para Número de Slide 39"/>
          <p:cNvSpPr>
            <a:spLocks noGrp="1"/>
          </p:cNvSpPr>
          <p:nvPr>
            <p:ph type="sldNum" sz="quarter" idx="10"/>
          </p:nvPr>
        </p:nvSpPr>
        <p:spPr/>
        <p:txBody>
          <a:bodyPr/>
          <a:lstStyle/>
          <a:p>
            <a:fld id="{4D768814-A3F2-45D4-9D04-15FF224A63E5}" type="slidenum">
              <a:rPr lang="pt-BR" smtClean="0"/>
              <a:pPr/>
              <a:t>16</a:t>
            </a:fld>
            <a:endParaRPr lang="pt-BR" dirty="0"/>
          </a:p>
        </p:txBody>
      </p:sp>
      <p:sp>
        <p:nvSpPr>
          <p:cNvPr id="21" name="Título 20"/>
          <p:cNvSpPr>
            <a:spLocks noGrp="1"/>
          </p:cNvSpPr>
          <p:nvPr>
            <p:ph type="title"/>
          </p:nvPr>
        </p:nvSpPr>
        <p:spPr>
          <a:xfrm>
            <a:off x="2411760" y="356979"/>
            <a:ext cx="6435715" cy="611013"/>
          </a:xfrm>
        </p:spPr>
        <p:txBody>
          <a:bodyPr/>
          <a:lstStyle/>
          <a:p>
            <a:r>
              <a:rPr lang="pt-BR" dirty="0" smtClean="0"/>
              <a:t>Descobertas de O&amp;G no </a:t>
            </a:r>
            <a:r>
              <a:rPr lang="pt-BR" dirty="0" err="1" smtClean="0"/>
              <a:t>Pré</a:t>
            </a:r>
            <a:r>
              <a:rPr lang="pt-BR" dirty="0" smtClean="0"/>
              <a:t>-Sal</a:t>
            </a:r>
            <a:endParaRPr lang="pt-BR" dirty="0"/>
          </a:p>
        </p:txBody>
      </p:sp>
      <p:sp>
        <p:nvSpPr>
          <p:cNvPr id="20491" name="Freeform 59"/>
          <p:cNvSpPr>
            <a:spLocks noEditPoints="1"/>
          </p:cNvSpPr>
          <p:nvPr/>
        </p:nvSpPr>
        <p:spPr bwMode="auto">
          <a:xfrm>
            <a:off x="6306222" y="3338990"/>
            <a:ext cx="1281113" cy="536575"/>
          </a:xfrm>
          <a:custGeom>
            <a:avLst/>
            <a:gdLst>
              <a:gd name="T0" fmla="*/ 0 w 2688"/>
              <a:gd name="T1" fmla="*/ 2147483647 h 1008"/>
              <a:gd name="T2" fmla="*/ 2147483647 w 2688"/>
              <a:gd name="T3" fmla="*/ 0 h 1008"/>
              <a:gd name="T4" fmla="*/ 2147483647 w 2688"/>
              <a:gd name="T5" fmla="*/ 0 h 1008"/>
              <a:gd name="T6" fmla="*/ 2147483647 w 2688"/>
              <a:gd name="T7" fmla="*/ 2147483647 h 1008"/>
              <a:gd name="T8" fmla="*/ 2147483647 w 2688"/>
              <a:gd name="T9" fmla="*/ 2147483647 h 1008"/>
              <a:gd name="T10" fmla="*/ 2147483647 w 2688"/>
              <a:gd name="T11" fmla="*/ 2147483647 h 1008"/>
              <a:gd name="T12" fmla="*/ 2147483647 w 2688"/>
              <a:gd name="T13" fmla="*/ 2147483647 h 1008"/>
              <a:gd name="T14" fmla="*/ 0 w 2688"/>
              <a:gd name="T15" fmla="*/ 2147483647 h 1008"/>
              <a:gd name="T16" fmla="*/ 0 w 2688"/>
              <a:gd name="T17" fmla="*/ 2147483647 h 1008"/>
              <a:gd name="T18" fmla="*/ 2147483647 w 2688"/>
              <a:gd name="T19" fmla="*/ 2147483647 h 1008"/>
              <a:gd name="T20" fmla="*/ 2147483647 w 2688"/>
              <a:gd name="T21" fmla="*/ 2147483647 h 1008"/>
              <a:gd name="T22" fmla="*/ 2147483647 w 2688"/>
              <a:gd name="T23" fmla="*/ 2147483647 h 1008"/>
              <a:gd name="T24" fmla="*/ 2147483647 w 2688"/>
              <a:gd name="T25" fmla="*/ 2147483647 h 1008"/>
              <a:gd name="T26" fmla="*/ 2147483647 w 2688"/>
              <a:gd name="T27" fmla="*/ 2147483647 h 1008"/>
              <a:gd name="T28" fmla="*/ 2147483647 w 2688"/>
              <a:gd name="T29" fmla="*/ 2147483647 h 1008"/>
              <a:gd name="T30" fmla="*/ 2147483647 w 2688"/>
              <a:gd name="T31" fmla="*/ 2147483647 h 1008"/>
              <a:gd name="T32" fmla="*/ 2147483647 w 2688"/>
              <a:gd name="T33" fmla="*/ 2147483647 h 1008"/>
              <a:gd name="T34" fmla="*/ 2147483647 w 2688"/>
              <a:gd name="T35" fmla="*/ 2147483647 h 10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88" h="1008">
                <a:moveTo>
                  <a:pt x="0" y="24"/>
                </a:moveTo>
                <a:cubicBezTo>
                  <a:pt x="0" y="11"/>
                  <a:pt x="11" y="0"/>
                  <a:pt x="24" y="0"/>
                </a:cubicBezTo>
                <a:lnTo>
                  <a:pt x="2664" y="0"/>
                </a:lnTo>
                <a:cubicBezTo>
                  <a:pt x="2678" y="0"/>
                  <a:pt x="2688" y="11"/>
                  <a:pt x="2688" y="24"/>
                </a:cubicBezTo>
                <a:lnTo>
                  <a:pt x="2688" y="984"/>
                </a:lnTo>
                <a:cubicBezTo>
                  <a:pt x="2688" y="998"/>
                  <a:pt x="2678" y="1008"/>
                  <a:pt x="2664" y="1008"/>
                </a:cubicBezTo>
                <a:lnTo>
                  <a:pt x="24" y="1008"/>
                </a:lnTo>
                <a:cubicBezTo>
                  <a:pt x="11" y="1008"/>
                  <a:pt x="0" y="998"/>
                  <a:pt x="0" y="984"/>
                </a:cubicBezTo>
                <a:lnTo>
                  <a:pt x="0" y="24"/>
                </a:lnTo>
                <a:close/>
                <a:moveTo>
                  <a:pt x="48" y="984"/>
                </a:moveTo>
                <a:lnTo>
                  <a:pt x="24" y="960"/>
                </a:lnTo>
                <a:lnTo>
                  <a:pt x="2664" y="960"/>
                </a:lnTo>
                <a:lnTo>
                  <a:pt x="2640" y="984"/>
                </a:lnTo>
                <a:lnTo>
                  <a:pt x="2640" y="24"/>
                </a:lnTo>
                <a:lnTo>
                  <a:pt x="2664" y="48"/>
                </a:lnTo>
                <a:lnTo>
                  <a:pt x="24" y="48"/>
                </a:lnTo>
                <a:lnTo>
                  <a:pt x="48" y="24"/>
                </a:lnTo>
                <a:lnTo>
                  <a:pt x="48" y="984"/>
                </a:lnTo>
                <a:close/>
              </a:path>
            </a:pathLst>
          </a:custGeom>
          <a:solidFill>
            <a:srgbClr val="7F7F7F"/>
          </a:solidFill>
          <a:ln w="0" cap="flat">
            <a:solidFill>
              <a:srgbClr val="7F7F7F"/>
            </a:solidFill>
            <a:prstDash val="solid"/>
            <a:round/>
            <a:headEnd/>
            <a:tailEnd/>
          </a:ln>
        </p:spPr>
        <p:txBody>
          <a:bodyPr/>
          <a:lstStyle/>
          <a:p>
            <a:endParaRPr lang="pt-BR"/>
          </a:p>
        </p:txBody>
      </p:sp>
      <p:sp>
        <p:nvSpPr>
          <p:cNvPr id="20492" name="Rectangle 60"/>
          <p:cNvSpPr>
            <a:spLocks noChangeArrowheads="1"/>
          </p:cNvSpPr>
          <p:nvPr/>
        </p:nvSpPr>
        <p:spPr bwMode="auto">
          <a:xfrm>
            <a:off x="6341147" y="3351690"/>
            <a:ext cx="11255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500" b="1" dirty="0">
                <a:solidFill>
                  <a:srgbClr val="000000"/>
                </a:solidFill>
                <a:latin typeface="Calibri" pitchFamily="34" charset="0"/>
              </a:rPr>
              <a:t>Pão de Açúcar</a:t>
            </a:r>
            <a:endParaRPr lang="pt-BR" dirty="0">
              <a:latin typeface="Arial" pitchFamily="34" charset="0"/>
            </a:endParaRPr>
          </a:p>
        </p:txBody>
      </p:sp>
      <p:sp>
        <p:nvSpPr>
          <p:cNvPr id="20493" name="Rectangle 61"/>
          <p:cNvSpPr>
            <a:spLocks noChangeArrowheads="1"/>
          </p:cNvSpPr>
          <p:nvPr/>
        </p:nvSpPr>
        <p:spPr bwMode="auto">
          <a:xfrm>
            <a:off x="6536410" y="3592990"/>
            <a:ext cx="733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400" b="1">
                <a:solidFill>
                  <a:srgbClr val="000000"/>
                </a:solidFill>
                <a:latin typeface="Calibri" pitchFamily="34" charset="0"/>
              </a:rPr>
              <a:t>1,2 bi boe</a:t>
            </a:r>
            <a:endParaRPr lang="pt-BR" sz="1600">
              <a:latin typeface="Arial" pitchFamily="34" charset="0"/>
            </a:endParaRPr>
          </a:p>
        </p:txBody>
      </p:sp>
      <p:sp>
        <p:nvSpPr>
          <p:cNvPr id="20495" name="Freeform 52"/>
          <p:cNvSpPr>
            <a:spLocks/>
          </p:cNvSpPr>
          <p:nvPr/>
        </p:nvSpPr>
        <p:spPr bwMode="auto">
          <a:xfrm flipV="1">
            <a:off x="5758263" y="3581400"/>
            <a:ext cx="568932" cy="118746"/>
          </a:xfrm>
          <a:custGeom>
            <a:avLst/>
            <a:gdLst>
              <a:gd name="T0" fmla="*/ 0 w 526"/>
              <a:gd name="T1" fmla="*/ 2147483647 h 251"/>
              <a:gd name="T2" fmla="*/ 2147483647 w 526"/>
              <a:gd name="T3" fmla="*/ 0 h 251"/>
              <a:gd name="T4" fmla="*/ 2147483647 w 526"/>
              <a:gd name="T5" fmla="*/ 2147483647 h 251"/>
              <a:gd name="T6" fmla="*/ 69388961 w 526"/>
              <a:gd name="T7" fmla="*/ 2147483647 h 251"/>
              <a:gd name="T8" fmla="*/ 0 w 526"/>
              <a:gd name="T9" fmla="*/ 2147483647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6" h="251">
                <a:moveTo>
                  <a:pt x="0" y="241"/>
                </a:moveTo>
                <a:lnTo>
                  <a:pt x="522" y="0"/>
                </a:lnTo>
                <a:lnTo>
                  <a:pt x="526" y="10"/>
                </a:lnTo>
                <a:lnTo>
                  <a:pt x="4" y="251"/>
                </a:lnTo>
                <a:lnTo>
                  <a:pt x="0" y="241"/>
                </a:lnTo>
                <a:close/>
              </a:path>
            </a:pathLst>
          </a:custGeom>
          <a:solidFill>
            <a:srgbClr val="000000"/>
          </a:solidFill>
          <a:ln w="38100" cap="flat">
            <a:solidFill>
              <a:srgbClr val="000000"/>
            </a:solidFill>
            <a:prstDash val="solid"/>
            <a:round/>
            <a:headEnd/>
            <a:tailEnd/>
          </a:ln>
        </p:spPr>
        <p:txBody>
          <a:bodyPr/>
          <a:lstStyle/>
          <a:p>
            <a:endParaRPr lang="pt-BR"/>
          </a:p>
        </p:txBody>
      </p:sp>
      <p:sp>
        <p:nvSpPr>
          <p:cNvPr id="20496" name="Rectangle 13"/>
          <p:cNvSpPr>
            <a:spLocks noChangeArrowheads="1"/>
          </p:cNvSpPr>
          <p:nvPr/>
        </p:nvSpPr>
        <p:spPr bwMode="auto">
          <a:xfrm>
            <a:off x="881590" y="1358770"/>
            <a:ext cx="21718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400" b="1" dirty="0" smtClean="0">
                <a:solidFill>
                  <a:srgbClr val="000000"/>
                </a:solidFill>
                <a:latin typeface="Calibri" pitchFamily="34" charset="0"/>
              </a:rPr>
              <a:t>Polígono </a:t>
            </a:r>
            <a:r>
              <a:rPr lang="pt-BR" sz="1400" b="1" dirty="0" err="1" smtClean="0">
                <a:solidFill>
                  <a:srgbClr val="000000"/>
                </a:solidFill>
                <a:latin typeface="Calibri" pitchFamily="34" charset="0"/>
              </a:rPr>
              <a:t>Pré</a:t>
            </a:r>
            <a:r>
              <a:rPr lang="pt-BR" sz="1400" b="1" dirty="0" smtClean="0">
                <a:solidFill>
                  <a:srgbClr val="000000"/>
                </a:solidFill>
                <a:latin typeface="Calibri" pitchFamily="34" charset="0"/>
              </a:rPr>
              <a:t>-sal: </a:t>
            </a:r>
            <a:r>
              <a:rPr lang="pt-BR" sz="1400" b="1" dirty="0">
                <a:solidFill>
                  <a:srgbClr val="000000"/>
                </a:solidFill>
                <a:latin typeface="Calibri" pitchFamily="34" charset="0"/>
              </a:rPr>
              <a:t>149 mil km²</a:t>
            </a:r>
            <a:endParaRPr lang="pt-BR" dirty="0">
              <a:latin typeface="Arial" pitchFamily="34" charset="0"/>
            </a:endParaRPr>
          </a:p>
        </p:txBody>
      </p:sp>
      <p:cxnSp>
        <p:nvCxnSpPr>
          <p:cNvPr id="4" name="Conector reto 3"/>
          <p:cNvCxnSpPr/>
          <p:nvPr/>
        </p:nvCxnSpPr>
        <p:spPr>
          <a:xfrm flipH="1" flipV="1">
            <a:off x="2928784" y="4049439"/>
            <a:ext cx="1062421" cy="592740"/>
          </a:xfrm>
          <a:prstGeom prst="line">
            <a:avLst/>
          </a:prstGeom>
          <a:solidFill>
            <a:srgbClr val="000000"/>
          </a:solidFill>
          <a:ln w="28575" cap="flat">
            <a:solidFill>
              <a:srgbClr val="000000"/>
            </a:solidFill>
            <a:prstDash val="solid"/>
            <a:round/>
            <a:headEnd/>
            <a:tailEnd/>
          </a:ln>
        </p:spPr>
      </p:cxnSp>
      <p:sp>
        <p:nvSpPr>
          <p:cNvPr id="93" name="Freeform 32"/>
          <p:cNvSpPr>
            <a:spLocks/>
          </p:cNvSpPr>
          <p:nvPr/>
        </p:nvSpPr>
        <p:spPr bwMode="auto">
          <a:xfrm>
            <a:off x="1994245" y="4750916"/>
            <a:ext cx="934539" cy="500380"/>
          </a:xfrm>
          <a:custGeom>
            <a:avLst/>
            <a:gdLst>
              <a:gd name="T0" fmla="*/ 2147483647 w 452"/>
              <a:gd name="T1" fmla="*/ 2147483647 h 424"/>
              <a:gd name="T2" fmla="*/ 0 w 452"/>
              <a:gd name="T3" fmla="*/ 2147483647 h 424"/>
              <a:gd name="T4" fmla="*/ 2147483647 w 452"/>
              <a:gd name="T5" fmla="*/ 0 h 424"/>
              <a:gd name="T6" fmla="*/ 2147483647 w 452"/>
              <a:gd name="T7" fmla="*/ 2147483647 h 424"/>
              <a:gd name="T8" fmla="*/ 2147483647 w 452"/>
              <a:gd name="T9" fmla="*/ 2147483647 h 4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 h="424">
                <a:moveTo>
                  <a:pt x="445" y="424"/>
                </a:moveTo>
                <a:lnTo>
                  <a:pt x="0" y="8"/>
                </a:lnTo>
                <a:lnTo>
                  <a:pt x="7" y="0"/>
                </a:lnTo>
                <a:lnTo>
                  <a:pt x="452" y="416"/>
                </a:lnTo>
                <a:lnTo>
                  <a:pt x="445" y="424"/>
                </a:lnTo>
                <a:close/>
              </a:path>
            </a:pathLst>
          </a:custGeom>
          <a:solidFill>
            <a:srgbClr val="000000"/>
          </a:solidFill>
          <a:ln w="0" cap="flat">
            <a:solidFill>
              <a:srgbClr val="000000"/>
            </a:solidFill>
            <a:prstDash val="solid"/>
            <a:round/>
            <a:headEnd/>
            <a:tailEnd/>
          </a:ln>
        </p:spPr>
        <p:txBody>
          <a:bodyPr/>
          <a:lstStyle/>
          <a:p>
            <a:endParaRPr lang="pt-BR"/>
          </a:p>
        </p:txBody>
      </p:sp>
      <p:sp>
        <p:nvSpPr>
          <p:cNvPr id="94" name="Rectangle 28"/>
          <p:cNvSpPr>
            <a:spLocks noChangeArrowheads="1"/>
          </p:cNvSpPr>
          <p:nvPr/>
        </p:nvSpPr>
        <p:spPr bwMode="auto">
          <a:xfrm>
            <a:off x="1057220" y="4491856"/>
            <a:ext cx="937025" cy="372975"/>
          </a:xfrm>
          <a:prstGeom prst="rect">
            <a:avLst/>
          </a:prstGeom>
          <a:solidFill>
            <a:srgbClr val="FFFFCC"/>
          </a:solidFill>
          <a:ln>
            <a:noFill/>
          </a:ln>
          <a:extLst/>
        </p:spPr>
        <p:txBody>
          <a:bodyPr/>
          <a:lstStyle/>
          <a:p>
            <a:endParaRPr lang="pt-BR"/>
          </a:p>
        </p:txBody>
      </p:sp>
      <p:sp>
        <p:nvSpPr>
          <p:cNvPr id="95" name="Rectangle 30"/>
          <p:cNvSpPr>
            <a:spLocks noChangeArrowheads="1"/>
          </p:cNvSpPr>
          <p:nvPr/>
        </p:nvSpPr>
        <p:spPr bwMode="auto">
          <a:xfrm>
            <a:off x="1222342" y="4567136"/>
            <a:ext cx="7400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600" b="1" dirty="0" smtClean="0">
                <a:solidFill>
                  <a:srgbClr val="000000"/>
                </a:solidFill>
                <a:latin typeface="Calibri" pitchFamily="34" charset="0"/>
              </a:rPr>
              <a:t>*Carcará</a:t>
            </a:r>
            <a:endParaRPr lang="pt-BR" dirty="0">
              <a:latin typeface="Arial" pitchFamily="34" charset="0"/>
            </a:endParaRPr>
          </a:p>
        </p:txBody>
      </p:sp>
      <p:sp>
        <p:nvSpPr>
          <p:cNvPr id="97" name="Freeform 29"/>
          <p:cNvSpPr>
            <a:spLocks noEditPoints="1"/>
          </p:cNvSpPr>
          <p:nvPr/>
        </p:nvSpPr>
        <p:spPr bwMode="auto">
          <a:xfrm>
            <a:off x="1057221" y="4491856"/>
            <a:ext cx="937024" cy="373622"/>
          </a:xfrm>
          <a:custGeom>
            <a:avLst/>
            <a:gdLst>
              <a:gd name="T0" fmla="*/ 0 w 2688"/>
              <a:gd name="T1" fmla="*/ 2147483647 h 1008"/>
              <a:gd name="T2" fmla="*/ 2147483647 w 2688"/>
              <a:gd name="T3" fmla="*/ 0 h 1008"/>
              <a:gd name="T4" fmla="*/ 2147483647 w 2688"/>
              <a:gd name="T5" fmla="*/ 0 h 1008"/>
              <a:gd name="T6" fmla="*/ 2147483647 w 2688"/>
              <a:gd name="T7" fmla="*/ 2147483647 h 1008"/>
              <a:gd name="T8" fmla="*/ 2147483647 w 2688"/>
              <a:gd name="T9" fmla="*/ 2147483647 h 1008"/>
              <a:gd name="T10" fmla="*/ 2147483647 w 2688"/>
              <a:gd name="T11" fmla="*/ 2147483647 h 1008"/>
              <a:gd name="T12" fmla="*/ 2147483647 w 2688"/>
              <a:gd name="T13" fmla="*/ 2147483647 h 1008"/>
              <a:gd name="T14" fmla="*/ 0 w 2688"/>
              <a:gd name="T15" fmla="*/ 2147483647 h 1008"/>
              <a:gd name="T16" fmla="*/ 0 w 2688"/>
              <a:gd name="T17" fmla="*/ 2147483647 h 1008"/>
              <a:gd name="T18" fmla="*/ 2147483647 w 2688"/>
              <a:gd name="T19" fmla="*/ 2147483647 h 1008"/>
              <a:gd name="T20" fmla="*/ 2147483647 w 2688"/>
              <a:gd name="T21" fmla="*/ 2147483647 h 1008"/>
              <a:gd name="T22" fmla="*/ 2147483647 w 2688"/>
              <a:gd name="T23" fmla="*/ 2147483647 h 1008"/>
              <a:gd name="T24" fmla="*/ 2147483647 w 2688"/>
              <a:gd name="T25" fmla="*/ 2147483647 h 1008"/>
              <a:gd name="T26" fmla="*/ 2147483647 w 2688"/>
              <a:gd name="T27" fmla="*/ 2147483647 h 1008"/>
              <a:gd name="T28" fmla="*/ 2147483647 w 2688"/>
              <a:gd name="T29" fmla="*/ 2147483647 h 1008"/>
              <a:gd name="T30" fmla="*/ 2147483647 w 2688"/>
              <a:gd name="T31" fmla="*/ 2147483647 h 1008"/>
              <a:gd name="T32" fmla="*/ 2147483647 w 2688"/>
              <a:gd name="T33" fmla="*/ 2147483647 h 1008"/>
              <a:gd name="T34" fmla="*/ 2147483647 w 2688"/>
              <a:gd name="T35" fmla="*/ 2147483647 h 10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88" h="1008">
                <a:moveTo>
                  <a:pt x="0" y="24"/>
                </a:moveTo>
                <a:cubicBezTo>
                  <a:pt x="0" y="11"/>
                  <a:pt x="11" y="0"/>
                  <a:pt x="24" y="0"/>
                </a:cubicBezTo>
                <a:lnTo>
                  <a:pt x="2664" y="0"/>
                </a:lnTo>
                <a:cubicBezTo>
                  <a:pt x="2678" y="0"/>
                  <a:pt x="2688" y="11"/>
                  <a:pt x="2688" y="24"/>
                </a:cubicBezTo>
                <a:lnTo>
                  <a:pt x="2688" y="984"/>
                </a:lnTo>
                <a:cubicBezTo>
                  <a:pt x="2688" y="998"/>
                  <a:pt x="2678" y="1008"/>
                  <a:pt x="2664" y="1008"/>
                </a:cubicBezTo>
                <a:lnTo>
                  <a:pt x="24" y="1008"/>
                </a:lnTo>
                <a:cubicBezTo>
                  <a:pt x="11" y="1008"/>
                  <a:pt x="0" y="998"/>
                  <a:pt x="0" y="984"/>
                </a:cubicBezTo>
                <a:lnTo>
                  <a:pt x="0" y="24"/>
                </a:lnTo>
                <a:close/>
                <a:moveTo>
                  <a:pt x="48" y="984"/>
                </a:moveTo>
                <a:lnTo>
                  <a:pt x="24" y="960"/>
                </a:lnTo>
                <a:lnTo>
                  <a:pt x="2664" y="960"/>
                </a:lnTo>
                <a:lnTo>
                  <a:pt x="2640" y="984"/>
                </a:lnTo>
                <a:lnTo>
                  <a:pt x="2640" y="24"/>
                </a:lnTo>
                <a:lnTo>
                  <a:pt x="2664" y="48"/>
                </a:lnTo>
                <a:lnTo>
                  <a:pt x="24" y="48"/>
                </a:lnTo>
                <a:lnTo>
                  <a:pt x="48" y="24"/>
                </a:lnTo>
                <a:lnTo>
                  <a:pt x="48" y="984"/>
                </a:lnTo>
                <a:close/>
              </a:path>
            </a:pathLst>
          </a:custGeom>
          <a:solidFill>
            <a:srgbClr val="7F7F7F"/>
          </a:solidFill>
          <a:ln w="0" cap="flat">
            <a:solidFill>
              <a:srgbClr val="7F7F7F"/>
            </a:solidFill>
            <a:prstDash val="solid"/>
            <a:round/>
            <a:headEnd/>
            <a:tailEnd/>
          </a:ln>
        </p:spPr>
        <p:txBody>
          <a:bodyPr/>
          <a:lstStyle/>
          <a:p>
            <a:endParaRPr lang="pt-BR"/>
          </a:p>
        </p:txBody>
      </p:sp>
      <p:sp>
        <p:nvSpPr>
          <p:cNvPr id="98" name="Freeform 29"/>
          <p:cNvSpPr>
            <a:spLocks noEditPoints="1"/>
          </p:cNvSpPr>
          <p:nvPr/>
        </p:nvSpPr>
        <p:spPr bwMode="auto">
          <a:xfrm>
            <a:off x="937301" y="4979898"/>
            <a:ext cx="1051871" cy="534863"/>
          </a:xfrm>
          <a:custGeom>
            <a:avLst/>
            <a:gdLst>
              <a:gd name="T0" fmla="*/ 0 w 2688"/>
              <a:gd name="T1" fmla="*/ 2147483647 h 1008"/>
              <a:gd name="T2" fmla="*/ 2147483647 w 2688"/>
              <a:gd name="T3" fmla="*/ 0 h 1008"/>
              <a:gd name="T4" fmla="*/ 2147483647 w 2688"/>
              <a:gd name="T5" fmla="*/ 0 h 1008"/>
              <a:gd name="T6" fmla="*/ 2147483647 w 2688"/>
              <a:gd name="T7" fmla="*/ 2147483647 h 1008"/>
              <a:gd name="T8" fmla="*/ 2147483647 w 2688"/>
              <a:gd name="T9" fmla="*/ 2147483647 h 1008"/>
              <a:gd name="T10" fmla="*/ 2147483647 w 2688"/>
              <a:gd name="T11" fmla="*/ 2147483647 h 1008"/>
              <a:gd name="T12" fmla="*/ 2147483647 w 2688"/>
              <a:gd name="T13" fmla="*/ 2147483647 h 1008"/>
              <a:gd name="T14" fmla="*/ 0 w 2688"/>
              <a:gd name="T15" fmla="*/ 2147483647 h 1008"/>
              <a:gd name="T16" fmla="*/ 0 w 2688"/>
              <a:gd name="T17" fmla="*/ 2147483647 h 1008"/>
              <a:gd name="T18" fmla="*/ 2147483647 w 2688"/>
              <a:gd name="T19" fmla="*/ 2147483647 h 1008"/>
              <a:gd name="T20" fmla="*/ 2147483647 w 2688"/>
              <a:gd name="T21" fmla="*/ 2147483647 h 1008"/>
              <a:gd name="T22" fmla="*/ 2147483647 w 2688"/>
              <a:gd name="T23" fmla="*/ 2147483647 h 1008"/>
              <a:gd name="T24" fmla="*/ 2147483647 w 2688"/>
              <a:gd name="T25" fmla="*/ 2147483647 h 1008"/>
              <a:gd name="T26" fmla="*/ 2147483647 w 2688"/>
              <a:gd name="T27" fmla="*/ 2147483647 h 1008"/>
              <a:gd name="T28" fmla="*/ 2147483647 w 2688"/>
              <a:gd name="T29" fmla="*/ 2147483647 h 1008"/>
              <a:gd name="T30" fmla="*/ 2147483647 w 2688"/>
              <a:gd name="T31" fmla="*/ 2147483647 h 1008"/>
              <a:gd name="T32" fmla="*/ 2147483647 w 2688"/>
              <a:gd name="T33" fmla="*/ 2147483647 h 1008"/>
              <a:gd name="T34" fmla="*/ 2147483647 w 2688"/>
              <a:gd name="T35" fmla="*/ 2147483647 h 10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88" h="1008">
                <a:moveTo>
                  <a:pt x="0" y="24"/>
                </a:moveTo>
                <a:cubicBezTo>
                  <a:pt x="0" y="11"/>
                  <a:pt x="11" y="0"/>
                  <a:pt x="24" y="0"/>
                </a:cubicBezTo>
                <a:lnTo>
                  <a:pt x="2664" y="0"/>
                </a:lnTo>
                <a:cubicBezTo>
                  <a:pt x="2678" y="0"/>
                  <a:pt x="2688" y="11"/>
                  <a:pt x="2688" y="24"/>
                </a:cubicBezTo>
                <a:lnTo>
                  <a:pt x="2688" y="984"/>
                </a:lnTo>
                <a:cubicBezTo>
                  <a:pt x="2688" y="998"/>
                  <a:pt x="2678" y="1008"/>
                  <a:pt x="2664" y="1008"/>
                </a:cubicBezTo>
                <a:lnTo>
                  <a:pt x="24" y="1008"/>
                </a:lnTo>
                <a:cubicBezTo>
                  <a:pt x="11" y="1008"/>
                  <a:pt x="0" y="998"/>
                  <a:pt x="0" y="984"/>
                </a:cubicBezTo>
                <a:lnTo>
                  <a:pt x="0" y="24"/>
                </a:lnTo>
                <a:close/>
                <a:moveTo>
                  <a:pt x="48" y="984"/>
                </a:moveTo>
                <a:lnTo>
                  <a:pt x="24" y="960"/>
                </a:lnTo>
                <a:lnTo>
                  <a:pt x="2664" y="960"/>
                </a:lnTo>
                <a:lnTo>
                  <a:pt x="2640" y="984"/>
                </a:lnTo>
                <a:lnTo>
                  <a:pt x="2640" y="24"/>
                </a:lnTo>
                <a:lnTo>
                  <a:pt x="2664" y="48"/>
                </a:lnTo>
                <a:lnTo>
                  <a:pt x="24" y="48"/>
                </a:lnTo>
                <a:lnTo>
                  <a:pt x="48" y="24"/>
                </a:lnTo>
                <a:lnTo>
                  <a:pt x="48" y="984"/>
                </a:lnTo>
                <a:close/>
              </a:path>
            </a:pathLst>
          </a:custGeom>
          <a:solidFill>
            <a:srgbClr val="7F7F7F"/>
          </a:solidFill>
          <a:ln w="0" cap="flat">
            <a:solidFill>
              <a:srgbClr val="7F7F7F"/>
            </a:solidFill>
            <a:prstDash val="solid"/>
            <a:round/>
            <a:headEnd/>
            <a:tailEnd/>
          </a:ln>
        </p:spPr>
        <p:txBody>
          <a:bodyPr/>
          <a:lstStyle/>
          <a:p>
            <a:endParaRPr lang="pt-BR"/>
          </a:p>
        </p:txBody>
      </p:sp>
      <p:sp>
        <p:nvSpPr>
          <p:cNvPr id="104" name="Rectangle 30"/>
          <p:cNvSpPr>
            <a:spLocks noChangeArrowheads="1"/>
          </p:cNvSpPr>
          <p:nvPr/>
        </p:nvSpPr>
        <p:spPr bwMode="auto">
          <a:xfrm>
            <a:off x="942437" y="6599137"/>
            <a:ext cx="193482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050" b="1" dirty="0" smtClean="0">
                <a:solidFill>
                  <a:srgbClr val="000000"/>
                </a:solidFill>
                <a:latin typeface="Calibri" pitchFamily="34" charset="0"/>
              </a:rPr>
              <a:t>* Aguardando Plano de Avaliação.</a:t>
            </a:r>
            <a:endParaRPr lang="pt-BR" sz="1050" dirty="0">
              <a:latin typeface="Arial" pitchFamily="34" charset="0"/>
            </a:endParaRPr>
          </a:p>
        </p:txBody>
      </p:sp>
      <p:sp>
        <p:nvSpPr>
          <p:cNvPr id="96" name="Rectangle 14"/>
          <p:cNvSpPr>
            <a:spLocks noChangeArrowheads="1"/>
          </p:cNvSpPr>
          <p:nvPr/>
        </p:nvSpPr>
        <p:spPr bwMode="auto">
          <a:xfrm>
            <a:off x="1241630" y="1943835"/>
            <a:ext cx="23712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400" b="1" dirty="0" smtClean="0">
                <a:solidFill>
                  <a:srgbClr val="000000"/>
                </a:solidFill>
                <a:latin typeface="Calibri" pitchFamily="34" charset="0"/>
              </a:rPr>
              <a:t>Total E&amp;P: 27,43 </a:t>
            </a:r>
            <a:r>
              <a:rPr lang="pt-BR" sz="1400" b="1" dirty="0">
                <a:solidFill>
                  <a:srgbClr val="000000"/>
                </a:solidFill>
                <a:latin typeface="Calibri" pitchFamily="34" charset="0"/>
              </a:rPr>
              <a:t>mil km² </a:t>
            </a:r>
            <a:r>
              <a:rPr lang="pt-BR" sz="1400" b="1" dirty="0" smtClean="0">
                <a:solidFill>
                  <a:srgbClr val="000000"/>
                </a:solidFill>
                <a:latin typeface="Calibri" pitchFamily="34" charset="0"/>
              </a:rPr>
              <a:t>(18 %) </a:t>
            </a:r>
            <a:endParaRPr lang="pt-BR" dirty="0">
              <a:latin typeface="Arial" pitchFamily="34" charset="0"/>
            </a:endParaRPr>
          </a:p>
        </p:txBody>
      </p:sp>
      <p:sp>
        <p:nvSpPr>
          <p:cNvPr id="100" name="Rectangle 28"/>
          <p:cNvSpPr>
            <a:spLocks noChangeArrowheads="1"/>
          </p:cNvSpPr>
          <p:nvPr/>
        </p:nvSpPr>
        <p:spPr bwMode="auto">
          <a:xfrm>
            <a:off x="2060732" y="4286420"/>
            <a:ext cx="750845" cy="4387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92" name="Freeform 29"/>
          <p:cNvSpPr>
            <a:spLocks noEditPoints="1"/>
          </p:cNvSpPr>
          <p:nvPr/>
        </p:nvSpPr>
        <p:spPr bwMode="auto">
          <a:xfrm>
            <a:off x="2047325" y="4286420"/>
            <a:ext cx="764252" cy="464495"/>
          </a:xfrm>
          <a:custGeom>
            <a:avLst/>
            <a:gdLst>
              <a:gd name="T0" fmla="*/ 0 w 2688"/>
              <a:gd name="T1" fmla="*/ 2147483647 h 1008"/>
              <a:gd name="T2" fmla="*/ 2147483647 w 2688"/>
              <a:gd name="T3" fmla="*/ 0 h 1008"/>
              <a:gd name="T4" fmla="*/ 2147483647 w 2688"/>
              <a:gd name="T5" fmla="*/ 0 h 1008"/>
              <a:gd name="T6" fmla="*/ 2147483647 w 2688"/>
              <a:gd name="T7" fmla="*/ 2147483647 h 1008"/>
              <a:gd name="T8" fmla="*/ 2147483647 w 2688"/>
              <a:gd name="T9" fmla="*/ 2147483647 h 1008"/>
              <a:gd name="T10" fmla="*/ 2147483647 w 2688"/>
              <a:gd name="T11" fmla="*/ 2147483647 h 1008"/>
              <a:gd name="T12" fmla="*/ 2147483647 w 2688"/>
              <a:gd name="T13" fmla="*/ 2147483647 h 1008"/>
              <a:gd name="T14" fmla="*/ 0 w 2688"/>
              <a:gd name="T15" fmla="*/ 2147483647 h 1008"/>
              <a:gd name="T16" fmla="*/ 0 w 2688"/>
              <a:gd name="T17" fmla="*/ 2147483647 h 1008"/>
              <a:gd name="T18" fmla="*/ 2147483647 w 2688"/>
              <a:gd name="T19" fmla="*/ 2147483647 h 1008"/>
              <a:gd name="T20" fmla="*/ 2147483647 w 2688"/>
              <a:gd name="T21" fmla="*/ 2147483647 h 1008"/>
              <a:gd name="T22" fmla="*/ 2147483647 w 2688"/>
              <a:gd name="T23" fmla="*/ 2147483647 h 1008"/>
              <a:gd name="T24" fmla="*/ 2147483647 w 2688"/>
              <a:gd name="T25" fmla="*/ 2147483647 h 1008"/>
              <a:gd name="T26" fmla="*/ 2147483647 w 2688"/>
              <a:gd name="T27" fmla="*/ 2147483647 h 1008"/>
              <a:gd name="T28" fmla="*/ 2147483647 w 2688"/>
              <a:gd name="T29" fmla="*/ 2147483647 h 1008"/>
              <a:gd name="T30" fmla="*/ 2147483647 w 2688"/>
              <a:gd name="T31" fmla="*/ 2147483647 h 1008"/>
              <a:gd name="T32" fmla="*/ 2147483647 w 2688"/>
              <a:gd name="T33" fmla="*/ 2147483647 h 1008"/>
              <a:gd name="T34" fmla="*/ 2147483647 w 2688"/>
              <a:gd name="T35" fmla="*/ 2147483647 h 10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88" h="1008">
                <a:moveTo>
                  <a:pt x="0" y="24"/>
                </a:moveTo>
                <a:cubicBezTo>
                  <a:pt x="0" y="11"/>
                  <a:pt x="11" y="0"/>
                  <a:pt x="24" y="0"/>
                </a:cubicBezTo>
                <a:lnTo>
                  <a:pt x="2664" y="0"/>
                </a:lnTo>
                <a:cubicBezTo>
                  <a:pt x="2678" y="0"/>
                  <a:pt x="2688" y="11"/>
                  <a:pt x="2688" y="24"/>
                </a:cubicBezTo>
                <a:lnTo>
                  <a:pt x="2688" y="984"/>
                </a:lnTo>
                <a:cubicBezTo>
                  <a:pt x="2688" y="998"/>
                  <a:pt x="2678" y="1008"/>
                  <a:pt x="2664" y="1008"/>
                </a:cubicBezTo>
                <a:lnTo>
                  <a:pt x="24" y="1008"/>
                </a:lnTo>
                <a:cubicBezTo>
                  <a:pt x="11" y="1008"/>
                  <a:pt x="0" y="998"/>
                  <a:pt x="0" y="984"/>
                </a:cubicBezTo>
                <a:lnTo>
                  <a:pt x="0" y="24"/>
                </a:lnTo>
                <a:close/>
                <a:moveTo>
                  <a:pt x="48" y="984"/>
                </a:moveTo>
                <a:lnTo>
                  <a:pt x="24" y="960"/>
                </a:lnTo>
                <a:lnTo>
                  <a:pt x="2664" y="960"/>
                </a:lnTo>
                <a:lnTo>
                  <a:pt x="2640" y="984"/>
                </a:lnTo>
                <a:lnTo>
                  <a:pt x="2640" y="24"/>
                </a:lnTo>
                <a:lnTo>
                  <a:pt x="2664" y="48"/>
                </a:lnTo>
                <a:lnTo>
                  <a:pt x="24" y="48"/>
                </a:lnTo>
                <a:lnTo>
                  <a:pt x="48" y="24"/>
                </a:lnTo>
                <a:lnTo>
                  <a:pt x="48" y="984"/>
                </a:lnTo>
                <a:close/>
              </a:path>
            </a:pathLst>
          </a:custGeom>
          <a:solidFill>
            <a:srgbClr val="7F7F7F"/>
          </a:solidFill>
          <a:ln w="0" cap="flat">
            <a:solidFill>
              <a:srgbClr val="7F7F7F"/>
            </a:solidFill>
            <a:prstDash val="solid"/>
            <a:round/>
            <a:headEnd/>
            <a:tailEnd/>
          </a:ln>
        </p:spPr>
        <p:txBody>
          <a:bodyPr/>
          <a:lstStyle/>
          <a:p>
            <a:endParaRPr lang="pt-BR"/>
          </a:p>
        </p:txBody>
      </p:sp>
      <p:sp>
        <p:nvSpPr>
          <p:cNvPr id="99" name="Rectangle 30"/>
          <p:cNvSpPr>
            <a:spLocks noChangeArrowheads="1"/>
          </p:cNvSpPr>
          <p:nvPr/>
        </p:nvSpPr>
        <p:spPr bwMode="auto">
          <a:xfrm>
            <a:off x="2180631" y="4286420"/>
            <a:ext cx="4456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600" b="1" dirty="0" smtClean="0">
                <a:solidFill>
                  <a:srgbClr val="000000"/>
                </a:solidFill>
                <a:latin typeface="Calibri" pitchFamily="34" charset="0"/>
              </a:rPr>
              <a:t>Lapa </a:t>
            </a:r>
          </a:p>
        </p:txBody>
      </p:sp>
      <p:sp>
        <p:nvSpPr>
          <p:cNvPr id="101" name="Freeform 32"/>
          <p:cNvSpPr>
            <a:spLocks/>
          </p:cNvSpPr>
          <p:nvPr/>
        </p:nvSpPr>
        <p:spPr bwMode="auto">
          <a:xfrm>
            <a:off x="2811577" y="4534481"/>
            <a:ext cx="534752" cy="775746"/>
          </a:xfrm>
          <a:custGeom>
            <a:avLst/>
            <a:gdLst>
              <a:gd name="T0" fmla="*/ 2147483647 w 452"/>
              <a:gd name="T1" fmla="*/ 2147483647 h 424"/>
              <a:gd name="T2" fmla="*/ 0 w 452"/>
              <a:gd name="T3" fmla="*/ 2147483647 h 424"/>
              <a:gd name="T4" fmla="*/ 2147483647 w 452"/>
              <a:gd name="T5" fmla="*/ 0 h 424"/>
              <a:gd name="T6" fmla="*/ 2147483647 w 452"/>
              <a:gd name="T7" fmla="*/ 2147483647 h 424"/>
              <a:gd name="T8" fmla="*/ 2147483647 w 452"/>
              <a:gd name="T9" fmla="*/ 2147483647 h 4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 h="424">
                <a:moveTo>
                  <a:pt x="445" y="424"/>
                </a:moveTo>
                <a:lnTo>
                  <a:pt x="0" y="8"/>
                </a:lnTo>
                <a:lnTo>
                  <a:pt x="7" y="0"/>
                </a:lnTo>
                <a:lnTo>
                  <a:pt x="452" y="416"/>
                </a:lnTo>
                <a:lnTo>
                  <a:pt x="445" y="424"/>
                </a:lnTo>
                <a:close/>
              </a:path>
            </a:pathLst>
          </a:custGeom>
          <a:solidFill>
            <a:srgbClr val="000000"/>
          </a:solidFill>
          <a:ln w="0" cap="flat">
            <a:solidFill>
              <a:srgbClr val="000000"/>
            </a:solidFill>
            <a:prstDash val="solid"/>
            <a:round/>
            <a:headEnd/>
            <a:tailEnd/>
          </a:ln>
        </p:spPr>
        <p:txBody>
          <a:bodyPr/>
          <a:lstStyle/>
          <a:p>
            <a:endParaRPr lang="pt-BR"/>
          </a:p>
        </p:txBody>
      </p:sp>
      <p:sp>
        <p:nvSpPr>
          <p:cNvPr id="3" name="Retângulo 2"/>
          <p:cNvSpPr/>
          <p:nvPr/>
        </p:nvSpPr>
        <p:spPr>
          <a:xfrm>
            <a:off x="1989576" y="4502151"/>
            <a:ext cx="917239" cy="307777"/>
          </a:xfrm>
          <a:prstGeom prst="rect">
            <a:avLst/>
          </a:prstGeom>
        </p:spPr>
        <p:txBody>
          <a:bodyPr wrap="none">
            <a:spAutoFit/>
          </a:bodyPr>
          <a:lstStyle/>
          <a:p>
            <a:r>
              <a:rPr lang="pt-BR" sz="1400" b="1" dirty="0" smtClean="0">
                <a:solidFill>
                  <a:srgbClr val="000000"/>
                </a:solidFill>
                <a:latin typeface="Calibri" pitchFamily="34" charset="0"/>
              </a:rPr>
              <a:t>0,6 </a:t>
            </a:r>
            <a:r>
              <a:rPr lang="pt-BR" sz="1400" b="1" dirty="0">
                <a:solidFill>
                  <a:srgbClr val="000000"/>
                </a:solidFill>
                <a:latin typeface="Calibri" pitchFamily="34" charset="0"/>
              </a:rPr>
              <a:t>bi </a:t>
            </a:r>
            <a:r>
              <a:rPr lang="pt-BR" sz="1400" b="1" dirty="0" err="1">
                <a:solidFill>
                  <a:srgbClr val="000000"/>
                </a:solidFill>
                <a:latin typeface="Calibri" pitchFamily="34" charset="0"/>
              </a:rPr>
              <a:t>boe</a:t>
            </a:r>
            <a:endParaRPr lang="pt-BR" sz="1400" dirty="0">
              <a:latin typeface="Arial" pitchFamily="34" charset="0"/>
            </a:endParaRPr>
          </a:p>
        </p:txBody>
      </p:sp>
    </p:spTree>
    <p:extLst>
      <p:ext uri="{BB962C8B-B14F-4D97-AF65-F5344CB8AC3E}">
        <p14:creationId xmlns:p14="http://schemas.microsoft.com/office/powerpoint/2010/main" val="372970926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683569" y="383917"/>
            <a:ext cx="8208020" cy="646331"/>
          </a:xfrm>
          <a:gradFill rotWithShape="1">
            <a:gsLst>
              <a:gs pos="0">
                <a:srgbClr val="009900">
                  <a:gamma/>
                  <a:shade val="46275"/>
                  <a:invGamma/>
                </a:srgbClr>
              </a:gs>
              <a:gs pos="50000">
                <a:srgbClr val="009900"/>
              </a:gs>
              <a:gs pos="100000">
                <a:srgbClr val="009900">
                  <a:gamma/>
                  <a:shade val="46275"/>
                  <a:invGamma/>
                </a:srgbClr>
              </a:gs>
            </a:gsLst>
            <a:lin ang="5400000" scaled="1"/>
          </a:grad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extrusionH="76200" contourW="12700">
            <a:bevelT/>
            <a:bevelB/>
            <a:extrusionClr>
              <a:schemeClr val="tx2">
                <a:lumMod val="50000"/>
                <a:lumOff val="50000"/>
              </a:schemeClr>
            </a:extrusionClr>
          </a:sp3d>
        </p:spPr>
        <p:txBody>
          <a:bodyPr vert="horz" wrap="square" lIns="91440" tIns="45720" rIns="91440" bIns="45720" numCol="1" anchor="ctr" anchorCtr="0" compatLnSpc="1">
            <a:prstTxWarp prst="textNoShape">
              <a:avLst/>
            </a:prstTxWarp>
          </a:bodyPr>
          <a:lstStyle/>
          <a:p>
            <a:r>
              <a:rPr lang="pt-BR" dirty="0"/>
              <a:t>Reservas Provadas entre 2002 e 2014</a:t>
            </a:r>
          </a:p>
        </p:txBody>
      </p:sp>
      <p:graphicFrame>
        <p:nvGraphicFramePr>
          <p:cNvPr id="6" name="Gráfico 5"/>
          <p:cNvGraphicFramePr>
            <a:graphicFrameLocks/>
          </p:cNvGraphicFramePr>
          <p:nvPr>
            <p:extLst>
              <p:ext uri="{D42A27DB-BD31-4B8C-83A1-F6EECF244321}">
                <p14:modId xmlns:p14="http://schemas.microsoft.com/office/powerpoint/2010/main" val="2100918815"/>
              </p:ext>
            </p:extLst>
          </p:nvPr>
        </p:nvGraphicFramePr>
        <p:xfrm>
          <a:off x="251520" y="1268760"/>
          <a:ext cx="8568952"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17</a:t>
            </a:fld>
            <a:endParaRPr lang="pt-BR" dirty="0"/>
          </a:p>
        </p:txBody>
      </p:sp>
    </p:spTree>
    <p:extLst>
      <p:ext uri="{BB962C8B-B14F-4D97-AF65-F5344CB8AC3E}">
        <p14:creationId xmlns:p14="http://schemas.microsoft.com/office/powerpoint/2010/main" val="2544892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456347"/>
            <a:ext cx="6768877" cy="646331"/>
          </a:xfrm>
          <a:gradFill rotWithShape="1">
            <a:gsLst>
              <a:gs pos="0">
                <a:srgbClr val="009900">
                  <a:gamma/>
                  <a:shade val="46275"/>
                  <a:invGamma/>
                </a:srgbClr>
              </a:gs>
              <a:gs pos="50000">
                <a:srgbClr val="009900"/>
              </a:gs>
              <a:gs pos="100000">
                <a:srgbClr val="009900">
                  <a:gamma/>
                  <a:shade val="46275"/>
                  <a:invGamma/>
                </a:srgbClr>
              </a:gs>
            </a:gsLst>
            <a:lin ang="5400000" scaled="1"/>
          </a:grad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extrusionH="76200" contourW="12700">
            <a:bevelT/>
            <a:bevelB/>
            <a:extrusionClr>
              <a:schemeClr val="tx2">
                <a:lumMod val="50000"/>
                <a:lumOff val="50000"/>
              </a:schemeClr>
            </a:extrusionClr>
          </a:sp3d>
        </p:spPr>
        <p:txBody>
          <a:bodyPr vert="horz" wrap="square" lIns="91440" tIns="45720" rIns="91440" bIns="45720" numCol="1" anchor="ctr" anchorCtr="0" compatLnSpc="1">
            <a:prstTxWarp prst="textNoShape">
              <a:avLst/>
            </a:prstTxWarp>
          </a:bodyPr>
          <a:lstStyle/>
          <a:p>
            <a:r>
              <a:rPr lang="pt-BR" dirty="0"/>
              <a:t>Petróleo: produção X consumo</a:t>
            </a:r>
          </a:p>
        </p:txBody>
      </p:sp>
      <p:graphicFrame>
        <p:nvGraphicFramePr>
          <p:cNvPr id="5" name="Gráfico 4"/>
          <p:cNvGraphicFramePr>
            <a:graphicFrameLocks/>
          </p:cNvGraphicFramePr>
          <p:nvPr>
            <p:extLst>
              <p:ext uri="{D42A27DB-BD31-4B8C-83A1-F6EECF244321}">
                <p14:modId xmlns:p14="http://schemas.microsoft.com/office/powerpoint/2010/main" val="1980515746"/>
              </p:ext>
            </p:extLst>
          </p:nvPr>
        </p:nvGraphicFramePr>
        <p:xfrm>
          <a:off x="161412" y="1088688"/>
          <a:ext cx="8856984"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18</a:t>
            </a:fld>
            <a:endParaRPr lang="pt-BR" dirty="0"/>
          </a:p>
        </p:txBody>
      </p:sp>
    </p:spTree>
    <p:extLst>
      <p:ext uri="{BB962C8B-B14F-4D97-AF65-F5344CB8AC3E}">
        <p14:creationId xmlns:p14="http://schemas.microsoft.com/office/powerpoint/2010/main" val="2720114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548615"/>
            <a:ext cx="7560936" cy="540073"/>
          </a:xfrm>
          <a:gradFill rotWithShape="1">
            <a:gsLst>
              <a:gs pos="0">
                <a:srgbClr val="009900">
                  <a:gamma/>
                  <a:shade val="46275"/>
                  <a:invGamma/>
                </a:srgbClr>
              </a:gs>
              <a:gs pos="50000">
                <a:srgbClr val="009900"/>
              </a:gs>
              <a:gs pos="100000">
                <a:srgbClr val="009900">
                  <a:gamma/>
                  <a:shade val="46275"/>
                  <a:invGamma/>
                </a:srgbClr>
              </a:gs>
            </a:gsLst>
            <a:lin ang="5400000" scaled="1"/>
          </a:grad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extrusionH="76200" contourW="12700">
            <a:bevelT/>
            <a:bevelB/>
            <a:extrusionClr>
              <a:schemeClr val="tx2">
                <a:lumMod val="50000"/>
                <a:lumOff val="50000"/>
              </a:schemeClr>
            </a:extrusionClr>
          </a:sp3d>
        </p:spPr>
        <p:txBody>
          <a:bodyPr vert="horz" wrap="square" lIns="91440" tIns="45720" rIns="91440" bIns="45720" numCol="1" anchor="ctr" anchorCtr="0" compatLnSpc="1">
            <a:prstTxWarp prst="textNoShape">
              <a:avLst/>
            </a:prstTxWarp>
          </a:bodyPr>
          <a:lstStyle/>
          <a:p>
            <a:r>
              <a:rPr lang="pt-BR" sz="3200" dirty="0"/>
              <a:t>Evolução da Produção de Petróleo e LGN</a:t>
            </a:r>
          </a:p>
        </p:txBody>
      </p:sp>
      <p:graphicFrame>
        <p:nvGraphicFramePr>
          <p:cNvPr id="4" name="Gráfico 3"/>
          <p:cNvGraphicFramePr>
            <a:graphicFrameLocks noGrp="1"/>
          </p:cNvGraphicFramePr>
          <p:nvPr>
            <p:extLst>
              <p:ext uri="{D42A27DB-BD31-4B8C-83A1-F6EECF244321}">
                <p14:modId xmlns:p14="http://schemas.microsoft.com/office/powerpoint/2010/main" val="2309073770"/>
              </p:ext>
            </p:extLst>
          </p:nvPr>
        </p:nvGraphicFramePr>
        <p:xfrm>
          <a:off x="251520" y="1052736"/>
          <a:ext cx="856895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 explicativo retangular 5"/>
          <p:cNvSpPr/>
          <p:nvPr/>
        </p:nvSpPr>
        <p:spPr>
          <a:xfrm>
            <a:off x="4860032" y="2050854"/>
            <a:ext cx="1224156" cy="504077"/>
          </a:xfrm>
          <a:prstGeom prst="wedgeRectCallout">
            <a:avLst>
              <a:gd name="adj1" fmla="val 142126"/>
              <a:gd name="adj2" fmla="val 45225"/>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pt-BR" sz="2000" b="1" dirty="0" smtClean="0"/>
              <a:t>2.315,6</a:t>
            </a:r>
            <a:endParaRPr lang="pt-BR" sz="2000" b="1" dirty="0"/>
          </a:p>
        </p:txBody>
      </p:sp>
      <p:sp>
        <p:nvSpPr>
          <p:cNvPr id="7" name="Texto explicativo retangular 6"/>
          <p:cNvSpPr/>
          <p:nvPr/>
        </p:nvSpPr>
        <p:spPr>
          <a:xfrm>
            <a:off x="6444208" y="1632730"/>
            <a:ext cx="1224156" cy="504026"/>
          </a:xfrm>
          <a:prstGeom prst="wedgeRectCallout">
            <a:avLst>
              <a:gd name="adj1" fmla="val 121970"/>
              <a:gd name="adj2" fmla="val -3735"/>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pt-BR" sz="2000" b="1" dirty="0" smtClean="0"/>
              <a:t>2.595,7</a:t>
            </a:r>
            <a:endParaRPr lang="pt-BR" sz="2000" b="1" dirty="0"/>
          </a:p>
        </p:txBody>
      </p:sp>
      <p:sp>
        <p:nvSpPr>
          <p:cNvPr id="8"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19</a:t>
            </a:fld>
            <a:endParaRPr lang="pt-BR" dirty="0"/>
          </a:p>
        </p:txBody>
      </p:sp>
    </p:spTree>
    <p:extLst>
      <p:ext uri="{BB962C8B-B14F-4D97-AF65-F5344CB8AC3E}">
        <p14:creationId xmlns:p14="http://schemas.microsoft.com/office/powerpoint/2010/main" val="1153293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Arcabouço Legal E&amp;P</a:t>
            </a:r>
            <a:endParaRPr lang="pt-BR" dirty="0"/>
          </a:p>
        </p:txBody>
      </p:sp>
      <p:sp>
        <p:nvSpPr>
          <p:cNvPr id="6" name="Espaço Reservado para Conteúdo 5"/>
          <p:cNvSpPr>
            <a:spLocks noGrp="1"/>
          </p:cNvSpPr>
          <p:nvPr>
            <p:ph idx="1"/>
          </p:nvPr>
        </p:nvSpPr>
        <p:spPr>
          <a:xfrm>
            <a:off x="457200" y="1448736"/>
            <a:ext cx="8229600" cy="5220696"/>
          </a:xfrm>
        </p:spPr>
        <p:txBody>
          <a:bodyPr/>
          <a:lstStyle/>
          <a:p>
            <a:r>
              <a:rPr lang="pt-BR" sz="2000" dirty="0" smtClean="0"/>
              <a:t>Lei nº 9.478, de 1997</a:t>
            </a:r>
          </a:p>
          <a:p>
            <a:pPr lvl="1"/>
            <a:r>
              <a:rPr lang="pt-BR" sz="1800" dirty="0" smtClean="0"/>
              <a:t>Dispõe sobre a Política </a:t>
            </a:r>
            <a:r>
              <a:rPr lang="pt-BR" sz="1800" dirty="0"/>
              <a:t>E</a:t>
            </a:r>
            <a:r>
              <a:rPr lang="pt-BR" sz="1800" dirty="0" smtClean="0"/>
              <a:t>nergética, institui o CNPE, cria a ANP e estabelece regras para os contratos de concessão de E&amp;P</a:t>
            </a:r>
          </a:p>
          <a:p>
            <a:r>
              <a:rPr lang="pt-BR" sz="2000" dirty="0" smtClean="0"/>
              <a:t>Lei nº 12.351, de 2010</a:t>
            </a:r>
          </a:p>
          <a:p>
            <a:pPr lvl="1"/>
            <a:r>
              <a:rPr lang="pt-BR" sz="1800" dirty="0" smtClean="0"/>
              <a:t>Institui o Regime de Partilha para o polígono do </a:t>
            </a:r>
            <a:r>
              <a:rPr lang="pt-BR" sz="1800" dirty="0" err="1" smtClean="0"/>
              <a:t>Pré</a:t>
            </a:r>
            <a:r>
              <a:rPr lang="pt-BR" sz="1800" dirty="0" smtClean="0"/>
              <a:t>-sal e cria o Fundo Social</a:t>
            </a:r>
          </a:p>
          <a:p>
            <a:r>
              <a:rPr lang="pt-BR" sz="2000" dirty="0" smtClean="0"/>
              <a:t>Lei nº 12.304, de 2010</a:t>
            </a:r>
          </a:p>
          <a:p>
            <a:pPr lvl="1"/>
            <a:r>
              <a:rPr lang="pt-BR" sz="1800" dirty="0" smtClean="0"/>
              <a:t>Autoriza a criação da </a:t>
            </a:r>
            <a:r>
              <a:rPr lang="pt-BR" sz="1800" dirty="0" err="1" smtClean="0"/>
              <a:t>Pré</a:t>
            </a:r>
            <a:r>
              <a:rPr lang="pt-BR" sz="1800" dirty="0" smtClean="0"/>
              <a:t>-Sal Petróleo S.A. visando à gestão dos contratos de partilha e de comercialização da produção que couber à União</a:t>
            </a:r>
          </a:p>
          <a:p>
            <a:r>
              <a:rPr lang="pt-BR" sz="2000" dirty="0" smtClean="0"/>
              <a:t>Lei nº 12.276, de 2010</a:t>
            </a:r>
          </a:p>
          <a:p>
            <a:pPr lvl="1"/>
            <a:r>
              <a:rPr lang="pt-BR" sz="1800" dirty="0" smtClean="0"/>
              <a:t>Cessão Onerosa de 5 bilhões de </a:t>
            </a:r>
            <a:r>
              <a:rPr lang="pt-BR" sz="1800" dirty="0" err="1" smtClean="0"/>
              <a:t>bbl</a:t>
            </a:r>
            <a:r>
              <a:rPr lang="pt-BR" sz="1800" dirty="0" smtClean="0"/>
              <a:t> à Petrobras</a:t>
            </a:r>
          </a:p>
          <a:p>
            <a:r>
              <a:rPr lang="pt-BR" sz="2000" dirty="0" smtClean="0"/>
              <a:t>Lei nº 12.734, de 2012</a:t>
            </a:r>
          </a:p>
          <a:p>
            <a:pPr lvl="1"/>
            <a:r>
              <a:rPr lang="pt-BR" sz="1800" dirty="0" smtClean="0"/>
              <a:t>Estabelece royalties da partilha em 15% e amplia distribuição das participações governamentais – parcialmente suspensa pelo STF</a:t>
            </a:r>
          </a:p>
          <a:p>
            <a:r>
              <a:rPr lang="pt-BR" sz="2000" dirty="0" smtClean="0"/>
              <a:t>Lei nº 12.858, de 2013</a:t>
            </a:r>
          </a:p>
          <a:p>
            <a:pPr lvl="1"/>
            <a:r>
              <a:rPr lang="pt-BR" sz="1800" dirty="0" smtClean="0"/>
              <a:t>Destina recursos das participações governamentais e renda petrolífera da União para as áreas de educação e saúde</a:t>
            </a:r>
            <a:endParaRPr lang="pt-BR" sz="1800" dirty="0"/>
          </a:p>
        </p:txBody>
      </p:sp>
      <p:sp>
        <p:nvSpPr>
          <p:cNvPr id="4" name="Espaço Reservado para Número de Slide 3"/>
          <p:cNvSpPr>
            <a:spLocks noGrp="1"/>
          </p:cNvSpPr>
          <p:nvPr>
            <p:ph type="sldNum" sz="quarter" idx="10"/>
          </p:nvPr>
        </p:nvSpPr>
        <p:spPr/>
        <p:txBody>
          <a:bodyPr/>
          <a:lstStyle/>
          <a:p>
            <a:pPr>
              <a:defRPr/>
            </a:pPr>
            <a:fld id="{01502DF9-DBF2-4576-884B-34BA982E11B4}" type="slidenum">
              <a:rPr lang="pt-BR" smtClean="0"/>
              <a:pPr>
                <a:defRPr/>
              </a:pPr>
              <a:t>2</a:t>
            </a:fld>
            <a:endParaRPr lang="pt-BR" dirty="0"/>
          </a:p>
        </p:txBody>
      </p:sp>
    </p:spTree>
    <p:extLst>
      <p:ext uri="{BB962C8B-B14F-4D97-AF65-F5344CB8AC3E}">
        <p14:creationId xmlns:p14="http://schemas.microsoft.com/office/powerpoint/2010/main" val="1800413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672371"/>
            <a:ext cx="6768877" cy="646331"/>
          </a:xfrm>
          <a:gradFill rotWithShape="1">
            <a:gsLst>
              <a:gs pos="0">
                <a:srgbClr val="009900">
                  <a:gamma/>
                  <a:shade val="46275"/>
                  <a:invGamma/>
                </a:srgbClr>
              </a:gs>
              <a:gs pos="50000">
                <a:srgbClr val="009900"/>
              </a:gs>
              <a:gs pos="100000">
                <a:srgbClr val="009900">
                  <a:gamma/>
                  <a:shade val="46275"/>
                  <a:invGamma/>
                </a:srgbClr>
              </a:gs>
            </a:gsLst>
            <a:lin ang="5400000" scaled="1"/>
          </a:grad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extrusionH="76200" contourW="12700">
            <a:bevelT/>
            <a:bevelB/>
            <a:extrusionClr>
              <a:schemeClr val="tx2">
                <a:lumMod val="50000"/>
                <a:lumOff val="50000"/>
              </a:schemeClr>
            </a:extrusionClr>
          </a:sp3d>
        </p:spPr>
        <p:txBody>
          <a:bodyPr vert="horz" wrap="square" lIns="91440" tIns="45720" rIns="91440" bIns="45720" numCol="1" anchor="ctr" anchorCtr="0" compatLnSpc="1">
            <a:prstTxWarp prst="textNoShape">
              <a:avLst/>
            </a:prstTxWarp>
          </a:bodyPr>
          <a:lstStyle/>
          <a:p>
            <a:r>
              <a:rPr lang="pt-BR" dirty="0"/>
              <a:t>Gás Natural: produção X consumo</a:t>
            </a:r>
          </a:p>
        </p:txBody>
      </p:sp>
      <p:graphicFrame>
        <p:nvGraphicFramePr>
          <p:cNvPr id="10" name="Gráfico 9"/>
          <p:cNvGraphicFramePr>
            <a:graphicFrameLocks noGrp="1"/>
          </p:cNvGraphicFramePr>
          <p:nvPr>
            <p:extLst>
              <p:ext uri="{D42A27DB-BD31-4B8C-83A1-F6EECF244321}">
                <p14:modId xmlns:p14="http://schemas.microsoft.com/office/powerpoint/2010/main" val="389709586"/>
              </p:ext>
            </p:extLst>
          </p:nvPr>
        </p:nvGraphicFramePr>
        <p:xfrm>
          <a:off x="39925" y="1178700"/>
          <a:ext cx="8640960" cy="5569627"/>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20</a:t>
            </a:fld>
            <a:endParaRPr lang="pt-BR" dirty="0"/>
          </a:p>
        </p:txBody>
      </p:sp>
    </p:spTree>
    <p:extLst>
      <p:ext uri="{BB962C8B-B14F-4D97-AF65-F5344CB8AC3E}">
        <p14:creationId xmlns:p14="http://schemas.microsoft.com/office/powerpoint/2010/main" val="1780390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251424" y="1397584"/>
            <a:ext cx="5234646" cy="591224"/>
          </a:xfrm>
          <a:prstGeom prst="rect">
            <a:avLst/>
          </a:prstGeom>
          <a:gradFill flip="none" rotWithShape="1">
            <a:gsLst>
              <a:gs pos="0">
                <a:schemeClr val="accent1">
                  <a:lumMod val="50000"/>
                </a:schemeClr>
              </a:gs>
              <a:gs pos="30000">
                <a:srgbClr val="9CB86E"/>
              </a:gs>
              <a:gs pos="100000">
                <a:srgbClr val="156B13"/>
              </a:gs>
            </a:gsLst>
            <a:lin ang="2700000" scaled="1"/>
            <a:tileRect/>
          </a:gradFill>
          <a:ln w="9525">
            <a:noFill/>
            <a:miter lim="800000"/>
            <a:headEnd/>
            <a:tailEnd/>
          </a:ln>
        </p:spPr>
        <p:style>
          <a:lnRef idx="0">
            <a:schemeClr val="accent5"/>
          </a:lnRef>
          <a:fillRef idx="3">
            <a:schemeClr val="accent5"/>
          </a:fillRef>
          <a:effectRef idx="3">
            <a:schemeClr val="accent5"/>
          </a:effectRef>
          <a:fontRef idx="minor">
            <a:schemeClr val="lt1"/>
          </a:fontRef>
        </p:style>
        <p:txBody>
          <a:bodyPr anchor="ctr"/>
          <a:lstStyle/>
          <a:p>
            <a:pPr algn="ctr" fontAlgn="base">
              <a:lnSpc>
                <a:spcPct val="90000"/>
              </a:lnSpc>
              <a:spcBef>
                <a:spcPct val="0"/>
              </a:spcBef>
              <a:spcAft>
                <a:spcPct val="0"/>
              </a:spcAft>
              <a:defRPr/>
            </a:pPr>
            <a:r>
              <a:rPr lang="en-US" sz="1400" b="1" dirty="0">
                <a:solidFill>
                  <a:schemeClr val="tx1"/>
                </a:solidFill>
                <a:effectLst>
                  <a:outerShdw blurRad="60007" dist="310007" dir="7680000" sy="30000" kx="1300200" algn="ctr" rotWithShape="0">
                    <a:prstClr val="black">
                      <a:alpha val="32000"/>
                    </a:prstClr>
                  </a:outerShdw>
                </a:effectLst>
                <a:latin typeface="Calibri" pitchFamily="34" charset="0"/>
                <a:ea typeface="Arial Unicode MS" pitchFamily="34" charset="-128"/>
                <a:cs typeface="Arial Unicode MS" pitchFamily="34" charset="-128"/>
              </a:rPr>
              <a:t>BALANÇO E MERCADO DE GÁS NATURAL</a:t>
            </a:r>
          </a:p>
        </p:txBody>
      </p:sp>
      <p:sp>
        <p:nvSpPr>
          <p:cNvPr id="13" name="Rectangle 6"/>
          <p:cNvSpPr>
            <a:spLocks noChangeArrowheads="1"/>
          </p:cNvSpPr>
          <p:nvPr/>
        </p:nvSpPr>
        <p:spPr bwMode="auto">
          <a:xfrm>
            <a:off x="251424" y="1995328"/>
            <a:ext cx="5234646" cy="2908489"/>
          </a:xfrm>
          <a:prstGeom prst="rect">
            <a:avLst/>
          </a:prstGeom>
          <a:solidFill>
            <a:schemeClr val="accent1">
              <a:lumMod val="20000"/>
              <a:lumOff val="80000"/>
            </a:schemeClr>
          </a:solidFill>
          <a:ln>
            <a:noFill/>
          </a:ln>
          <a:extLst/>
        </p:spPr>
        <p:txBody>
          <a:bodyPr wrap="square" lIns="0" tIns="0" rIns="0" bIns="0">
            <a:spAutoFit/>
          </a:bodyPr>
          <a:lstStyle/>
          <a:p>
            <a:pPr marL="36000" lvl="1" fontAlgn="base">
              <a:lnSpc>
                <a:spcPct val="150000"/>
              </a:lnSpc>
              <a:spcBef>
                <a:spcPct val="0"/>
              </a:spcBef>
              <a:spcAft>
                <a:spcPct val="0"/>
              </a:spcAft>
            </a:pPr>
            <a:r>
              <a:rPr lang="pt-BR" sz="1200" b="1" dirty="0" smtClean="0">
                <a:latin typeface="Arial" charset="0"/>
              </a:rPr>
              <a:t>Reservas </a:t>
            </a:r>
            <a:r>
              <a:rPr lang="pt-BR" sz="1200" b="1" dirty="0">
                <a:latin typeface="Arial" charset="0"/>
              </a:rPr>
              <a:t>Provadas (</a:t>
            </a:r>
            <a:r>
              <a:rPr lang="pt-BR" sz="1200" b="1" dirty="0" smtClean="0">
                <a:latin typeface="Arial" charset="0"/>
              </a:rPr>
              <a:t>2014):        471,1 </a:t>
            </a:r>
            <a:r>
              <a:rPr lang="pt-BR" sz="1200" b="1" dirty="0">
                <a:latin typeface="Arial" charset="0"/>
              </a:rPr>
              <a:t>bilhões m³ (</a:t>
            </a:r>
            <a:r>
              <a:rPr lang="pt-BR" sz="1200" b="1" dirty="0" smtClean="0">
                <a:latin typeface="Arial" charset="0"/>
              </a:rPr>
              <a:t>16,6 </a:t>
            </a:r>
            <a:r>
              <a:rPr lang="pt-BR" sz="1200" b="1" dirty="0" err="1">
                <a:latin typeface="Arial" charset="0"/>
              </a:rPr>
              <a:t>tcf</a:t>
            </a:r>
            <a:r>
              <a:rPr lang="pt-BR" sz="1200" b="1" dirty="0">
                <a:latin typeface="Arial" charset="0"/>
              </a:rPr>
              <a:t>)</a:t>
            </a:r>
          </a:p>
          <a:p>
            <a:pPr marL="36000" lvl="1" fontAlgn="base">
              <a:lnSpc>
                <a:spcPct val="150000"/>
              </a:lnSpc>
              <a:spcBef>
                <a:spcPct val="0"/>
              </a:spcBef>
              <a:spcAft>
                <a:spcPct val="0"/>
              </a:spcAft>
            </a:pPr>
            <a:r>
              <a:rPr lang="pt-BR" sz="1050" b="1" dirty="0">
                <a:latin typeface="Arial" charset="0"/>
              </a:rPr>
              <a:t>                    	       </a:t>
            </a:r>
            <a:r>
              <a:rPr lang="pt-BR" sz="1050" b="1" dirty="0" smtClean="0">
                <a:latin typeface="Arial" charset="0"/>
              </a:rPr>
              <a:t>	                    Média 2013 </a:t>
            </a:r>
            <a:r>
              <a:rPr lang="pt-BR" sz="1050" b="1" dirty="0">
                <a:latin typeface="Arial" charset="0"/>
              </a:rPr>
              <a:t>	   </a:t>
            </a:r>
            <a:r>
              <a:rPr lang="pt-BR" sz="1050" b="1" dirty="0" smtClean="0">
                <a:latin typeface="Arial" charset="0"/>
              </a:rPr>
              <a:t>               </a:t>
            </a:r>
            <a:r>
              <a:rPr lang="pt-BR" sz="1050" b="1" dirty="0">
                <a:latin typeface="Arial" charset="0"/>
              </a:rPr>
              <a:t>Média </a:t>
            </a:r>
            <a:r>
              <a:rPr lang="pt-BR" sz="1050" b="1" dirty="0" smtClean="0">
                <a:latin typeface="Arial" charset="0"/>
              </a:rPr>
              <a:t>2014</a:t>
            </a:r>
            <a:endParaRPr lang="pt-BR" sz="1050" b="1" dirty="0">
              <a:latin typeface="Arial" charset="0"/>
            </a:endParaRPr>
          </a:p>
          <a:p>
            <a:pPr marL="36000" lvl="1" fontAlgn="base">
              <a:lnSpc>
                <a:spcPct val="150000"/>
              </a:lnSpc>
              <a:spcBef>
                <a:spcPct val="0"/>
              </a:spcBef>
              <a:spcAft>
                <a:spcPct val="0"/>
              </a:spcAft>
            </a:pPr>
            <a:r>
              <a:rPr lang="pt-BR" sz="1050" b="1" dirty="0" smtClean="0">
                <a:latin typeface="Arial" charset="0"/>
              </a:rPr>
              <a:t>Produção </a:t>
            </a:r>
            <a:r>
              <a:rPr lang="pt-BR" sz="1050" b="1" dirty="0">
                <a:latin typeface="Arial" charset="0"/>
              </a:rPr>
              <a:t>Nacional de GN:	  </a:t>
            </a:r>
            <a:r>
              <a:rPr lang="pt-BR" sz="1050" b="1" dirty="0" smtClean="0">
                <a:latin typeface="Arial" charset="0"/>
              </a:rPr>
              <a:t>              77,2</a:t>
            </a:r>
            <a:r>
              <a:rPr lang="pt-BR" sz="1050" b="1" dirty="0">
                <a:latin typeface="Arial" charset="0"/>
              </a:rPr>
              <a:t>	MM m³/dia	  </a:t>
            </a:r>
            <a:r>
              <a:rPr lang="pt-BR" sz="1050" b="1" dirty="0" smtClean="0">
                <a:latin typeface="Arial" charset="0"/>
              </a:rPr>
              <a:t>              87,4</a:t>
            </a:r>
            <a:r>
              <a:rPr lang="pt-BR" sz="1050" b="1" dirty="0">
                <a:latin typeface="Arial" charset="0"/>
              </a:rPr>
              <a:t>	MM m³/dia</a:t>
            </a:r>
          </a:p>
          <a:p>
            <a:pPr marL="36000" lvl="1" fontAlgn="base">
              <a:lnSpc>
                <a:spcPct val="150000"/>
              </a:lnSpc>
              <a:spcBef>
                <a:spcPct val="0"/>
              </a:spcBef>
              <a:spcAft>
                <a:spcPct val="0"/>
              </a:spcAft>
            </a:pPr>
            <a:r>
              <a:rPr lang="pt-BR" sz="1050" b="1" dirty="0" smtClean="0">
                <a:latin typeface="Arial" charset="0"/>
              </a:rPr>
              <a:t>Queima </a:t>
            </a:r>
            <a:r>
              <a:rPr lang="pt-BR" sz="1050" b="1" dirty="0">
                <a:latin typeface="Arial" charset="0"/>
              </a:rPr>
              <a:t>e perda:              	    </a:t>
            </a:r>
            <a:r>
              <a:rPr lang="pt-BR" sz="1050" b="1" dirty="0" smtClean="0">
                <a:latin typeface="Arial" charset="0"/>
              </a:rPr>
              <a:t>              3,6 </a:t>
            </a:r>
            <a:r>
              <a:rPr lang="pt-BR" sz="1050" b="1" dirty="0">
                <a:latin typeface="Arial" charset="0"/>
              </a:rPr>
              <a:t>	MM m³/dia	    </a:t>
            </a:r>
            <a:r>
              <a:rPr lang="pt-BR" sz="1050" b="1" dirty="0" smtClean="0">
                <a:latin typeface="Arial" charset="0"/>
              </a:rPr>
              <a:t>              4,4</a:t>
            </a:r>
            <a:r>
              <a:rPr lang="pt-BR" sz="1050" b="1" dirty="0">
                <a:latin typeface="Arial" charset="0"/>
              </a:rPr>
              <a:t>	MM m³/dia</a:t>
            </a:r>
          </a:p>
          <a:p>
            <a:pPr marL="36000" lvl="1" fontAlgn="base">
              <a:lnSpc>
                <a:spcPct val="150000"/>
              </a:lnSpc>
              <a:spcBef>
                <a:spcPct val="0"/>
              </a:spcBef>
              <a:spcAft>
                <a:spcPct val="0"/>
              </a:spcAft>
            </a:pPr>
            <a:r>
              <a:rPr lang="pt-BR" sz="1050" b="1" dirty="0" err="1" smtClean="0">
                <a:latin typeface="Arial" charset="0"/>
              </a:rPr>
              <a:t>Re-injeção</a:t>
            </a:r>
            <a:r>
              <a:rPr lang="pt-BR" sz="1050" b="1" dirty="0">
                <a:latin typeface="Arial" charset="0"/>
              </a:rPr>
              <a:t>:                	    </a:t>
            </a:r>
            <a:r>
              <a:rPr lang="pt-BR" sz="1050" b="1" dirty="0" smtClean="0">
                <a:latin typeface="Arial" charset="0"/>
              </a:rPr>
              <a:t>            10,6 </a:t>
            </a:r>
            <a:r>
              <a:rPr lang="pt-BR" sz="1050" b="1" dirty="0">
                <a:latin typeface="Arial" charset="0"/>
              </a:rPr>
              <a:t>	MM m³/dia	  </a:t>
            </a:r>
            <a:r>
              <a:rPr lang="pt-BR" sz="1050" b="1" dirty="0" smtClean="0">
                <a:latin typeface="Arial" charset="0"/>
              </a:rPr>
              <a:t>              15,1</a:t>
            </a:r>
            <a:r>
              <a:rPr lang="pt-BR" sz="1050" b="1" dirty="0">
                <a:latin typeface="Arial" charset="0"/>
              </a:rPr>
              <a:t>	MM m³/dia</a:t>
            </a:r>
          </a:p>
          <a:p>
            <a:pPr marL="36000" lvl="1" fontAlgn="base">
              <a:lnSpc>
                <a:spcPct val="150000"/>
              </a:lnSpc>
              <a:spcBef>
                <a:spcPct val="0"/>
              </a:spcBef>
              <a:spcAft>
                <a:spcPct val="0"/>
              </a:spcAft>
            </a:pPr>
            <a:r>
              <a:rPr lang="pt-BR" sz="1050" b="1" dirty="0" smtClean="0">
                <a:latin typeface="Arial" charset="0"/>
              </a:rPr>
              <a:t>Absorção </a:t>
            </a:r>
            <a:r>
              <a:rPr lang="pt-BR" sz="1050" b="1" dirty="0">
                <a:latin typeface="Arial" charset="0"/>
              </a:rPr>
              <a:t>em </a:t>
            </a:r>
            <a:r>
              <a:rPr lang="pt-BR" sz="1050" b="1" dirty="0" err="1">
                <a:latin typeface="Arial" charset="0"/>
              </a:rPr>
              <a:t>UPGNs</a:t>
            </a:r>
            <a:r>
              <a:rPr lang="pt-BR" sz="1050" b="1" dirty="0">
                <a:latin typeface="Arial" charset="0"/>
              </a:rPr>
              <a:t>:          	    </a:t>
            </a:r>
            <a:r>
              <a:rPr lang="pt-BR" sz="1050" b="1" dirty="0" smtClean="0">
                <a:latin typeface="Arial" charset="0"/>
              </a:rPr>
              <a:t>              3,6</a:t>
            </a:r>
            <a:r>
              <a:rPr lang="pt-BR" sz="1050" b="1" dirty="0">
                <a:latin typeface="Arial" charset="0"/>
              </a:rPr>
              <a:t>	MM m³/dia 	    </a:t>
            </a:r>
            <a:r>
              <a:rPr lang="pt-BR" sz="1050" b="1" dirty="0" smtClean="0">
                <a:latin typeface="Arial" charset="0"/>
              </a:rPr>
              <a:t>              3,6</a:t>
            </a:r>
            <a:r>
              <a:rPr lang="pt-BR" sz="1050" b="1" dirty="0">
                <a:latin typeface="Arial" charset="0"/>
              </a:rPr>
              <a:t>	MM m³/dia</a:t>
            </a:r>
          </a:p>
          <a:p>
            <a:pPr marL="36000" lvl="1" fontAlgn="base">
              <a:lnSpc>
                <a:spcPct val="150000"/>
              </a:lnSpc>
              <a:spcBef>
                <a:spcPct val="0"/>
              </a:spcBef>
              <a:spcAft>
                <a:spcPct val="0"/>
              </a:spcAft>
            </a:pPr>
            <a:r>
              <a:rPr lang="pt-BR" sz="1050" b="1" dirty="0" smtClean="0">
                <a:latin typeface="Arial" charset="0"/>
              </a:rPr>
              <a:t>Consumo </a:t>
            </a:r>
            <a:r>
              <a:rPr lang="pt-BR" sz="1050" b="1" dirty="0">
                <a:latin typeface="Arial" charset="0"/>
              </a:rPr>
              <a:t>E&amp;P-Transporte:	  </a:t>
            </a:r>
            <a:r>
              <a:rPr lang="pt-BR" sz="1050" b="1" dirty="0" smtClean="0">
                <a:latin typeface="Arial" charset="0"/>
              </a:rPr>
              <a:t>              15,1</a:t>
            </a:r>
            <a:r>
              <a:rPr lang="pt-BR" sz="1050" b="1" dirty="0">
                <a:latin typeface="Arial" charset="0"/>
              </a:rPr>
              <a:t>	MM m³/dia 	  </a:t>
            </a:r>
            <a:r>
              <a:rPr lang="pt-BR" sz="1050" b="1" dirty="0" smtClean="0">
                <a:latin typeface="Arial" charset="0"/>
              </a:rPr>
              <a:t>              15,3</a:t>
            </a:r>
            <a:r>
              <a:rPr lang="pt-BR" sz="1050" b="1" dirty="0">
                <a:latin typeface="Arial" charset="0"/>
              </a:rPr>
              <a:t>	MM m³/dia</a:t>
            </a:r>
          </a:p>
          <a:p>
            <a:pPr marL="36000" lvl="1" fontAlgn="base">
              <a:lnSpc>
                <a:spcPct val="150000"/>
              </a:lnSpc>
              <a:spcBef>
                <a:spcPct val="0"/>
              </a:spcBef>
              <a:spcAft>
                <a:spcPct val="0"/>
              </a:spcAft>
            </a:pPr>
            <a:r>
              <a:rPr lang="pt-BR" sz="1050" b="1" dirty="0" smtClean="0">
                <a:latin typeface="Arial" charset="0"/>
              </a:rPr>
              <a:t>Oferta </a:t>
            </a:r>
            <a:r>
              <a:rPr lang="pt-BR" sz="1050" b="1" dirty="0">
                <a:latin typeface="Arial" charset="0"/>
              </a:rPr>
              <a:t>de Gás Nacional:	  </a:t>
            </a:r>
            <a:r>
              <a:rPr lang="pt-BR" sz="1050" b="1" dirty="0" smtClean="0">
                <a:latin typeface="Arial" charset="0"/>
              </a:rPr>
              <a:t>              44,3</a:t>
            </a:r>
            <a:r>
              <a:rPr lang="pt-BR" sz="1050" b="1" dirty="0">
                <a:latin typeface="Arial" charset="0"/>
              </a:rPr>
              <a:t>	MM m³/dia 	  </a:t>
            </a:r>
            <a:r>
              <a:rPr lang="pt-BR" sz="1050" b="1" dirty="0" smtClean="0">
                <a:latin typeface="Arial" charset="0"/>
              </a:rPr>
              <a:t>              48,3</a:t>
            </a:r>
            <a:r>
              <a:rPr lang="pt-BR" sz="1050" b="1" dirty="0">
                <a:latin typeface="Arial" charset="0"/>
              </a:rPr>
              <a:t>	MM m³/dia </a:t>
            </a:r>
          </a:p>
          <a:p>
            <a:pPr marL="36000" lvl="1" fontAlgn="base">
              <a:lnSpc>
                <a:spcPct val="150000"/>
              </a:lnSpc>
              <a:spcBef>
                <a:spcPct val="0"/>
              </a:spcBef>
              <a:spcAft>
                <a:spcPct val="0"/>
              </a:spcAft>
            </a:pPr>
            <a:r>
              <a:rPr lang="pt-BR" sz="1050" b="1" dirty="0" smtClean="0">
                <a:latin typeface="Arial" charset="0"/>
              </a:rPr>
              <a:t>Oferta importada por gasoduto*:          30,7 MM </a:t>
            </a:r>
            <a:r>
              <a:rPr lang="pt-BR" sz="1050" b="1" dirty="0">
                <a:latin typeface="Arial" charset="0"/>
              </a:rPr>
              <a:t>m³/dia 	  </a:t>
            </a:r>
            <a:r>
              <a:rPr lang="pt-BR" sz="1050" b="1" dirty="0" smtClean="0">
                <a:latin typeface="Arial" charset="0"/>
              </a:rPr>
              <a:t>              32,8</a:t>
            </a:r>
            <a:r>
              <a:rPr lang="pt-BR" sz="1050" b="1" dirty="0">
                <a:latin typeface="Arial" charset="0"/>
              </a:rPr>
              <a:t>	MM m³/dia</a:t>
            </a:r>
          </a:p>
          <a:p>
            <a:pPr marL="36000" lvl="1" fontAlgn="base">
              <a:lnSpc>
                <a:spcPct val="150000"/>
              </a:lnSpc>
              <a:spcBef>
                <a:spcPct val="0"/>
              </a:spcBef>
              <a:spcAft>
                <a:spcPct val="0"/>
              </a:spcAft>
            </a:pPr>
            <a:r>
              <a:rPr lang="pt-BR" sz="1050" b="1" dirty="0" smtClean="0">
                <a:latin typeface="Arial" charset="0"/>
              </a:rPr>
              <a:t>Oferta importada em GNL:</a:t>
            </a:r>
            <a:r>
              <a:rPr lang="pt-BR" sz="1050" b="1" dirty="0">
                <a:latin typeface="Arial" charset="0"/>
              </a:rPr>
              <a:t>	    </a:t>
            </a:r>
            <a:r>
              <a:rPr lang="pt-BR" sz="1050" b="1" dirty="0" smtClean="0">
                <a:latin typeface="Arial" charset="0"/>
              </a:rPr>
              <a:t>            14,6</a:t>
            </a:r>
            <a:r>
              <a:rPr lang="pt-BR" sz="1050" b="1" dirty="0">
                <a:latin typeface="Arial" charset="0"/>
              </a:rPr>
              <a:t>	MM m³/dia	  </a:t>
            </a:r>
            <a:r>
              <a:rPr lang="pt-BR" sz="1050" b="1" dirty="0" smtClean="0">
                <a:latin typeface="Arial" charset="0"/>
              </a:rPr>
              <a:t>              19,9</a:t>
            </a:r>
            <a:r>
              <a:rPr lang="pt-BR" sz="1050" b="1" dirty="0">
                <a:latin typeface="Arial" charset="0"/>
              </a:rPr>
              <a:t>	MM m³/dia</a:t>
            </a:r>
          </a:p>
          <a:p>
            <a:pPr marL="36000" lvl="1" fontAlgn="base">
              <a:lnSpc>
                <a:spcPct val="150000"/>
              </a:lnSpc>
              <a:spcBef>
                <a:spcPct val="0"/>
              </a:spcBef>
              <a:spcAft>
                <a:spcPct val="0"/>
              </a:spcAft>
            </a:pPr>
            <a:r>
              <a:rPr lang="pt-BR" sz="1050" b="1" dirty="0">
                <a:latin typeface="Arial" charset="0"/>
              </a:rPr>
              <a:t>T</a:t>
            </a:r>
            <a:r>
              <a:rPr lang="pt-BR" sz="1050" b="1" dirty="0" smtClean="0">
                <a:latin typeface="Arial" charset="0"/>
              </a:rPr>
              <a:t>otal </a:t>
            </a:r>
            <a:r>
              <a:rPr lang="pt-BR" sz="1050" b="1" dirty="0">
                <a:latin typeface="Arial" charset="0"/>
              </a:rPr>
              <a:t>ofertado ao mercado: 	  </a:t>
            </a:r>
            <a:r>
              <a:rPr lang="pt-BR" sz="1050" b="1" dirty="0" smtClean="0">
                <a:latin typeface="Arial" charset="0"/>
              </a:rPr>
              <a:t>              89,6</a:t>
            </a:r>
            <a:r>
              <a:rPr lang="pt-BR" sz="1050" b="1" dirty="0">
                <a:latin typeface="Arial" charset="0"/>
              </a:rPr>
              <a:t>	MM m³/dia	  </a:t>
            </a:r>
            <a:r>
              <a:rPr lang="pt-BR" sz="1050" b="1" dirty="0" smtClean="0">
                <a:latin typeface="Arial" charset="0"/>
              </a:rPr>
              <a:t>            100,0</a:t>
            </a:r>
            <a:r>
              <a:rPr lang="pt-BR" sz="1050" b="1" dirty="0">
                <a:latin typeface="Arial" charset="0"/>
              </a:rPr>
              <a:t>	MM m³/dia</a:t>
            </a:r>
          </a:p>
          <a:p>
            <a:pPr marL="36000" lvl="1" fontAlgn="base">
              <a:lnSpc>
                <a:spcPct val="150000"/>
              </a:lnSpc>
              <a:spcBef>
                <a:spcPct val="0"/>
              </a:spcBef>
              <a:spcAft>
                <a:spcPct val="0"/>
              </a:spcAft>
            </a:pPr>
            <a:r>
              <a:rPr lang="pt-BR" sz="900" b="1" dirty="0">
                <a:latin typeface="Arial" charset="0"/>
              </a:rPr>
              <a:t>*excluído consumo no </a:t>
            </a:r>
            <a:r>
              <a:rPr lang="pt-BR" sz="900" b="1" dirty="0" smtClean="0">
                <a:latin typeface="Arial" charset="0"/>
              </a:rPr>
              <a:t>transporte</a:t>
            </a:r>
            <a:endParaRPr lang="pt-BR" sz="900" b="1" dirty="0">
              <a:latin typeface="Arial" charset="0"/>
            </a:endParaRPr>
          </a:p>
        </p:txBody>
      </p:sp>
      <p:sp>
        <p:nvSpPr>
          <p:cNvPr id="14" name="Rectangle 2"/>
          <p:cNvSpPr>
            <a:spLocks noChangeArrowheads="1"/>
          </p:cNvSpPr>
          <p:nvPr/>
        </p:nvSpPr>
        <p:spPr bwMode="auto">
          <a:xfrm>
            <a:off x="5580113" y="1397586"/>
            <a:ext cx="3312464" cy="591222"/>
          </a:xfrm>
          <a:prstGeom prst="rect">
            <a:avLst/>
          </a:prstGeom>
          <a:gradFill flip="none" rotWithShape="1">
            <a:gsLst>
              <a:gs pos="0">
                <a:schemeClr val="accent1">
                  <a:lumMod val="50000"/>
                </a:schemeClr>
              </a:gs>
              <a:gs pos="30000">
                <a:srgbClr val="9CB86E"/>
              </a:gs>
              <a:gs pos="100000">
                <a:srgbClr val="156B13"/>
              </a:gs>
            </a:gsLst>
            <a:lin ang="2700000" scaled="1"/>
            <a:tileRect/>
          </a:gradFill>
          <a:ln w="9525">
            <a:noFill/>
            <a:miter lim="800000"/>
            <a:headEnd/>
            <a:tailEnd/>
          </a:ln>
        </p:spPr>
        <p:style>
          <a:lnRef idx="0">
            <a:schemeClr val="accent5"/>
          </a:lnRef>
          <a:fillRef idx="3">
            <a:schemeClr val="accent5"/>
          </a:fillRef>
          <a:effectRef idx="3">
            <a:schemeClr val="accent5"/>
          </a:effectRef>
          <a:fontRef idx="minor">
            <a:schemeClr val="lt1"/>
          </a:fontRef>
        </p:style>
        <p:txBody>
          <a:bodyPr anchor="ctr"/>
          <a:lstStyle/>
          <a:p>
            <a:pPr algn="ctr" fontAlgn="base">
              <a:lnSpc>
                <a:spcPct val="90000"/>
              </a:lnSpc>
              <a:spcBef>
                <a:spcPct val="0"/>
              </a:spcBef>
              <a:spcAft>
                <a:spcPct val="0"/>
              </a:spcAft>
              <a:defRPr/>
            </a:pPr>
            <a:r>
              <a:rPr lang="en-US" sz="1400" b="1" dirty="0">
                <a:solidFill>
                  <a:schemeClr val="tx1"/>
                </a:solidFill>
                <a:effectLst>
                  <a:outerShdw blurRad="60007" dist="310007" dir="7680000" sy="30000" kx="1300200" algn="ctr" rotWithShape="0">
                    <a:prstClr val="black">
                      <a:alpha val="32000"/>
                    </a:prstClr>
                  </a:outerShdw>
                </a:effectLst>
                <a:latin typeface="Calibri" pitchFamily="34" charset="0"/>
                <a:ea typeface="Arial Unicode MS" pitchFamily="34" charset="-128"/>
                <a:cs typeface="Arial Unicode MS" pitchFamily="34" charset="-128"/>
              </a:rPr>
              <a:t>CONSUMO DE GÁS NATURAL POR </a:t>
            </a:r>
            <a:r>
              <a:rPr lang="en-US" sz="1400" b="1" dirty="0" smtClean="0">
                <a:solidFill>
                  <a:schemeClr val="tx1"/>
                </a:solidFill>
                <a:effectLst>
                  <a:outerShdw blurRad="60007" dist="310007" dir="7680000" sy="30000" kx="1300200" algn="ctr" rotWithShape="0">
                    <a:prstClr val="black">
                      <a:alpha val="32000"/>
                    </a:prstClr>
                  </a:outerShdw>
                </a:effectLst>
                <a:latin typeface="Calibri" pitchFamily="34" charset="0"/>
                <a:ea typeface="Arial Unicode MS" pitchFamily="34" charset="-128"/>
                <a:cs typeface="Arial Unicode MS" pitchFamily="34" charset="-128"/>
              </a:rPr>
              <a:t>SETOR</a:t>
            </a:r>
          </a:p>
          <a:p>
            <a:pPr algn="ctr" fontAlgn="base">
              <a:lnSpc>
                <a:spcPct val="90000"/>
              </a:lnSpc>
              <a:spcBef>
                <a:spcPct val="0"/>
              </a:spcBef>
              <a:spcAft>
                <a:spcPct val="0"/>
              </a:spcAft>
              <a:defRPr/>
            </a:pPr>
            <a:r>
              <a:rPr lang="en-US" sz="1400" b="1" dirty="0">
                <a:solidFill>
                  <a:schemeClr val="tx1"/>
                </a:solidFill>
                <a:effectLst>
                  <a:outerShdw blurRad="60007" dist="310007" dir="7680000" sy="30000" kx="1300200" algn="ctr" rotWithShape="0">
                    <a:prstClr val="black">
                      <a:alpha val="32000"/>
                    </a:prstClr>
                  </a:outerShdw>
                </a:effectLst>
                <a:latin typeface="Calibri" pitchFamily="34" charset="0"/>
                <a:ea typeface="Arial Unicode MS" pitchFamily="34" charset="-128"/>
                <a:cs typeface="Arial Unicode MS" pitchFamily="34" charset="-128"/>
              </a:rPr>
              <a:t>(</a:t>
            </a:r>
            <a:r>
              <a:rPr lang="en-US" sz="1400" b="1" dirty="0" err="1">
                <a:solidFill>
                  <a:schemeClr val="tx1"/>
                </a:solidFill>
                <a:effectLst>
                  <a:outerShdw blurRad="60007" dist="310007" dir="7680000" sy="30000" kx="1300200" algn="ctr" rotWithShape="0">
                    <a:prstClr val="black">
                      <a:alpha val="32000"/>
                    </a:prstClr>
                  </a:outerShdw>
                </a:effectLst>
                <a:latin typeface="Calibri" pitchFamily="34" charset="0"/>
                <a:ea typeface="Arial Unicode MS" pitchFamily="34" charset="-128"/>
                <a:cs typeface="Arial Unicode MS" pitchFamily="34" charset="-128"/>
              </a:rPr>
              <a:t>em</a:t>
            </a:r>
            <a:r>
              <a:rPr lang="en-US" sz="1400" b="1" dirty="0">
                <a:solidFill>
                  <a:schemeClr val="tx1"/>
                </a:solidFill>
                <a:effectLst>
                  <a:outerShdw blurRad="60007" dist="310007" dir="7680000" sy="30000" kx="1300200" algn="ctr" rotWithShape="0">
                    <a:prstClr val="black">
                      <a:alpha val="32000"/>
                    </a:prstClr>
                  </a:outerShdw>
                </a:effectLst>
                <a:latin typeface="Calibri" pitchFamily="34" charset="0"/>
                <a:ea typeface="Arial Unicode MS" pitchFamily="34" charset="-128"/>
                <a:cs typeface="Arial Unicode MS" pitchFamily="34" charset="-128"/>
              </a:rPr>
              <a:t> </a:t>
            </a:r>
            <a:r>
              <a:rPr lang="en-US" sz="1400" b="1" dirty="0" err="1">
                <a:solidFill>
                  <a:schemeClr val="tx1"/>
                </a:solidFill>
                <a:effectLst>
                  <a:outerShdw blurRad="60007" dist="310007" dir="7680000" sy="30000" kx="1300200" algn="ctr" rotWithShape="0">
                    <a:prstClr val="black">
                      <a:alpha val="32000"/>
                    </a:prstClr>
                  </a:outerShdw>
                </a:effectLst>
                <a:latin typeface="Calibri" pitchFamily="34" charset="0"/>
                <a:ea typeface="Arial Unicode MS" pitchFamily="34" charset="-128"/>
                <a:cs typeface="Arial Unicode MS" pitchFamily="34" charset="-128"/>
              </a:rPr>
              <a:t>milhões</a:t>
            </a:r>
            <a:r>
              <a:rPr lang="en-US" sz="1400" b="1" dirty="0">
                <a:solidFill>
                  <a:schemeClr val="tx1"/>
                </a:solidFill>
                <a:effectLst>
                  <a:outerShdw blurRad="60007" dist="310007" dir="7680000" sy="30000" kx="1300200" algn="ctr" rotWithShape="0">
                    <a:prstClr val="black">
                      <a:alpha val="32000"/>
                    </a:prstClr>
                  </a:outerShdw>
                </a:effectLst>
                <a:latin typeface="Calibri" pitchFamily="34" charset="0"/>
                <a:ea typeface="Arial Unicode MS" pitchFamily="34" charset="-128"/>
                <a:cs typeface="Arial Unicode MS" pitchFamily="34" charset="-128"/>
              </a:rPr>
              <a:t> de m³/</a:t>
            </a:r>
            <a:r>
              <a:rPr lang="en-US" sz="1400" b="1" dirty="0" err="1">
                <a:solidFill>
                  <a:schemeClr val="tx1"/>
                </a:solidFill>
                <a:effectLst>
                  <a:outerShdw blurRad="60007" dist="310007" dir="7680000" sy="30000" kx="1300200" algn="ctr" rotWithShape="0">
                    <a:prstClr val="black">
                      <a:alpha val="32000"/>
                    </a:prstClr>
                  </a:outerShdw>
                </a:effectLst>
                <a:latin typeface="Calibri" pitchFamily="34" charset="0"/>
                <a:ea typeface="Arial Unicode MS" pitchFamily="34" charset="-128"/>
                <a:cs typeface="Arial Unicode MS" pitchFamily="34" charset="-128"/>
              </a:rPr>
              <a:t>dia</a:t>
            </a:r>
            <a:r>
              <a:rPr lang="en-US" sz="1400" b="1" dirty="0">
                <a:solidFill>
                  <a:schemeClr val="tx1"/>
                </a:solidFill>
                <a:effectLst>
                  <a:outerShdw blurRad="60007" dist="310007" dir="7680000" sy="30000" kx="1300200" algn="ctr" rotWithShape="0">
                    <a:prstClr val="black">
                      <a:alpha val="32000"/>
                    </a:prstClr>
                  </a:outerShdw>
                </a:effectLst>
                <a:latin typeface="Calibri" pitchFamily="34" charset="0"/>
                <a:ea typeface="Arial Unicode MS" pitchFamily="34" charset="-128"/>
                <a:cs typeface="Arial Unicode MS" pitchFamily="34" charset="-128"/>
              </a:rPr>
              <a:t>)</a:t>
            </a:r>
          </a:p>
        </p:txBody>
      </p:sp>
      <p:sp>
        <p:nvSpPr>
          <p:cNvPr id="16" name="Rectangle 2"/>
          <p:cNvSpPr>
            <a:spLocks noChangeArrowheads="1"/>
          </p:cNvSpPr>
          <p:nvPr/>
        </p:nvSpPr>
        <p:spPr bwMode="auto">
          <a:xfrm>
            <a:off x="5580113" y="4214866"/>
            <a:ext cx="3312463" cy="384290"/>
          </a:xfrm>
          <a:prstGeom prst="rect">
            <a:avLst/>
          </a:prstGeom>
          <a:gradFill flip="none" rotWithShape="1">
            <a:gsLst>
              <a:gs pos="0">
                <a:schemeClr val="accent1">
                  <a:lumMod val="50000"/>
                </a:schemeClr>
              </a:gs>
              <a:gs pos="30000">
                <a:srgbClr val="9CB86E"/>
              </a:gs>
              <a:gs pos="100000">
                <a:srgbClr val="156B13"/>
              </a:gs>
            </a:gsLst>
            <a:lin ang="2700000" scaled="1"/>
            <a:tileRect/>
          </a:gradFill>
          <a:ln w="9525">
            <a:noFill/>
            <a:miter lim="800000"/>
            <a:headEnd/>
            <a:tailEnd/>
          </a:ln>
        </p:spPr>
        <p:style>
          <a:lnRef idx="0">
            <a:schemeClr val="accent5"/>
          </a:lnRef>
          <a:fillRef idx="3">
            <a:schemeClr val="accent5"/>
          </a:fillRef>
          <a:effectRef idx="3">
            <a:schemeClr val="accent5"/>
          </a:effectRef>
          <a:fontRef idx="minor">
            <a:schemeClr val="lt1"/>
          </a:fontRef>
        </p:style>
        <p:txBody>
          <a:bodyPr anchor="ctr"/>
          <a:lstStyle/>
          <a:p>
            <a:pPr algn="ctr" fontAlgn="base">
              <a:lnSpc>
                <a:spcPct val="90000"/>
              </a:lnSpc>
              <a:spcBef>
                <a:spcPct val="0"/>
              </a:spcBef>
              <a:spcAft>
                <a:spcPct val="0"/>
              </a:spcAft>
              <a:defRPr/>
            </a:pPr>
            <a:r>
              <a:rPr lang="en-US" sz="1400" b="1" dirty="0" err="1" smtClean="0">
                <a:solidFill>
                  <a:schemeClr val="tx1"/>
                </a:solidFill>
                <a:effectLst>
                  <a:outerShdw blurRad="60007" dist="310007" dir="7680000" sy="30000" kx="1300200" algn="ctr" rotWithShape="0">
                    <a:prstClr val="black">
                      <a:alpha val="32000"/>
                    </a:prstClr>
                  </a:outerShdw>
                </a:effectLst>
                <a:latin typeface="Calibri" pitchFamily="34" charset="0"/>
                <a:ea typeface="Arial Unicode MS" pitchFamily="34" charset="-128"/>
                <a:cs typeface="Arial Unicode MS" pitchFamily="34" charset="-128"/>
              </a:rPr>
              <a:t>Média</a:t>
            </a:r>
            <a:r>
              <a:rPr lang="en-US" sz="1400" b="1" dirty="0" smtClean="0">
                <a:solidFill>
                  <a:schemeClr val="tx1"/>
                </a:solidFill>
                <a:effectLst>
                  <a:outerShdw blurRad="60007" dist="310007" dir="7680000" sy="30000" kx="1300200" algn="ctr" rotWithShape="0">
                    <a:prstClr val="black">
                      <a:alpha val="32000"/>
                    </a:prstClr>
                  </a:outerShdw>
                </a:effectLst>
                <a:latin typeface="Calibri" pitchFamily="34" charset="0"/>
                <a:ea typeface="Arial Unicode MS" pitchFamily="34" charset="-128"/>
                <a:cs typeface="Arial Unicode MS" pitchFamily="34" charset="-128"/>
              </a:rPr>
              <a:t> 2014</a:t>
            </a:r>
            <a:endParaRPr lang="en-US" sz="1400" b="1" dirty="0">
              <a:solidFill>
                <a:schemeClr val="tx1"/>
              </a:solidFill>
              <a:effectLst>
                <a:outerShdw blurRad="60007" dist="310007" dir="7680000" sy="30000" kx="1300200" algn="ctr" rotWithShape="0">
                  <a:prstClr val="black">
                    <a:alpha val="32000"/>
                  </a:prstClr>
                </a:outerShdw>
              </a:effectLst>
              <a:latin typeface="Calibri" pitchFamily="34" charset="0"/>
              <a:ea typeface="Arial Unicode MS" pitchFamily="34" charset="-128"/>
              <a:cs typeface="Arial Unicode MS" pitchFamily="34" charset="-128"/>
            </a:endParaRPr>
          </a:p>
        </p:txBody>
      </p:sp>
      <p:sp>
        <p:nvSpPr>
          <p:cNvPr id="15" name="Retângulo de cantos arredondados 14"/>
          <p:cNvSpPr/>
          <p:nvPr/>
        </p:nvSpPr>
        <p:spPr>
          <a:xfrm>
            <a:off x="255065" y="5589288"/>
            <a:ext cx="5249513" cy="68262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1500" b="1" dirty="0" smtClean="0">
                <a:solidFill>
                  <a:schemeClr val="bg1"/>
                </a:solidFill>
              </a:rPr>
              <a:t>No PNE 2030, a evolução da oferta interna de energia considera uma participação do gás natural da ordem de 15,5%</a:t>
            </a:r>
            <a:endParaRPr lang="pt-BR" sz="1500" b="1" dirty="0">
              <a:solidFill>
                <a:schemeClr val="bg1"/>
              </a:solidFill>
            </a:endParaRPr>
          </a:p>
        </p:txBody>
      </p:sp>
      <p:sp>
        <p:nvSpPr>
          <p:cNvPr id="17" name="Retângulo de cantos arredondados 16"/>
          <p:cNvSpPr/>
          <p:nvPr/>
        </p:nvSpPr>
        <p:spPr>
          <a:xfrm>
            <a:off x="251423" y="4869192"/>
            <a:ext cx="5234647" cy="6630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1500" b="1" dirty="0" smtClean="0">
                <a:solidFill>
                  <a:schemeClr val="bg1"/>
                </a:solidFill>
              </a:rPr>
              <a:t>No período de 2000 a 2014 participação do gás natural passou de 5,4 para 13,7%</a:t>
            </a:r>
            <a:endParaRPr lang="pt-BR" sz="1500" b="1" dirty="0">
              <a:solidFill>
                <a:schemeClr val="bg1"/>
              </a:solidFill>
            </a:endParaRPr>
          </a:p>
        </p:txBody>
      </p:sp>
      <p:sp>
        <p:nvSpPr>
          <p:cNvPr id="18" name="Text Box 997"/>
          <p:cNvSpPr txBox="1">
            <a:spLocks noChangeArrowheads="1"/>
          </p:cNvSpPr>
          <p:nvPr/>
        </p:nvSpPr>
        <p:spPr bwMode="auto">
          <a:xfrm>
            <a:off x="192264" y="6251613"/>
            <a:ext cx="509983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600" b="1">
                <a:solidFill>
                  <a:schemeClr val="tx1"/>
                </a:solidFill>
                <a:latin typeface="Arial Narrow" pitchFamily="34" charset="0"/>
              </a:defRPr>
            </a:lvl1pPr>
            <a:lvl2pPr marL="742950" indent="-285750" eaLnBrk="0" hangingPunct="0">
              <a:defRPr sz="3600" b="1">
                <a:solidFill>
                  <a:schemeClr val="tx1"/>
                </a:solidFill>
                <a:latin typeface="Arial Narrow" pitchFamily="34" charset="0"/>
              </a:defRPr>
            </a:lvl2pPr>
            <a:lvl3pPr marL="1143000" indent="-228600" eaLnBrk="0" hangingPunct="0">
              <a:defRPr sz="3600" b="1">
                <a:solidFill>
                  <a:schemeClr val="tx1"/>
                </a:solidFill>
                <a:latin typeface="Arial Narrow" pitchFamily="34" charset="0"/>
              </a:defRPr>
            </a:lvl3pPr>
            <a:lvl4pPr marL="1600200" indent="-228600" eaLnBrk="0" hangingPunct="0">
              <a:defRPr sz="3600" b="1">
                <a:solidFill>
                  <a:schemeClr val="tx1"/>
                </a:solidFill>
                <a:latin typeface="Arial Narrow" pitchFamily="34" charset="0"/>
              </a:defRPr>
            </a:lvl4pPr>
            <a:lvl5pPr marL="2057400" indent="-228600" eaLnBrk="0" hangingPunct="0">
              <a:defRPr sz="3600" b="1">
                <a:solidFill>
                  <a:schemeClr val="tx1"/>
                </a:solidFill>
                <a:latin typeface="Arial Narrow" pitchFamily="34" charset="0"/>
              </a:defRPr>
            </a:lvl5pPr>
            <a:lvl6pPr marL="2514600" indent="-228600" algn="ctr" eaLnBrk="0" fontAlgn="base" hangingPunct="0">
              <a:spcBef>
                <a:spcPct val="0"/>
              </a:spcBef>
              <a:spcAft>
                <a:spcPct val="0"/>
              </a:spcAft>
              <a:defRPr sz="3600" b="1">
                <a:solidFill>
                  <a:schemeClr val="tx1"/>
                </a:solidFill>
                <a:latin typeface="Arial Narrow" pitchFamily="34" charset="0"/>
              </a:defRPr>
            </a:lvl6pPr>
            <a:lvl7pPr marL="2971800" indent="-228600" algn="ctr" eaLnBrk="0" fontAlgn="base" hangingPunct="0">
              <a:spcBef>
                <a:spcPct val="0"/>
              </a:spcBef>
              <a:spcAft>
                <a:spcPct val="0"/>
              </a:spcAft>
              <a:defRPr sz="3600" b="1">
                <a:solidFill>
                  <a:schemeClr val="tx1"/>
                </a:solidFill>
                <a:latin typeface="Arial Narrow" pitchFamily="34" charset="0"/>
              </a:defRPr>
            </a:lvl7pPr>
            <a:lvl8pPr marL="3429000" indent="-228600" algn="ctr" eaLnBrk="0" fontAlgn="base" hangingPunct="0">
              <a:spcBef>
                <a:spcPct val="0"/>
              </a:spcBef>
              <a:spcAft>
                <a:spcPct val="0"/>
              </a:spcAft>
              <a:defRPr sz="3600" b="1">
                <a:solidFill>
                  <a:schemeClr val="tx1"/>
                </a:solidFill>
                <a:latin typeface="Arial Narrow" pitchFamily="34" charset="0"/>
              </a:defRPr>
            </a:lvl8pPr>
            <a:lvl9pPr marL="3886200" indent="-228600" algn="ctr" eaLnBrk="0" fontAlgn="base" hangingPunct="0">
              <a:spcBef>
                <a:spcPct val="0"/>
              </a:spcBef>
              <a:spcAft>
                <a:spcPct val="0"/>
              </a:spcAft>
              <a:defRPr sz="3600" b="1">
                <a:solidFill>
                  <a:schemeClr val="tx1"/>
                </a:solidFill>
                <a:latin typeface="Arial Narrow" pitchFamily="34" charset="0"/>
              </a:defRPr>
            </a:lvl9pPr>
          </a:lstStyle>
          <a:p>
            <a:pPr algn="just" eaLnBrk="1" fontAlgn="base" hangingPunct="1">
              <a:spcBef>
                <a:spcPct val="0"/>
              </a:spcBef>
              <a:spcAft>
                <a:spcPct val="0"/>
              </a:spcAft>
            </a:pPr>
            <a:r>
              <a:rPr lang="pt-BR" sz="900" b="0" dirty="0" smtClean="0">
                <a:solidFill>
                  <a:srgbClr val="000000"/>
                </a:solidFill>
                <a:latin typeface="Calibri" pitchFamily="34" charset="0"/>
              </a:rPr>
              <a:t>Fontes: </a:t>
            </a:r>
          </a:p>
          <a:p>
            <a:pPr algn="just" eaLnBrk="1" fontAlgn="base" hangingPunct="1">
              <a:spcBef>
                <a:spcPct val="0"/>
              </a:spcBef>
              <a:spcAft>
                <a:spcPct val="0"/>
              </a:spcAft>
            </a:pPr>
            <a:r>
              <a:rPr lang="pt-BR" sz="900" b="0" dirty="0" smtClean="0">
                <a:solidFill>
                  <a:srgbClr val="000000"/>
                </a:solidFill>
                <a:latin typeface="Calibri" pitchFamily="34" charset="0"/>
              </a:rPr>
              <a:t>Boletim  Mensal de Acompanhamento da Indústria de Gás Natural , MME </a:t>
            </a:r>
            <a:r>
              <a:rPr lang="pt-BR" sz="900" b="0" dirty="0">
                <a:solidFill>
                  <a:srgbClr val="000000"/>
                </a:solidFill>
                <a:latin typeface="Calibri" pitchFamily="34" charset="0"/>
              </a:rPr>
              <a:t>/ SPG / DGN, </a:t>
            </a:r>
            <a:r>
              <a:rPr lang="pt-BR" sz="900" b="0" dirty="0" smtClean="0">
                <a:solidFill>
                  <a:srgbClr val="000000"/>
                </a:solidFill>
                <a:latin typeface="Calibri" pitchFamily="34" charset="0"/>
              </a:rPr>
              <a:t>2014. </a:t>
            </a:r>
          </a:p>
          <a:p>
            <a:pPr algn="just" eaLnBrk="1" fontAlgn="base" hangingPunct="1">
              <a:spcBef>
                <a:spcPct val="0"/>
              </a:spcBef>
              <a:spcAft>
                <a:spcPct val="0"/>
              </a:spcAft>
            </a:pPr>
            <a:r>
              <a:rPr lang="pt-BR" sz="900" b="0" dirty="0" smtClean="0">
                <a:latin typeface="Calibri" pitchFamily="34" charset="0"/>
              </a:rPr>
              <a:t>Balanço Energético Nacional – BEN 2014</a:t>
            </a:r>
            <a:endParaRPr lang="pt-BR" sz="900" b="0" dirty="0">
              <a:latin typeface="Calibri" pitchFamily="34" charset="0"/>
            </a:endParaRPr>
          </a:p>
        </p:txBody>
      </p:sp>
      <p:sp>
        <p:nvSpPr>
          <p:cNvPr id="19" name="Rectangle 2"/>
          <p:cNvSpPr txBox="1">
            <a:spLocks noChangeArrowheads="1"/>
          </p:cNvSpPr>
          <p:nvPr/>
        </p:nvSpPr>
        <p:spPr>
          <a:xfrm>
            <a:off x="585112" y="638628"/>
            <a:ext cx="8178800" cy="650793"/>
          </a:xfrm>
          <a:prstGeom prst="rect">
            <a:avLst/>
          </a:prstGeom>
          <a:gradFill rotWithShape="1">
            <a:gsLst>
              <a:gs pos="0">
                <a:srgbClr val="009900">
                  <a:gamma/>
                  <a:shade val="46275"/>
                  <a:invGamma/>
                </a:srgbClr>
              </a:gs>
              <a:gs pos="50000">
                <a:srgbClr val="009900"/>
              </a:gs>
              <a:gs pos="100000">
                <a:srgbClr val="009900">
                  <a:gamma/>
                  <a:shade val="46275"/>
                  <a:invGamma/>
                </a:srgbClr>
              </a:gs>
            </a:gsLst>
            <a:lin ang="5400000" scaled="1"/>
          </a:grad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extrusionH="76200" contourW="12700">
            <a:bevelT/>
            <a:bevelB/>
            <a:extrusionClr>
              <a:schemeClr val="tx2">
                <a:lumMod val="50000"/>
                <a:lumOff val="50000"/>
              </a:schemeClr>
            </a:extrusionClr>
          </a:sp3d>
        </p:spPr>
        <p:txBody>
          <a:bodyPr vert="horz" wrap="square" lIns="91440" tIns="45720" rIns="91440" bIns="45720" numCol="1" anchor="ctr" anchorCtr="0" compatLnSpc="1">
            <a:prstTxWarp prst="textNoShape">
              <a:avLst/>
            </a:prstTxWarp>
          </a:bodyPr>
          <a:lstStyle/>
          <a:p>
            <a:pPr marL="0" marR="0" lvl="0" indent="0" algn="ctr" defTabSz="914400" eaLnBrk="0" latinLnBrk="0" hangingPunct="0">
              <a:lnSpc>
                <a:spcPct val="100000"/>
              </a:lnSpc>
              <a:buClrTx/>
              <a:buSzTx/>
              <a:buFontTx/>
              <a:buNone/>
              <a:tabLst/>
              <a:defRPr/>
            </a:pPr>
            <a:r>
              <a:rPr lang="pt-BR" sz="3600" b="1" dirty="0" smtClean="0">
                <a:solidFill>
                  <a:schemeClr val="bg1"/>
                </a:solidFill>
                <a:effectLst>
                  <a:outerShdw blurRad="38100" dist="38100" dir="2700000" algn="tl">
                    <a:srgbClr val="000000"/>
                  </a:outerShdw>
                </a:effectLst>
                <a:latin typeface="Calibri" pitchFamily="34" charset="0"/>
              </a:rPr>
              <a:t>Gás Natural no Brasil</a:t>
            </a:r>
            <a:endParaRPr lang="pt-BR" sz="3600" b="1" dirty="0" smtClean="0">
              <a:solidFill>
                <a:schemeClr val="bg1"/>
              </a:solidFill>
              <a:effectLst>
                <a:outerShdw blurRad="38100" dist="38100" dir="2700000" algn="tl">
                  <a:srgbClr val="000000"/>
                </a:outerShdw>
              </a:effectLst>
              <a:latin typeface="Calibri" pitchFamily="34" charset="0"/>
              <a:ea typeface="+mj-ea"/>
              <a:cs typeface="+mj-cs"/>
            </a:endParaRPr>
          </a:p>
        </p:txBody>
      </p:sp>
      <p:pic>
        <p:nvPicPr>
          <p:cNvPr id="308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7375" y="2018334"/>
            <a:ext cx="3305201" cy="219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1530" y="4477202"/>
            <a:ext cx="3754369" cy="229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Espaço Reservado para Número de Slide 5"/>
          <p:cNvSpPr txBox="1">
            <a:spLocks/>
          </p:cNvSpPr>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defPPr>
              <a:defRPr lang="pt-BR"/>
            </a:defPPr>
            <a:lvl1pPr algn="ctr"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a:lstStyle>
          <a:p>
            <a:pPr>
              <a:defRPr/>
            </a:pPr>
            <a:fld id="{01502DF9-DBF2-4576-884B-34BA982E11B4}" type="slidenum">
              <a:rPr lang="pt-BR" smtClean="0"/>
              <a:pPr>
                <a:defRPr/>
              </a:pPr>
              <a:t>21</a:t>
            </a:fld>
            <a:endParaRPr lang="pt-BR" dirty="0"/>
          </a:p>
        </p:txBody>
      </p:sp>
    </p:spTree>
    <p:extLst>
      <p:ext uri="{BB962C8B-B14F-4D97-AF65-F5344CB8AC3E}">
        <p14:creationId xmlns:p14="http://schemas.microsoft.com/office/powerpoint/2010/main" val="3076802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ítulo 1"/>
          <p:cNvSpPr>
            <a:spLocks noGrp="1"/>
          </p:cNvSpPr>
          <p:nvPr>
            <p:ph type="title"/>
          </p:nvPr>
        </p:nvSpPr>
        <p:spPr/>
        <p:txBody>
          <a:bodyPr/>
          <a:lstStyle/>
          <a:p>
            <a:r>
              <a:rPr lang="pt-BR" dirty="0" smtClean="0"/>
              <a:t>Rodadas de Licitações – E&amp;P</a:t>
            </a:r>
            <a:endParaRPr lang="pt-BR" dirty="0"/>
          </a:p>
        </p:txBody>
      </p:sp>
      <p:sp>
        <p:nvSpPr>
          <p:cNvPr id="5" name="Espaço Reservado para Conteúdo 4"/>
          <p:cNvSpPr>
            <a:spLocks noGrp="1"/>
          </p:cNvSpPr>
          <p:nvPr>
            <p:ph idx="1"/>
          </p:nvPr>
        </p:nvSpPr>
        <p:spPr/>
        <p:txBody>
          <a:bodyPr/>
          <a:lstStyle/>
          <a:p>
            <a:r>
              <a:rPr lang="pt-BR" sz="2400" dirty="0" smtClean="0"/>
              <a:t>Próximas Licitações sob o Regime de Partilha - Requisitos</a:t>
            </a:r>
          </a:p>
          <a:p>
            <a:pPr lvl="1"/>
            <a:r>
              <a:rPr lang="pt-BR" sz="2000" dirty="0" smtClean="0"/>
              <a:t>Considerar a capacidade Indústria Nacional de bens e serviços no atendimento à demanda futura - definição dos percentuais de CL</a:t>
            </a:r>
          </a:p>
          <a:p>
            <a:pPr lvl="1"/>
            <a:r>
              <a:rPr lang="pt-BR" sz="2000" dirty="0" smtClean="0"/>
              <a:t>Política Energética – licitação de blocos conforme volume de petróleo a ser exportado</a:t>
            </a:r>
          </a:p>
          <a:p>
            <a:pPr lvl="1">
              <a:spcAft>
                <a:spcPts val="1200"/>
              </a:spcAft>
            </a:pPr>
            <a:r>
              <a:rPr lang="pt-BR" sz="2000" dirty="0" smtClean="0"/>
              <a:t>Estudos geológicos – Não adianta licitar áreas pouco estudadas</a:t>
            </a:r>
          </a:p>
          <a:p>
            <a:r>
              <a:rPr lang="pt-BR" sz="2400" dirty="0" smtClean="0"/>
              <a:t>Próximas Licitações sob o Regime de Concessão</a:t>
            </a:r>
          </a:p>
          <a:p>
            <a:pPr lvl="1"/>
            <a:r>
              <a:rPr lang="pt-BR" sz="2000" dirty="0" smtClean="0"/>
              <a:t>Desenvolvimento de áreas de novas fronteiras</a:t>
            </a:r>
          </a:p>
          <a:p>
            <a:pPr lvl="1"/>
            <a:r>
              <a:rPr lang="pt-BR" sz="2000" dirty="0" smtClean="0"/>
              <a:t>Manutenção das atividades nas bacias maduras</a:t>
            </a:r>
          </a:p>
          <a:p>
            <a:pPr lvl="1"/>
            <a:r>
              <a:rPr lang="pt-BR" sz="2000" dirty="0" smtClean="0"/>
              <a:t>Foco em gás natural em terra a partir de jazidas convencionais ou não convencionais</a:t>
            </a:r>
          </a:p>
          <a:p>
            <a:endParaRPr lang="pt-BR" sz="2400" dirty="0"/>
          </a:p>
        </p:txBody>
      </p:sp>
      <p:sp>
        <p:nvSpPr>
          <p:cNvPr id="4"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22</a:t>
            </a:fld>
            <a:endParaRPr lang="pt-BR" dirty="0"/>
          </a:p>
        </p:txBody>
      </p:sp>
    </p:spTree>
    <p:extLst>
      <p:ext uri="{BB962C8B-B14F-4D97-AF65-F5344CB8AC3E}">
        <p14:creationId xmlns:p14="http://schemas.microsoft.com/office/powerpoint/2010/main" val="280260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
          <p:cNvSpPr>
            <a:spLocks noGrp="1" noChangeAspect="1" noChangeArrowheads="1"/>
          </p:cNvSpPr>
          <p:nvPr>
            <p:ph type="body" idx="1"/>
          </p:nvPr>
        </p:nvSpPr>
        <p:spPr>
          <a:xfrm>
            <a:off x="349251" y="1384300"/>
            <a:ext cx="8578850" cy="5195120"/>
          </a:xfrm>
        </p:spPr>
        <p:txBody>
          <a:bodyPr/>
          <a:lstStyle/>
          <a:p>
            <a:pPr eaLnBrk="1" hangingPunct="1">
              <a:lnSpc>
                <a:spcPct val="90000"/>
              </a:lnSpc>
              <a:spcBef>
                <a:spcPts val="1800"/>
              </a:spcBef>
            </a:pPr>
            <a:r>
              <a:rPr lang="pt-BR" sz="2200" dirty="0"/>
              <a:t>Atividades de E&amp;P </a:t>
            </a:r>
            <a:r>
              <a:rPr lang="pt-BR" sz="2200" dirty="0" smtClean="0"/>
              <a:t>de Recursos Não Convencionais </a:t>
            </a:r>
            <a:r>
              <a:rPr lang="pt-BR" sz="2200" dirty="0"/>
              <a:t>ainda apresentam desafios </a:t>
            </a:r>
            <a:r>
              <a:rPr lang="pt-BR" sz="2200" dirty="0" smtClean="0"/>
              <a:t>e necessitam de cuidados, mas as tecnologias estão largamente dominadas</a:t>
            </a:r>
            <a:endParaRPr lang="pt-BR" sz="2200" dirty="0"/>
          </a:p>
          <a:p>
            <a:pPr eaLnBrk="1" hangingPunct="1">
              <a:lnSpc>
                <a:spcPct val="90000"/>
              </a:lnSpc>
              <a:spcBef>
                <a:spcPts val="1800"/>
              </a:spcBef>
            </a:pPr>
            <a:r>
              <a:rPr lang="pt-BR" sz="2200" dirty="0" smtClean="0"/>
              <a:t>O </a:t>
            </a:r>
            <a:r>
              <a:rPr lang="pt-BR" sz="2200" dirty="0"/>
              <a:t>grande potencial das reservas de </a:t>
            </a:r>
            <a:r>
              <a:rPr lang="pt-BR" sz="2200" i="1" dirty="0" err="1"/>
              <a:t>shale</a:t>
            </a:r>
            <a:r>
              <a:rPr lang="pt-BR" sz="2200" i="1" dirty="0"/>
              <a:t> </a:t>
            </a:r>
            <a:r>
              <a:rPr lang="pt-BR" sz="2200" i="1" dirty="0" err="1"/>
              <a:t>gas</a:t>
            </a:r>
            <a:r>
              <a:rPr lang="pt-BR" sz="2200" i="1" dirty="0"/>
              <a:t> </a:t>
            </a:r>
            <a:r>
              <a:rPr lang="pt-BR" sz="2200" dirty="0"/>
              <a:t>poderá contribuir com a oferta nacional ao mercado, bem como </a:t>
            </a:r>
            <a:r>
              <a:rPr lang="pt-BR" sz="2200" dirty="0" smtClean="0"/>
              <a:t>para </a:t>
            </a:r>
            <a:r>
              <a:rPr lang="pt-BR" sz="2200" dirty="0"/>
              <a:t>a redução do preço ao consumidor </a:t>
            </a:r>
            <a:r>
              <a:rPr lang="pt-BR" sz="2200" dirty="0" smtClean="0"/>
              <a:t>final, reduzindo a dependência do País da importação de gás</a:t>
            </a:r>
          </a:p>
          <a:p>
            <a:pPr eaLnBrk="1" hangingPunct="1">
              <a:lnSpc>
                <a:spcPct val="90000"/>
              </a:lnSpc>
              <a:spcBef>
                <a:spcPts val="1800"/>
              </a:spcBef>
            </a:pPr>
            <a:r>
              <a:rPr lang="pt-BR" sz="2200" dirty="0" smtClean="0"/>
              <a:t>Ainda que haja potencial para redução dos preços, não se deve esperar reduções tão significativas quanto as vistas no Estados Unidos</a:t>
            </a:r>
          </a:p>
          <a:p>
            <a:pPr eaLnBrk="1" hangingPunct="1">
              <a:lnSpc>
                <a:spcPct val="90000"/>
              </a:lnSpc>
              <a:spcBef>
                <a:spcPts val="1800"/>
              </a:spcBef>
            </a:pPr>
            <a:r>
              <a:rPr lang="pt-BR" sz="2200" dirty="0" smtClean="0"/>
              <a:t>O desenvolvimento dos recursos não convencionais, ao tempo em que se configuram em uma oportunidade para o desenvolvimento de bens e serviços localmente, impõe cuidados adicionais, já que um eventual acidente pode inviabilizar o aproveitamento desses recursos no País</a:t>
            </a:r>
            <a:endParaRPr lang="pt-BR" sz="2200" dirty="0"/>
          </a:p>
        </p:txBody>
      </p:sp>
      <p:sp>
        <p:nvSpPr>
          <p:cNvPr id="4" name="Rectangle 2"/>
          <p:cNvSpPr txBox="1">
            <a:spLocks noChangeArrowheads="1"/>
          </p:cNvSpPr>
          <p:nvPr/>
        </p:nvSpPr>
        <p:spPr>
          <a:xfrm>
            <a:off x="571500" y="636629"/>
            <a:ext cx="8178800" cy="650793"/>
          </a:xfrm>
          <a:prstGeom prst="rect">
            <a:avLst/>
          </a:prstGeom>
          <a:gradFill rotWithShape="1">
            <a:gsLst>
              <a:gs pos="0">
                <a:srgbClr val="009900">
                  <a:gamma/>
                  <a:shade val="46275"/>
                  <a:invGamma/>
                </a:srgbClr>
              </a:gs>
              <a:gs pos="50000">
                <a:srgbClr val="009900"/>
              </a:gs>
              <a:gs pos="100000">
                <a:srgbClr val="009900">
                  <a:gamma/>
                  <a:shade val="46275"/>
                  <a:invGamma/>
                </a:srgbClr>
              </a:gs>
            </a:gsLst>
            <a:lin ang="5400000" scaled="1"/>
          </a:grad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extrusionH="76200" contourW="12700">
            <a:bevelT/>
            <a:bevelB/>
            <a:extrusionClr>
              <a:schemeClr val="tx2">
                <a:lumMod val="50000"/>
                <a:lumOff val="50000"/>
              </a:schemeClr>
            </a:extrusionClr>
          </a:sp3d>
        </p:spPr>
        <p:txBody>
          <a:bodyPr vert="horz" wrap="square" lIns="91440" tIns="45720" rIns="91440" bIns="45720" numCol="1" anchor="ctr" anchorCtr="0" compatLnSpc="1">
            <a:prstTxWarp prst="textNoShape">
              <a:avLst/>
            </a:prstTxWarp>
          </a:bodyPr>
          <a:lstStyle/>
          <a:p>
            <a:pPr marL="0" marR="0" lvl="0" indent="0" algn="ctr" defTabSz="914400" eaLnBrk="0" latinLnBrk="0" hangingPunct="0">
              <a:lnSpc>
                <a:spcPct val="100000"/>
              </a:lnSpc>
              <a:buClrTx/>
              <a:buSzTx/>
              <a:buFontTx/>
              <a:buNone/>
              <a:tabLst/>
              <a:defRPr/>
            </a:pPr>
            <a:r>
              <a:rPr lang="pt-BR" sz="3600" b="1" dirty="0" smtClean="0">
                <a:solidFill>
                  <a:schemeClr val="bg1"/>
                </a:solidFill>
                <a:effectLst>
                  <a:outerShdw blurRad="38100" dist="38100" dir="2700000" algn="tl">
                    <a:srgbClr val="000000"/>
                  </a:outerShdw>
                </a:effectLst>
                <a:latin typeface="Calibri" pitchFamily="34" charset="0"/>
              </a:rPr>
              <a:t>Gás Não Convencional</a:t>
            </a:r>
            <a:endParaRPr lang="pt-BR" sz="3600" b="1" dirty="0" smtClean="0">
              <a:solidFill>
                <a:schemeClr val="bg1"/>
              </a:solidFill>
              <a:effectLst>
                <a:outerShdw blurRad="38100" dist="38100" dir="2700000" algn="tl">
                  <a:srgbClr val="000000"/>
                </a:outerShdw>
              </a:effectLst>
              <a:latin typeface="Calibri" pitchFamily="34" charset="0"/>
              <a:ea typeface="+mj-ea"/>
              <a:cs typeface="+mj-cs"/>
            </a:endParaRPr>
          </a:p>
        </p:txBody>
      </p:sp>
      <p:sp>
        <p:nvSpPr>
          <p:cNvPr id="5"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23</a:t>
            </a:fld>
            <a:endParaRPr lang="pt-BR" dirty="0"/>
          </a:p>
        </p:txBody>
      </p:sp>
    </p:spTree>
    <p:extLst>
      <p:ext uri="{BB962C8B-B14F-4D97-AF65-F5344CB8AC3E}">
        <p14:creationId xmlns:p14="http://schemas.microsoft.com/office/powerpoint/2010/main" val="322388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13ª Rodada de Licitações</a:t>
            </a:r>
            <a:endParaRPr lang="pt-BR" dirty="0"/>
          </a:p>
        </p:txBody>
      </p:sp>
      <p:sp>
        <p:nvSpPr>
          <p:cNvPr id="3" name="Espaço Reservado para Conteúdo 2"/>
          <p:cNvSpPr>
            <a:spLocks noGrp="1"/>
          </p:cNvSpPr>
          <p:nvPr>
            <p:ph idx="1"/>
          </p:nvPr>
        </p:nvSpPr>
        <p:spPr/>
        <p:txBody>
          <a:bodyPr/>
          <a:lstStyle/>
          <a:p>
            <a:pPr>
              <a:spcAft>
                <a:spcPts val="1200"/>
              </a:spcAft>
            </a:pPr>
            <a:r>
              <a:rPr lang="pt-BR" sz="2800" dirty="0" smtClean="0"/>
              <a:t>Resolução CNPE nº 1, de 3 de junho de 2015</a:t>
            </a:r>
          </a:p>
          <a:p>
            <a:pPr>
              <a:spcAft>
                <a:spcPts val="1200"/>
              </a:spcAft>
            </a:pPr>
            <a:r>
              <a:rPr lang="pt-BR" sz="2800" dirty="0" smtClean="0"/>
              <a:t>Objetivos</a:t>
            </a:r>
          </a:p>
          <a:p>
            <a:pPr lvl="1">
              <a:spcAft>
                <a:spcPts val="1200"/>
              </a:spcAft>
            </a:pPr>
            <a:r>
              <a:rPr lang="pt-BR" sz="2000" dirty="0" smtClean="0"/>
              <a:t>Manutenção das atividades exploratórias em bacias maduras</a:t>
            </a:r>
          </a:p>
          <a:p>
            <a:pPr lvl="1">
              <a:spcAft>
                <a:spcPts val="1200"/>
              </a:spcAft>
            </a:pPr>
            <a:r>
              <a:rPr lang="pt-BR" sz="2000" dirty="0" smtClean="0"/>
              <a:t>Atração de investimentos para a descoberta de novas jazidas em bacias de novas fronteiras</a:t>
            </a:r>
          </a:p>
          <a:p>
            <a:pPr lvl="1">
              <a:spcAft>
                <a:spcPts val="1200"/>
              </a:spcAft>
            </a:pPr>
            <a:r>
              <a:rPr lang="pt-BR" sz="2000" dirty="0" smtClean="0"/>
              <a:t>Manutenção da produção no médio e longo prazos a partir da oferta de áreas de elevado potencial</a:t>
            </a:r>
          </a:p>
          <a:p>
            <a:pPr lvl="1">
              <a:spcAft>
                <a:spcPts val="1200"/>
              </a:spcAft>
            </a:pPr>
            <a:r>
              <a:rPr lang="pt-BR" sz="2000" dirty="0" smtClean="0"/>
              <a:t>Estímulo ao aumento da participação das empresas de pequeno e médio porta nas atividades de exploração e produção por meio da oferta de campos marginais</a:t>
            </a:r>
            <a:endParaRPr lang="pt-BR" sz="2000" dirty="0"/>
          </a:p>
        </p:txBody>
      </p:sp>
      <p:sp>
        <p:nvSpPr>
          <p:cNvPr id="4"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24</a:t>
            </a:fld>
            <a:endParaRPr lang="pt-BR" dirty="0"/>
          </a:p>
        </p:txBody>
      </p:sp>
    </p:spTree>
    <p:extLst>
      <p:ext uri="{BB962C8B-B14F-4D97-AF65-F5344CB8AC3E}">
        <p14:creationId xmlns:p14="http://schemas.microsoft.com/office/powerpoint/2010/main" val="22248139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476672"/>
            <a:ext cx="7921005" cy="504403"/>
          </a:xfrm>
        </p:spPr>
        <p:txBody>
          <a:bodyPr>
            <a:noAutofit/>
          </a:bodyPr>
          <a:lstStyle/>
          <a:p>
            <a:r>
              <a:rPr lang="pt-BR" sz="2800" b="1" dirty="0" smtClean="0"/>
              <a:t>13ª Rodada de Licitações - Blocos para oferta</a:t>
            </a:r>
            <a:endParaRPr lang="pt-BR" sz="2800" b="1" dirty="0"/>
          </a:p>
        </p:txBody>
      </p:sp>
      <p:graphicFrame>
        <p:nvGraphicFramePr>
          <p:cNvPr id="4" name="Tabela 3"/>
          <p:cNvGraphicFramePr>
            <a:graphicFrameLocks noGrp="1"/>
          </p:cNvGraphicFramePr>
          <p:nvPr>
            <p:extLst>
              <p:ext uri="{D42A27DB-BD31-4B8C-83A1-F6EECF244321}">
                <p14:modId xmlns:p14="http://schemas.microsoft.com/office/powerpoint/2010/main" val="4142109894"/>
              </p:ext>
            </p:extLst>
          </p:nvPr>
        </p:nvGraphicFramePr>
        <p:xfrm>
          <a:off x="251520" y="1052736"/>
          <a:ext cx="8424937" cy="5681086"/>
        </p:xfrm>
        <a:graphic>
          <a:graphicData uri="http://schemas.openxmlformats.org/drawingml/2006/table">
            <a:tbl>
              <a:tblPr/>
              <a:tblGrid>
                <a:gridCol w="1899315"/>
                <a:gridCol w="1045494"/>
                <a:gridCol w="875600"/>
                <a:gridCol w="853819"/>
                <a:gridCol w="1603091"/>
                <a:gridCol w="1062919"/>
                <a:gridCol w="1084699"/>
              </a:tblGrid>
              <a:tr h="222466">
                <a:tc>
                  <a:txBody>
                    <a:bodyPr/>
                    <a:lstStyle/>
                    <a:p>
                      <a:pPr algn="ctr" fontAlgn="b"/>
                      <a:r>
                        <a:rPr lang="pt-BR" sz="1400" b="1" i="0" u="none" strike="noStrike" dirty="0">
                          <a:solidFill>
                            <a:srgbClr val="000000"/>
                          </a:solidFill>
                          <a:effectLst/>
                          <a:latin typeface="Calibri"/>
                        </a:rPr>
                        <a:t>Bacia</a:t>
                      </a:r>
                    </a:p>
                  </a:txBody>
                  <a:tcPr marL="8998" marR="8998" marT="89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pt-BR" sz="1400" b="1" i="0" u="none" strike="noStrike">
                          <a:solidFill>
                            <a:srgbClr val="000000"/>
                          </a:solidFill>
                          <a:effectLst/>
                          <a:latin typeface="Calibri"/>
                        </a:rPr>
                        <a:t>Setores</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pt-BR" sz="1400" b="1" i="0" u="none" strike="noStrike">
                          <a:solidFill>
                            <a:srgbClr val="000000"/>
                          </a:solidFill>
                          <a:effectLst/>
                          <a:latin typeface="Calibri"/>
                        </a:rPr>
                        <a:t>N. Blocos</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pt-BR" sz="1400" b="1" i="0" u="none" strike="noStrike">
                          <a:solidFill>
                            <a:srgbClr val="000000"/>
                          </a:solidFill>
                          <a:effectLst/>
                          <a:latin typeface="Calibri"/>
                        </a:rPr>
                        <a:t>UF</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pt-BR" sz="1400" b="1" i="0" u="none" strike="noStrike">
                          <a:solidFill>
                            <a:srgbClr val="000000"/>
                          </a:solidFill>
                          <a:effectLst/>
                          <a:latin typeface="Calibri"/>
                        </a:rPr>
                        <a:t>Potencial</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pt-BR" sz="1400" b="1" i="0" u="none" strike="noStrike">
                          <a:solidFill>
                            <a:srgbClr val="000000"/>
                          </a:solidFill>
                          <a:effectLst/>
                          <a:latin typeface="Calibri"/>
                        </a:rPr>
                        <a:t>Ambiente</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pt-BR" sz="1400" b="1" i="0" u="none" strike="noStrike">
                          <a:solidFill>
                            <a:srgbClr val="000000"/>
                          </a:solidFill>
                          <a:effectLst/>
                          <a:latin typeface="Calibri"/>
                        </a:rPr>
                        <a:t>Área (km²)</a:t>
                      </a: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11872">
                <a:tc>
                  <a:txBody>
                    <a:bodyPr/>
                    <a:lstStyle/>
                    <a:p>
                      <a:pPr algn="l" fontAlgn="ctr"/>
                      <a:r>
                        <a:rPr lang="pt-BR" sz="1600" b="1" i="0" u="none" strike="noStrike">
                          <a:solidFill>
                            <a:srgbClr val="000000"/>
                          </a:solidFill>
                          <a:effectLst/>
                          <a:latin typeface="Calibri"/>
                        </a:rPr>
                        <a:t>Amazonas</a:t>
                      </a:r>
                    </a:p>
                  </a:txBody>
                  <a:tcPr marL="8998" marR="8998" marT="89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400" b="1" i="0" u="none" strike="noStrike">
                          <a:solidFill>
                            <a:srgbClr val="000000"/>
                          </a:solidFill>
                          <a:effectLst/>
                          <a:latin typeface="Calibri"/>
                        </a:rPr>
                        <a:t>SAM-0</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7</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AM</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Nova Fronteira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terra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a:solidFill>
                            <a:srgbClr val="000000"/>
                          </a:solidFill>
                          <a:effectLst/>
                          <a:latin typeface="Calibri"/>
                        </a:rPr>
                        <a:t>19.778,2</a:t>
                      </a: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rowSpan="2">
                  <a:txBody>
                    <a:bodyPr/>
                    <a:lstStyle/>
                    <a:p>
                      <a:pPr algn="l" fontAlgn="ctr"/>
                      <a:r>
                        <a:rPr lang="pt-BR" sz="1600" b="1" i="0" u="none" strike="noStrike">
                          <a:solidFill>
                            <a:srgbClr val="000000"/>
                          </a:solidFill>
                          <a:effectLst/>
                          <a:latin typeface="Calibri"/>
                        </a:rPr>
                        <a:t>Camamu-Almada</a:t>
                      </a:r>
                    </a:p>
                  </a:txBody>
                  <a:tcPr marL="8998" marR="8998" marT="89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400" b="1" i="0" u="none" strike="noStrike">
                          <a:solidFill>
                            <a:srgbClr val="000000"/>
                          </a:solidFill>
                          <a:effectLst/>
                          <a:latin typeface="Calibri"/>
                        </a:rPr>
                        <a:t>SCAL-AP1</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6</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BA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Nova Fronteira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mar</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a:solidFill>
                            <a:srgbClr val="000000"/>
                          </a:solidFill>
                          <a:effectLst/>
                          <a:latin typeface="Calibri"/>
                        </a:rPr>
                        <a:t>3.244,4</a:t>
                      </a: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vMerge="1">
                  <a:txBody>
                    <a:bodyPr/>
                    <a:lstStyle/>
                    <a:p>
                      <a:endParaRPr lang="pt-BR"/>
                    </a:p>
                  </a:txBody>
                  <a:tcPr/>
                </a:tc>
                <a:tc>
                  <a:txBody>
                    <a:bodyPr/>
                    <a:lstStyle/>
                    <a:p>
                      <a:pPr algn="l" fontAlgn="ctr"/>
                      <a:r>
                        <a:rPr lang="pt-BR" sz="1400" b="1" i="0" u="none" strike="noStrike">
                          <a:solidFill>
                            <a:srgbClr val="000000"/>
                          </a:solidFill>
                          <a:effectLst/>
                          <a:latin typeface="Calibri"/>
                        </a:rPr>
                        <a:t>SCAL-AP2</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3</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BA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Nova Fronteira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mar</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a:solidFill>
                            <a:srgbClr val="000000"/>
                          </a:solidFill>
                          <a:effectLst/>
                          <a:latin typeface="Calibri"/>
                        </a:rPr>
                        <a:t>2.114,9</a:t>
                      </a: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a:txBody>
                    <a:bodyPr/>
                    <a:lstStyle/>
                    <a:p>
                      <a:pPr algn="l" fontAlgn="ctr"/>
                      <a:r>
                        <a:rPr lang="pt-BR" sz="1600" b="1" i="0" u="none" strike="noStrike">
                          <a:solidFill>
                            <a:srgbClr val="000000"/>
                          </a:solidFill>
                          <a:effectLst/>
                          <a:latin typeface="Calibri"/>
                        </a:rPr>
                        <a:t>Campos </a:t>
                      </a:r>
                    </a:p>
                  </a:txBody>
                  <a:tcPr marL="8998" marR="8998" marT="89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400" b="1" i="0" u="none" strike="noStrike" dirty="0">
                          <a:solidFill>
                            <a:srgbClr val="000000"/>
                          </a:solidFill>
                          <a:effectLst/>
                          <a:latin typeface="Calibri"/>
                        </a:rPr>
                        <a:t>SC-AR3</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3</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RJ</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Elevado Potencial</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mar</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a:solidFill>
                            <a:srgbClr val="000000"/>
                          </a:solidFill>
                          <a:effectLst/>
                          <a:latin typeface="Calibri"/>
                        </a:rPr>
                        <a:t>350,5</a:t>
                      </a: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rowSpan="2">
                  <a:txBody>
                    <a:bodyPr/>
                    <a:lstStyle/>
                    <a:p>
                      <a:pPr algn="l" fontAlgn="ctr"/>
                      <a:r>
                        <a:rPr lang="pt-BR" sz="1600" b="1" i="0" u="none" strike="noStrike">
                          <a:solidFill>
                            <a:srgbClr val="000000"/>
                          </a:solidFill>
                          <a:effectLst/>
                          <a:latin typeface="Calibri"/>
                        </a:rPr>
                        <a:t>Espírito Santo</a:t>
                      </a:r>
                    </a:p>
                  </a:txBody>
                  <a:tcPr marL="8998" marR="8998" marT="89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400" b="1" i="0" u="none" strike="noStrike">
                          <a:solidFill>
                            <a:srgbClr val="000000"/>
                          </a:solidFill>
                          <a:effectLst/>
                          <a:latin typeface="Calibri"/>
                        </a:rPr>
                        <a:t>SES-AP1</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1</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ES</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Nova Fronteira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mar</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a:solidFill>
                            <a:srgbClr val="000000"/>
                          </a:solidFill>
                          <a:effectLst/>
                          <a:latin typeface="Calibri"/>
                        </a:rPr>
                        <a:t>722,4</a:t>
                      </a: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vMerge="1">
                  <a:txBody>
                    <a:bodyPr/>
                    <a:lstStyle/>
                    <a:p>
                      <a:endParaRPr lang="pt-BR"/>
                    </a:p>
                  </a:txBody>
                  <a:tcPr/>
                </a:tc>
                <a:tc>
                  <a:txBody>
                    <a:bodyPr/>
                    <a:lstStyle/>
                    <a:p>
                      <a:pPr algn="l" fontAlgn="ctr"/>
                      <a:r>
                        <a:rPr lang="pt-BR" sz="1400" b="1" i="0" u="none" strike="noStrike">
                          <a:solidFill>
                            <a:srgbClr val="000000"/>
                          </a:solidFill>
                          <a:effectLst/>
                          <a:latin typeface="Calibri"/>
                        </a:rPr>
                        <a:t>SES-AP2</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6</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ES</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Nova Fronteira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mar</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a:solidFill>
                            <a:srgbClr val="000000"/>
                          </a:solidFill>
                          <a:effectLst/>
                          <a:latin typeface="Calibri"/>
                        </a:rPr>
                        <a:t>4.305,1</a:t>
                      </a: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a:txBody>
                    <a:bodyPr/>
                    <a:lstStyle/>
                    <a:p>
                      <a:pPr algn="l" fontAlgn="ctr"/>
                      <a:r>
                        <a:rPr lang="pt-BR" sz="1600" b="1" i="0" u="none" strike="noStrike">
                          <a:solidFill>
                            <a:srgbClr val="000000"/>
                          </a:solidFill>
                          <a:effectLst/>
                          <a:latin typeface="Calibri"/>
                        </a:rPr>
                        <a:t>Jacuípe</a:t>
                      </a:r>
                    </a:p>
                  </a:txBody>
                  <a:tcPr marL="8998" marR="8998" marT="89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400" b="1" i="0" u="none" strike="noStrike">
                          <a:solidFill>
                            <a:srgbClr val="000000"/>
                          </a:solidFill>
                          <a:effectLst/>
                          <a:latin typeface="Calibri"/>
                        </a:rPr>
                        <a:t>SJA-AP</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4</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BA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Nova Fronteira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mar</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a:solidFill>
                            <a:srgbClr val="000000"/>
                          </a:solidFill>
                          <a:effectLst/>
                          <a:latin typeface="Calibri"/>
                        </a:rPr>
                        <a:t>2.785,4</a:t>
                      </a: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rowSpan="2">
                  <a:txBody>
                    <a:bodyPr/>
                    <a:lstStyle/>
                    <a:p>
                      <a:pPr algn="l" fontAlgn="ctr"/>
                      <a:r>
                        <a:rPr lang="pt-BR" sz="1600" b="1" i="0" u="none" strike="noStrike">
                          <a:solidFill>
                            <a:srgbClr val="000000"/>
                          </a:solidFill>
                          <a:effectLst/>
                          <a:latin typeface="Calibri"/>
                        </a:rPr>
                        <a:t>Parnaíba</a:t>
                      </a:r>
                    </a:p>
                  </a:txBody>
                  <a:tcPr marL="8998" marR="8998" marT="89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400" b="1" i="0" u="none" strike="noStrike">
                          <a:solidFill>
                            <a:srgbClr val="000000"/>
                          </a:solidFill>
                          <a:effectLst/>
                          <a:latin typeface="Calibri"/>
                        </a:rPr>
                        <a:t>SPN-N</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14</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Nova Fronteira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terra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dirty="0" smtClean="0">
                          <a:solidFill>
                            <a:srgbClr val="000000"/>
                          </a:solidFill>
                          <a:effectLst/>
                          <a:latin typeface="Calibri"/>
                        </a:rPr>
                        <a:t>38.548,3</a:t>
                      </a:r>
                      <a:endParaRPr lang="pt-BR" sz="1400" b="1" i="0" u="none" strike="noStrike" dirty="0">
                        <a:solidFill>
                          <a:srgbClr val="000000"/>
                        </a:solidFill>
                        <a:effectLst/>
                        <a:latin typeface="Calibri"/>
                      </a:endParaRP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vMerge="1">
                  <a:txBody>
                    <a:bodyPr/>
                    <a:lstStyle/>
                    <a:p>
                      <a:endParaRPr lang="pt-BR"/>
                    </a:p>
                  </a:txBody>
                  <a:tcPr/>
                </a:tc>
                <a:tc>
                  <a:txBody>
                    <a:bodyPr/>
                    <a:lstStyle/>
                    <a:p>
                      <a:pPr algn="l" fontAlgn="ctr"/>
                      <a:r>
                        <a:rPr lang="pt-BR" sz="1400" b="1" i="0" u="none" strike="noStrike">
                          <a:solidFill>
                            <a:srgbClr val="000000"/>
                          </a:solidFill>
                          <a:effectLst/>
                          <a:latin typeface="Calibri"/>
                        </a:rPr>
                        <a:t>SPN-O</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8</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Nova Fronteira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terra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dirty="0" smtClean="0">
                          <a:solidFill>
                            <a:srgbClr val="000000"/>
                          </a:solidFill>
                          <a:effectLst/>
                          <a:latin typeface="Calibri"/>
                        </a:rPr>
                        <a:t>22.699,0</a:t>
                      </a:r>
                      <a:endParaRPr lang="pt-BR" sz="1400" b="1" i="0" u="none" strike="noStrike" dirty="0">
                        <a:solidFill>
                          <a:srgbClr val="000000"/>
                        </a:solidFill>
                        <a:effectLst/>
                        <a:latin typeface="Calibri"/>
                      </a:endParaRP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rowSpan="3">
                  <a:txBody>
                    <a:bodyPr/>
                    <a:lstStyle/>
                    <a:p>
                      <a:pPr algn="l" fontAlgn="ctr"/>
                      <a:r>
                        <a:rPr lang="pt-BR" sz="1600" b="1" i="0" u="none" strike="noStrike">
                          <a:solidFill>
                            <a:srgbClr val="000000"/>
                          </a:solidFill>
                          <a:effectLst/>
                          <a:latin typeface="Calibri"/>
                        </a:rPr>
                        <a:t>Pelotas</a:t>
                      </a:r>
                    </a:p>
                  </a:txBody>
                  <a:tcPr marL="8998" marR="8998" marT="89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400" b="1" i="0" u="none" strike="noStrike">
                          <a:solidFill>
                            <a:srgbClr val="000000"/>
                          </a:solidFill>
                          <a:effectLst/>
                          <a:latin typeface="Calibri"/>
                        </a:rPr>
                        <a:t>SP-AR4</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29</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RS</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Nova Fronteira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mar</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a:solidFill>
                            <a:srgbClr val="000000"/>
                          </a:solidFill>
                          <a:effectLst/>
                          <a:latin typeface="Calibri"/>
                        </a:rPr>
                        <a:t>4.649,0</a:t>
                      </a: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vMerge="1">
                  <a:txBody>
                    <a:bodyPr/>
                    <a:lstStyle/>
                    <a:p>
                      <a:endParaRPr lang="pt-BR"/>
                    </a:p>
                  </a:txBody>
                  <a:tcPr/>
                </a:tc>
                <a:tc>
                  <a:txBody>
                    <a:bodyPr/>
                    <a:lstStyle/>
                    <a:p>
                      <a:pPr algn="l" fontAlgn="ctr"/>
                      <a:r>
                        <a:rPr lang="pt-BR" sz="1400" b="1" i="0" u="none" strike="noStrike">
                          <a:solidFill>
                            <a:srgbClr val="000000"/>
                          </a:solidFill>
                          <a:effectLst/>
                          <a:latin typeface="Calibri"/>
                        </a:rPr>
                        <a:t>SP-AP4</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8</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RS</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Nova Fronteira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mar</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dirty="0" smtClean="0">
                          <a:solidFill>
                            <a:srgbClr val="000000"/>
                          </a:solidFill>
                          <a:effectLst/>
                          <a:latin typeface="Calibri"/>
                        </a:rPr>
                        <a:t>5.114,4</a:t>
                      </a:r>
                      <a:endParaRPr lang="pt-BR" sz="1400" b="1" i="0" u="none" strike="noStrike" dirty="0">
                        <a:solidFill>
                          <a:srgbClr val="000000"/>
                        </a:solidFill>
                        <a:effectLst/>
                        <a:latin typeface="Calibri"/>
                      </a:endParaRP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vMerge="1">
                  <a:txBody>
                    <a:bodyPr/>
                    <a:lstStyle/>
                    <a:p>
                      <a:endParaRPr lang="pt-BR"/>
                    </a:p>
                  </a:txBody>
                  <a:tcPr/>
                </a:tc>
                <a:tc>
                  <a:txBody>
                    <a:bodyPr/>
                    <a:lstStyle/>
                    <a:p>
                      <a:pPr algn="l" fontAlgn="ctr"/>
                      <a:r>
                        <a:rPr lang="pt-BR" sz="1400" b="1" i="0" u="none" strike="noStrike">
                          <a:solidFill>
                            <a:srgbClr val="000000"/>
                          </a:solidFill>
                          <a:effectLst/>
                          <a:latin typeface="Calibri"/>
                        </a:rPr>
                        <a:t>SP-AUP4</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14</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RS</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Nova Fronteira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mar</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dirty="0" smtClean="0">
                          <a:solidFill>
                            <a:srgbClr val="000000"/>
                          </a:solidFill>
                          <a:effectLst/>
                          <a:latin typeface="Calibri"/>
                        </a:rPr>
                        <a:t>8.921,8</a:t>
                      </a:r>
                      <a:endParaRPr lang="pt-BR" sz="1400" b="1" i="0" u="none" strike="noStrike" dirty="0">
                        <a:solidFill>
                          <a:srgbClr val="000000"/>
                        </a:solidFill>
                        <a:effectLst/>
                        <a:latin typeface="Calibri"/>
                      </a:endParaRP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rowSpan="5">
                  <a:txBody>
                    <a:bodyPr/>
                    <a:lstStyle/>
                    <a:p>
                      <a:pPr algn="l" fontAlgn="ctr"/>
                      <a:r>
                        <a:rPr lang="pt-BR" sz="1600" b="1" i="0" u="none" strike="noStrike">
                          <a:solidFill>
                            <a:srgbClr val="000000"/>
                          </a:solidFill>
                          <a:effectLst/>
                          <a:latin typeface="Calibri"/>
                        </a:rPr>
                        <a:t>Potiguar</a:t>
                      </a:r>
                    </a:p>
                  </a:txBody>
                  <a:tcPr marL="8998" marR="8998" marT="89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pt-BR" sz="1400" b="1" i="0" u="none" strike="noStrike">
                          <a:solidFill>
                            <a:srgbClr val="000000"/>
                          </a:solidFill>
                          <a:effectLst/>
                          <a:latin typeface="Calibri"/>
                        </a:rPr>
                        <a:t>SPOT-T2</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dirty="0">
                          <a:solidFill>
                            <a:srgbClr val="000000"/>
                          </a:solidFill>
                          <a:effectLst/>
                          <a:latin typeface="Calibri"/>
                        </a:rPr>
                        <a:t>3</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CE</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Madura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terra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dirty="0" smtClean="0">
                          <a:solidFill>
                            <a:srgbClr val="000000"/>
                          </a:solidFill>
                          <a:effectLst/>
                          <a:latin typeface="Calibri"/>
                        </a:rPr>
                        <a:t>87,4</a:t>
                      </a:r>
                      <a:endParaRPr lang="pt-BR" sz="1400" b="1" i="0" u="none" strike="noStrike" dirty="0">
                        <a:solidFill>
                          <a:srgbClr val="000000"/>
                        </a:solidFill>
                        <a:effectLst/>
                        <a:latin typeface="Calibri"/>
                      </a:endParaRP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vMerge="1">
                  <a:txBody>
                    <a:bodyPr/>
                    <a:lstStyle/>
                    <a:p>
                      <a:endParaRPr lang="pt-BR"/>
                    </a:p>
                  </a:txBody>
                  <a:tcPr/>
                </a:tc>
                <a:tc vMerge="1">
                  <a:txBody>
                    <a:bodyPr/>
                    <a:lstStyle/>
                    <a:p>
                      <a:endParaRPr lang="pt-BR"/>
                    </a:p>
                  </a:txBody>
                  <a:tcPr/>
                </a:tc>
                <a:tc>
                  <a:txBody>
                    <a:bodyPr/>
                    <a:lstStyle/>
                    <a:p>
                      <a:pPr algn="ctr" fontAlgn="b"/>
                      <a:r>
                        <a:rPr lang="pt-BR" sz="1400" b="1" i="0" u="none" strike="noStrike">
                          <a:solidFill>
                            <a:srgbClr val="000000"/>
                          </a:solidFill>
                          <a:effectLst/>
                          <a:latin typeface="Calibri"/>
                        </a:rPr>
                        <a:t>9</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RN</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Madura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terra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dirty="0">
                          <a:solidFill>
                            <a:srgbClr val="000000"/>
                          </a:solidFill>
                          <a:effectLst/>
                          <a:latin typeface="Calibri"/>
                        </a:rPr>
                        <a:t>278,3</a:t>
                      </a: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vMerge="1">
                  <a:txBody>
                    <a:bodyPr/>
                    <a:lstStyle/>
                    <a:p>
                      <a:endParaRPr lang="pt-BR"/>
                    </a:p>
                  </a:txBody>
                  <a:tcPr/>
                </a:tc>
                <a:tc>
                  <a:txBody>
                    <a:bodyPr/>
                    <a:lstStyle/>
                    <a:p>
                      <a:pPr algn="l" fontAlgn="ctr"/>
                      <a:r>
                        <a:rPr lang="pt-BR" sz="1400" b="1" i="0" u="none" strike="noStrike">
                          <a:solidFill>
                            <a:srgbClr val="000000"/>
                          </a:solidFill>
                          <a:effectLst/>
                          <a:latin typeface="Calibri"/>
                        </a:rPr>
                        <a:t>SPOT-T3</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9</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RN</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Madura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terra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dirty="0">
                          <a:solidFill>
                            <a:srgbClr val="000000"/>
                          </a:solidFill>
                          <a:effectLst/>
                          <a:latin typeface="Calibri"/>
                        </a:rPr>
                        <a:t>273,3</a:t>
                      </a: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vMerge="1">
                  <a:txBody>
                    <a:bodyPr/>
                    <a:lstStyle/>
                    <a:p>
                      <a:endParaRPr lang="pt-BR"/>
                    </a:p>
                  </a:txBody>
                  <a:tcPr/>
                </a:tc>
                <a:tc>
                  <a:txBody>
                    <a:bodyPr/>
                    <a:lstStyle/>
                    <a:p>
                      <a:pPr algn="l" fontAlgn="ctr"/>
                      <a:r>
                        <a:rPr lang="pt-BR" sz="1400" b="1" i="0" u="none" strike="noStrike">
                          <a:solidFill>
                            <a:srgbClr val="000000"/>
                          </a:solidFill>
                          <a:effectLst/>
                          <a:latin typeface="Calibri"/>
                        </a:rPr>
                        <a:t>SPOT-T4</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47</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RN</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Madura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terra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dirty="0">
                          <a:solidFill>
                            <a:srgbClr val="000000"/>
                          </a:solidFill>
                          <a:effectLst/>
                          <a:latin typeface="Calibri"/>
                        </a:rPr>
                        <a:t>1.421,0</a:t>
                      </a: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vMerge="1">
                  <a:txBody>
                    <a:bodyPr/>
                    <a:lstStyle/>
                    <a:p>
                      <a:endParaRPr lang="pt-BR"/>
                    </a:p>
                  </a:txBody>
                  <a:tcPr/>
                </a:tc>
                <a:tc>
                  <a:txBody>
                    <a:bodyPr/>
                    <a:lstStyle/>
                    <a:p>
                      <a:pPr algn="l" fontAlgn="ctr"/>
                      <a:r>
                        <a:rPr lang="pt-BR" sz="1400" b="1" i="0" u="none" strike="noStrike">
                          <a:solidFill>
                            <a:srgbClr val="000000"/>
                          </a:solidFill>
                          <a:effectLst/>
                          <a:latin typeface="Calibri"/>
                        </a:rPr>
                        <a:t>SPOT-T5</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3</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RN</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Madura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terra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dirty="0">
                          <a:solidFill>
                            <a:srgbClr val="000000"/>
                          </a:solidFill>
                          <a:effectLst/>
                          <a:latin typeface="Calibri"/>
                        </a:rPr>
                        <a:t>93,0</a:t>
                      </a: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rowSpan="4">
                  <a:txBody>
                    <a:bodyPr/>
                    <a:lstStyle/>
                    <a:p>
                      <a:pPr algn="l" fontAlgn="ctr"/>
                      <a:r>
                        <a:rPr lang="pt-BR" sz="1600" b="1" i="0" u="none" strike="noStrike">
                          <a:solidFill>
                            <a:srgbClr val="000000"/>
                          </a:solidFill>
                          <a:effectLst/>
                          <a:latin typeface="Calibri"/>
                        </a:rPr>
                        <a:t>Recôncavo</a:t>
                      </a:r>
                    </a:p>
                  </a:txBody>
                  <a:tcPr marL="8998" marR="8998" marT="89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400" b="1" i="0" u="none" strike="noStrike">
                          <a:solidFill>
                            <a:srgbClr val="000000"/>
                          </a:solidFill>
                          <a:effectLst/>
                          <a:latin typeface="Calibri"/>
                        </a:rPr>
                        <a:t>SREC-T1</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22</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BA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Madura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terra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dirty="0">
                          <a:solidFill>
                            <a:srgbClr val="000000"/>
                          </a:solidFill>
                          <a:effectLst/>
                          <a:latin typeface="Calibri"/>
                        </a:rPr>
                        <a:t>669,5</a:t>
                      </a: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vMerge="1">
                  <a:txBody>
                    <a:bodyPr/>
                    <a:lstStyle/>
                    <a:p>
                      <a:endParaRPr lang="pt-BR"/>
                    </a:p>
                  </a:txBody>
                  <a:tcPr/>
                </a:tc>
                <a:tc>
                  <a:txBody>
                    <a:bodyPr/>
                    <a:lstStyle/>
                    <a:p>
                      <a:pPr algn="l" fontAlgn="ctr"/>
                      <a:r>
                        <a:rPr lang="pt-BR" sz="1400" b="1" i="0" u="none" strike="noStrike">
                          <a:solidFill>
                            <a:srgbClr val="000000"/>
                          </a:solidFill>
                          <a:effectLst/>
                          <a:latin typeface="Calibri"/>
                        </a:rPr>
                        <a:t>SREC-T2</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19</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BA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Madura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terra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dirty="0" smtClean="0">
                          <a:solidFill>
                            <a:srgbClr val="000000"/>
                          </a:solidFill>
                          <a:effectLst/>
                          <a:latin typeface="Calibri"/>
                        </a:rPr>
                        <a:t>528,0</a:t>
                      </a:r>
                      <a:endParaRPr lang="pt-BR" sz="1400" b="1" i="0" u="none" strike="noStrike" dirty="0">
                        <a:solidFill>
                          <a:srgbClr val="000000"/>
                        </a:solidFill>
                        <a:effectLst/>
                        <a:latin typeface="Calibri"/>
                      </a:endParaRP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vMerge="1">
                  <a:txBody>
                    <a:bodyPr/>
                    <a:lstStyle/>
                    <a:p>
                      <a:endParaRPr lang="pt-BR"/>
                    </a:p>
                  </a:txBody>
                  <a:tcPr/>
                </a:tc>
                <a:tc>
                  <a:txBody>
                    <a:bodyPr/>
                    <a:lstStyle/>
                    <a:p>
                      <a:pPr algn="l" fontAlgn="ctr"/>
                      <a:r>
                        <a:rPr lang="pt-BR" sz="1400" b="1" i="0" u="none" strike="noStrike">
                          <a:solidFill>
                            <a:srgbClr val="000000"/>
                          </a:solidFill>
                          <a:effectLst/>
                          <a:latin typeface="Calibri"/>
                        </a:rPr>
                        <a:t>SREC-T3</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21</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BA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Madura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terra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dirty="0" smtClean="0">
                          <a:solidFill>
                            <a:srgbClr val="000000"/>
                          </a:solidFill>
                          <a:effectLst/>
                          <a:latin typeface="Calibri"/>
                        </a:rPr>
                        <a:t>496,2</a:t>
                      </a:r>
                      <a:endParaRPr lang="pt-BR" sz="1400" b="1" i="0" u="none" strike="noStrike" dirty="0">
                        <a:solidFill>
                          <a:srgbClr val="000000"/>
                        </a:solidFill>
                        <a:effectLst/>
                        <a:latin typeface="Calibri"/>
                      </a:endParaRP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vMerge="1">
                  <a:txBody>
                    <a:bodyPr/>
                    <a:lstStyle/>
                    <a:p>
                      <a:endParaRPr lang="pt-BR"/>
                    </a:p>
                  </a:txBody>
                  <a:tcPr/>
                </a:tc>
                <a:tc>
                  <a:txBody>
                    <a:bodyPr/>
                    <a:lstStyle/>
                    <a:p>
                      <a:pPr algn="l" fontAlgn="ctr"/>
                      <a:r>
                        <a:rPr lang="pt-BR" sz="1400" b="1" i="0" u="none" strike="noStrike">
                          <a:solidFill>
                            <a:srgbClr val="000000"/>
                          </a:solidFill>
                          <a:effectLst/>
                          <a:latin typeface="Calibri"/>
                        </a:rPr>
                        <a:t>SREC-T4</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20</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BA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Madura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terra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dirty="0" smtClean="0">
                          <a:solidFill>
                            <a:srgbClr val="000000"/>
                          </a:solidFill>
                          <a:effectLst/>
                          <a:latin typeface="Calibri"/>
                        </a:rPr>
                        <a:t>549,4</a:t>
                      </a:r>
                      <a:endParaRPr lang="pt-BR" sz="1400" b="1" i="0" u="none" strike="noStrike" dirty="0">
                        <a:solidFill>
                          <a:srgbClr val="000000"/>
                        </a:solidFill>
                        <a:effectLst/>
                        <a:latin typeface="Calibri"/>
                      </a:endParaRP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2">
                <a:tc rowSpan="2">
                  <a:txBody>
                    <a:bodyPr/>
                    <a:lstStyle/>
                    <a:p>
                      <a:pPr algn="l" fontAlgn="ctr"/>
                      <a:r>
                        <a:rPr lang="pt-BR" sz="1600" b="1" i="0" u="none" strike="noStrike">
                          <a:solidFill>
                            <a:srgbClr val="000000"/>
                          </a:solidFill>
                          <a:effectLst/>
                          <a:latin typeface="Calibri"/>
                        </a:rPr>
                        <a:t>Sergipe-Alagoas</a:t>
                      </a:r>
                    </a:p>
                  </a:txBody>
                  <a:tcPr marL="8998" marR="8998" marT="89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pt-BR" sz="1400" b="1" i="0" u="none" strike="noStrike">
                          <a:solidFill>
                            <a:srgbClr val="000000"/>
                          </a:solidFill>
                          <a:effectLst/>
                          <a:latin typeface="Calibri"/>
                        </a:rPr>
                        <a:t>SSEAL-AP1</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5</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AL</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Nova Fronteira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mar</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400" b="1" i="0" u="none" strike="noStrike" dirty="0" smtClean="0">
                          <a:solidFill>
                            <a:srgbClr val="000000"/>
                          </a:solidFill>
                          <a:effectLst/>
                          <a:latin typeface="Calibri"/>
                        </a:rPr>
                        <a:t>3.538,3</a:t>
                      </a:r>
                      <a:endParaRPr lang="pt-BR" sz="1400" b="1" i="0" u="none" strike="noStrike" dirty="0">
                        <a:solidFill>
                          <a:srgbClr val="000000"/>
                        </a:solidFill>
                        <a:effectLst/>
                        <a:latin typeface="Calibri"/>
                      </a:endParaRP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66">
                <a:tc vMerge="1">
                  <a:txBody>
                    <a:bodyPr/>
                    <a:lstStyle/>
                    <a:p>
                      <a:endParaRPr lang="pt-BR"/>
                    </a:p>
                  </a:txBody>
                  <a:tcPr/>
                </a:tc>
                <a:tc>
                  <a:txBody>
                    <a:bodyPr/>
                    <a:lstStyle/>
                    <a:p>
                      <a:pPr algn="l" fontAlgn="ctr"/>
                      <a:r>
                        <a:rPr lang="pt-BR" sz="1400" b="1" i="0" u="none" strike="noStrike">
                          <a:solidFill>
                            <a:srgbClr val="000000"/>
                          </a:solidFill>
                          <a:effectLst/>
                          <a:latin typeface="Calibri"/>
                        </a:rPr>
                        <a:t>SSEAL-AP2</a:t>
                      </a:r>
                    </a:p>
                  </a:txBody>
                  <a:tcPr marL="8998" marR="8998" marT="8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5</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SE</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Nova Fronteira</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400" b="1" i="0" u="none" strike="noStrike">
                          <a:solidFill>
                            <a:srgbClr val="000000"/>
                          </a:solidFill>
                          <a:effectLst/>
                          <a:latin typeface="Calibri"/>
                        </a:rPr>
                        <a:t>mar</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400" b="1" i="0" u="none" strike="noStrike" dirty="0">
                          <a:solidFill>
                            <a:srgbClr val="000000"/>
                          </a:solidFill>
                          <a:effectLst/>
                          <a:latin typeface="Calibri"/>
                        </a:rPr>
                        <a:t>3.865,7</a:t>
                      </a: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66">
                <a:tc>
                  <a:txBody>
                    <a:bodyPr/>
                    <a:lstStyle/>
                    <a:p>
                      <a:pPr algn="l" fontAlgn="b"/>
                      <a:r>
                        <a:rPr lang="pt-BR" sz="1600" b="1" i="0" u="none" strike="noStrike" dirty="0">
                          <a:solidFill>
                            <a:srgbClr val="000000"/>
                          </a:solidFill>
                          <a:effectLst/>
                          <a:latin typeface="Calibri"/>
                        </a:rPr>
                        <a:t>TOTAL</a:t>
                      </a:r>
                    </a:p>
                  </a:txBody>
                  <a:tcPr marL="8998" marR="8998" marT="89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b"/>
                      <a:r>
                        <a:rPr lang="pt-BR" sz="1400" b="1" i="0" u="none" strike="noStrike">
                          <a:solidFill>
                            <a:srgbClr val="000000"/>
                          </a:solidFill>
                          <a:effectLst/>
                          <a:latin typeface="Calibri"/>
                        </a:rPr>
                        <a:t>22</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b"/>
                      <a:r>
                        <a:rPr lang="pt-BR" sz="1400" b="1" i="0" u="none" strike="noStrike" dirty="0">
                          <a:solidFill>
                            <a:srgbClr val="000000"/>
                          </a:solidFill>
                          <a:effectLst/>
                          <a:latin typeface="Calibri"/>
                        </a:rPr>
                        <a:t>266</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fontAlgn="b"/>
                      <a:r>
                        <a:rPr lang="pt-BR" sz="1400" b="1" i="0" u="none" strike="noStrike">
                          <a:solidFill>
                            <a:srgbClr val="000000"/>
                          </a:solidFill>
                          <a:effectLst/>
                          <a:latin typeface="Calibri"/>
                        </a:rPr>
                        <a:t> </a:t>
                      </a:r>
                    </a:p>
                  </a:txBody>
                  <a:tcPr marL="8998" marR="242944"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fontAlgn="b"/>
                      <a:r>
                        <a:rPr lang="pt-BR" sz="1400" b="1" i="0" u="none" strike="noStrike" dirty="0">
                          <a:solidFill>
                            <a:srgbClr val="000000"/>
                          </a:solidFill>
                          <a:effectLst/>
                          <a:latin typeface="Calibri"/>
                        </a:rPr>
                        <a:t> </a:t>
                      </a:r>
                    </a:p>
                  </a:txBody>
                  <a:tcPr marL="8998" marR="242944"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r>
                        <a:rPr lang="pt-BR" sz="1400" b="1" i="0" u="none" strike="noStrike">
                          <a:solidFill>
                            <a:srgbClr val="000000"/>
                          </a:solidFill>
                          <a:effectLst/>
                          <a:latin typeface="Calibri"/>
                        </a:rPr>
                        <a:t> </a:t>
                      </a:r>
                    </a:p>
                  </a:txBody>
                  <a:tcPr marL="8998" marR="8998" marT="89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fontAlgn="b"/>
                      <a:r>
                        <a:rPr lang="pt-BR" sz="1400" b="1" i="0" u="none" strike="noStrike" dirty="0" smtClean="0">
                          <a:solidFill>
                            <a:srgbClr val="000000"/>
                          </a:solidFill>
                          <a:effectLst/>
                          <a:latin typeface="Calibri"/>
                        </a:rPr>
                        <a:t>125.034,1</a:t>
                      </a:r>
                      <a:endParaRPr lang="pt-BR" sz="1400" b="1" i="0" u="none" strike="noStrike" dirty="0">
                        <a:solidFill>
                          <a:srgbClr val="000000"/>
                        </a:solidFill>
                        <a:effectLst/>
                        <a:latin typeface="Calibri"/>
                      </a:endParaRPr>
                    </a:p>
                  </a:txBody>
                  <a:tcPr marL="8998" marR="8998" marT="89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
        <p:nvSpPr>
          <p:cNvPr id="5"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25</a:t>
            </a:fld>
            <a:endParaRPr lang="pt-BR" dirty="0"/>
          </a:p>
        </p:txBody>
      </p:sp>
    </p:spTree>
    <p:extLst>
      <p:ext uri="{BB962C8B-B14F-4D97-AF65-F5344CB8AC3E}">
        <p14:creationId xmlns:p14="http://schemas.microsoft.com/office/powerpoint/2010/main" val="397503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079" y="875991"/>
            <a:ext cx="8471369" cy="5982009"/>
          </a:xfrm>
        </p:spPr>
      </p:pic>
      <p:sp>
        <p:nvSpPr>
          <p:cNvPr id="2" name="Título 1"/>
          <p:cNvSpPr>
            <a:spLocks noGrp="1"/>
          </p:cNvSpPr>
          <p:nvPr>
            <p:ph type="title"/>
          </p:nvPr>
        </p:nvSpPr>
        <p:spPr>
          <a:xfrm>
            <a:off x="2297120" y="458604"/>
            <a:ext cx="6673996" cy="450060"/>
          </a:xfrm>
        </p:spPr>
        <p:txBody>
          <a:bodyPr>
            <a:normAutofit fontScale="90000"/>
          </a:bodyPr>
          <a:lstStyle/>
          <a:p>
            <a:r>
              <a:rPr lang="pt-BR" dirty="0" smtClean="0"/>
              <a:t>13ª Rodada – Blocos para oferta</a:t>
            </a:r>
            <a:endParaRPr lang="pt-BR" dirty="0"/>
          </a:p>
        </p:txBody>
      </p:sp>
      <p:grpSp>
        <p:nvGrpSpPr>
          <p:cNvPr id="17" name="Grupo 16"/>
          <p:cNvGrpSpPr/>
          <p:nvPr/>
        </p:nvGrpSpPr>
        <p:grpSpPr>
          <a:xfrm>
            <a:off x="2051720" y="1988840"/>
            <a:ext cx="4032448" cy="4511272"/>
            <a:chOff x="2051720" y="1988840"/>
            <a:chExt cx="4032448" cy="4511272"/>
          </a:xfrm>
        </p:grpSpPr>
        <p:sp>
          <p:nvSpPr>
            <p:cNvPr id="6" name="Retângulo 5">
              <a:hlinkClick r:id="rId3" action="ppaction://hlinksldjump"/>
            </p:cNvPr>
            <p:cNvSpPr/>
            <p:nvPr/>
          </p:nvSpPr>
          <p:spPr>
            <a:xfrm>
              <a:off x="2051720" y="1988840"/>
              <a:ext cx="100811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hlinkClick r:id="rId4" action="ppaction://hlinksldjump"/>
            </p:cNvPr>
            <p:cNvSpPr/>
            <p:nvPr/>
          </p:nvSpPr>
          <p:spPr>
            <a:xfrm>
              <a:off x="3995936" y="2348880"/>
              <a:ext cx="100811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hlinkClick r:id="rId5" action="ppaction://hlinksldjump"/>
            </p:cNvPr>
            <p:cNvSpPr/>
            <p:nvPr/>
          </p:nvSpPr>
          <p:spPr>
            <a:xfrm>
              <a:off x="5436096" y="2492895"/>
              <a:ext cx="504056" cy="255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hlinkClick r:id="rId6" action="ppaction://hlinksldjump"/>
            </p:cNvPr>
            <p:cNvSpPr/>
            <p:nvPr/>
          </p:nvSpPr>
          <p:spPr>
            <a:xfrm>
              <a:off x="5688124" y="3284984"/>
              <a:ext cx="396044" cy="399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hlinkClick r:id="rId6" action="ppaction://hlinksldjump"/>
            </p:cNvPr>
            <p:cNvSpPr/>
            <p:nvPr/>
          </p:nvSpPr>
          <p:spPr>
            <a:xfrm>
              <a:off x="5364088" y="3484582"/>
              <a:ext cx="270030" cy="199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hlinkClick r:id="rId7" action="ppaction://hlinksldjump"/>
            </p:cNvPr>
            <p:cNvSpPr/>
            <p:nvPr/>
          </p:nvSpPr>
          <p:spPr>
            <a:xfrm>
              <a:off x="5436096" y="3725840"/>
              <a:ext cx="282316" cy="26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hlinkClick r:id="rId8" action="ppaction://hlinksldjump"/>
            </p:cNvPr>
            <p:cNvSpPr/>
            <p:nvPr/>
          </p:nvSpPr>
          <p:spPr>
            <a:xfrm>
              <a:off x="5294938" y="4581128"/>
              <a:ext cx="282316" cy="26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hlinkClick r:id="rId9" action="ppaction://hlinksldjump"/>
            </p:cNvPr>
            <p:cNvSpPr/>
            <p:nvPr/>
          </p:nvSpPr>
          <p:spPr>
            <a:xfrm>
              <a:off x="5012622" y="4856549"/>
              <a:ext cx="282316" cy="26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hlinkClick r:id="rId6" action="ppaction://hlinksldjump"/>
            </p:cNvPr>
            <p:cNvSpPr/>
            <p:nvPr/>
          </p:nvSpPr>
          <p:spPr>
            <a:xfrm>
              <a:off x="3563888" y="6237312"/>
              <a:ext cx="432048" cy="26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8"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26</a:t>
            </a:fld>
            <a:endParaRPr lang="pt-BR" dirty="0"/>
          </a:p>
        </p:txBody>
      </p:sp>
    </p:spTree>
    <p:extLst>
      <p:ext uri="{BB962C8B-B14F-4D97-AF65-F5344CB8AC3E}">
        <p14:creationId xmlns:p14="http://schemas.microsoft.com/office/powerpoint/2010/main" val="673412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13ª Rodada de Licitações</a:t>
            </a:r>
            <a:endParaRPr lang="pt-BR" dirty="0"/>
          </a:p>
        </p:txBody>
      </p:sp>
      <p:sp>
        <p:nvSpPr>
          <p:cNvPr id="3" name="Espaço Reservado para Conteúdo 2"/>
          <p:cNvSpPr>
            <a:spLocks noGrp="1"/>
          </p:cNvSpPr>
          <p:nvPr>
            <p:ph idx="1"/>
          </p:nvPr>
        </p:nvSpPr>
        <p:spPr>
          <a:xfrm>
            <a:off x="457200" y="1448736"/>
            <a:ext cx="8229600" cy="5067300"/>
          </a:xfrm>
        </p:spPr>
        <p:txBody>
          <a:bodyPr/>
          <a:lstStyle/>
          <a:p>
            <a:pPr>
              <a:spcAft>
                <a:spcPts val="1200"/>
              </a:spcAft>
            </a:pPr>
            <a:r>
              <a:rPr lang="pt-BR" sz="2800" dirty="0" smtClean="0"/>
              <a:t>Oferta de 11 áreas inativas com acumulações marginais:</a:t>
            </a:r>
            <a:endParaRPr lang="pt-BR" sz="2400" dirty="0"/>
          </a:p>
        </p:txBody>
      </p:sp>
      <p:graphicFrame>
        <p:nvGraphicFramePr>
          <p:cNvPr id="4" name="Tabela 3"/>
          <p:cNvGraphicFramePr>
            <a:graphicFrameLocks noGrp="1"/>
          </p:cNvGraphicFramePr>
          <p:nvPr>
            <p:extLst>
              <p:ext uri="{D42A27DB-BD31-4B8C-83A1-F6EECF244321}">
                <p14:modId xmlns:p14="http://schemas.microsoft.com/office/powerpoint/2010/main" val="976994587"/>
              </p:ext>
            </p:extLst>
          </p:nvPr>
        </p:nvGraphicFramePr>
        <p:xfrm>
          <a:off x="539552" y="2331680"/>
          <a:ext cx="8280920" cy="3957320"/>
        </p:xfrm>
        <a:graphic>
          <a:graphicData uri="http://schemas.openxmlformats.org/drawingml/2006/table">
            <a:tbl>
              <a:tblPr firstRow="1" bandRow="1">
                <a:tableStyleId>{3C2FFA5D-87B4-456A-9821-1D502468CF0F}</a:tableStyleId>
              </a:tblPr>
              <a:tblGrid>
                <a:gridCol w="2125192"/>
                <a:gridCol w="1538932"/>
                <a:gridCol w="4616796"/>
              </a:tblGrid>
              <a:tr h="370840">
                <a:tc>
                  <a:txBody>
                    <a:bodyPr/>
                    <a:lstStyle/>
                    <a:p>
                      <a:pPr algn="ctr"/>
                      <a:r>
                        <a:rPr lang="pt-BR" dirty="0" smtClean="0">
                          <a:solidFill>
                            <a:schemeClr val="tx1"/>
                          </a:solidFill>
                        </a:rPr>
                        <a:t>Bacia</a:t>
                      </a:r>
                      <a:endParaRPr lang="pt-BR" dirty="0">
                        <a:solidFill>
                          <a:schemeClr val="tx1"/>
                        </a:solidFill>
                      </a:endParaRPr>
                    </a:p>
                  </a:txBody>
                  <a:tcPr/>
                </a:tc>
                <a:tc>
                  <a:txBody>
                    <a:bodyPr/>
                    <a:lstStyle/>
                    <a:p>
                      <a:pPr algn="ctr"/>
                      <a:r>
                        <a:rPr lang="pt-BR" dirty="0" smtClean="0">
                          <a:solidFill>
                            <a:schemeClr val="tx1"/>
                          </a:solidFill>
                        </a:rPr>
                        <a:t>UF</a:t>
                      </a:r>
                      <a:endParaRPr lang="pt-BR" dirty="0">
                        <a:solidFill>
                          <a:schemeClr val="tx1"/>
                        </a:solidFill>
                      </a:endParaRPr>
                    </a:p>
                  </a:txBody>
                  <a:tcPr/>
                </a:tc>
                <a:tc>
                  <a:txBody>
                    <a:bodyPr/>
                    <a:lstStyle/>
                    <a:p>
                      <a:pPr algn="ctr"/>
                      <a:r>
                        <a:rPr lang="pt-BR" dirty="0" smtClean="0">
                          <a:solidFill>
                            <a:schemeClr val="tx1"/>
                          </a:solidFill>
                        </a:rPr>
                        <a:t>Campos</a:t>
                      </a:r>
                      <a:endParaRPr lang="pt-BR" dirty="0">
                        <a:solidFill>
                          <a:schemeClr val="tx1"/>
                        </a:solidFill>
                      </a:endParaRPr>
                    </a:p>
                  </a:txBody>
                  <a:tcPr/>
                </a:tc>
              </a:tr>
              <a:tr h="370840">
                <a:tc>
                  <a:txBody>
                    <a:bodyPr/>
                    <a:lstStyle/>
                    <a:p>
                      <a:r>
                        <a:rPr lang="pt-BR" b="1" dirty="0" smtClean="0"/>
                        <a:t>Recôncavo</a:t>
                      </a:r>
                      <a:endParaRPr lang="pt-BR" b="1" dirty="0"/>
                    </a:p>
                  </a:txBody>
                  <a:tcPr anchor="ctr"/>
                </a:tc>
                <a:tc>
                  <a:txBody>
                    <a:bodyPr/>
                    <a:lstStyle/>
                    <a:p>
                      <a:pPr algn="ctr"/>
                      <a:r>
                        <a:rPr lang="pt-BR" dirty="0" smtClean="0"/>
                        <a:t>BA</a:t>
                      </a:r>
                      <a:endParaRPr lang="pt-BR" dirty="0"/>
                    </a:p>
                  </a:txBody>
                  <a:tcPr anchor="ctr"/>
                </a:tc>
                <a:tc>
                  <a:txBody>
                    <a:bodyPr/>
                    <a:lstStyle/>
                    <a:p>
                      <a:r>
                        <a:rPr lang="pt-BR" dirty="0" smtClean="0"/>
                        <a:t>Bela Vista</a:t>
                      </a:r>
                    </a:p>
                    <a:p>
                      <a:r>
                        <a:rPr lang="pt-BR" dirty="0" smtClean="0"/>
                        <a:t>Riacho Sesmaria</a:t>
                      </a:r>
                    </a:p>
                    <a:p>
                      <a:r>
                        <a:rPr lang="pt-BR" dirty="0" err="1" smtClean="0"/>
                        <a:t>Miranga</a:t>
                      </a:r>
                      <a:r>
                        <a:rPr lang="pt-BR" dirty="0" smtClean="0"/>
                        <a:t> Leste</a:t>
                      </a:r>
                    </a:p>
                    <a:p>
                      <a:r>
                        <a:rPr lang="pt-BR" dirty="0" smtClean="0"/>
                        <a:t>Paramirim do Vencimento</a:t>
                      </a:r>
                      <a:endParaRPr lang="pt-BR" baseline="0" dirty="0" smtClean="0"/>
                    </a:p>
                    <a:p>
                      <a:r>
                        <a:rPr lang="pt-BR" baseline="0" dirty="0" smtClean="0"/>
                        <a:t>Fazenda Gameleira</a:t>
                      </a:r>
                      <a:endParaRPr lang="pt-BR" dirty="0" smtClean="0"/>
                    </a:p>
                  </a:txBody>
                  <a:tcPr/>
                </a:tc>
              </a:tr>
              <a:tr h="370840">
                <a:tc>
                  <a:txBody>
                    <a:bodyPr/>
                    <a:lstStyle/>
                    <a:p>
                      <a:r>
                        <a:rPr lang="pt-BR" b="1" dirty="0" smtClean="0"/>
                        <a:t>Potiguar</a:t>
                      </a:r>
                      <a:endParaRPr lang="pt-BR" b="1" dirty="0"/>
                    </a:p>
                  </a:txBody>
                  <a:tcPr anchor="ctr"/>
                </a:tc>
                <a:tc>
                  <a:txBody>
                    <a:bodyPr/>
                    <a:lstStyle/>
                    <a:p>
                      <a:pPr algn="ctr"/>
                      <a:r>
                        <a:rPr lang="pt-BR" dirty="0" smtClean="0"/>
                        <a:t>RN</a:t>
                      </a:r>
                      <a:endParaRPr lang="pt-BR" dirty="0"/>
                    </a:p>
                  </a:txBody>
                  <a:tcPr anchor="ctr"/>
                </a:tc>
                <a:tc>
                  <a:txBody>
                    <a:bodyPr/>
                    <a:lstStyle/>
                    <a:p>
                      <a:r>
                        <a:rPr lang="pt-BR" dirty="0" smtClean="0"/>
                        <a:t>Alto</a:t>
                      </a:r>
                      <a:r>
                        <a:rPr lang="pt-BR" baseline="0" dirty="0" smtClean="0"/>
                        <a:t> Alegre</a:t>
                      </a:r>
                      <a:endParaRPr lang="pt-BR" dirty="0"/>
                    </a:p>
                  </a:txBody>
                  <a:tcPr/>
                </a:tc>
              </a:tr>
              <a:tr h="370840">
                <a:tc>
                  <a:txBody>
                    <a:bodyPr/>
                    <a:lstStyle/>
                    <a:p>
                      <a:r>
                        <a:rPr lang="pt-BR" b="1" dirty="0" smtClean="0"/>
                        <a:t>Tucano Sul</a:t>
                      </a:r>
                      <a:endParaRPr lang="pt-BR" b="1" dirty="0"/>
                    </a:p>
                  </a:txBody>
                  <a:tcPr anchor="ctr"/>
                </a:tc>
                <a:tc>
                  <a:txBody>
                    <a:bodyPr/>
                    <a:lstStyle/>
                    <a:p>
                      <a:pPr algn="ctr"/>
                      <a:r>
                        <a:rPr lang="pt-BR" dirty="0" smtClean="0"/>
                        <a:t>BA</a:t>
                      </a:r>
                      <a:endParaRPr lang="pt-BR" dirty="0"/>
                    </a:p>
                  </a:txBody>
                  <a:tcPr anchor="ctr"/>
                </a:tc>
                <a:tc>
                  <a:txBody>
                    <a:bodyPr/>
                    <a:lstStyle/>
                    <a:p>
                      <a:r>
                        <a:rPr lang="pt-BR" dirty="0" err="1" smtClean="0"/>
                        <a:t>Iraí</a:t>
                      </a:r>
                      <a:endParaRPr lang="pt-BR" dirty="0"/>
                    </a:p>
                  </a:txBody>
                  <a:tcPr/>
                </a:tc>
              </a:tr>
              <a:tr h="370840">
                <a:tc>
                  <a:txBody>
                    <a:bodyPr/>
                    <a:lstStyle/>
                    <a:p>
                      <a:r>
                        <a:rPr lang="pt-BR" b="1" dirty="0" smtClean="0"/>
                        <a:t>Paraná</a:t>
                      </a:r>
                      <a:endParaRPr lang="pt-BR" b="1" dirty="0"/>
                    </a:p>
                  </a:txBody>
                  <a:tcPr anchor="ctr"/>
                </a:tc>
                <a:tc>
                  <a:txBody>
                    <a:bodyPr/>
                    <a:lstStyle/>
                    <a:p>
                      <a:pPr algn="ctr"/>
                      <a:r>
                        <a:rPr lang="pt-BR" dirty="0" smtClean="0"/>
                        <a:t>PR</a:t>
                      </a:r>
                      <a:endParaRPr lang="pt-BR" dirty="0"/>
                    </a:p>
                  </a:txBody>
                  <a:tcPr anchor="ctr"/>
                </a:tc>
                <a:tc>
                  <a:txBody>
                    <a:bodyPr/>
                    <a:lstStyle/>
                    <a:p>
                      <a:r>
                        <a:rPr lang="pt-BR" dirty="0" smtClean="0"/>
                        <a:t>Barra Bonita</a:t>
                      </a:r>
                      <a:endParaRPr lang="pt-BR" dirty="0"/>
                    </a:p>
                  </a:txBody>
                  <a:tcPr/>
                </a:tc>
              </a:tr>
              <a:tr h="370840">
                <a:tc>
                  <a:txBody>
                    <a:bodyPr/>
                    <a:lstStyle/>
                    <a:p>
                      <a:r>
                        <a:rPr lang="pt-BR" b="1" dirty="0" smtClean="0"/>
                        <a:t>Barreirinhas</a:t>
                      </a:r>
                      <a:endParaRPr lang="pt-BR" b="1" dirty="0"/>
                    </a:p>
                  </a:txBody>
                  <a:tcPr anchor="ctr"/>
                </a:tc>
                <a:tc>
                  <a:txBody>
                    <a:bodyPr/>
                    <a:lstStyle/>
                    <a:p>
                      <a:pPr algn="ctr"/>
                      <a:r>
                        <a:rPr lang="pt-BR" dirty="0" smtClean="0"/>
                        <a:t>MA</a:t>
                      </a:r>
                      <a:endParaRPr lang="pt-BR" dirty="0"/>
                    </a:p>
                  </a:txBody>
                  <a:tcPr anchor="ctr"/>
                </a:tc>
                <a:tc>
                  <a:txBody>
                    <a:bodyPr/>
                    <a:lstStyle/>
                    <a:p>
                      <a:r>
                        <a:rPr lang="pt-BR" dirty="0" smtClean="0"/>
                        <a:t>São João</a:t>
                      </a:r>
                      <a:endParaRPr lang="pt-BR" dirty="0"/>
                    </a:p>
                  </a:txBody>
                  <a:tcPr/>
                </a:tc>
              </a:tr>
              <a:tr h="370840">
                <a:tc>
                  <a:txBody>
                    <a:bodyPr/>
                    <a:lstStyle/>
                    <a:p>
                      <a:r>
                        <a:rPr lang="pt-BR" b="1" dirty="0" smtClean="0"/>
                        <a:t>Espírito Santo</a:t>
                      </a:r>
                      <a:endParaRPr lang="pt-BR" b="1" dirty="0"/>
                    </a:p>
                  </a:txBody>
                  <a:tcPr anchor="ctr"/>
                </a:tc>
                <a:tc>
                  <a:txBody>
                    <a:bodyPr/>
                    <a:lstStyle/>
                    <a:p>
                      <a:pPr algn="ctr"/>
                      <a:r>
                        <a:rPr lang="pt-BR" dirty="0" smtClean="0"/>
                        <a:t>ES</a:t>
                      </a:r>
                      <a:endParaRPr lang="pt-BR" dirty="0"/>
                    </a:p>
                  </a:txBody>
                  <a:tcPr anchor="ctr"/>
                </a:tc>
                <a:tc>
                  <a:txBody>
                    <a:bodyPr/>
                    <a:lstStyle/>
                    <a:p>
                      <a:r>
                        <a:rPr lang="pt-BR" dirty="0" smtClean="0"/>
                        <a:t>Lagoa do Doutor</a:t>
                      </a:r>
                    </a:p>
                    <a:p>
                      <a:r>
                        <a:rPr lang="pt-BR" dirty="0" smtClean="0"/>
                        <a:t>Conceição da Barra</a:t>
                      </a:r>
                      <a:endParaRPr lang="pt-BR" dirty="0"/>
                    </a:p>
                  </a:txBody>
                  <a:tcPr/>
                </a:tc>
              </a:tr>
            </a:tbl>
          </a:graphicData>
        </a:graphic>
      </p:graphicFrame>
      <p:sp>
        <p:nvSpPr>
          <p:cNvPr id="5"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27</a:t>
            </a:fld>
            <a:endParaRPr lang="pt-BR" dirty="0"/>
          </a:p>
        </p:txBody>
      </p:sp>
    </p:spTree>
    <p:extLst>
      <p:ext uri="{BB962C8B-B14F-4D97-AF65-F5344CB8AC3E}">
        <p14:creationId xmlns:p14="http://schemas.microsoft.com/office/powerpoint/2010/main" val="293240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875992"/>
            <a:ext cx="8424935" cy="5949220"/>
          </a:xfrm>
        </p:spPr>
      </p:pic>
      <p:sp>
        <p:nvSpPr>
          <p:cNvPr id="2" name="Título 1"/>
          <p:cNvSpPr>
            <a:spLocks noGrp="1"/>
          </p:cNvSpPr>
          <p:nvPr>
            <p:ph type="title"/>
          </p:nvPr>
        </p:nvSpPr>
        <p:spPr>
          <a:xfrm>
            <a:off x="2231688" y="548616"/>
            <a:ext cx="6669704" cy="450060"/>
          </a:xfrm>
        </p:spPr>
        <p:txBody>
          <a:bodyPr>
            <a:normAutofit fontScale="90000"/>
          </a:bodyPr>
          <a:lstStyle/>
          <a:p>
            <a:r>
              <a:rPr lang="pt-BR" dirty="0" smtClean="0"/>
              <a:t>13ª Rodada – Campos Marginais</a:t>
            </a:r>
            <a:endParaRPr lang="pt-BR" dirty="0"/>
          </a:p>
        </p:txBody>
      </p:sp>
      <p:grpSp>
        <p:nvGrpSpPr>
          <p:cNvPr id="12" name="Grupo 11"/>
          <p:cNvGrpSpPr/>
          <p:nvPr/>
        </p:nvGrpSpPr>
        <p:grpSpPr>
          <a:xfrm>
            <a:off x="2339752" y="1412776"/>
            <a:ext cx="3528392" cy="4824536"/>
            <a:chOff x="2339752" y="1412776"/>
            <a:chExt cx="3528392" cy="4824536"/>
          </a:xfrm>
        </p:grpSpPr>
        <p:sp>
          <p:nvSpPr>
            <p:cNvPr id="6" name="Retângulo 5">
              <a:hlinkClick r:id="rId3" action="ppaction://hlinksldjump"/>
            </p:cNvPr>
            <p:cNvSpPr/>
            <p:nvPr/>
          </p:nvSpPr>
          <p:spPr>
            <a:xfrm>
              <a:off x="4067944" y="1412776"/>
              <a:ext cx="5040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hlinkClick r:id="rId4" action="ppaction://hlinksldjump"/>
            </p:cNvPr>
            <p:cNvSpPr/>
            <p:nvPr/>
          </p:nvSpPr>
          <p:spPr>
            <a:xfrm>
              <a:off x="5364088" y="1916832"/>
              <a:ext cx="5040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hlinkClick r:id="rId5" action="ppaction://hlinksldjump"/>
            </p:cNvPr>
            <p:cNvSpPr/>
            <p:nvPr/>
          </p:nvSpPr>
          <p:spPr>
            <a:xfrm>
              <a:off x="5133764" y="3429000"/>
              <a:ext cx="5040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hlinkClick r:id="rId6" action="ppaction://hlinksldjump"/>
            </p:cNvPr>
            <p:cNvSpPr/>
            <p:nvPr/>
          </p:nvSpPr>
          <p:spPr>
            <a:xfrm>
              <a:off x="4881736" y="4797152"/>
              <a:ext cx="5040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hlinkClick r:id="rId7" action="ppaction://hlinksldjump"/>
            </p:cNvPr>
            <p:cNvSpPr/>
            <p:nvPr/>
          </p:nvSpPr>
          <p:spPr>
            <a:xfrm>
              <a:off x="2339752" y="5877272"/>
              <a:ext cx="5040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28</a:t>
            </a:fld>
            <a:endParaRPr lang="pt-BR" dirty="0"/>
          </a:p>
        </p:txBody>
      </p:sp>
    </p:spTree>
    <p:extLst>
      <p:ext uri="{BB962C8B-B14F-4D97-AF65-F5344CB8AC3E}">
        <p14:creationId xmlns:p14="http://schemas.microsoft.com/office/powerpoint/2010/main" val="3443592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ítulo 1"/>
          <p:cNvSpPr>
            <a:spLocks noGrp="1"/>
          </p:cNvSpPr>
          <p:nvPr>
            <p:ph type="title"/>
          </p:nvPr>
        </p:nvSpPr>
        <p:spPr/>
        <p:txBody>
          <a:bodyPr/>
          <a:lstStyle/>
          <a:p>
            <a:r>
              <a:rPr lang="pt-BR" smtClean="0"/>
              <a:t>Principais Políticas – E&amp;P</a:t>
            </a:r>
            <a:endParaRPr lang="pt-BR" dirty="0"/>
          </a:p>
        </p:txBody>
      </p:sp>
      <p:sp>
        <p:nvSpPr>
          <p:cNvPr id="5" name="Espaço Reservado para Conteúdo 4"/>
          <p:cNvSpPr>
            <a:spLocks noGrp="1"/>
          </p:cNvSpPr>
          <p:nvPr>
            <p:ph idx="1"/>
          </p:nvPr>
        </p:nvSpPr>
        <p:spPr/>
        <p:txBody>
          <a:bodyPr/>
          <a:lstStyle/>
          <a:p>
            <a:r>
              <a:rPr lang="pt-BR" sz="2000" dirty="0" smtClean="0"/>
              <a:t>Conteúdo Local </a:t>
            </a:r>
          </a:p>
          <a:p>
            <a:pPr lvl="1"/>
            <a:r>
              <a:rPr lang="pt-BR" sz="1800" dirty="0" smtClean="0"/>
              <a:t>Índice </a:t>
            </a:r>
            <a:r>
              <a:rPr lang="pt-BR" sz="1800" dirty="0"/>
              <a:t>de conteúdo local ofertado pelas empresas no processo licitatório</a:t>
            </a:r>
          </a:p>
          <a:p>
            <a:pPr lvl="1"/>
            <a:r>
              <a:rPr lang="pt-BR" sz="1800" dirty="0" smtClean="0"/>
              <a:t>Política em permanente aprimoramento para novos contratos</a:t>
            </a:r>
          </a:p>
          <a:p>
            <a:pPr lvl="1">
              <a:spcAft>
                <a:spcPts val="1200"/>
              </a:spcAft>
            </a:pPr>
            <a:r>
              <a:rPr lang="pt-BR" sz="1800" dirty="0" smtClean="0"/>
              <a:t>Ampliar o desenvolvimento de fornecedores (verba de P&amp;D, c/ compra do lote pioneiro)</a:t>
            </a:r>
          </a:p>
          <a:p>
            <a:r>
              <a:rPr lang="pt-BR" sz="2000" dirty="0" smtClean="0"/>
              <a:t>Aumento da participação das Empresas de Pequeno e Médio Porte</a:t>
            </a:r>
          </a:p>
          <a:p>
            <a:pPr lvl="1"/>
            <a:r>
              <a:rPr lang="pt-BR" sz="1800" dirty="0" smtClean="0"/>
              <a:t>Oferta de áreas de exploração e campos marginais em bacias maduras</a:t>
            </a:r>
          </a:p>
          <a:p>
            <a:pPr lvl="1">
              <a:spcAft>
                <a:spcPts val="1200"/>
              </a:spcAft>
            </a:pPr>
            <a:r>
              <a:rPr lang="pt-BR" sz="1800" dirty="0" smtClean="0"/>
              <a:t>Aprimoramento da regulação, simplificando normas para o desenvolvimento da produção de pequenas acumulações</a:t>
            </a:r>
          </a:p>
          <a:p>
            <a:r>
              <a:rPr lang="pt-BR" sz="2000" dirty="0" smtClean="0"/>
              <a:t>Aumento da oferta de gás natural</a:t>
            </a:r>
          </a:p>
          <a:p>
            <a:pPr lvl="1"/>
            <a:r>
              <a:rPr lang="pt-BR" sz="1800" dirty="0" smtClean="0"/>
              <a:t>Oferta de áreas com potencial para gás natural em licitações</a:t>
            </a:r>
          </a:p>
          <a:p>
            <a:pPr lvl="1"/>
            <a:r>
              <a:rPr lang="pt-BR" sz="1800" dirty="0" smtClean="0"/>
              <a:t>Projeto MA-09 CTMA-PROMINP – análise das </a:t>
            </a:r>
            <a:r>
              <a:rPr lang="pt-BR" sz="1800" dirty="0"/>
              <a:t>questões críticas relativas </a:t>
            </a:r>
            <a:r>
              <a:rPr lang="pt-BR" sz="1800" dirty="0" smtClean="0"/>
              <a:t>aos </a:t>
            </a:r>
            <a:r>
              <a:rPr lang="pt-BR" sz="1800" dirty="0"/>
              <a:t>recursos não convencionais de petróleo e gás, visando ao estabelecimento de políticas públicas para seu aproveitamento com responsabilidade socioambiental</a:t>
            </a:r>
          </a:p>
        </p:txBody>
      </p:sp>
      <p:sp>
        <p:nvSpPr>
          <p:cNvPr id="4" name="Espaço Reservado para Número de Slide 5"/>
          <p:cNvSpPr>
            <a:spLocks noGrp="1"/>
          </p:cNvSpPr>
          <p:nvPr>
            <p:ph type="sldNum" sz="quarter" idx="10"/>
          </p:nvPr>
        </p:nvSpPr>
        <p:spPr>
          <a:xfrm>
            <a:off x="8649767" y="6457950"/>
            <a:ext cx="456133" cy="361910"/>
          </a:xfrm>
          <a:prstGeom prst="ellipse">
            <a:avLst/>
          </a:prstGeom>
          <a:solidFill>
            <a:schemeClr val="bg1"/>
          </a:solidFill>
          <a:ln>
            <a:solidFill>
              <a:srgbClr val="008000"/>
            </a:solidFill>
          </a:ln>
        </p:spPr>
        <p:txBody>
          <a:bodyPr wrap="none" lIns="36000" tIns="36000" rIns="36000" bIns="36000">
            <a:noAutofit/>
          </a:bodyPr>
          <a:lstStyle>
            <a:lvl1pPr algn="ctr">
              <a:defRPr sz="1200">
                <a:latin typeface="+mn-lt"/>
              </a:defRPr>
            </a:lvl1pPr>
          </a:lstStyle>
          <a:p>
            <a:pPr>
              <a:defRPr/>
            </a:pPr>
            <a:fld id="{01502DF9-DBF2-4576-884B-34BA982E11B4}" type="slidenum">
              <a:rPr lang="pt-BR" smtClean="0"/>
              <a:pPr>
                <a:defRPr/>
              </a:pPr>
              <a:t>29</a:t>
            </a:fld>
            <a:endParaRPr lang="pt-BR" dirty="0"/>
          </a:p>
        </p:txBody>
      </p:sp>
    </p:spTree>
    <p:extLst>
      <p:ext uri="{BB962C8B-B14F-4D97-AF65-F5344CB8AC3E}">
        <p14:creationId xmlns:p14="http://schemas.microsoft.com/office/powerpoint/2010/main" val="1286469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48" y="697138"/>
            <a:ext cx="8712552" cy="6152318"/>
          </a:xfrm>
          <a:prstGeom prst="rect">
            <a:avLst/>
          </a:prstGeom>
        </p:spPr>
      </p:pic>
      <p:sp>
        <p:nvSpPr>
          <p:cNvPr id="8" name="Espaço Reservado para Número de Slide 7"/>
          <p:cNvSpPr>
            <a:spLocks noGrp="1"/>
          </p:cNvSpPr>
          <p:nvPr>
            <p:ph type="sldNum" sz="quarter" idx="10"/>
          </p:nvPr>
        </p:nvSpPr>
        <p:spPr/>
        <p:txBody>
          <a:bodyPr/>
          <a:lstStyle/>
          <a:p>
            <a:fld id="{69AE10B5-E71D-4546-943B-4B4816A4E3F9}" type="slidenum">
              <a:rPr lang="pt-BR" smtClean="0"/>
              <a:pPr/>
              <a:t>3</a:t>
            </a:fld>
            <a:endParaRPr lang="pt-BR"/>
          </a:p>
        </p:txBody>
      </p:sp>
      <p:sp>
        <p:nvSpPr>
          <p:cNvPr id="6" name="Rectangle 32"/>
          <p:cNvSpPr>
            <a:spLocks noChangeArrowheads="1"/>
          </p:cNvSpPr>
          <p:nvPr/>
        </p:nvSpPr>
        <p:spPr bwMode="auto">
          <a:xfrm>
            <a:off x="206515" y="3740671"/>
            <a:ext cx="3015305" cy="2838749"/>
          </a:xfrm>
          <a:prstGeom prst="roundRect">
            <a:avLst/>
          </a:prstGeom>
          <a:solidFill>
            <a:schemeClr val="accent1"/>
          </a:solidFill>
          <a:ln w="9525" cap="rnd">
            <a:solidFill>
              <a:schemeClr val="tx1"/>
            </a:solidFill>
            <a:round/>
            <a:headEnd/>
            <a:tailEnd/>
          </a:ln>
          <a:effectLst/>
        </p:spPr>
        <p:txBody>
          <a:bodyPr wrap="square" lIns="0" tIns="0" rIns="0" bIns="0">
            <a:spAutoFit/>
          </a:bodyPr>
          <a:lstStyle/>
          <a:p>
            <a:pPr marL="266700" indent="-266700">
              <a:spcBef>
                <a:spcPct val="30000"/>
              </a:spcBef>
              <a:buFont typeface="Wingdings" pitchFamily="2" charset="2"/>
              <a:buChar char="ü"/>
              <a:defRPr/>
            </a:pPr>
            <a:r>
              <a:rPr lang="pt-BR" sz="1400" b="1" dirty="0"/>
              <a:t>7,5 milhões km² </a:t>
            </a:r>
            <a:r>
              <a:rPr lang="pt-BR" sz="1400" dirty="0"/>
              <a:t>de bacias sedimentares</a:t>
            </a:r>
          </a:p>
          <a:p>
            <a:pPr marL="266700" indent="-266700">
              <a:spcBef>
                <a:spcPct val="30000"/>
              </a:spcBef>
              <a:buFont typeface="Wingdings" pitchFamily="2" charset="2"/>
              <a:buChar char="ü"/>
              <a:defRPr/>
            </a:pPr>
            <a:r>
              <a:rPr lang="pt-BR" sz="1400" b="1" dirty="0">
                <a:latin typeface="+mn-lt"/>
              </a:rPr>
              <a:t>2,8 milhões km² </a:t>
            </a:r>
            <a:r>
              <a:rPr lang="pt-BR" sz="1400" dirty="0">
                <a:latin typeface="+mn-lt"/>
              </a:rPr>
              <a:t>com potencial para óleo e gás </a:t>
            </a:r>
          </a:p>
          <a:p>
            <a:pPr marL="266700" indent="-266700">
              <a:spcBef>
                <a:spcPct val="30000"/>
              </a:spcBef>
              <a:buFont typeface="Wingdings" pitchFamily="2" charset="2"/>
              <a:buChar char="ü"/>
              <a:defRPr/>
            </a:pPr>
            <a:r>
              <a:rPr lang="pt-BR" sz="1400" b="1" dirty="0" smtClean="0">
                <a:latin typeface="+mn-lt"/>
              </a:rPr>
              <a:t>312,17 </a:t>
            </a:r>
            <a:r>
              <a:rPr lang="pt-BR" sz="1400" b="1" dirty="0">
                <a:latin typeface="+mn-lt"/>
              </a:rPr>
              <a:t>mil km²</a:t>
            </a:r>
            <a:r>
              <a:rPr lang="pt-BR" sz="1400" dirty="0">
                <a:latin typeface="+mn-lt"/>
              </a:rPr>
              <a:t> de área concedida (campos e blocos)</a:t>
            </a:r>
          </a:p>
          <a:p>
            <a:pPr marL="266700" indent="-266700">
              <a:spcBef>
                <a:spcPct val="30000"/>
              </a:spcBef>
              <a:buFont typeface="Wingdings" pitchFamily="2" charset="2"/>
              <a:buChar char="ü"/>
              <a:defRPr/>
            </a:pPr>
            <a:r>
              <a:rPr lang="pt-BR" sz="1400" b="1" dirty="0" smtClean="0">
                <a:latin typeface="+mn-lt"/>
              </a:rPr>
              <a:t>359 </a:t>
            </a:r>
            <a:r>
              <a:rPr lang="pt-BR" sz="1400" dirty="0">
                <a:latin typeface="+mn-lt"/>
              </a:rPr>
              <a:t>blocos concedidos em fase de exploração</a:t>
            </a:r>
          </a:p>
          <a:p>
            <a:pPr marL="266700" indent="-266700">
              <a:spcBef>
                <a:spcPct val="30000"/>
              </a:spcBef>
              <a:buFont typeface="Wingdings" pitchFamily="2" charset="2"/>
              <a:buChar char="ü"/>
              <a:defRPr/>
            </a:pPr>
            <a:r>
              <a:rPr lang="pt-BR" sz="1400" b="1" dirty="0" smtClean="0">
                <a:latin typeface="+mn-lt"/>
              </a:rPr>
              <a:t>430 </a:t>
            </a:r>
            <a:r>
              <a:rPr lang="pt-BR" sz="1400" dirty="0">
                <a:latin typeface="+mn-lt"/>
              </a:rPr>
              <a:t>campos </a:t>
            </a:r>
            <a:r>
              <a:rPr lang="pt-BR" sz="1400" dirty="0" smtClean="0">
                <a:latin typeface="+mn-lt"/>
              </a:rPr>
              <a:t>de </a:t>
            </a:r>
            <a:r>
              <a:rPr lang="pt-BR" sz="1400" dirty="0">
                <a:latin typeface="+mn-lt"/>
              </a:rPr>
              <a:t>produção</a:t>
            </a:r>
          </a:p>
          <a:p>
            <a:pPr marL="266700" indent="-266700">
              <a:spcBef>
                <a:spcPct val="30000"/>
              </a:spcBef>
              <a:buFont typeface="Wingdings" pitchFamily="2" charset="2"/>
              <a:buChar char="ü"/>
              <a:defRPr/>
            </a:pPr>
            <a:r>
              <a:rPr lang="pt-BR" sz="1400" b="1" dirty="0" smtClean="0">
                <a:latin typeface="+mn-lt"/>
              </a:rPr>
              <a:t>110</a:t>
            </a:r>
            <a:r>
              <a:rPr lang="pt-BR" sz="1400" dirty="0" smtClean="0">
                <a:latin typeface="+mn-lt"/>
              </a:rPr>
              <a:t> </a:t>
            </a:r>
            <a:r>
              <a:rPr lang="pt-BR" sz="1400" dirty="0">
                <a:latin typeface="+mn-lt"/>
              </a:rPr>
              <a:t>empresas de </a:t>
            </a:r>
            <a:r>
              <a:rPr lang="pt-BR" sz="1400" dirty="0" smtClean="0">
                <a:latin typeface="+mn-lt"/>
              </a:rPr>
              <a:t>E&amp;P</a:t>
            </a:r>
          </a:p>
        </p:txBody>
      </p:sp>
      <p:sp>
        <p:nvSpPr>
          <p:cNvPr id="222211" name="Rectangle 2"/>
          <p:cNvSpPr>
            <a:spLocks noGrp="1" noChangeArrowheads="1"/>
          </p:cNvSpPr>
          <p:nvPr>
            <p:ph type="title"/>
          </p:nvPr>
        </p:nvSpPr>
        <p:spPr>
          <a:xfrm>
            <a:off x="2366755" y="368659"/>
            <a:ext cx="6525725" cy="540061"/>
          </a:xfrm>
        </p:spPr>
        <p:txBody>
          <a:bodyPr/>
          <a:lstStyle/>
          <a:p>
            <a:r>
              <a:rPr lang="pt-BR" sz="3200" dirty="0" smtClean="0"/>
              <a:t>Atividades de E&amp;P no Brasil - 2014</a:t>
            </a:r>
          </a:p>
        </p:txBody>
      </p:sp>
    </p:spTree>
    <p:extLst>
      <p:ext uri="{BB962C8B-B14F-4D97-AF65-F5344CB8AC3E}">
        <p14:creationId xmlns:p14="http://schemas.microsoft.com/office/powerpoint/2010/main" val="404639482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pt-BR" sz="2400" dirty="0" smtClean="0"/>
              <a:t>Importância Petrolífera de Área para Petróleo e Gás Natural</a:t>
            </a:r>
            <a:endParaRPr lang="pt-BR" sz="2400" dirty="0"/>
          </a:p>
        </p:txBody>
      </p:sp>
      <p:sp>
        <p:nvSpPr>
          <p:cNvPr id="10" name="Título 3"/>
          <p:cNvSpPr txBox="1">
            <a:spLocks/>
          </p:cNvSpPr>
          <p:nvPr/>
        </p:nvSpPr>
        <p:spPr>
          <a:xfrm>
            <a:off x="55307" y="188640"/>
            <a:ext cx="9143999" cy="6625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3200" b="1" dirty="0">
              <a:solidFill>
                <a:schemeClr val="tx2">
                  <a:lumMod val="50000"/>
                </a:schemeClr>
              </a:solidFill>
              <a:latin typeface="Arial" pitchFamily="34" charset="0"/>
              <a:cs typeface="Arial" pitchFamily="34" charset="0"/>
            </a:endParaRPr>
          </a:p>
        </p:txBody>
      </p:sp>
      <p:sp>
        <p:nvSpPr>
          <p:cNvPr id="4" name="CaixaDeTexto 3"/>
          <p:cNvSpPr txBox="1"/>
          <p:nvPr/>
        </p:nvSpPr>
        <p:spPr>
          <a:xfrm>
            <a:off x="4940135" y="5232166"/>
            <a:ext cx="3538847" cy="1077218"/>
          </a:xfrm>
          <a:prstGeom prst="rect">
            <a:avLst/>
          </a:prstGeom>
          <a:solidFill>
            <a:schemeClr val="accent5">
              <a:lumMod val="20000"/>
              <a:lumOff val="80000"/>
            </a:schemeClr>
          </a:solidFill>
        </p:spPr>
        <p:txBody>
          <a:bodyPr wrap="square" rtlCol="0">
            <a:spAutoFit/>
          </a:bodyPr>
          <a:lstStyle/>
          <a:p>
            <a:r>
              <a:rPr lang="pt-BR" sz="1600" b="1" dirty="0" smtClean="0">
                <a:solidFill>
                  <a:schemeClr val="bg2">
                    <a:lumMod val="10000"/>
                  </a:schemeClr>
                </a:solidFill>
              </a:rPr>
              <a:t>Expectativa de Fluidos Predominantes</a:t>
            </a:r>
            <a:r>
              <a:rPr lang="pt-BR" sz="1600" dirty="0" smtClean="0"/>
              <a:t>: propensão </a:t>
            </a:r>
            <a:r>
              <a:rPr lang="pt-BR" sz="1600" dirty="0"/>
              <a:t>para a existência de acumulações de petróleo e/ou gás não associado em nível de bacia. </a:t>
            </a:r>
          </a:p>
        </p:txBody>
      </p:sp>
      <p:sp>
        <p:nvSpPr>
          <p:cNvPr id="12" name="CaixaDeTexto 11"/>
          <p:cNvSpPr txBox="1"/>
          <p:nvPr/>
        </p:nvSpPr>
        <p:spPr>
          <a:xfrm>
            <a:off x="659789" y="5322178"/>
            <a:ext cx="3600400" cy="1077218"/>
          </a:xfrm>
          <a:prstGeom prst="rect">
            <a:avLst/>
          </a:prstGeom>
          <a:solidFill>
            <a:schemeClr val="accent5">
              <a:lumMod val="20000"/>
              <a:lumOff val="80000"/>
            </a:schemeClr>
          </a:solidFill>
        </p:spPr>
        <p:txBody>
          <a:bodyPr wrap="square" rtlCol="0">
            <a:spAutoFit/>
          </a:bodyPr>
          <a:lstStyle/>
          <a:p>
            <a:r>
              <a:rPr lang="pt-BR" sz="1600" b="1" dirty="0" smtClean="0">
                <a:solidFill>
                  <a:schemeClr val="bg2">
                    <a:lumMod val="10000"/>
                  </a:schemeClr>
                </a:solidFill>
              </a:rPr>
              <a:t>Bacias Efetivas</a:t>
            </a:r>
            <a:r>
              <a:rPr lang="pt-BR" sz="1600" dirty="0" smtClean="0"/>
              <a:t>: </a:t>
            </a:r>
            <a:r>
              <a:rPr lang="pt-BR" sz="1600" dirty="0"/>
              <a:t>superposição das áreas efetivas dos </a:t>
            </a:r>
            <a:r>
              <a:rPr lang="pt-BR" sz="1600" i="1" dirty="0"/>
              <a:t>play</a:t>
            </a:r>
            <a:r>
              <a:rPr lang="pt-BR" sz="1600" dirty="0"/>
              <a:t>s exploratórios e as chances regionais dos sub</a:t>
            </a:r>
            <a:r>
              <a:rPr lang="pt-BR" sz="1600" i="1" dirty="0"/>
              <a:t>play</a:t>
            </a:r>
            <a:r>
              <a:rPr lang="pt-BR" sz="1600" dirty="0"/>
              <a:t>s que os </a:t>
            </a:r>
            <a:r>
              <a:rPr lang="pt-BR" sz="1600" dirty="0" smtClean="0"/>
              <a:t>compõem. </a:t>
            </a:r>
            <a:endParaRPr lang="pt-BR" sz="1700" dirty="0"/>
          </a:p>
        </p:txBody>
      </p:sp>
      <p:sp>
        <p:nvSpPr>
          <p:cNvPr id="11" name="CaixaDeTexto 10"/>
          <p:cNvSpPr txBox="1"/>
          <p:nvPr/>
        </p:nvSpPr>
        <p:spPr>
          <a:xfrm>
            <a:off x="5547808" y="6451667"/>
            <a:ext cx="3405098" cy="307777"/>
          </a:xfrm>
          <a:prstGeom prst="rect">
            <a:avLst/>
          </a:prstGeom>
          <a:noFill/>
        </p:spPr>
        <p:txBody>
          <a:bodyPr wrap="none" rtlCol="0">
            <a:spAutoFit/>
          </a:bodyPr>
          <a:lstStyle/>
          <a:p>
            <a:pPr algn="r"/>
            <a:r>
              <a:rPr lang="pt-BR" sz="1400" b="1" dirty="0" smtClean="0">
                <a:solidFill>
                  <a:schemeClr val="tx1">
                    <a:lumMod val="95000"/>
                    <a:lumOff val="5000"/>
                  </a:schemeClr>
                </a:solidFill>
              </a:rPr>
              <a:t>Fonte</a:t>
            </a:r>
            <a:r>
              <a:rPr lang="pt-BR" sz="1400" dirty="0" smtClean="0">
                <a:solidFill>
                  <a:schemeClr val="tx1">
                    <a:lumMod val="95000"/>
                    <a:lumOff val="5000"/>
                  </a:schemeClr>
                </a:solidFill>
              </a:rPr>
              <a:t>: EPE e MME, Zoneamento Nacional 2014 </a:t>
            </a:r>
            <a:endParaRPr lang="pt-BR" sz="1400" dirty="0">
              <a:solidFill>
                <a:schemeClr val="tx1">
                  <a:lumMod val="95000"/>
                  <a:lumOff val="5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556" y="1461922"/>
            <a:ext cx="3732915" cy="377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656" y="1535521"/>
            <a:ext cx="3782533" cy="3786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377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60" y="1256048"/>
            <a:ext cx="7921056" cy="5593408"/>
          </a:xfrm>
          <a:prstGeom prst="rect">
            <a:avLst/>
          </a:prstGeom>
        </p:spPr>
      </p:pic>
      <p:sp>
        <p:nvSpPr>
          <p:cNvPr id="2" name="Espaço Reservado para Número de Slide 1"/>
          <p:cNvSpPr>
            <a:spLocks noGrp="1"/>
          </p:cNvSpPr>
          <p:nvPr>
            <p:ph type="sldNum" sz="quarter" idx="10"/>
          </p:nvPr>
        </p:nvSpPr>
        <p:spPr/>
        <p:txBody>
          <a:bodyPr/>
          <a:lstStyle/>
          <a:p>
            <a:pPr>
              <a:defRPr/>
            </a:pPr>
            <a:fld id="{01502DF9-DBF2-4576-884B-34BA982E11B4}" type="slidenum">
              <a:rPr lang="pt-BR" smtClean="0"/>
              <a:pPr>
                <a:defRPr/>
              </a:pPr>
              <a:t>5</a:t>
            </a:fld>
            <a:endParaRPr lang="pt-BR" dirty="0"/>
          </a:p>
        </p:txBody>
      </p:sp>
      <p:sp>
        <p:nvSpPr>
          <p:cNvPr id="3" name="Título 2"/>
          <p:cNvSpPr>
            <a:spLocks noGrp="1"/>
          </p:cNvSpPr>
          <p:nvPr>
            <p:ph type="title"/>
          </p:nvPr>
        </p:nvSpPr>
        <p:spPr/>
        <p:txBody>
          <a:bodyPr/>
          <a:lstStyle/>
          <a:p>
            <a:r>
              <a:rPr lang="pt-BR" dirty="0" smtClean="0"/>
              <a:t>E&amp;P no Amapá</a:t>
            </a:r>
            <a:endParaRPr lang="pt-BR" dirty="0"/>
          </a:p>
        </p:txBody>
      </p:sp>
      <p:grpSp>
        <p:nvGrpSpPr>
          <p:cNvPr id="9" name="Grupo 8"/>
          <p:cNvGrpSpPr/>
          <p:nvPr/>
        </p:nvGrpSpPr>
        <p:grpSpPr>
          <a:xfrm>
            <a:off x="4031928" y="1628761"/>
            <a:ext cx="1440192" cy="1530203"/>
            <a:chOff x="4031928" y="1628761"/>
            <a:chExt cx="1440192" cy="1530203"/>
          </a:xfrm>
        </p:grpSpPr>
        <p:sp>
          <p:nvSpPr>
            <p:cNvPr id="5" name="Retângulo 4">
              <a:hlinkClick r:id="rId3" action="ppaction://hlinksldjump"/>
            </p:cNvPr>
            <p:cNvSpPr/>
            <p:nvPr/>
          </p:nvSpPr>
          <p:spPr>
            <a:xfrm>
              <a:off x="4031928" y="2175152"/>
              <a:ext cx="630084" cy="443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6" name="Retângulo 5">
              <a:hlinkClick r:id="rId4" action="ppaction://hlinksldjump"/>
            </p:cNvPr>
            <p:cNvSpPr/>
            <p:nvPr/>
          </p:nvSpPr>
          <p:spPr>
            <a:xfrm>
              <a:off x="4752024" y="2528880"/>
              <a:ext cx="720096" cy="6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7" name="Retângulo 6">
              <a:hlinkClick r:id="rId5" action="ppaction://hlinksldjump"/>
            </p:cNvPr>
            <p:cNvSpPr/>
            <p:nvPr/>
          </p:nvSpPr>
          <p:spPr>
            <a:xfrm>
              <a:off x="4031928" y="1628761"/>
              <a:ext cx="720096" cy="546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8" name="Retângulo 7">
              <a:hlinkClick r:id="rId6" action="ppaction://hlinksldjump"/>
            </p:cNvPr>
            <p:cNvSpPr/>
            <p:nvPr/>
          </p:nvSpPr>
          <p:spPr>
            <a:xfrm>
              <a:off x="4752024" y="2175152"/>
              <a:ext cx="540072" cy="35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grpSp>
      <p:sp>
        <p:nvSpPr>
          <p:cNvPr id="10" name="Retângulo 9"/>
          <p:cNvSpPr/>
          <p:nvPr/>
        </p:nvSpPr>
        <p:spPr>
          <a:xfrm>
            <a:off x="3761892" y="2263250"/>
            <a:ext cx="630084" cy="315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i="1" dirty="0" smtClean="0">
                <a:solidFill>
                  <a:srgbClr val="002060"/>
                </a:solidFill>
              </a:rPr>
              <a:t>AR-1</a:t>
            </a:r>
            <a:endParaRPr lang="pt-BR" sz="1400" b="1" i="1" dirty="0">
              <a:solidFill>
                <a:srgbClr val="002060"/>
              </a:solidFill>
            </a:endParaRPr>
          </a:p>
        </p:txBody>
      </p:sp>
      <p:sp>
        <p:nvSpPr>
          <p:cNvPr id="11" name="Retângulo 10"/>
          <p:cNvSpPr/>
          <p:nvPr/>
        </p:nvSpPr>
        <p:spPr>
          <a:xfrm>
            <a:off x="4662012" y="2686400"/>
            <a:ext cx="630084" cy="315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i="1" dirty="0" smtClean="0">
                <a:solidFill>
                  <a:srgbClr val="002060"/>
                </a:solidFill>
              </a:rPr>
              <a:t>AR-2</a:t>
            </a:r>
            <a:endParaRPr lang="pt-BR" sz="1400" b="1" i="1" dirty="0">
              <a:solidFill>
                <a:srgbClr val="002060"/>
              </a:solidFill>
            </a:endParaRPr>
          </a:p>
        </p:txBody>
      </p:sp>
      <p:sp>
        <p:nvSpPr>
          <p:cNvPr id="12" name="Retângulo 11"/>
          <p:cNvSpPr/>
          <p:nvPr/>
        </p:nvSpPr>
        <p:spPr>
          <a:xfrm>
            <a:off x="4628280" y="1471239"/>
            <a:ext cx="630084" cy="315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i="1" dirty="0" smtClean="0">
                <a:solidFill>
                  <a:srgbClr val="002060"/>
                </a:solidFill>
              </a:rPr>
              <a:t>AP-1</a:t>
            </a:r>
            <a:endParaRPr lang="pt-BR" sz="1400" b="1" i="1" dirty="0">
              <a:solidFill>
                <a:srgbClr val="002060"/>
              </a:solidFill>
            </a:endParaRPr>
          </a:p>
        </p:txBody>
      </p:sp>
      <p:sp>
        <p:nvSpPr>
          <p:cNvPr id="13" name="Retângulo 12"/>
          <p:cNvSpPr/>
          <p:nvPr/>
        </p:nvSpPr>
        <p:spPr>
          <a:xfrm>
            <a:off x="5090215" y="2053831"/>
            <a:ext cx="630084" cy="315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i="1" dirty="0" smtClean="0">
                <a:solidFill>
                  <a:srgbClr val="002060"/>
                </a:solidFill>
              </a:rPr>
              <a:t>AP-2</a:t>
            </a:r>
            <a:endParaRPr lang="pt-BR" sz="1400" b="1" i="1" dirty="0">
              <a:solidFill>
                <a:srgbClr val="002060"/>
              </a:solidFill>
            </a:endParaRPr>
          </a:p>
        </p:txBody>
      </p:sp>
    </p:spTree>
    <p:extLst>
      <p:ext uri="{BB962C8B-B14F-4D97-AF65-F5344CB8AC3E}">
        <p14:creationId xmlns:p14="http://schemas.microsoft.com/office/powerpoint/2010/main" val="3013936322"/>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0"/>
          </p:nvPr>
        </p:nvSpPr>
        <p:spPr/>
        <p:txBody>
          <a:bodyPr/>
          <a:lstStyle/>
          <a:p>
            <a:pPr>
              <a:defRPr/>
            </a:pPr>
            <a:fld id="{01502DF9-DBF2-4576-884B-34BA982E11B4}" type="slidenum">
              <a:rPr lang="pt-BR" smtClean="0"/>
              <a:pPr>
                <a:defRPr/>
              </a:pPr>
              <a:t>6</a:t>
            </a:fld>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36" y="548616"/>
            <a:ext cx="8253627" cy="6248916"/>
          </a:xfrm>
          <a:prstGeom prst="rect">
            <a:avLst/>
          </a:prstGeom>
        </p:spPr>
      </p:pic>
      <p:sp>
        <p:nvSpPr>
          <p:cNvPr id="5" name="Botão de ação: Voltar ou Anterior 4">
            <a:hlinkClick r:id="rId3" action="ppaction://hlinksldjump" highlightClick="1"/>
          </p:cNvPr>
          <p:cNvSpPr/>
          <p:nvPr/>
        </p:nvSpPr>
        <p:spPr>
          <a:xfrm>
            <a:off x="8172480" y="6399396"/>
            <a:ext cx="540072" cy="398136"/>
          </a:xfrm>
          <a:prstGeom prst="actionButtonBackPrevio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Tree>
    <p:extLst>
      <p:ext uri="{BB962C8B-B14F-4D97-AF65-F5344CB8AC3E}">
        <p14:creationId xmlns:p14="http://schemas.microsoft.com/office/powerpoint/2010/main" val="3748460384"/>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0"/>
          </p:nvPr>
        </p:nvSpPr>
        <p:spPr/>
        <p:txBody>
          <a:bodyPr/>
          <a:lstStyle/>
          <a:p>
            <a:pPr>
              <a:defRPr/>
            </a:pPr>
            <a:fld id="{01502DF9-DBF2-4576-884B-34BA982E11B4}" type="slidenum">
              <a:rPr lang="pt-BR" smtClean="0"/>
              <a:pPr>
                <a:defRPr/>
              </a:pPr>
              <a:t>7</a:t>
            </a:fld>
            <a:endParaRPr lang="pt-BR"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36" y="570564"/>
            <a:ext cx="8281104" cy="6251246"/>
          </a:xfrm>
          <a:prstGeom prst="rect">
            <a:avLst/>
          </a:prstGeom>
        </p:spPr>
      </p:pic>
      <p:sp>
        <p:nvSpPr>
          <p:cNvPr id="5" name="Botão de ação: Voltar ou Anterior 4">
            <a:hlinkClick r:id="rId3" action="ppaction://hlinksldjump" highlightClick="1"/>
          </p:cNvPr>
          <p:cNvSpPr/>
          <p:nvPr/>
        </p:nvSpPr>
        <p:spPr>
          <a:xfrm>
            <a:off x="8172480" y="6399396"/>
            <a:ext cx="540072" cy="398136"/>
          </a:xfrm>
          <a:prstGeom prst="actionButtonBackPrevio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Tree>
    <p:extLst>
      <p:ext uri="{BB962C8B-B14F-4D97-AF65-F5344CB8AC3E}">
        <p14:creationId xmlns:p14="http://schemas.microsoft.com/office/powerpoint/2010/main" val="705516124"/>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86" y="619102"/>
            <a:ext cx="8082130" cy="6153640"/>
          </a:xfrm>
          <a:prstGeom prst="rect">
            <a:avLst/>
          </a:prstGeom>
        </p:spPr>
      </p:pic>
      <p:sp>
        <p:nvSpPr>
          <p:cNvPr id="2" name="Espaço Reservado para Número de Slide 1"/>
          <p:cNvSpPr>
            <a:spLocks noGrp="1"/>
          </p:cNvSpPr>
          <p:nvPr>
            <p:ph type="sldNum" sz="quarter" idx="10"/>
          </p:nvPr>
        </p:nvSpPr>
        <p:spPr/>
        <p:txBody>
          <a:bodyPr/>
          <a:lstStyle/>
          <a:p>
            <a:pPr>
              <a:defRPr/>
            </a:pPr>
            <a:fld id="{01502DF9-DBF2-4576-884B-34BA982E11B4}" type="slidenum">
              <a:rPr lang="pt-BR" smtClean="0"/>
              <a:pPr>
                <a:defRPr/>
              </a:pPr>
              <a:t>8</a:t>
            </a:fld>
            <a:endParaRPr lang="pt-BR" dirty="0"/>
          </a:p>
        </p:txBody>
      </p:sp>
      <p:sp>
        <p:nvSpPr>
          <p:cNvPr id="5" name="Botão de ação: Voltar ou Anterior 4">
            <a:hlinkClick r:id="rId3" action="ppaction://hlinksldjump" highlightClick="1"/>
          </p:cNvPr>
          <p:cNvSpPr/>
          <p:nvPr/>
        </p:nvSpPr>
        <p:spPr>
          <a:xfrm>
            <a:off x="8172480" y="6399396"/>
            <a:ext cx="540072" cy="398136"/>
          </a:xfrm>
          <a:prstGeom prst="actionButtonBackPrevio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Tree>
    <p:extLst>
      <p:ext uri="{BB962C8B-B14F-4D97-AF65-F5344CB8AC3E}">
        <p14:creationId xmlns:p14="http://schemas.microsoft.com/office/powerpoint/2010/main" val="3136450509"/>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65" y="539968"/>
            <a:ext cx="8143563" cy="6223247"/>
          </a:xfrm>
          <a:prstGeom prst="rect">
            <a:avLst/>
          </a:prstGeom>
        </p:spPr>
      </p:pic>
      <p:sp>
        <p:nvSpPr>
          <p:cNvPr id="2" name="Espaço Reservado para Número de Slide 1"/>
          <p:cNvSpPr>
            <a:spLocks noGrp="1"/>
          </p:cNvSpPr>
          <p:nvPr>
            <p:ph type="sldNum" sz="quarter" idx="10"/>
          </p:nvPr>
        </p:nvSpPr>
        <p:spPr/>
        <p:txBody>
          <a:bodyPr/>
          <a:lstStyle/>
          <a:p>
            <a:pPr>
              <a:defRPr/>
            </a:pPr>
            <a:fld id="{01502DF9-DBF2-4576-884B-34BA982E11B4}" type="slidenum">
              <a:rPr lang="pt-BR" smtClean="0"/>
              <a:pPr>
                <a:defRPr/>
              </a:pPr>
              <a:t>9</a:t>
            </a:fld>
            <a:endParaRPr lang="pt-BR" dirty="0"/>
          </a:p>
        </p:txBody>
      </p:sp>
      <p:sp>
        <p:nvSpPr>
          <p:cNvPr id="5" name="Botão de ação: Voltar ou Anterior 4">
            <a:hlinkClick r:id="rId3" action="ppaction://hlinksldjump" highlightClick="1"/>
          </p:cNvPr>
          <p:cNvSpPr/>
          <p:nvPr/>
        </p:nvSpPr>
        <p:spPr>
          <a:xfrm>
            <a:off x="8172480" y="6399396"/>
            <a:ext cx="540072" cy="398136"/>
          </a:xfrm>
          <a:prstGeom prst="actionButtonBackPrevio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Tree>
    <p:extLst>
      <p:ext uri="{BB962C8B-B14F-4D97-AF65-F5344CB8AC3E}">
        <p14:creationId xmlns:p14="http://schemas.microsoft.com/office/powerpoint/2010/main" val="1034618188"/>
      </p:ext>
    </p:extLst>
  </p:cSld>
  <p:clrMapOvr>
    <a:masterClrMapping/>
  </p:clrMapOvr>
  <p:transition advClick="0"/>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25107</TotalTime>
  <Words>2070</Words>
  <Application>Microsoft Office PowerPoint</Application>
  <PresentationFormat>Apresentação na tela (4:3)</PresentationFormat>
  <Paragraphs>622</Paragraphs>
  <Slides>29</Slides>
  <Notes>6</Notes>
  <HiddenSlides>14</HiddenSlides>
  <MMClips>0</MMClips>
  <ScaleCrop>false</ScaleCrop>
  <HeadingPairs>
    <vt:vector size="6" baseType="variant">
      <vt:variant>
        <vt:lpstr>Tema</vt:lpstr>
      </vt:variant>
      <vt:variant>
        <vt:i4>2</vt:i4>
      </vt:variant>
      <vt:variant>
        <vt:lpstr>Servidores OLE incorporados</vt:lpstr>
      </vt:variant>
      <vt:variant>
        <vt:i4>0</vt:i4>
      </vt:variant>
      <vt:variant>
        <vt:lpstr>Títulos de slides</vt:lpstr>
      </vt:variant>
      <vt:variant>
        <vt:i4>29</vt:i4>
      </vt:variant>
    </vt:vector>
  </HeadingPairs>
  <TitlesOfParts>
    <vt:vector size="31" baseType="lpstr">
      <vt:lpstr>Design padrão</vt:lpstr>
      <vt:lpstr>Personalizar design</vt:lpstr>
      <vt:lpstr>Resultados e desdobramentos da 11ª Rodada de Licitações de blocos exploratórios de petróleo e gás natural na Bacia da Foz do Amazonas</vt:lpstr>
      <vt:lpstr>Arcabouço Legal E&amp;P</vt:lpstr>
      <vt:lpstr>Atividades de E&amp;P no Brasil - 2014</vt:lpstr>
      <vt:lpstr>Importância Petrolífera de Área para Petróleo e Gás Natural</vt:lpstr>
      <vt:lpstr>E&amp;P no Amapá</vt:lpstr>
      <vt:lpstr>Apresentação do PowerPoint</vt:lpstr>
      <vt:lpstr>Apresentação do PowerPoint</vt:lpstr>
      <vt:lpstr>Apresentação do PowerPoint</vt:lpstr>
      <vt:lpstr>Apresentação do PowerPoint</vt:lpstr>
      <vt:lpstr>Concessões na Foz do Amazonas</vt:lpstr>
      <vt:lpstr>Política Energética de E&amp;P</vt:lpstr>
      <vt:lpstr>Política Energética de E&amp;P</vt:lpstr>
      <vt:lpstr>Política Energética de E&amp;P</vt:lpstr>
      <vt:lpstr>Considerações Finais</vt:lpstr>
      <vt:lpstr>OBRIGADO!</vt:lpstr>
      <vt:lpstr>Descobertas de O&amp;G no Pré-Sal</vt:lpstr>
      <vt:lpstr>Reservas Provadas entre 2002 e 2014</vt:lpstr>
      <vt:lpstr>Petróleo: produção X consumo</vt:lpstr>
      <vt:lpstr>Evolução da Produção de Petróleo e LGN</vt:lpstr>
      <vt:lpstr>Gás Natural: produção X consumo</vt:lpstr>
      <vt:lpstr>Apresentação do PowerPoint</vt:lpstr>
      <vt:lpstr>Rodadas de Licitações – E&amp;P</vt:lpstr>
      <vt:lpstr>Apresentação do PowerPoint</vt:lpstr>
      <vt:lpstr>13ª Rodada de Licitações</vt:lpstr>
      <vt:lpstr>13ª Rodada de Licitações - Blocos para oferta</vt:lpstr>
      <vt:lpstr>13ª Rodada – Blocos para oferta</vt:lpstr>
      <vt:lpstr>13ª Rodada de Licitações</vt:lpstr>
      <vt:lpstr>13ª Rodada – Campos Marginais</vt:lpstr>
      <vt:lpstr>Principais Políticas – E&amp;P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PLANEJAMENTO ENERGÉTICO E SEGURANÇA DO SUPRIMENTO  III SEMINÁRIO INTERNACIONAL DE  REGULAÇÃO DO SETOR  ELÉTRICO</dc:title>
  <dc:creator>Adriano.Silva</dc:creator>
  <cp:lastModifiedBy>Clayton de Souza Pontes</cp:lastModifiedBy>
  <cp:revision>1141</cp:revision>
  <cp:lastPrinted>2015-06-16T12:31:41Z</cp:lastPrinted>
  <dcterms:created xsi:type="dcterms:W3CDTF">2008-07-15T19:30:27Z</dcterms:created>
  <dcterms:modified xsi:type="dcterms:W3CDTF">2015-06-17T11:04:58Z</dcterms:modified>
</cp:coreProperties>
</file>