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5" r:id="rId3"/>
  </p:sldMasterIdLst>
  <p:sldIdLst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74" r:id="rId14"/>
    <p:sldId id="267" r:id="rId15"/>
    <p:sldId id="268" r:id="rId16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2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18028-AEB6-442A-8064-419858554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D20BE0-57C0-4AAA-B058-49F3DE2D1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226ABF-42A6-4BF3-86BA-7507A585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0B8736-D274-4065-B187-644DE4B8E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E85AB8-87CD-4B95-A189-A6796449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40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18028-AEB6-442A-8064-419858554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D20BE0-57C0-4AAA-B058-49F3DE2D1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226ABF-42A6-4BF3-86BA-7507A585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0B8736-D274-4065-B187-644DE4B8E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E85AB8-87CD-4B95-A189-A6796449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703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2E259-C0AE-4222-B4D2-A75D300F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25A579-B7EC-4C94-A67D-06D13E49A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2A0D15-3772-4F58-981B-FE7FEEBD5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0149D2-0B3B-4208-AB60-237BC733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F483CE-EAEB-4427-B2F0-5296708CC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554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1D15A-E151-4A64-A36D-49777B84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6D20DB-0878-4A9E-8D1B-F39AEC54B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BE9C94-84DC-4903-A655-05749827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5B3A6D-B311-4A11-99BF-F9F6050EB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9A5EA7-5172-49B3-888D-2DF13A89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113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16F67-C4B9-4008-B728-012A02BCE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B0D005-5FAC-40E2-A2A0-03263BF17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76069D1-1742-4D75-A6E3-557EE84DB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C59EC5-46BD-49D1-A4BF-D018F5D0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20D187-F905-4A37-9513-8B65F30C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9A1433-C8A6-4F69-AF48-93709E52D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64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F9188-551D-4551-89F6-5D906080E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726D8C-C5D1-431F-93C2-A87F97932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A9E0E1-8549-4905-98D9-43782D774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66A20E6-B68E-4FE1-989A-D5DB97A28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EE23A0D-56D6-43E0-91BD-019B732D7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BD77C55-3C05-49EC-841A-CACCBA46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7625D91-205C-4DDD-B78D-21F1B24B7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67A89F2-7FD1-45EE-8955-9395231C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8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044D9-4FE8-477A-87AB-13498DCA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DB111CD-F523-4264-8EFD-91EF6A7C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0E84DD8-DC4B-418E-ABCA-396DE095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7EC6CA2-B5BC-454C-9C9E-31E2CF15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160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FD03547-7C5D-475B-ABEB-8A5CFE3C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FE7885A-4A17-43F4-BF24-4A00A853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ABCBE5-6CF5-453C-AFBC-B62FAF47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546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75B44-B846-4409-97EF-7FA92F9E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751F04-806C-4AE8-A507-22E0581C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C5B6F3-8245-4415-AF1B-ECC2D1F67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D435EB-0A0B-49B0-8B03-48A20A59D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C4F7E9-9220-4F51-BE3E-D566E0D6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5374E7-9C68-4F92-82B6-637A881AF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814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1F9E8-2F95-46D6-8D5A-09D7A177F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BB2182B-C31C-41B9-86B4-D0F4381AC2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793982-D586-41AB-945F-5C3FF9974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EDF311-A718-469C-8883-046E0613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1D4154-D97B-4CB4-94B1-881BE6CC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F45DB3-77A4-42F3-BB9B-A6AFB724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136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1A780-E843-4F2A-AB3F-ABA0F1A0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C45A64E-D8CE-4117-A4CD-E5FB85D8A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AF219E-5F59-4473-BC89-977420E47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33B765-EC9F-4621-BF5C-9E959E505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106E84-FC4E-49FD-9185-AB8E1C18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347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3C5386-2BE0-4AC2-9686-CC2468E5D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888CD56-C846-4769-9698-987366C1C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B5A9E7-F3A3-43BB-A29D-76F7A7EAB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F4D07D-AC5C-4C37-B137-12C67D420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32ECF1-0A14-4A7E-A4C2-62CC53AF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56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6000" b="0" strike="noStrike" spc="-1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lang="pt-B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D39C591-6AA6-4423-8928-C1187DBE8E2A}" type="datetime">
              <a:rPr lang="pt-BR" sz="1200" b="0" strike="noStrike" spc="-1">
                <a:solidFill>
                  <a:srgbClr val="8B8B8B"/>
                </a:solidFill>
                <a:latin typeface="Calibri"/>
              </a:rPr>
              <a:t>11/03/2020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5E12CB0-A7F4-45B9-97D3-D087E32E3841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lang="pt-B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Clique para editar os estilos de texto Mestres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</a:rPr>
              <a:t>Segundo nível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Terceiro nível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Quarto nível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Quinto nível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4191717-5DAA-4887-A931-5D21BB231C86}" type="datetime">
              <a:rPr lang="pt-BR" sz="1200" b="0" strike="noStrike" spc="-1">
                <a:solidFill>
                  <a:srgbClr val="8B8B8B"/>
                </a:solidFill>
                <a:latin typeface="Calibri"/>
              </a:rPr>
              <a:t>11/03/2020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BAAB0FF-3E54-4BA1-B01B-665E2A37AE0F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6E17958-9125-4560-8964-98E3E9DBC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1E8A37-530C-4F76-B5D0-D17041CB1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50167D-26EE-4FCD-8426-79935E342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51A08-D891-46CE-A65E-B2A8576BE43D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C3E02C-20AF-4C81-99B7-13C016FB8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853351-8445-4545-9F83-4C8955416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4088B-B0C9-42AF-9E99-CD8F27E7A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64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ea.gov.br/atlasestado/" TargetMode="External"/><Relationship Id="rId2" Type="http://schemas.openxmlformats.org/officeDocument/2006/relationships/hyperlink" Target="http://brasildebate.com.br/emenda-do-teto-de-gastos-faz-sus-perder-r-135-bilhoes-em-2019/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73C9D-5AB9-4E39-A1C1-BB0C2EE9BF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7C99E3-7CB4-4E49-A703-6A41A55F2E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71273DF-5E24-4708-A87C-C83432C48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1AA38DF-B687-4C91-B99E-4D79C47C756D}"/>
              </a:ext>
            </a:extLst>
          </p:cNvPr>
          <p:cNvSpPr txBox="1"/>
          <p:nvPr/>
        </p:nvSpPr>
        <p:spPr>
          <a:xfrm>
            <a:off x="1984658" y="2078802"/>
            <a:ext cx="8046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Arial Black" panose="020B0A04020102020204" pitchFamily="34" charset="0"/>
              </a:rPr>
              <a:t>Audiência Pública Interativa – PEC 186/2019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  <a:latin typeface="Arial Black" panose="020B0A04020102020204" pitchFamily="34" charset="0"/>
              </a:rPr>
              <a:t>Comissão de Constituição, Justiça e Cidadania – CCJ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  <a:latin typeface="Arial Black" panose="020B0A04020102020204" pitchFamily="34" charset="0"/>
              </a:rPr>
              <a:t>12 de março de 2020</a:t>
            </a:r>
            <a:r>
              <a:rPr lang="pt-BR" sz="3600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0EDAC88-813C-4256-B9F5-BF8B2AB3F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53" y="5439172"/>
            <a:ext cx="2507393" cy="1102120"/>
          </a:xfrm>
          <a:prstGeom prst="rect">
            <a:avLst/>
          </a:prstGeom>
        </p:spPr>
      </p:pic>
      <p:pic>
        <p:nvPicPr>
          <p:cNvPr id="8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51A3400E-858E-4F77-A5FC-EA19F59D10A6}"/>
              </a:ext>
            </a:extLst>
          </p:cNvPr>
          <p:cNvPicPr/>
          <p:nvPr/>
        </p:nvPicPr>
        <p:blipFill>
          <a:blip r:embed="rId4"/>
          <a:srcRect t="12342" b="20993"/>
          <a:stretch/>
        </p:blipFill>
        <p:spPr>
          <a:xfrm>
            <a:off x="3372291" y="5439172"/>
            <a:ext cx="2723709" cy="110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53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Shape 1"/>
          <p:cNvSpPr txBox="1"/>
          <p:nvPr/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strike="noStrike" kern="1200" spc="-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Situações de emergência fiscal e o impacto nas políticas sociais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Shape 4"/>
          <p:cNvSpPr txBox="1"/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000" b="0" strike="noStrike" spc="-1"/>
              <a:t>O que precisamos agora é agir contra a recessão que se aproxima: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000" b="0" strike="noStrike" spc="-1"/>
              <a:t>“Governos precisam agir imediatamente para conter a epidemia, fortalecer seus sistemas de saude, proteger as pessoas, ativar a demanda  e providenciar uma linha de vida financeira para famílias e empresas que são as mais afetadas” (Laurence Boone, Economista Chefe da OCDE. Fonte: Bloomberg)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000" b="0" strike="noStrike" spc="-1"/>
              <a:t>"Existem instrumentos disponíveis, instrumentos de política fiscal ou instrumentos de política social para esses casos, como subsídios de curto prazo, que usamos no passado e que se mostraram bastante eficazes", (Jens Weidmann, presidente do Banco Central da Alemanha)</a:t>
            </a:r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000" b="0" strike="noStrike" spc="-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placa, laranja, escuro, placar&#10;&#10;Descrição gerada automaticamente">
            <a:extLst>
              <a:ext uri="{FF2B5EF4-FFF2-40B4-BE49-F238E27FC236}">
                <a16:creationId xmlns:a16="http://schemas.microsoft.com/office/drawing/2014/main" id="{2EC4454A-01E7-4DB5-ADD2-32F0C0C0E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21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64F519EA-836C-4E21-87EE-CE7AB0186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6280"/>
            <a:ext cx="4449464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3374" y="702944"/>
            <a:ext cx="5369325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Shape 1"/>
          <p:cNvSpPr txBox="1"/>
          <p:nvPr/>
        </p:nvSpPr>
        <p:spPr>
          <a:xfrm>
            <a:off x="1016805" y="1345958"/>
            <a:ext cx="4193196" cy="4166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0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Referências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833A70A-9722-46F0-A5EB-C72F78747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87" name="Rectangle 2">
              <a:extLst>
                <a:ext uri="{FF2B5EF4-FFF2-40B4-BE49-F238E27FC236}">
                  <a16:creationId xmlns:a16="http://schemas.microsoft.com/office/drawing/2014/main" id="{0E424FCE-3213-4BEE-A1E8-B7E8AEA5A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59">
              <a:extLst>
                <a:ext uri="{FF2B5EF4-FFF2-40B4-BE49-F238E27FC236}">
                  <a16:creationId xmlns:a16="http://schemas.microsoft.com/office/drawing/2014/main" id="{5EE95433-383A-45BD-BFCA-833B8F0AE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2">
              <a:extLst>
                <a:ext uri="{FF2B5EF4-FFF2-40B4-BE49-F238E27FC236}">
                  <a16:creationId xmlns:a16="http://schemas.microsoft.com/office/drawing/2014/main" id="{2EEA944D-C4D5-48D7-804D-86BE8AFC8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F3FCE305-3F55-48BF-8549-01E0364C8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23D7F518-6C41-4C3F-9060-C9FE0B1D4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2">
              <a:extLst>
                <a:ext uri="{FF2B5EF4-FFF2-40B4-BE49-F238E27FC236}">
                  <a16:creationId xmlns:a16="http://schemas.microsoft.com/office/drawing/2014/main" id="{3B93E94B-19C7-49C9-A135-582F72B1A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59">
              <a:extLst>
                <a:ext uri="{FF2B5EF4-FFF2-40B4-BE49-F238E27FC236}">
                  <a16:creationId xmlns:a16="http://schemas.microsoft.com/office/drawing/2014/main" id="{FEF28287-3D78-44FC-8C53-70755EAF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2">
              <a:extLst>
                <a:ext uri="{FF2B5EF4-FFF2-40B4-BE49-F238E27FC236}">
                  <a16:creationId xmlns:a16="http://schemas.microsoft.com/office/drawing/2014/main" id="{2E8ECBA7-D5B5-48AD-9108-4EB4FB5AA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69CDB17F-9370-4BDB-AF7D-0C10664AF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65D03FDE-4254-4CCB-ACA1-CCF9ED99A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2">
              <a:extLst>
                <a:ext uri="{FF2B5EF4-FFF2-40B4-BE49-F238E27FC236}">
                  <a16:creationId xmlns:a16="http://schemas.microsoft.com/office/drawing/2014/main" id="{406E5C16-E87A-48D6-808A-4E99A9FA2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59">
              <a:extLst>
                <a:ext uri="{FF2B5EF4-FFF2-40B4-BE49-F238E27FC236}">
                  <a16:creationId xmlns:a16="http://schemas.microsoft.com/office/drawing/2014/main" id="{DD6696B0-7715-471B-835A-DA4F6E0B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2">
              <a:extLst>
                <a:ext uri="{FF2B5EF4-FFF2-40B4-BE49-F238E27FC236}">
                  <a16:creationId xmlns:a16="http://schemas.microsoft.com/office/drawing/2014/main" id="{7B7BE224-1A69-42AA-9C1C-29ADE08B2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4">
              <a:extLst>
                <a:ext uri="{FF2B5EF4-FFF2-40B4-BE49-F238E27FC236}">
                  <a16:creationId xmlns:a16="http://schemas.microsoft.com/office/drawing/2014/main" id="{F4CBB296-B6FF-43BA-A2F1-471A7D6A3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6">
              <a:extLst>
                <a:ext uri="{FF2B5EF4-FFF2-40B4-BE49-F238E27FC236}">
                  <a16:creationId xmlns:a16="http://schemas.microsoft.com/office/drawing/2014/main" id="{7B9B8F5E-97B1-4CC6-A25F-0406AF9F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2">
              <a:extLst>
                <a:ext uri="{FF2B5EF4-FFF2-40B4-BE49-F238E27FC236}">
                  <a16:creationId xmlns:a16="http://schemas.microsoft.com/office/drawing/2014/main" id="{9EB4DAA2-343C-4239-A2B2-D2412770B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59">
              <a:extLst>
                <a:ext uri="{FF2B5EF4-FFF2-40B4-BE49-F238E27FC236}">
                  <a16:creationId xmlns:a16="http://schemas.microsoft.com/office/drawing/2014/main" id="{8D6B2AAD-8F5E-4D57-B2E6-7DBB7953C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2">
              <a:extLst>
                <a:ext uri="{FF2B5EF4-FFF2-40B4-BE49-F238E27FC236}">
                  <a16:creationId xmlns:a16="http://schemas.microsoft.com/office/drawing/2014/main" id="{9CE95F93-6BC5-4616-9F8D-B941B4B8F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A8C3D8DE-DC76-487C-8C2A-7684D5C9E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56088CB5-E2A8-49A4-8AB5-6D5463E03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2">
              <a:extLst>
                <a:ext uri="{FF2B5EF4-FFF2-40B4-BE49-F238E27FC236}">
                  <a16:creationId xmlns:a16="http://schemas.microsoft.com/office/drawing/2014/main" id="{372F50F8-8B88-48EF-B21C-B5B26426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59">
              <a:extLst>
                <a:ext uri="{FF2B5EF4-FFF2-40B4-BE49-F238E27FC236}">
                  <a16:creationId xmlns:a16="http://schemas.microsoft.com/office/drawing/2014/main" id="{37008499-DF9A-4230-BE00-35B862316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62">
              <a:extLst>
                <a:ext uri="{FF2B5EF4-FFF2-40B4-BE49-F238E27FC236}">
                  <a16:creationId xmlns:a16="http://schemas.microsoft.com/office/drawing/2014/main" id="{BCEE48F0-E436-451D-A5FE-0D818D1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64">
              <a:extLst>
                <a:ext uri="{FF2B5EF4-FFF2-40B4-BE49-F238E27FC236}">
                  <a16:creationId xmlns:a16="http://schemas.microsoft.com/office/drawing/2014/main" id="{6852656E-1E8F-41F9-900D-8E8CC1B2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66">
              <a:extLst>
                <a:ext uri="{FF2B5EF4-FFF2-40B4-BE49-F238E27FC236}">
                  <a16:creationId xmlns:a16="http://schemas.microsoft.com/office/drawing/2014/main" id="{489DA605-39DD-45FD-9796-12A36B23B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TextShape 4"/>
          <p:cNvSpPr txBox="1"/>
          <p:nvPr/>
        </p:nvSpPr>
        <p:spPr>
          <a:xfrm>
            <a:off x="6229734" y="750307"/>
            <a:ext cx="5369326" cy="5357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200" b="1" strike="noStrike" spc="-1"/>
              <a:t>MORETTI, B. &amp; SÓTER A.P. (2020) </a:t>
            </a:r>
            <a:r>
              <a:rPr lang="en-US" sz="2200" b="0" strike="noStrike" spc="-1"/>
              <a:t>“Emenda do teto de Gastos faz SUS perder R$ 13,5 bi em 2019”. Disponível em </a:t>
            </a:r>
            <a:r>
              <a:rPr lang="en-US" sz="2200" b="0" u="sng" strike="noStrike" spc="-1">
                <a:uFillTx/>
                <a:hlinkClick r:id="rId2"/>
              </a:rPr>
              <a:t>GGN, 20 fev 2020</a:t>
            </a:r>
            <a:endParaRPr lang="en-US" sz="2200" b="0" strike="noStrike" spc="-1"/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200" b="0" strike="noStrike" spc="-1"/>
              <a:t>IPEA. Atlas do Serviço Público. Disponível em: </a:t>
            </a:r>
            <a:r>
              <a:rPr lang="en-US" sz="2200" b="0" u="sng" strike="noStrike" spc="-1">
                <a:uFillTx/>
                <a:hlinkClick r:id="rId3"/>
              </a:rPr>
              <a:t>http://www.ipea.gov.br/atlasestado/</a:t>
            </a:r>
            <a:endParaRPr lang="en-US" sz="2200" b="0" strike="noStrike" spc="-1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200" b="0" strike="noStrike" spc="-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Shape 2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strike="noStrike" spc="-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associacao.andeps@gmail.com</a:t>
            </a:r>
            <a:br>
              <a:rPr lang="en-US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0" strike="noStrike" spc="-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61 – 99103 7127</a:t>
            </a:r>
          </a:p>
        </p:txBody>
      </p:sp>
      <p:pic>
        <p:nvPicPr>
          <p:cNvPr id="140" name="Imagem 4" descr="Tela de celular com texto preto sobre fundo branco&#10;&#10;Descrição gerada automaticamente"/>
          <p:cNvPicPr/>
          <p:nvPr/>
        </p:nvPicPr>
        <p:blipFill>
          <a:blip r:embed="rId2"/>
          <a:srcRect t="14597" b="16714"/>
          <a:stretch/>
        </p:blipFill>
        <p:spPr>
          <a:xfrm>
            <a:off x="320040" y="1252532"/>
            <a:ext cx="5455917" cy="2108034"/>
          </a:xfrm>
          <a:prstGeom prst="rect">
            <a:avLst/>
          </a:prstGeom>
        </p:spPr>
      </p:pic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id="{E7923E97-19D5-49CA-B9DC-18A7AF1A8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73" y="1309390"/>
            <a:ext cx="8437887" cy="2257135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95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Shape 1"/>
          <p:cNvSpPr txBox="1"/>
          <p:nvPr/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strike="noStrike" kern="1200" spc="-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sumário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Shape 4"/>
          <p:cNvSpPr txBox="1"/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 err="1"/>
              <a:t>Estados</a:t>
            </a:r>
            <a:r>
              <a:rPr lang="en-US" sz="2400" b="0" strike="noStrike" spc="-1" dirty="0"/>
              <a:t> e, </a:t>
            </a:r>
            <a:r>
              <a:rPr lang="en-US" sz="2400" b="0" strike="noStrike" spc="-1" dirty="0" err="1"/>
              <a:t>principalmente</a:t>
            </a:r>
            <a:r>
              <a:rPr lang="en-US" sz="2400" b="0" strike="noStrike" spc="-1" dirty="0"/>
              <a:t>, </a:t>
            </a:r>
            <a:r>
              <a:rPr lang="en-US" sz="2400" b="0" strike="noStrike" spc="-1" dirty="0" err="1"/>
              <a:t>municípios</a:t>
            </a:r>
            <a:r>
              <a:rPr lang="en-US" sz="2400" b="0" strike="noStrike" spc="-1" dirty="0"/>
              <a:t> </a:t>
            </a:r>
            <a:r>
              <a:rPr lang="en-US" sz="2400" b="0" strike="noStrike" spc="-1" dirty="0" err="1"/>
              <a:t>assumiram</a:t>
            </a:r>
            <a:r>
              <a:rPr lang="en-US" sz="2400" b="0" strike="noStrike" spc="-1" dirty="0"/>
              <a:t> a </a:t>
            </a:r>
            <a:r>
              <a:rPr lang="en-US" sz="2400" b="0" strike="noStrike" spc="-1" dirty="0" err="1"/>
              <a:t>implementação</a:t>
            </a:r>
            <a:r>
              <a:rPr lang="en-US" sz="2400" b="0" strike="noStrike" spc="-1" dirty="0"/>
              <a:t> de um conjunto </a:t>
            </a:r>
            <a:r>
              <a:rPr lang="en-US" sz="2400" b="0" strike="noStrike" spc="-1" dirty="0" err="1"/>
              <a:t>amplo</a:t>
            </a:r>
            <a:r>
              <a:rPr lang="en-US" sz="2400" b="0" strike="noStrike" spc="-1" dirty="0"/>
              <a:t> de </a:t>
            </a:r>
            <a:r>
              <a:rPr lang="en-US" sz="2400" b="0" strike="noStrike" spc="-1" dirty="0" err="1"/>
              <a:t>políticas</a:t>
            </a:r>
            <a:r>
              <a:rPr lang="en-US" sz="2400" b="0" strike="noStrike" spc="-1" dirty="0"/>
              <a:t> </a:t>
            </a:r>
            <a:r>
              <a:rPr lang="en-US" sz="2400" b="0" strike="noStrike" spc="-1" dirty="0" err="1"/>
              <a:t>públicas</a:t>
            </a:r>
            <a:endParaRPr lang="en-US" sz="2400" b="0" strike="noStrike" spc="-1" dirty="0"/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 err="1"/>
              <a:t>Desproteção</a:t>
            </a:r>
            <a:r>
              <a:rPr lang="en-US" sz="2400" b="0" strike="noStrike" spc="-1" dirty="0"/>
              <a:t> social </a:t>
            </a:r>
            <a:r>
              <a:rPr lang="en-US" sz="2400" b="0" strike="noStrike" spc="-1" dirty="0" err="1"/>
              <a:t>já</a:t>
            </a:r>
            <a:r>
              <a:rPr lang="en-US" sz="2400" b="0" strike="noStrike" spc="-1" dirty="0"/>
              <a:t> </a:t>
            </a:r>
            <a:r>
              <a:rPr lang="en-US" sz="2400" b="0" strike="noStrike" spc="-1" dirty="0" err="1"/>
              <a:t>está</a:t>
            </a:r>
            <a:r>
              <a:rPr lang="en-US" sz="2400" b="0" strike="noStrike" spc="-1" dirty="0"/>
              <a:t> </a:t>
            </a:r>
            <a:r>
              <a:rPr lang="en-US" sz="2400" b="0" strike="noStrike" spc="-1" dirty="0" err="1"/>
              <a:t>em</a:t>
            </a:r>
            <a:r>
              <a:rPr lang="en-US" sz="2400" b="0" strike="noStrike" spc="-1" dirty="0"/>
              <a:t> </a:t>
            </a:r>
            <a:r>
              <a:rPr lang="en-US" sz="2400" b="0" strike="noStrike" spc="-1" dirty="0" err="1"/>
              <a:t>curso</a:t>
            </a:r>
            <a:endParaRPr lang="en-US" sz="2400" b="0" strike="noStrike" spc="-1" dirty="0"/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 err="1"/>
              <a:t>Políticas</a:t>
            </a:r>
            <a:r>
              <a:rPr lang="en-US" sz="2400" b="0" strike="noStrike" spc="-1" dirty="0"/>
              <a:t> </a:t>
            </a:r>
            <a:r>
              <a:rPr lang="en-US" sz="2400" b="0" strike="noStrike" spc="-1" dirty="0" err="1"/>
              <a:t>sociais</a:t>
            </a:r>
            <a:r>
              <a:rPr lang="en-US" sz="2400" b="0" strike="noStrike" spc="-1" dirty="0"/>
              <a:t> com a </a:t>
            </a:r>
            <a:r>
              <a:rPr lang="en-US" sz="2400" b="0" strike="noStrike" spc="-1" dirty="0" err="1"/>
              <a:t>efetivação</a:t>
            </a:r>
            <a:r>
              <a:rPr lang="en-US" sz="2400" b="0" strike="noStrike" spc="-1" dirty="0"/>
              <a:t> da PEC 186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 err="1"/>
              <a:t>Situações</a:t>
            </a:r>
            <a:r>
              <a:rPr lang="en-US" sz="2400" b="0" strike="noStrike" spc="-1" dirty="0"/>
              <a:t> de </a:t>
            </a:r>
            <a:r>
              <a:rPr lang="en-US" sz="2400" b="0" strike="noStrike" spc="-1" dirty="0" err="1"/>
              <a:t>emergência</a:t>
            </a:r>
            <a:r>
              <a:rPr lang="en-US" sz="2400" b="0" strike="noStrike" spc="-1" dirty="0"/>
              <a:t> fiscal e o </a:t>
            </a:r>
            <a:r>
              <a:rPr lang="en-US" sz="2400" b="0" strike="noStrike" spc="-1" dirty="0" err="1"/>
              <a:t>impacto</a:t>
            </a:r>
            <a:r>
              <a:rPr lang="en-US" sz="2400" b="0" strike="noStrike" spc="-1" dirty="0"/>
              <a:t> </a:t>
            </a:r>
            <a:r>
              <a:rPr lang="en-US" sz="2400" b="0" strike="noStrike" spc="-1" dirty="0" err="1"/>
              <a:t>nas</a:t>
            </a:r>
            <a:r>
              <a:rPr lang="en-US" sz="2400" b="0" strike="noStrike" spc="-1" dirty="0"/>
              <a:t> </a:t>
            </a:r>
            <a:r>
              <a:rPr lang="en-US" sz="2400" b="0" strike="noStrike" spc="-1" dirty="0" err="1"/>
              <a:t>políticas</a:t>
            </a:r>
            <a:r>
              <a:rPr lang="en-US" sz="2400" b="0" strike="noStrike" spc="-1" dirty="0"/>
              <a:t> </a:t>
            </a:r>
            <a:r>
              <a:rPr lang="en-US" sz="2400" b="0" strike="noStrike" spc="-1" dirty="0" err="1"/>
              <a:t>sociais</a:t>
            </a:r>
            <a:endParaRPr lang="en-US" sz="2400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400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400" b="0" strike="noStrike" spc="-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651600"/>
            <a:ext cx="12191760" cy="73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TextShape 2"/>
          <p:cNvSpPr txBox="1"/>
          <p:nvPr/>
        </p:nvSpPr>
        <p:spPr>
          <a:xfrm>
            <a:off x="556560" y="643320"/>
            <a:ext cx="11210400" cy="744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2200" b="0" strike="noStrike" spc="-1">
                <a:solidFill>
                  <a:srgbClr val="FFFFFF"/>
                </a:solidFill>
                <a:latin typeface="Calibri Light"/>
              </a:rPr>
              <a:t>Estados e, principalmente, municípios assumiram a implementação de um conjunto amplo de políticas públicas</a:t>
            </a:r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Imagem 6"/>
          <p:cNvPicPr/>
          <p:nvPr/>
        </p:nvPicPr>
        <p:blipFill>
          <a:blip r:embed="rId2"/>
          <a:srcRect l="1778" t="5543" r="11641"/>
          <a:stretch/>
        </p:blipFill>
        <p:spPr>
          <a:xfrm>
            <a:off x="1294560" y="1615680"/>
            <a:ext cx="9783360" cy="519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4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6523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Shape 1"/>
          <p:cNvSpPr txBox="1"/>
          <p:nvPr/>
        </p:nvSpPr>
        <p:spPr>
          <a:xfrm>
            <a:off x="524256" y="4767072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strike="noStrike" spc="-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Desproteção social já está em curso – a despeito do aumento da demanda por proteção</a:t>
            </a:r>
            <a:endParaRPr lang="en-US" sz="3400" b="0" strike="noStrike" spc="-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 descr="Grupo de pessoas em frente de loja com cobertura de entrada de estabelecimento&#10;&#10;Descrição gerada automaticamente">
            <a:extLst>
              <a:ext uri="{FF2B5EF4-FFF2-40B4-BE49-F238E27FC236}">
                <a16:creationId xmlns:a16="http://schemas.microsoft.com/office/drawing/2014/main" id="{58A2467A-8004-48C8-9DC4-0A6ED2054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r="1" b="82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70" name="Rectangle 14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Shape 4"/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308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400" b="0" strike="noStrike" spc="-1" dirty="0" err="1">
                <a:solidFill>
                  <a:srgbClr val="FFFFFF"/>
                </a:solidFill>
              </a:rPr>
              <a:t>Atraso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do INSS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na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análise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de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mais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de 2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milhões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de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pedidos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de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aposentadoria</a:t>
            </a:r>
            <a:endParaRPr lang="en-US" sz="1400" b="0" strike="noStrike" spc="-1" dirty="0">
              <a:solidFill>
                <a:srgbClr val="FFFFFF"/>
              </a:solidFill>
            </a:endParaRPr>
          </a:p>
          <a:p>
            <a:pPr marL="34308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400" b="0" strike="noStrike" spc="-1" dirty="0" err="1">
                <a:solidFill>
                  <a:srgbClr val="FFFFFF"/>
                </a:solidFill>
              </a:rPr>
              <a:t>Restrição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da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oferta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de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serviços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à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população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(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saúde</a:t>
            </a:r>
            <a:r>
              <a:rPr lang="en-US" sz="1400" b="0" strike="noStrike" spc="-1" dirty="0">
                <a:solidFill>
                  <a:srgbClr val="FFFFFF"/>
                </a:solidFill>
              </a:rPr>
              <a:t>,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escolas</a:t>
            </a:r>
            <a:r>
              <a:rPr lang="en-US" sz="1400" b="0" strike="noStrike" spc="-1" dirty="0">
                <a:solidFill>
                  <a:srgbClr val="FFFFFF"/>
                </a:solidFill>
              </a:rPr>
              <a:t>,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segurança</a:t>
            </a:r>
            <a:r>
              <a:rPr lang="en-US" sz="1400" b="0" strike="noStrike" spc="-1" dirty="0">
                <a:solidFill>
                  <a:srgbClr val="FFFFFF"/>
                </a:solidFill>
              </a:rPr>
              <a:t>,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assistência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social...)</a:t>
            </a:r>
          </a:p>
          <a:p>
            <a:pPr marL="34308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400" b="0" strike="noStrike" spc="-1" dirty="0" err="1">
                <a:solidFill>
                  <a:srgbClr val="FFFFFF"/>
                </a:solidFill>
              </a:rPr>
              <a:t>Perdas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para a Saúde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em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função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do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Teto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de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Gastos</a:t>
            </a:r>
            <a:r>
              <a:rPr lang="en-US" sz="1400" b="0" strike="noStrike" spc="-1" dirty="0">
                <a:solidFill>
                  <a:srgbClr val="FFFFFF"/>
                </a:solidFill>
              </a:rPr>
              <a:t>:</a:t>
            </a:r>
          </a:p>
          <a:p>
            <a:pPr marL="800280" lvl="1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400" b="0" strike="noStrike" spc="-1" dirty="0">
                <a:solidFill>
                  <a:srgbClr val="FFFFFF"/>
                </a:solidFill>
              </a:rPr>
              <a:t>R$ 13,5 bi entre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em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2019 (MORETTI &amp; SOTER, 2020)</a:t>
            </a:r>
          </a:p>
          <a:p>
            <a:pPr marL="34308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400" b="0" strike="noStrike" spc="-1" dirty="0">
                <a:solidFill>
                  <a:srgbClr val="FFFFFF"/>
                </a:solidFill>
              </a:rPr>
              <a:t>Volta do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sarampo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e de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outras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epidemias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ao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País</a:t>
            </a:r>
          </a:p>
          <a:p>
            <a:pPr marL="34308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400" b="0" strike="noStrike" spc="-1" dirty="0" err="1">
                <a:solidFill>
                  <a:srgbClr val="FFFFFF"/>
                </a:solidFill>
              </a:rPr>
              <a:t>Represamento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da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concessão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de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novos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benefícios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do Bolsa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Família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(fila do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Programa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chega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a 1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milhão</a:t>
            </a:r>
            <a:r>
              <a:rPr lang="en-US" sz="1400" b="0" strike="noStrike" spc="-1" dirty="0">
                <a:solidFill>
                  <a:srgbClr val="FFFFFF"/>
                </a:solidFill>
              </a:rPr>
              <a:t>)</a:t>
            </a:r>
          </a:p>
          <a:p>
            <a:pPr marL="34308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400" b="0" strike="noStrike" spc="-1" dirty="0" err="1">
                <a:solidFill>
                  <a:srgbClr val="FFFFFF"/>
                </a:solidFill>
              </a:rPr>
              <a:t>Orçamento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do SUAS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não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garante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a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oferta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de </a:t>
            </a:r>
            <a:r>
              <a:rPr lang="en-US" sz="1400" b="0" strike="noStrike" spc="-1" dirty="0" err="1">
                <a:solidFill>
                  <a:srgbClr val="FFFFFF"/>
                </a:solidFill>
              </a:rPr>
              <a:t>serviços</a:t>
            </a:r>
            <a:r>
              <a:rPr lang="en-US" sz="1400" b="0" strike="noStrike" spc="-1" dirty="0">
                <a:solidFill>
                  <a:srgbClr val="FFFFFF"/>
                </a:solidFill>
              </a:rPr>
              <a:t> para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64F519EA-836C-4E21-87EE-CE7AB0186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6280"/>
            <a:ext cx="4449464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3374" y="702944"/>
            <a:ext cx="5369325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Shape 1"/>
          <p:cNvSpPr txBox="1"/>
          <p:nvPr/>
        </p:nvSpPr>
        <p:spPr>
          <a:xfrm>
            <a:off x="1016805" y="1345958"/>
            <a:ext cx="4193196" cy="4166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Políticas sociais com a efetivação da PEC 186</a:t>
            </a:r>
            <a:endParaRPr lang="en-US" sz="4600" b="0" strike="noStrike" kern="1200" spc="-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833A70A-9722-46F0-A5EB-C72F78747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16" name="Rectangle 2">
              <a:extLst>
                <a:ext uri="{FF2B5EF4-FFF2-40B4-BE49-F238E27FC236}">
                  <a16:creationId xmlns:a16="http://schemas.microsoft.com/office/drawing/2014/main" id="{0E424FCE-3213-4BEE-A1E8-B7E8AEA5A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59">
              <a:extLst>
                <a:ext uri="{FF2B5EF4-FFF2-40B4-BE49-F238E27FC236}">
                  <a16:creationId xmlns:a16="http://schemas.microsoft.com/office/drawing/2014/main" id="{5EE95433-383A-45BD-BFCA-833B8F0AE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62">
              <a:extLst>
                <a:ext uri="{FF2B5EF4-FFF2-40B4-BE49-F238E27FC236}">
                  <a16:creationId xmlns:a16="http://schemas.microsoft.com/office/drawing/2014/main" id="{2EEA944D-C4D5-48D7-804D-86BE8AFC8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F3FCE305-3F55-48BF-8549-01E0364C8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66">
              <a:extLst>
                <a:ext uri="{FF2B5EF4-FFF2-40B4-BE49-F238E27FC236}">
                  <a16:creationId xmlns:a16="http://schemas.microsoft.com/office/drawing/2014/main" id="{23D7F518-6C41-4C3F-9060-C9FE0B1D4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2">
              <a:extLst>
                <a:ext uri="{FF2B5EF4-FFF2-40B4-BE49-F238E27FC236}">
                  <a16:creationId xmlns:a16="http://schemas.microsoft.com/office/drawing/2014/main" id="{3B93E94B-19C7-49C9-A135-582F72B1A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59">
              <a:extLst>
                <a:ext uri="{FF2B5EF4-FFF2-40B4-BE49-F238E27FC236}">
                  <a16:creationId xmlns:a16="http://schemas.microsoft.com/office/drawing/2014/main" id="{FEF28287-3D78-44FC-8C53-70755EAF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62">
              <a:extLst>
                <a:ext uri="{FF2B5EF4-FFF2-40B4-BE49-F238E27FC236}">
                  <a16:creationId xmlns:a16="http://schemas.microsoft.com/office/drawing/2014/main" id="{2E8ECBA7-D5B5-48AD-9108-4EB4FB5AA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64">
              <a:extLst>
                <a:ext uri="{FF2B5EF4-FFF2-40B4-BE49-F238E27FC236}">
                  <a16:creationId xmlns:a16="http://schemas.microsoft.com/office/drawing/2014/main" id="{69CDB17F-9370-4BDB-AF7D-0C10664AF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66">
              <a:extLst>
                <a:ext uri="{FF2B5EF4-FFF2-40B4-BE49-F238E27FC236}">
                  <a16:creationId xmlns:a16="http://schemas.microsoft.com/office/drawing/2014/main" id="{65D03FDE-4254-4CCB-ACA1-CCF9ED99A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2">
              <a:extLst>
                <a:ext uri="{FF2B5EF4-FFF2-40B4-BE49-F238E27FC236}">
                  <a16:creationId xmlns:a16="http://schemas.microsoft.com/office/drawing/2014/main" id="{406E5C16-E87A-48D6-808A-4E99A9FA2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59">
              <a:extLst>
                <a:ext uri="{FF2B5EF4-FFF2-40B4-BE49-F238E27FC236}">
                  <a16:creationId xmlns:a16="http://schemas.microsoft.com/office/drawing/2014/main" id="{DD6696B0-7715-471B-835A-DA4F6E0B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2">
              <a:extLst>
                <a:ext uri="{FF2B5EF4-FFF2-40B4-BE49-F238E27FC236}">
                  <a16:creationId xmlns:a16="http://schemas.microsoft.com/office/drawing/2014/main" id="{7B7BE224-1A69-42AA-9C1C-29ADE08B2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64">
              <a:extLst>
                <a:ext uri="{FF2B5EF4-FFF2-40B4-BE49-F238E27FC236}">
                  <a16:creationId xmlns:a16="http://schemas.microsoft.com/office/drawing/2014/main" id="{F4CBB296-B6FF-43BA-A2F1-471A7D6A3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6">
              <a:extLst>
                <a:ext uri="{FF2B5EF4-FFF2-40B4-BE49-F238E27FC236}">
                  <a16:creationId xmlns:a16="http://schemas.microsoft.com/office/drawing/2014/main" id="{7B9B8F5E-97B1-4CC6-A25F-0406AF9F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2">
              <a:extLst>
                <a:ext uri="{FF2B5EF4-FFF2-40B4-BE49-F238E27FC236}">
                  <a16:creationId xmlns:a16="http://schemas.microsoft.com/office/drawing/2014/main" id="{9EB4DAA2-343C-4239-A2B2-D2412770B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59">
              <a:extLst>
                <a:ext uri="{FF2B5EF4-FFF2-40B4-BE49-F238E27FC236}">
                  <a16:creationId xmlns:a16="http://schemas.microsoft.com/office/drawing/2014/main" id="{8D6B2AAD-8F5E-4D57-B2E6-7DBB7953C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62">
              <a:extLst>
                <a:ext uri="{FF2B5EF4-FFF2-40B4-BE49-F238E27FC236}">
                  <a16:creationId xmlns:a16="http://schemas.microsoft.com/office/drawing/2014/main" id="{9CE95F93-6BC5-4616-9F8D-B941B4B8F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64">
              <a:extLst>
                <a:ext uri="{FF2B5EF4-FFF2-40B4-BE49-F238E27FC236}">
                  <a16:creationId xmlns:a16="http://schemas.microsoft.com/office/drawing/2014/main" id="{A8C3D8DE-DC76-487C-8C2A-7684D5C9E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6">
              <a:extLst>
                <a:ext uri="{FF2B5EF4-FFF2-40B4-BE49-F238E27FC236}">
                  <a16:creationId xmlns:a16="http://schemas.microsoft.com/office/drawing/2014/main" id="{56088CB5-E2A8-49A4-8AB5-6D5463E03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2">
              <a:extLst>
                <a:ext uri="{FF2B5EF4-FFF2-40B4-BE49-F238E27FC236}">
                  <a16:creationId xmlns:a16="http://schemas.microsoft.com/office/drawing/2014/main" id="{372F50F8-8B88-48EF-B21C-B5B26426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59">
              <a:extLst>
                <a:ext uri="{FF2B5EF4-FFF2-40B4-BE49-F238E27FC236}">
                  <a16:creationId xmlns:a16="http://schemas.microsoft.com/office/drawing/2014/main" id="{37008499-DF9A-4230-BE00-35B862316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62">
              <a:extLst>
                <a:ext uri="{FF2B5EF4-FFF2-40B4-BE49-F238E27FC236}">
                  <a16:creationId xmlns:a16="http://schemas.microsoft.com/office/drawing/2014/main" id="{BCEE48F0-E436-451D-A5FE-0D818D1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64">
              <a:extLst>
                <a:ext uri="{FF2B5EF4-FFF2-40B4-BE49-F238E27FC236}">
                  <a16:creationId xmlns:a16="http://schemas.microsoft.com/office/drawing/2014/main" id="{6852656E-1E8F-41F9-900D-8E8CC1B2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6">
              <a:extLst>
                <a:ext uri="{FF2B5EF4-FFF2-40B4-BE49-F238E27FC236}">
                  <a16:creationId xmlns:a16="http://schemas.microsoft.com/office/drawing/2014/main" id="{489DA605-39DD-45FD-9796-12A36B23B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TextShape 4"/>
          <p:cNvSpPr txBox="1"/>
          <p:nvPr/>
        </p:nvSpPr>
        <p:spPr>
          <a:xfrm>
            <a:off x="6229734" y="750307"/>
            <a:ext cx="5369326" cy="5357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200" b="0" strike="noStrike" spc="-1"/>
              <a:t>As escolhas de onde reduzir jornada serão bastante limitadas e vão recair sobre políticas sociais com menor apelo: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200" b="0" strike="noStrike" spc="-1"/>
              <a:t>SUAS; Indigenista; desenvolvimento urbano; trabalho e renda; segurança alimentar etc.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200" b="0" strike="noStrike" spc="-1"/>
              <a:t>Ou impactarão no nível da gestão das políticas sociais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200" b="0" strike="noStrike" spc="-1"/>
              <a:t>Mesmo com muitos neurônios, não serão escolhas fáceis...</a:t>
            </a:r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200" b="0" strike="noStrike" spc="-1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200" b="0" strike="noStrike" spc="-1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200" b="0" strike="noStrike" spc="-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C4E5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TextShape 1"/>
          <p:cNvSpPr txBox="1"/>
          <p:nvPr/>
        </p:nvSpPr>
        <p:spPr>
          <a:xfrm>
            <a:off x="524256" y="4767072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strike="noStrike" spc="-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Políticas sociais com a efetivação da PEC 186 – Caso SUAS</a:t>
            </a:r>
            <a:endParaRPr lang="en-US" sz="3700" b="0" strike="noStrike" spc="-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 descr="Placa de letreiro afixada em fachada de loja com cobertura de entrada de estabelecimento&#10;&#10;Descrição gerada automaticamente">
            <a:extLst>
              <a:ext uri="{FF2B5EF4-FFF2-40B4-BE49-F238E27FC236}">
                <a16:creationId xmlns:a16="http://schemas.microsoft.com/office/drawing/2014/main" id="{F9C8F1E2-0B66-4C1F-B0B8-C5EC7A8E43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35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Shape 4"/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700" b="0" strike="noStrike" spc="-1">
                <a:solidFill>
                  <a:srgbClr val="FFFFFF"/>
                </a:solidFill>
              </a:rPr>
              <a:t>mais de 25 mil unidades que prestam atendimento a famílias vulneráveis e de baixa renda e vítimas de violência.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700" b="0" strike="noStrike" spc="-1">
                <a:solidFill>
                  <a:srgbClr val="FFFFFF"/>
                </a:solidFill>
              </a:rPr>
              <a:t>Com a PEC 186: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700" b="0" strike="noStrike" spc="-1">
                <a:solidFill>
                  <a:srgbClr val="FFFFFF"/>
                </a:solidFill>
              </a:rPr>
              <a:t>7 milhões a menos de atendimentos;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700" b="0" strike="noStrike" spc="-1">
                <a:solidFill>
                  <a:srgbClr val="FFFFFF"/>
                </a:solidFill>
              </a:rPr>
              <a:t>300 mil abordagens a menos por ano;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700" b="0" strike="noStrike" spc="-1">
                <a:solidFill>
                  <a:srgbClr val="FFFFFF"/>
                </a:solidFill>
              </a:rPr>
              <a:t>Impactando: 23 mil crianças vítimas de negligência, abuso ou exploração sexual; 12 mil mulheres vítimas de violência; 14 mil idosos vítimas de abandono ou violência</a:t>
            </a:r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1700" b="0" strike="noStrike" spc="-1">
                <a:solidFill>
                  <a:srgbClr val="FFFFFF"/>
                </a:solidFill>
              </a:rPr>
              <a:t>Fonte: SNAS/MC elaboração Andeps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E4D2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TextShape 1"/>
          <p:cNvSpPr txBox="1"/>
          <p:nvPr/>
        </p:nvSpPr>
        <p:spPr>
          <a:xfrm>
            <a:off x="524256" y="4767072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strike="noStrike" spc="-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Políticas</a:t>
            </a:r>
            <a:r>
              <a:rPr lang="en-US" sz="3700" b="1" strike="noStrike" spc="-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strike="noStrike" spc="-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sociais</a:t>
            </a:r>
            <a:r>
              <a:rPr lang="en-US" sz="3700" b="1" strike="noStrike" spc="-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com a </a:t>
            </a:r>
            <a:r>
              <a:rPr lang="en-US" sz="3700" b="1" strike="noStrike" spc="-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efetivação</a:t>
            </a:r>
            <a:r>
              <a:rPr lang="en-US" sz="3700" b="1" strike="noStrike" spc="-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 PEC 186 – Caso SUAS</a:t>
            </a:r>
            <a:endParaRPr lang="en-US" sz="3700" b="0" strike="noStrike" spc="-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 descr="Uma imagem contendo lendo, segurando, mulher, placa&#10;&#10;Descrição gerada automaticamente">
            <a:extLst>
              <a:ext uri="{FF2B5EF4-FFF2-40B4-BE49-F238E27FC236}">
                <a16:creationId xmlns:a16="http://schemas.microsoft.com/office/drawing/2014/main" id="{2D2D262F-50AF-48A9-B6C0-D3E3A025E9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01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Shape 4"/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FFFFFF"/>
                </a:solidFill>
              </a:rPr>
              <a:t>MAIS FILA NO BOLSA;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FFFFFF"/>
                </a:solidFill>
              </a:rPr>
              <a:t>PERDA DE BENEFICIOS;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FFFFFF"/>
                </a:solidFill>
              </a:rPr>
              <a:t>ATRASO NA CONCESSÃO DO BPC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Multidão de pessoas na rua&#10;&#10;Descrição gerada automaticamente">
            <a:extLst>
              <a:ext uri="{FF2B5EF4-FFF2-40B4-BE49-F238E27FC236}">
                <a16:creationId xmlns:a16="http://schemas.microsoft.com/office/drawing/2014/main" id="{BC8CB58C-4D92-41A2-9C7B-BAD3914E5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r="562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Shape 1"/>
          <p:cNvSpPr txBox="1"/>
          <p:nvPr/>
        </p:nvSpPr>
        <p:spPr>
          <a:xfrm>
            <a:off x="1166649" y="721805"/>
            <a:ext cx="3874686" cy="2147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strike="noStrike" spc="-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Políticas sociais com a efetivação da PEC 186 – Caso SUS</a:t>
            </a:r>
            <a:endParaRPr lang="en-US" sz="3400" b="0" strike="noStrike" spc="-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31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Shape 4"/>
          <p:cNvSpPr txBox="1"/>
          <p:nvPr/>
        </p:nvSpPr>
        <p:spPr>
          <a:xfrm>
            <a:off x="1166649" y="3379979"/>
            <a:ext cx="3874685" cy="3186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500" b="0" strike="noStrike" spc="-1" dirty="0">
                <a:solidFill>
                  <a:schemeClr val="bg1"/>
                </a:solidFill>
              </a:rPr>
              <a:t>MENOS EQUIPES E ATENDIMENTOS NA ATENÇÃO PRIMÁRIA – </a:t>
            </a:r>
            <a:r>
              <a:rPr lang="en-US" sz="1500" b="0" strike="noStrike" spc="-1" dirty="0" err="1">
                <a:solidFill>
                  <a:schemeClr val="bg1"/>
                </a:solidFill>
              </a:rPr>
              <a:t>mais</a:t>
            </a:r>
            <a:r>
              <a:rPr lang="en-US" sz="1500" b="0" strike="noStrike" spc="-1" dirty="0">
                <a:solidFill>
                  <a:schemeClr val="bg1"/>
                </a:solidFill>
              </a:rPr>
              <a:t> </a:t>
            </a:r>
            <a:r>
              <a:rPr lang="en-US" sz="1500" b="0" strike="noStrike" spc="-1" dirty="0" err="1">
                <a:solidFill>
                  <a:schemeClr val="bg1"/>
                </a:solidFill>
              </a:rPr>
              <a:t>oportunidades</a:t>
            </a:r>
            <a:r>
              <a:rPr lang="en-US" sz="1500" b="0" strike="noStrike" spc="-1" dirty="0">
                <a:solidFill>
                  <a:schemeClr val="bg1"/>
                </a:solidFill>
              </a:rPr>
              <a:t> </a:t>
            </a:r>
            <a:r>
              <a:rPr lang="en-US" sz="1500" b="0" strike="noStrike" spc="-1" dirty="0" err="1">
                <a:solidFill>
                  <a:schemeClr val="bg1"/>
                </a:solidFill>
              </a:rPr>
              <a:t>perdidas</a:t>
            </a:r>
            <a:r>
              <a:rPr lang="en-US" sz="1500" b="0" strike="noStrike" spc="-1" dirty="0">
                <a:solidFill>
                  <a:schemeClr val="bg1"/>
                </a:solidFill>
              </a:rPr>
              <a:t> de </a:t>
            </a:r>
            <a:r>
              <a:rPr lang="en-US" sz="1500" b="0" strike="noStrike" spc="-1" dirty="0" err="1">
                <a:solidFill>
                  <a:schemeClr val="bg1"/>
                </a:solidFill>
              </a:rPr>
              <a:t>prevenção</a:t>
            </a:r>
            <a:r>
              <a:rPr lang="en-US" sz="1500" b="0" strike="noStrike" spc="-1" dirty="0">
                <a:solidFill>
                  <a:schemeClr val="bg1"/>
                </a:solidFill>
              </a:rPr>
              <a:t> e </a:t>
            </a:r>
            <a:r>
              <a:rPr lang="en-US" sz="1500" b="0" strike="noStrike" spc="-1" dirty="0" err="1">
                <a:solidFill>
                  <a:schemeClr val="bg1"/>
                </a:solidFill>
              </a:rPr>
              <a:t>tratamento</a:t>
            </a:r>
            <a:r>
              <a:rPr lang="en-US" sz="1500" b="0" strike="noStrike" spc="-1" dirty="0">
                <a:solidFill>
                  <a:schemeClr val="bg1"/>
                </a:solidFill>
              </a:rPr>
              <a:t> de </a:t>
            </a:r>
            <a:r>
              <a:rPr lang="en-US" sz="1500" b="0" strike="noStrike" spc="-1" dirty="0" err="1">
                <a:solidFill>
                  <a:schemeClr val="bg1"/>
                </a:solidFill>
              </a:rPr>
              <a:t>doenças</a:t>
            </a:r>
            <a:r>
              <a:rPr lang="en-US" sz="1500" b="0" strike="noStrike" spc="-1" dirty="0">
                <a:solidFill>
                  <a:schemeClr val="bg1"/>
                </a:solidFill>
              </a:rPr>
              <a:t> antes do </a:t>
            </a:r>
            <a:r>
              <a:rPr lang="en-US" sz="1500" b="0" strike="noStrike" spc="-1" dirty="0" err="1">
                <a:solidFill>
                  <a:schemeClr val="bg1"/>
                </a:solidFill>
              </a:rPr>
              <a:t>agravamento</a:t>
            </a:r>
            <a:r>
              <a:rPr lang="en-US" sz="1500" b="0" strike="noStrike" spc="-1" dirty="0">
                <a:solidFill>
                  <a:schemeClr val="bg1"/>
                </a:solidFill>
              </a:rPr>
              <a:t>;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500" b="0" strike="noStrike" spc="-1" dirty="0">
                <a:solidFill>
                  <a:schemeClr val="bg1"/>
                </a:solidFill>
              </a:rPr>
              <a:t>DEMORA EXCESSIVA PARA EXAMES E CONSULTAS COM ESPECIALISTAS;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500" b="0" strike="noStrike" spc="-1" dirty="0">
                <a:solidFill>
                  <a:schemeClr val="bg1"/>
                </a:solidFill>
              </a:rPr>
              <a:t>PIORA NAS CONDIÇÕES DE SAÚDE E AUMENTO DA MORTALIDADE.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Shape 1"/>
          <p:cNvSpPr txBox="1"/>
          <p:nvPr/>
        </p:nvSpPr>
        <p:spPr>
          <a:xfrm>
            <a:off x="1166650" y="1332952"/>
            <a:ext cx="3926898" cy="3921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Impactos da PEC 186 não apenas na prestação direta dos serviços, mas na gestão que dá suporte</a:t>
            </a:r>
            <a:endParaRPr lang="en-US" sz="3800" b="0" strike="noStrike" kern="1200" spc="-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38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TextShape 4"/>
          <p:cNvSpPr txBox="1"/>
          <p:nvPr/>
        </p:nvSpPr>
        <p:spPr>
          <a:xfrm>
            <a:off x="6421120" y="499833"/>
            <a:ext cx="5100320" cy="558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500" b="0" strike="noStrike" spc="-1" dirty="0"/>
              <a:t>Vigilância </a:t>
            </a:r>
            <a:r>
              <a:rPr lang="en-US" sz="1500" b="0" strike="noStrike" spc="-1" dirty="0" err="1"/>
              <a:t>em</a:t>
            </a:r>
            <a:r>
              <a:rPr lang="en-US" sz="1500" b="0" strike="noStrike" spc="-1" dirty="0"/>
              <a:t> Saúde: </a:t>
            </a:r>
          </a:p>
          <a:p>
            <a:pPr marL="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500" b="0" strike="noStrike" spc="-1" dirty="0"/>
              <a:t>Rede de </a:t>
            </a:r>
            <a:r>
              <a:rPr lang="en-US" sz="1500" b="0" strike="noStrike" spc="-1" dirty="0" err="1"/>
              <a:t>vigilância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epidemiológica</a:t>
            </a:r>
            <a:r>
              <a:rPr lang="en-US" sz="1500" b="0" strike="noStrike" spc="-1" dirty="0"/>
              <a:t> e </a:t>
            </a:r>
            <a:r>
              <a:rPr lang="en-US" sz="1500" b="0" strike="noStrike" spc="-1" dirty="0" err="1"/>
              <a:t>sanitária</a:t>
            </a:r>
            <a:r>
              <a:rPr lang="en-US" sz="1500" b="0" strike="noStrike" spc="-1" dirty="0"/>
              <a:t>: por </a:t>
            </a:r>
            <a:r>
              <a:rPr lang="en-US" sz="1500" b="0" strike="noStrike" spc="-1" dirty="0" err="1"/>
              <a:t>meio</a:t>
            </a:r>
            <a:r>
              <a:rPr lang="en-US" sz="1500" b="0" strike="noStrike" spc="-1" dirty="0"/>
              <a:t> de </a:t>
            </a:r>
            <a:r>
              <a:rPr lang="en-US" sz="1500" b="0" strike="noStrike" spc="-1" dirty="0" err="1"/>
              <a:t>normatizações</a:t>
            </a:r>
            <a:r>
              <a:rPr lang="en-US" sz="1500" b="0" strike="noStrike" spc="-1" dirty="0"/>
              <a:t> e </a:t>
            </a:r>
            <a:r>
              <a:rPr lang="en-US" sz="1500" b="0" strike="noStrike" spc="-1" dirty="0" err="1"/>
              <a:t>sistemas</a:t>
            </a:r>
            <a:r>
              <a:rPr lang="en-US" sz="1500" b="0" strike="noStrike" spc="-1" dirty="0"/>
              <a:t> de </a:t>
            </a:r>
            <a:r>
              <a:rPr lang="en-US" sz="1500" b="0" strike="noStrike" spc="-1" dirty="0" err="1"/>
              <a:t>informação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em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âmbito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nacional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organizam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respostas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em</a:t>
            </a:r>
            <a:r>
              <a:rPr lang="en-US" sz="1500" b="0" strike="noStrike" spc="-1" dirty="0"/>
              <a:t> tempo </a:t>
            </a:r>
            <a:r>
              <a:rPr lang="en-US" sz="1500" b="0" strike="noStrike" spc="-1" dirty="0" err="1"/>
              <a:t>oportuno</a:t>
            </a:r>
            <a:r>
              <a:rPr lang="en-US" sz="1500" b="0" strike="noStrike" spc="-1" dirty="0"/>
              <a:t>, a </a:t>
            </a:r>
            <a:r>
              <a:rPr lang="en-US" sz="1500" b="0" strike="noStrike" spc="-1" dirty="0" err="1"/>
              <a:t>exemplo</a:t>
            </a:r>
            <a:r>
              <a:rPr lang="en-US" sz="1500" b="0" strike="noStrike" spc="-1" dirty="0"/>
              <a:t> das </a:t>
            </a:r>
            <a:r>
              <a:rPr lang="en-US" sz="1500" b="0" strike="noStrike" spc="-1" dirty="0" err="1"/>
              <a:t>ações</a:t>
            </a:r>
            <a:r>
              <a:rPr lang="en-US" sz="1500" b="0" strike="noStrike" spc="-1" dirty="0"/>
              <a:t> de </a:t>
            </a:r>
            <a:r>
              <a:rPr lang="en-US" sz="1500" b="0" strike="noStrike" spc="-1" dirty="0" err="1"/>
              <a:t>preparação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diante</a:t>
            </a:r>
            <a:r>
              <a:rPr lang="en-US" sz="1500" b="0" strike="noStrike" spc="-1" dirty="0"/>
              <a:t> do Corona;</a:t>
            </a:r>
          </a:p>
          <a:p>
            <a:pPr marL="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500" b="0" strike="noStrike" spc="-1" dirty="0" err="1"/>
              <a:t>Programa</a:t>
            </a:r>
            <a:r>
              <a:rPr lang="en-US" sz="1500" b="0" strike="noStrike" spc="-1" dirty="0"/>
              <a:t> Nacional de </a:t>
            </a:r>
            <a:r>
              <a:rPr lang="en-US" sz="1500" b="0" strike="noStrike" spc="-1" dirty="0" err="1"/>
              <a:t>Imunizações</a:t>
            </a:r>
            <a:r>
              <a:rPr lang="en-US" sz="1500" b="0" strike="noStrike" spc="-1" dirty="0"/>
              <a:t>: </a:t>
            </a:r>
            <a:r>
              <a:rPr lang="en-US" sz="1500" b="0" strike="noStrike" spc="-1" dirty="0" err="1"/>
              <a:t>reconhecido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mundialmente</a:t>
            </a:r>
            <a:r>
              <a:rPr lang="en-US" sz="1500" b="0" strike="noStrike" spc="-1" dirty="0"/>
              <a:t> tanto pela </a:t>
            </a:r>
            <a:r>
              <a:rPr lang="en-US" sz="1500" b="0" strike="noStrike" spc="-1" dirty="0" err="1"/>
              <a:t>produção</a:t>
            </a:r>
            <a:r>
              <a:rPr lang="en-US" sz="1500" b="0" strike="noStrike" spc="-1" dirty="0"/>
              <a:t> de </a:t>
            </a:r>
            <a:r>
              <a:rPr lang="en-US" sz="1500" b="0" strike="noStrike" spc="-1" dirty="0" err="1"/>
              <a:t>vacinas</a:t>
            </a:r>
            <a:r>
              <a:rPr lang="en-US" sz="1500" b="0" strike="noStrike" spc="-1" dirty="0"/>
              <a:t>, </a:t>
            </a:r>
            <a:r>
              <a:rPr lang="en-US" sz="1500" b="0" strike="noStrike" spc="-1" dirty="0" err="1"/>
              <a:t>quanto</a:t>
            </a:r>
            <a:r>
              <a:rPr lang="en-US" sz="1500" b="0" strike="noStrike" spc="-1" dirty="0"/>
              <a:t> pela </a:t>
            </a:r>
            <a:r>
              <a:rPr lang="en-US" sz="1500" b="0" strike="noStrike" spc="-1" dirty="0" err="1"/>
              <a:t>ampla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oferta</a:t>
            </a:r>
            <a:r>
              <a:rPr lang="en-US" sz="1500" b="0" strike="noStrike" spc="-1" dirty="0"/>
              <a:t> no SUS,  </a:t>
            </a:r>
            <a:r>
              <a:rPr lang="en-US" sz="1500" b="0" strike="noStrike" spc="-1" dirty="0" err="1"/>
              <a:t>além</a:t>
            </a:r>
            <a:r>
              <a:rPr lang="en-US" sz="1500" b="0" strike="noStrike" spc="-1" dirty="0"/>
              <a:t> de </a:t>
            </a:r>
            <a:r>
              <a:rPr lang="en-US" sz="1500" b="0" strike="noStrike" spc="-1" dirty="0" err="1"/>
              <a:t>realizar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monitoramento</a:t>
            </a:r>
            <a:r>
              <a:rPr lang="en-US" sz="1500" b="0" strike="noStrike" spc="-1" dirty="0"/>
              <a:t> de </a:t>
            </a:r>
            <a:r>
              <a:rPr lang="en-US" sz="1500" b="0" strike="noStrike" spc="-1" dirty="0" err="1"/>
              <a:t>cobertura</a:t>
            </a:r>
            <a:r>
              <a:rPr lang="en-US" sz="1500" b="0" strike="noStrike" spc="-1" dirty="0"/>
              <a:t> e doses </a:t>
            </a:r>
            <a:r>
              <a:rPr lang="en-US" sz="1500" b="0" strike="noStrike" spc="-1" dirty="0" err="1"/>
              <a:t>aplicadas</a:t>
            </a:r>
            <a:r>
              <a:rPr lang="en-US" sz="1500" b="0" strike="noStrike" spc="-1" dirty="0"/>
              <a:t>;</a:t>
            </a:r>
          </a:p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500" b="0" strike="noStrike" spc="-1" dirty="0"/>
              <a:t>Sistema Nacional de </a:t>
            </a:r>
            <a:r>
              <a:rPr lang="en-US" sz="1500" b="0" strike="noStrike" spc="-1" dirty="0" err="1"/>
              <a:t>Transplantes</a:t>
            </a:r>
            <a:r>
              <a:rPr lang="en-US" sz="1500" b="0" strike="noStrike" spc="-1" dirty="0"/>
              <a:t>:</a:t>
            </a:r>
          </a:p>
          <a:p>
            <a:pPr marL="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500" b="0" strike="noStrike" spc="-1" dirty="0" err="1"/>
              <a:t>Referência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mundial</a:t>
            </a:r>
            <a:r>
              <a:rPr lang="en-US" sz="1500" b="0" strike="noStrike" spc="-1" dirty="0"/>
              <a:t> , </a:t>
            </a:r>
            <a:r>
              <a:rPr lang="en-US" sz="1500" b="0" strike="noStrike" spc="-1" dirty="0" err="1"/>
              <a:t>sendo</a:t>
            </a:r>
            <a:r>
              <a:rPr lang="en-US" sz="1500" b="0" strike="noStrike" spc="-1" dirty="0"/>
              <a:t> que o SUS </a:t>
            </a:r>
            <a:r>
              <a:rPr lang="en-US" sz="1500" b="0" strike="noStrike" spc="-1" dirty="0" err="1"/>
              <a:t>realiza</a:t>
            </a:r>
            <a:r>
              <a:rPr lang="en-US" sz="1500" b="0" strike="noStrike" spc="-1" dirty="0"/>
              <a:t> 96% dos </a:t>
            </a:r>
            <a:r>
              <a:rPr lang="en-US" sz="1500" b="0" strike="noStrike" spc="-1" dirty="0" err="1"/>
              <a:t>transplantes</a:t>
            </a:r>
            <a:r>
              <a:rPr lang="en-US" sz="1500" b="0" strike="noStrike" spc="-1" dirty="0"/>
              <a:t> no </a:t>
            </a:r>
            <a:r>
              <a:rPr lang="en-US" sz="1500" b="0" strike="noStrike" spc="-1" dirty="0" err="1"/>
              <a:t>país</a:t>
            </a:r>
            <a:r>
              <a:rPr lang="en-US" sz="1500" b="0" strike="noStrike" spc="-1" dirty="0"/>
              <a:t>.</a:t>
            </a:r>
          </a:p>
          <a:p>
            <a:pPr marL="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500" b="0" strike="noStrike" spc="-1" dirty="0"/>
              <a:t>Sistema Nacional de </a:t>
            </a:r>
            <a:r>
              <a:rPr lang="en-US" sz="1500" b="0" strike="noStrike" spc="-1" dirty="0" err="1"/>
              <a:t>Transplantes</a:t>
            </a:r>
            <a:r>
              <a:rPr lang="en-US" sz="1500" b="0" strike="noStrike" spc="-1" dirty="0"/>
              <a:t>  </a:t>
            </a:r>
            <a:r>
              <a:rPr lang="en-US" sz="1500" b="0" strike="noStrike" spc="-1" dirty="0" err="1"/>
              <a:t>realiza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ações</a:t>
            </a:r>
            <a:r>
              <a:rPr lang="en-US" sz="1500" b="0" strike="noStrike" spc="-1" dirty="0"/>
              <a:t> de </a:t>
            </a:r>
            <a:r>
              <a:rPr lang="en-US" sz="1500" b="0" strike="noStrike" spc="-1" dirty="0" err="1"/>
              <a:t>gestão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política</a:t>
            </a:r>
            <a:r>
              <a:rPr lang="en-US" sz="1500" b="0" strike="noStrike" spc="-1" dirty="0"/>
              <a:t>, </a:t>
            </a:r>
            <a:r>
              <a:rPr lang="en-US" sz="1500" b="0" strike="noStrike" spc="-1" dirty="0" err="1"/>
              <a:t>promoção</a:t>
            </a:r>
            <a:r>
              <a:rPr lang="en-US" sz="1500" b="0" strike="noStrike" spc="-1" dirty="0"/>
              <a:t> da </a:t>
            </a:r>
            <a:r>
              <a:rPr lang="en-US" sz="1500" b="0" strike="noStrike" spc="-1" dirty="0" err="1"/>
              <a:t>doação</a:t>
            </a:r>
            <a:r>
              <a:rPr lang="en-US" sz="1500" b="0" strike="noStrike" spc="-1" dirty="0"/>
              <a:t>, </a:t>
            </a:r>
            <a:r>
              <a:rPr lang="en-US" sz="1500" b="0" strike="noStrike" spc="-1" dirty="0" err="1"/>
              <a:t>logística</a:t>
            </a:r>
            <a:r>
              <a:rPr lang="en-US" sz="1500" b="0" strike="noStrike" spc="-1" dirty="0"/>
              <a:t>, </a:t>
            </a:r>
            <a:r>
              <a:rPr lang="en-US" sz="1500" b="0" strike="noStrike" spc="-1" dirty="0" err="1"/>
              <a:t>credenciamento</a:t>
            </a:r>
            <a:r>
              <a:rPr lang="en-US" sz="1500" b="0" strike="noStrike" spc="-1" dirty="0"/>
              <a:t> das </a:t>
            </a:r>
            <a:r>
              <a:rPr lang="en-US" sz="1500" b="0" strike="noStrike" spc="-1" dirty="0" err="1"/>
              <a:t>equipes</a:t>
            </a:r>
            <a:r>
              <a:rPr lang="en-US" sz="1500" b="0" strike="noStrike" spc="-1" dirty="0"/>
              <a:t> e </a:t>
            </a:r>
            <a:r>
              <a:rPr lang="en-US" sz="1500" b="0" strike="noStrike" spc="-1" dirty="0" err="1"/>
              <a:t>hospitais</a:t>
            </a:r>
            <a:r>
              <a:rPr lang="en-US" sz="1500" b="0" strike="noStrike" spc="-1" dirty="0"/>
              <a:t> para a </a:t>
            </a:r>
            <a:r>
              <a:rPr lang="en-US" sz="1500" b="0" strike="noStrike" spc="-1" dirty="0" err="1"/>
              <a:t>realização</a:t>
            </a:r>
            <a:r>
              <a:rPr lang="en-US" sz="1500" b="0" strike="noStrike" spc="-1" dirty="0"/>
              <a:t> de </a:t>
            </a:r>
            <a:r>
              <a:rPr lang="en-US" sz="1500" b="0" strike="noStrike" spc="-1" dirty="0" err="1"/>
              <a:t>transplantes</a:t>
            </a:r>
            <a:r>
              <a:rPr lang="en-US" sz="1500" b="0" strike="noStrike" spc="-1" dirty="0"/>
              <a:t>, </a:t>
            </a:r>
            <a:r>
              <a:rPr lang="en-US" sz="1500" b="0" strike="noStrike" spc="-1" dirty="0" err="1"/>
              <a:t>agrega</a:t>
            </a:r>
            <a:r>
              <a:rPr lang="en-US" sz="1500" b="0" strike="noStrike" spc="-1" dirty="0"/>
              <a:t> dados </a:t>
            </a:r>
            <a:r>
              <a:rPr lang="en-US" sz="1500" b="0" strike="noStrike" spc="-1" dirty="0" err="1"/>
              <a:t>nacionais</a:t>
            </a:r>
            <a:r>
              <a:rPr lang="en-US" sz="1500" b="0" strike="noStrike" spc="-1" dirty="0"/>
              <a:t> de </a:t>
            </a:r>
            <a:r>
              <a:rPr lang="en-US" sz="1500" b="0" strike="noStrike" spc="-1" dirty="0" err="1"/>
              <a:t>demanda</a:t>
            </a:r>
            <a:r>
              <a:rPr lang="en-US" sz="1500" b="0" strike="noStrike" spc="-1" dirty="0"/>
              <a:t> e de </a:t>
            </a:r>
            <a:r>
              <a:rPr lang="en-US" sz="1500" b="0" strike="noStrike" spc="-1" dirty="0" err="1"/>
              <a:t>doadores</a:t>
            </a:r>
            <a:r>
              <a:rPr lang="en-US" sz="1500" b="0" strike="noStrike" spc="-1" dirty="0"/>
              <a:t> para </a:t>
            </a:r>
            <a:r>
              <a:rPr lang="en-US" sz="1500" b="0" strike="noStrike" spc="-1" dirty="0" err="1"/>
              <a:t>controle</a:t>
            </a:r>
            <a:r>
              <a:rPr lang="en-US" sz="1500" b="0" strike="noStrike" spc="-1" dirty="0"/>
              <a:t> e </a:t>
            </a:r>
            <a:r>
              <a:rPr lang="en-US" sz="1500" b="0" strike="noStrike" spc="-1" dirty="0" err="1"/>
              <a:t>monitoramento</a:t>
            </a:r>
            <a:r>
              <a:rPr lang="en-US" sz="1500" b="0" strike="noStrike" spc="-1" dirty="0"/>
              <a:t>. </a:t>
            </a:r>
          </a:p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500" b="0" strike="noStrike" spc="-1" dirty="0" err="1"/>
              <a:t>Redução</a:t>
            </a:r>
            <a:r>
              <a:rPr lang="en-US" sz="1500" b="0" strike="noStrike" spc="-1" dirty="0"/>
              <a:t> de 25% de jornada </a:t>
            </a:r>
            <a:r>
              <a:rPr lang="en-US" sz="1500" b="0" strike="noStrike" spc="-1" dirty="0" err="1"/>
              <a:t>nestes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exemplos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impacta</a:t>
            </a:r>
            <a:r>
              <a:rPr lang="en-US" sz="1500" b="0" strike="noStrike" spc="-1" dirty="0"/>
              <a:t>:</a:t>
            </a:r>
          </a:p>
          <a:p>
            <a:pPr marL="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500" b="0" strike="noStrike" spc="-1" dirty="0" err="1"/>
              <a:t>Desde</a:t>
            </a:r>
            <a:r>
              <a:rPr lang="en-US" sz="1500" b="0" strike="noStrike" spc="-1" dirty="0"/>
              <a:t>  a </a:t>
            </a:r>
            <a:r>
              <a:rPr lang="en-US" sz="1500" b="0" strike="noStrike" spc="-1" dirty="0" err="1"/>
              <a:t>redução</a:t>
            </a:r>
            <a:r>
              <a:rPr lang="en-US" sz="1500" b="0" strike="noStrike" spc="-1" dirty="0"/>
              <a:t> de </a:t>
            </a:r>
            <a:r>
              <a:rPr lang="en-US" sz="1500" b="0" strike="noStrike" spc="-1" dirty="0" err="1"/>
              <a:t>fabricação</a:t>
            </a:r>
            <a:r>
              <a:rPr lang="en-US" sz="1500" b="0" strike="noStrike" spc="-1" dirty="0"/>
              <a:t> do </a:t>
            </a:r>
            <a:r>
              <a:rPr lang="en-US" sz="1500" b="0" strike="noStrike" spc="-1" dirty="0" err="1"/>
              <a:t>imunobiológico</a:t>
            </a:r>
            <a:r>
              <a:rPr lang="en-US" sz="1500" b="0" strike="noStrike" spc="-1" dirty="0"/>
              <a:t>,  </a:t>
            </a:r>
            <a:r>
              <a:rPr lang="en-US" sz="1500" b="0" strike="noStrike" spc="-1" dirty="0" err="1"/>
              <a:t>até</a:t>
            </a:r>
            <a:r>
              <a:rPr lang="en-US" sz="1500" b="0" strike="noStrike" spc="-1" dirty="0"/>
              <a:t> a </a:t>
            </a:r>
            <a:r>
              <a:rPr lang="en-US" sz="1500" b="0" strike="noStrike" spc="-1" dirty="0" err="1"/>
              <a:t>aplicação</a:t>
            </a:r>
            <a:r>
              <a:rPr lang="en-US" sz="1500" b="0" strike="noStrike" spc="-1" dirty="0"/>
              <a:t> de doses </a:t>
            </a:r>
            <a:r>
              <a:rPr lang="en-US" sz="1500" b="0" strike="noStrike" spc="-1" dirty="0" err="1"/>
              <a:t>nas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unidades</a:t>
            </a:r>
            <a:r>
              <a:rPr lang="en-US" sz="1500" b="0" strike="noStrike" spc="-1" dirty="0"/>
              <a:t> de </a:t>
            </a:r>
            <a:r>
              <a:rPr lang="en-US" sz="1500" b="0" strike="noStrike" spc="-1" dirty="0" err="1"/>
              <a:t>saúde</a:t>
            </a:r>
            <a:r>
              <a:rPr lang="en-US" sz="1500" b="0" strike="noStrike" spc="-1" dirty="0"/>
              <a:t>, </a:t>
            </a:r>
            <a:r>
              <a:rPr lang="en-US" sz="1500" b="0" strike="noStrike" spc="-1" dirty="0" err="1"/>
              <a:t>passando</a:t>
            </a:r>
            <a:r>
              <a:rPr lang="en-US" sz="1500" b="0" strike="noStrike" spc="-1" dirty="0"/>
              <a:t> pela </a:t>
            </a:r>
            <a:r>
              <a:rPr lang="en-US" sz="1500" b="0" strike="noStrike" spc="-1" dirty="0" err="1"/>
              <a:t>gestão</a:t>
            </a:r>
            <a:r>
              <a:rPr lang="en-US" sz="1500" b="0" strike="noStrike" spc="-1" dirty="0"/>
              <a:t> da </a:t>
            </a:r>
            <a:r>
              <a:rPr lang="en-US" sz="1500" b="0" strike="noStrike" spc="-1" dirty="0" err="1"/>
              <a:t>aquisição</a:t>
            </a:r>
            <a:r>
              <a:rPr lang="en-US" sz="1500" b="0" strike="noStrike" spc="-1" dirty="0"/>
              <a:t> das </a:t>
            </a:r>
            <a:r>
              <a:rPr lang="en-US" sz="1500" b="0" strike="noStrike" spc="-1" dirty="0" err="1"/>
              <a:t>vacinas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ou</a:t>
            </a:r>
            <a:r>
              <a:rPr lang="en-US" sz="1500" b="0" strike="noStrike" spc="-1" dirty="0"/>
              <a:t> do </a:t>
            </a:r>
            <a:r>
              <a:rPr lang="en-US" sz="1500" b="0" strike="noStrike" spc="-1" dirty="0" err="1"/>
              <a:t>monitoramento</a:t>
            </a:r>
            <a:r>
              <a:rPr lang="en-US" sz="1500" b="0" strike="noStrike" spc="-1" dirty="0"/>
              <a:t> da </a:t>
            </a:r>
            <a:r>
              <a:rPr lang="en-US" sz="1500" b="0" strike="noStrike" spc="-1" dirty="0" err="1"/>
              <a:t>cobertura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em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âmbito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nacional</a:t>
            </a:r>
            <a:r>
              <a:rPr lang="en-US" sz="1500" b="0" strike="noStrike" spc="-1" dirty="0"/>
              <a:t>.</a:t>
            </a:r>
          </a:p>
          <a:p>
            <a:pPr marL="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500" b="0" strike="noStrike" spc="-1" dirty="0"/>
              <a:t>No </a:t>
            </a:r>
            <a:r>
              <a:rPr lang="en-US" sz="1500" b="0" strike="noStrike" spc="-1" dirty="0" err="1"/>
              <a:t>controle</a:t>
            </a:r>
            <a:r>
              <a:rPr lang="en-US" sz="1500" b="0" strike="noStrike" spc="-1" dirty="0"/>
              <a:t> da </a:t>
            </a:r>
            <a:r>
              <a:rPr lang="en-US" sz="1500" b="0" strike="noStrike" spc="-1" dirty="0" err="1"/>
              <a:t>lista</a:t>
            </a:r>
            <a:r>
              <a:rPr lang="en-US" sz="1500" b="0" strike="noStrike" spc="-1" dirty="0"/>
              <a:t> de </a:t>
            </a:r>
            <a:r>
              <a:rPr lang="en-US" sz="1500" b="0" strike="noStrike" spc="-1" dirty="0" err="1"/>
              <a:t>demanda</a:t>
            </a:r>
            <a:r>
              <a:rPr lang="en-US" sz="1500" b="0" strike="noStrike" spc="-1" dirty="0"/>
              <a:t> e de </a:t>
            </a:r>
            <a:r>
              <a:rPr lang="en-US" sz="1500" b="0" strike="noStrike" spc="-1" dirty="0" err="1"/>
              <a:t>doadores</a:t>
            </a:r>
            <a:r>
              <a:rPr lang="en-US" sz="1500" b="0" strike="noStrike" spc="-1" dirty="0"/>
              <a:t>, </a:t>
            </a:r>
            <a:r>
              <a:rPr lang="en-US" sz="1500" b="0" strike="noStrike" spc="-1" dirty="0" err="1"/>
              <a:t>bem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como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na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logística</a:t>
            </a:r>
            <a:r>
              <a:rPr lang="en-US" sz="1500" b="0" strike="noStrike" spc="-1" dirty="0"/>
              <a:t> para a </a:t>
            </a:r>
            <a:r>
              <a:rPr lang="en-US" sz="1500" b="0" strike="noStrike" spc="-1" dirty="0" err="1"/>
              <a:t>realização</a:t>
            </a:r>
            <a:r>
              <a:rPr lang="en-US" sz="1500" b="0" strike="noStrike" spc="-1" dirty="0"/>
              <a:t> dos </a:t>
            </a:r>
            <a:r>
              <a:rPr lang="en-US" sz="1500" b="0" strike="noStrike" spc="-1" dirty="0" err="1"/>
              <a:t>transplantes</a:t>
            </a:r>
            <a:r>
              <a:rPr lang="en-US" sz="1500" b="0" strike="noStrike" spc="-1" dirty="0"/>
              <a:t> e </a:t>
            </a:r>
            <a:r>
              <a:rPr lang="en-US" sz="1500" b="0" strike="noStrike" spc="-1" dirty="0" err="1"/>
              <a:t>monitoramento</a:t>
            </a:r>
            <a:r>
              <a:rPr lang="en-US" sz="1500" b="0" strike="noStrike" spc="-1" dirty="0"/>
              <a:t> de </a:t>
            </a:r>
            <a:r>
              <a:rPr lang="en-US" sz="1500" b="0" strike="noStrike" spc="-1" dirty="0" err="1"/>
              <a:t>desfechos</a:t>
            </a:r>
            <a:r>
              <a:rPr lang="en-US" sz="1500" b="0" strike="noStrike" spc="-1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Morais Lima Delgado</dc:creator>
  <cp:lastModifiedBy>Rodrigo Morais Lima Delgado</cp:lastModifiedBy>
  <cp:revision>1</cp:revision>
  <dcterms:created xsi:type="dcterms:W3CDTF">2020-03-11T15:38:06Z</dcterms:created>
  <dcterms:modified xsi:type="dcterms:W3CDTF">2020-03-11T15:41:01Z</dcterms:modified>
</cp:coreProperties>
</file>