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5" r:id="rId3"/>
  </p:sldMasterIdLst>
  <p:sldIdLst>
    <p:sldId id="269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6" r:id="rId13"/>
    <p:sldId id="274" r:id="rId14"/>
    <p:sldId id="267" r:id="rId15"/>
    <p:sldId id="268" r:id="rId16"/>
  </p:sldIdLst>
  <p:sldSz cx="12192000" cy="6858000"/>
  <p:notesSz cx="7559675" cy="106918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624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118028-AEB6-442A-8064-4198585542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2D20BE0-57C0-4AAA-B058-49F3DE2D13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D226ABF-42A6-4BF3-86BA-7507A5852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51A08-D891-46CE-A65E-B2A8576BE43D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E0B8736-D274-4065-B187-644DE4B8E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9E85AB8-87CD-4B95-A189-A67964498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088B-B0C9-42AF-9E99-CD8F27E7A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8406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640" cy="11066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118028-AEB6-442A-8064-4198585542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2D20BE0-57C0-4AAA-B058-49F3DE2D13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D226ABF-42A6-4BF3-86BA-7507A5852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51A08-D891-46CE-A65E-B2A8576BE43D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E0B8736-D274-4065-B187-644DE4B8E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9E85AB8-87CD-4B95-A189-A67964498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088B-B0C9-42AF-9E99-CD8F27E7A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77039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E2E259-C0AE-4222-B4D2-A75D300FB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625A579-B7EC-4C94-A67D-06D13E49A6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42A0D15-3772-4F58-981B-FE7FEEBD5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51A08-D891-46CE-A65E-B2A8576BE43D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E0149D2-0B3B-4208-AB60-237BC733D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0F483CE-EAEB-4427-B2F0-5296708CC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088B-B0C9-42AF-9E99-CD8F27E7A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755432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71D15A-E151-4A64-A36D-49777B841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76D20DB-0878-4A9E-8D1B-F39AEC54B5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2BE9C94-84DC-4903-A655-057498274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51A08-D891-46CE-A65E-B2A8576BE43D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25B3A6D-B311-4A11-99BF-F9F6050EB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B9A5EA7-5172-49B3-888D-2DF13A897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088B-B0C9-42AF-9E99-CD8F27E7A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71132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E16F67-C4B9-4008-B728-012A02BCE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9B0D005-5FAC-40E2-A2A0-03263BF172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76069D1-1742-4D75-A6E3-557EE84DBF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6C59EC5-46BD-49D1-A4BF-D018F5D0A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51A08-D891-46CE-A65E-B2A8576BE43D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020D187-F905-4A37-9513-8B65F30C4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49A1433-C8A6-4F69-AF48-93709E52D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088B-B0C9-42AF-9E99-CD8F27E7A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5643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FF9188-551D-4551-89F6-5D906080E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B726D8C-C5D1-431F-93C2-A87F979329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EA9E0E1-8549-4905-98D9-43782D7745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66A20E6-B68E-4FE1-989A-D5DB97A284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0EE23A0D-56D6-43E0-91BD-019B732D7F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1BD77C55-3C05-49EC-841A-CACCBA461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51A08-D891-46CE-A65E-B2A8576BE43D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17625D91-205C-4DDD-B78D-21F1B24B7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367A89F2-7FD1-45EE-8955-9395231C8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088B-B0C9-42AF-9E99-CD8F27E7A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88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5044D9-4FE8-477A-87AB-13498DCA1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BDB111CD-F523-4264-8EFD-91EF6A7C3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51A08-D891-46CE-A65E-B2A8576BE43D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0E84DD8-DC4B-418E-ABCA-396DE0955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7EC6CA2-B5BC-454C-9C9E-31E2CF15A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088B-B0C9-42AF-9E99-CD8F27E7A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41605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FFD03547-7C5D-475B-ABEB-8A5CFE3C9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51A08-D891-46CE-A65E-B2A8576BE43D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CFE7885A-4A17-43F4-BF24-4A00A853E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5ABCBE5-6CF5-453C-AFBC-B62FAF474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088B-B0C9-42AF-9E99-CD8F27E7A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65465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A75B44-B846-4409-97EF-7FA92F9EA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9751F04-806C-4AE8-A507-22E0581C3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CC5B6F3-8245-4415-AF1B-ECC2D1F677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ED435EB-0A0B-49B0-8B03-48A20A59D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51A08-D891-46CE-A65E-B2A8576BE43D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8C4F7E9-9220-4F51-BE3E-D566E0D66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55374E7-9C68-4F92-82B6-637A881AF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088B-B0C9-42AF-9E99-CD8F27E7A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081400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B1F9E8-2F95-46D6-8D5A-09D7A177F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4BB2182B-C31C-41B9-86B4-D0F4381AC2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5793982-D586-41AB-945F-5C3FF99742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4EDF311-A718-469C-8883-046E0613D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51A08-D891-46CE-A65E-B2A8576BE43D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C1D4154-D97B-4CB4-94B1-881BE6CCC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9F45DB3-77A4-42F3-BB9B-A6AFB724F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088B-B0C9-42AF-9E99-CD8F27E7A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913689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D1A780-E843-4F2A-AB3F-ABA0F1A01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C45A64E-D8CE-4117-A4CD-E5FB85D8AB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4AF219E-5F59-4473-BC89-977420E47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51A08-D891-46CE-A65E-B2A8576BE43D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033B765-EC9F-4621-BF5C-9E959E505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D106E84-FC4E-49FD-9185-AB8E1C187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088B-B0C9-42AF-9E99-CD8F27E7A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63473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33C5386-2BE0-4AC2-9686-CC2468E5DB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888CD56-C846-4769-9698-987366C1CF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EB5A9E7-F3A3-43BB-A29D-76F7A7EAB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51A08-D891-46CE-A65E-B2A8576BE43D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EF4D07D-AC5C-4C37-B137-12C67D420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432ECF1-0A14-4A7E-A4C2-62CC53AF6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088B-B0C9-42AF-9E99-CD8F27E7A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7564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640" cy="11066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pt-BR" sz="6000" b="0" strike="noStrike" spc="-1">
                <a:solidFill>
                  <a:srgbClr val="000000"/>
                </a:solidFill>
                <a:latin typeface="Calibri Light"/>
              </a:rPr>
              <a:t>Clique para editar o título Mestre</a:t>
            </a:r>
            <a:endParaRPr lang="pt-BR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DD39C591-6AA6-4423-8928-C1187DBE8E2A}" type="datetime">
              <a:rPr lang="pt-BR" sz="1200" b="0" strike="noStrike" spc="-1">
                <a:solidFill>
                  <a:srgbClr val="8B8B8B"/>
                </a:solidFill>
                <a:latin typeface="Calibri"/>
              </a:rPr>
              <a:t>11/03/2020</a:t>
            </a:fld>
            <a:endParaRPr lang="pt-BR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pt-BR" sz="24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45E12CB0-A7F4-45B9-97D3-D087E32E3841}" type="slidenum">
              <a:rPr lang="pt-BR" sz="1200" b="0" strike="noStrike" spc="-1">
                <a:solidFill>
                  <a:srgbClr val="8B8B8B"/>
                </a:solidFill>
                <a:latin typeface="Calibri"/>
              </a:rPr>
              <a:t>‹nº›</a:t>
            </a:fld>
            <a:endParaRPr lang="pt-BR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800" b="0" strike="noStrike" spc="-1">
                <a:solidFill>
                  <a:srgbClr val="000000"/>
                </a:solidFill>
                <a:latin typeface="Calibri"/>
              </a:rPr>
              <a:t>Clique para editar o formato do texto da estrutura de tópicos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strike="noStrike" spc="-1">
                <a:solidFill>
                  <a:srgbClr val="000000"/>
                </a:solidFill>
                <a:latin typeface="Calibri"/>
              </a:rPr>
              <a:t>2.º nível da estrutura de tópicos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rgbClr val="000000"/>
                </a:solidFill>
                <a:latin typeface="Calibri"/>
              </a:rPr>
              <a:t>3.º nível da estrutura de tópicos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rgbClr val="000000"/>
                </a:solidFill>
                <a:latin typeface="Calibri"/>
              </a:rPr>
              <a:t>4.º nível da estrutura de tópicos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latin typeface="Calibri"/>
              </a:rPr>
              <a:t>5.º nível da estrutura de tópicos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latin typeface="Calibri"/>
              </a:rPr>
              <a:t>6.º nível da estrutura de tópicos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latin typeface="Calibri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7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pt-BR" sz="4400" b="0" strike="noStrike" spc="-1">
                <a:solidFill>
                  <a:srgbClr val="000000"/>
                </a:solidFill>
                <a:latin typeface="Calibri Light"/>
              </a:rPr>
              <a:t>Clique para editar o título Mestre</a:t>
            </a:r>
            <a:endParaRPr lang="pt-BR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pt-BR" sz="2800" b="0" strike="noStrike" spc="-1">
                <a:solidFill>
                  <a:srgbClr val="000000"/>
                </a:solidFill>
                <a:latin typeface="Calibri"/>
              </a:rPr>
              <a:t>Clique para editar os estilos de texto Mestres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2400" b="0" strike="noStrike" spc="-1">
                <a:solidFill>
                  <a:srgbClr val="000000"/>
                </a:solidFill>
                <a:latin typeface="Calibri"/>
              </a:rPr>
              <a:t>Segundo nível</a:t>
            </a:r>
          </a:p>
          <a:p>
            <a:pPr marL="1143000" lvl="2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2000" b="0" strike="noStrike" spc="-1">
                <a:solidFill>
                  <a:srgbClr val="000000"/>
                </a:solidFill>
                <a:latin typeface="Calibri"/>
              </a:rPr>
              <a:t>Terceiro nível</a:t>
            </a:r>
          </a:p>
          <a:p>
            <a:pPr marL="1600200" lvl="3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1800" b="0" strike="noStrike" spc="-1">
                <a:solidFill>
                  <a:srgbClr val="000000"/>
                </a:solidFill>
                <a:latin typeface="Calibri"/>
              </a:rPr>
              <a:t>Quarto nível</a:t>
            </a:r>
          </a:p>
          <a:p>
            <a:pPr marL="2057400" lvl="4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1800" b="0" strike="noStrike" spc="-1">
                <a:solidFill>
                  <a:srgbClr val="000000"/>
                </a:solidFill>
                <a:latin typeface="Calibri"/>
              </a:rPr>
              <a:t>Quinto nível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D4191717-5DAA-4887-A931-5D21BB231C86}" type="datetime">
              <a:rPr lang="pt-BR" sz="1200" b="0" strike="noStrike" spc="-1">
                <a:solidFill>
                  <a:srgbClr val="8B8B8B"/>
                </a:solidFill>
                <a:latin typeface="Calibri"/>
              </a:rPr>
              <a:t>11/03/2020</a:t>
            </a:fld>
            <a:endParaRPr lang="pt-BR" sz="12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pt-BR" sz="2400" b="0" strike="noStrike" spc="-1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1BAAB0FF-3E54-4BA1-B01B-665E2A37AE0F}" type="slidenum">
              <a:rPr lang="pt-BR" sz="1200" b="0" strike="noStrike" spc="-1">
                <a:solidFill>
                  <a:srgbClr val="8B8B8B"/>
                </a:solidFill>
                <a:latin typeface="Calibri"/>
              </a:rPr>
              <a:t>‹nº›</a:t>
            </a:fld>
            <a:endParaRPr lang="pt-BR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6E17958-9125-4560-8964-98E3E9DBC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31E8A37-530C-4F76-B5D0-D17041CB15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350167D-26EE-4FCD-8426-79935E3427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051A08-D891-46CE-A65E-B2A8576BE43D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FC3E02C-20AF-4C81-99B7-13C016FB80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E853351-8445-4545-9F83-4C8955416D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54088B-B0C9-42AF-9E99-CD8F27E7A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0645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pea.gov.br/atlasestado/" TargetMode="External"/><Relationship Id="rId2" Type="http://schemas.openxmlformats.org/officeDocument/2006/relationships/hyperlink" Target="http://brasildebate.com.br/emenda-do-teto-de-gastos-faz-sus-perder-r-135-bilhoes-em-2019/" TargetMode="Externa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E73C9D-5AB9-4E39-A1C1-BB0C2EE9BFE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57C99E3-7CB4-4E49-A703-6A41A55F2ED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771273DF-5E24-4708-A87C-C83432C486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B1AA38DF-B687-4C91-B99E-4D79C47C756D}"/>
              </a:ext>
            </a:extLst>
          </p:cNvPr>
          <p:cNvSpPr txBox="1"/>
          <p:nvPr/>
        </p:nvSpPr>
        <p:spPr>
          <a:xfrm>
            <a:off x="1984658" y="2078802"/>
            <a:ext cx="80467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>
                <a:solidFill>
                  <a:schemeClr val="bg1"/>
                </a:solidFill>
                <a:latin typeface="Arial Black" panose="020B0A04020102020204" pitchFamily="34" charset="0"/>
              </a:rPr>
              <a:t>Audiência Pública Interativa – PEC 186/2019</a:t>
            </a:r>
          </a:p>
          <a:p>
            <a:pPr algn="ctr"/>
            <a:r>
              <a:rPr lang="pt-BR" sz="3600" dirty="0">
                <a:solidFill>
                  <a:schemeClr val="bg1"/>
                </a:solidFill>
                <a:latin typeface="Arial Black" panose="020B0A04020102020204" pitchFamily="34" charset="0"/>
              </a:rPr>
              <a:t>Comissão de Constituição, Justiça e Cidadania – CCJ</a:t>
            </a:r>
          </a:p>
          <a:p>
            <a:pPr algn="ctr"/>
            <a:r>
              <a:rPr lang="pt-BR" sz="3600" dirty="0">
                <a:solidFill>
                  <a:schemeClr val="bg1"/>
                </a:solidFill>
                <a:latin typeface="Arial Black" panose="020B0A04020102020204" pitchFamily="34" charset="0"/>
              </a:rPr>
              <a:t>12 de março de 2020</a:t>
            </a:r>
            <a:r>
              <a:rPr lang="pt-BR" sz="3600" dirty="0">
                <a:latin typeface="Arial Black" panose="020B0A04020102020204" pitchFamily="34" charset="0"/>
              </a:rPr>
              <a:t> 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30EDAC88-813C-4256-B9F5-BF8B2AB3F1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253" y="5439172"/>
            <a:ext cx="2507393" cy="1102120"/>
          </a:xfrm>
          <a:prstGeom prst="rect">
            <a:avLst/>
          </a:prstGeom>
        </p:spPr>
      </p:pic>
      <p:pic>
        <p:nvPicPr>
          <p:cNvPr id="8" name="Imagem 4" descr="Tela de celular com texto preto sobre fundo branco&#10;&#10;Descrição gerada automaticamente">
            <a:extLst>
              <a:ext uri="{FF2B5EF4-FFF2-40B4-BE49-F238E27FC236}">
                <a16:creationId xmlns:a16="http://schemas.microsoft.com/office/drawing/2014/main" id="{51A3400E-858E-4F77-A5FC-EA19F59D10A6}"/>
              </a:ext>
            </a:extLst>
          </p:cNvPr>
          <p:cNvPicPr/>
          <p:nvPr/>
        </p:nvPicPr>
        <p:blipFill>
          <a:blip r:embed="rId4"/>
          <a:srcRect t="12342" b="20993"/>
          <a:stretch/>
        </p:blipFill>
        <p:spPr>
          <a:xfrm>
            <a:off x="3372291" y="5439172"/>
            <a:ext cx="2723709" cy="1102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9535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TextShape 1"/>
          <p:cNvSpPr txBox="1"/>
          <p:nvPr/>
        </p:nvSpPr>
        <p:spPr>
          <a:xfrm>
            <a:off x="838200" y="963877"/>
            <a:ext cx="3494362" cy="49302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0" strike="noStrike" kern="1200" spc="-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Situações de emergência fiscal e o impacto nas políticas sociais</a:t>
            </a:r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TextShape 4"/>
          <p:cNvSpPr txBox="1"/>
          <p:nvPr/>
        </p:nvSpPr>
        <p:spPr>
          <a:xfrm>
            <a:off x="4976031" y="963877"/>
            <a:ext cx="6377769" cy="49302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-US" sz="2000" b="0" strike="noStrike" spc="-1"/>
              <a:t>O que precisamos agora é agir contra a recessão que se aproxima:</a:t>
            </a: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-US" sz="2000" b="0" strike="noStrike" spc="-1"/>
              <a:t>“Governos precisam agir imediatamente para conter a epidemia, fortalecer seus sistemas de saude, proteger as pessoas, ativar a demanda  e providenciar uma linha de vida financeira para famílias e empresas que são as mais afetadas” (Laurence Boone, Economista Chefe da OCDE. Fonte: Bloomberg)</a:t>
            </a: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-US" sz="2000" b="0" strike="noStrike" spc="-1"/>
              <a:t>"Existem instrumentos disponíveis, instrumentos de política fiscal ou instrumentos de política social para esses casos, como subsídios de curto prazo, que usamos no passado e que se mostraram bastante eficazes", (Jens Weidmann, presidente do Banco Central da Alemanha)</a:t>
            </a:r>
          </a:p>
          <a:p>
            <a:pPr indent="-228600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endParaRPr lang="en-US" sz="2000" b="0" strike="noStrike" spc="-1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m 5" descr="Uma imagem contendo placa, laranja, escuro, placar&#10;&#10;Descrição gerada automaticamente">
            <a:extLst>
              <a:ext uri="{FF2B5EF4-FFF2-40B4-BE49-F238E27FC236}">
                <a16:creationId xmlns:a16="http://schemas.microsoft.com/office/drawing/2014/main" id="{2EC4454A-01E7-4DB5-ADD2-32F0C0C0E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467" y="643467"/>
            <a:ext cx="5571066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1213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0" name="Rectangle 79">
            <a:extLst>
              <a:ext uri="{FF2B5EF4-FFF2-40B4-BE49-F238E27FC236}">
                <a16:creationId xmlns:a16="http://schemas.microsoft.com/office/drawing/2014/main" id="{64F519EA-836C-4E21-87EE-CE7AB01863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E3E51905-F374-4E1A-97CF-B741584B74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26280"/>
            <a:ext cx="4449464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A210685A-6235-45A7-850D-A6F555466E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3374" y="702944"/>
            <a:ext cx="5369325" cy="55869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TextShape 1"/>
          <p:cNvSpPr txBox="1"/>
          <p:nvPr/>
        </p:nvSpPr>
        <p:spPr>
          <a:xfrm>
            <a:off x="1016805" y="1345958"/>
            <a:ext cx="4193196" cy="41660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600" b="0" strike="noStrike" kern="1200" spc="-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Referências</a:t>
            </a:r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C833A70A-9722-46F0-A5EB-C72F787470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87" name="Rectangle 2">
              <a:extLst>
                <a:ext uri="{FF2B5EF4-FFF2-40B4-BE49-F238E27FC236}">
                  <a16:creationId xmlns:a16="http://schemas.microsoft.com/office/drawing/2014/main" id="{0E424FCE-3213-4BEE-A1E8-B7E8AEA5A2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Rectangle 59">
              <a:extLst>
                <a:ext uri="{FF2B5EF4-FFF2-40B4-BE49-F238E27FC236}">
                  <a16:creationId xmlns:a16="http://schemas.microsoft.com/office/drawing/2014/main" id="{5EE95433-383A-45BD-BFCA-833B8F0AE4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Rectangle 62">
              <a:extLst>
                <a:ext uri="{FF2B5EF4-FFF2-40B4-BE49-F238E27FC236}">
                  <a16:creationId xmlns:a16="http://schemas.microsoft.com/office/drawing/2014/main" id="{2EEA944D-C4D5-48D7-804D-86BE8AFC86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Rectangle 64">
              <a:extLst>
                <a:ext uri="{FF2B5EF4-FFF2-40B4-BE49-F238E27FC236}">
                  <a16:creationId xmlns:a16="http://schemas.microsoft.com/office/drawing/2014/main" id="{F3FCE305-3F55-48BF-8549-01E0364C86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ectangle 66">
              <a:extLst>
                <a:ext uri="{FF2B5EF4-FFF2-40B4-BE49-F238E27FC236}">
                  <a16:creationId xmlns:a16="http://schemas.microsoft.com/office/drawing/2014/main" id="{23D7F518-6C41-4C3F-9060-C9FE0B1D4C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Rectangle 2">
              <a:extLst>
                <a:ext uri="{FF2B5EF4-FFF2-40B4-BE49-F238E27FC236}">
                  <a16:creationId xmlns:a16="http://schemas.microsoft.com/office/drawing/2014/main" id="{3B93E94B-19C7-49C9-A135-582F72B1A2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Rectangle 59">
              <a:extLst>
                <a:ext uri="{FF2B5EF4-FFF2-40B4-BE49-F238E27FC236}">
                  <a16:creationId xmlns:a16="http://schemas.microsoft.com/office/drawing/2014/main" id="{FEF28287-3D78-44FC-8C53-70755EAF6F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ectangle 62">
              <a:extLst>
                <a:ext uri="{FF2B5EF4-FFF2-40B4-BE49-F238E27FC236}">
                  <a16:creationId xmlns:a16="http://schemas.microsoft.com/office/drawing/2014/main" id="{2E8ECBA7-D5B5-48AD-9108-4EB4FB5AAF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Rectangle 64">
              <a:extLst>
                <a:ext uri="{FF2B5EF4-FFF2-40B4-BE49-F238E27FC236}">
                  <a16:creationId xmlns:a16="http://schemas.microsoft.com/office/drawing/2014/main" id="{69CDB17F-9370-4BDB-AF7D-0C10664AF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Rectangle 66">
              <a:extLst>
                <a:ext uri="{FF2B5EF4-FFF2-40B4-BE49-F238E27FC236}">
                  <a16:creationId xmlns:a16="http://schemas.microsoft.com/office/drawing/2014/main" id="{65D03FDE-4254-4CCB-ACA1-CCF9ED99A1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Rectangle 2">
              <a:extLst>
                <a:ext uri="{FF2B5EF4-FFF2-40B4-BE49-F238E27FC236}">
                  <a16:creationId xmlns:a16="http://schemas.microsoft.com/office/drawing/2014/main" id="{406E5C16-E87A-48D6-808A-4E99A9FA2A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Rectangle 59">
              <a:extLst>
                <a:ext uri="{FF2B5EF4-FFF2-40B4-BE49-F238E27FC236}">
                  <a16:creationId xmlns:a16="http://schemas.microsoft.com/office/drawing/2014/main" id="{DD6696B0-7715-471B-835A-DA4F6E0B54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Rectangle 62">
              <a:extLst>
                <a:ext uri="{FF2B5EF4-FFF2-40B4-BE49-F238E27FC236}">
                  <a16:creationId xmlns:a16="http://schemas.microsoft.com/office/drawing/2014/main" id="{7B7BE224-1A69-42AA-9C1C-29ADE08B27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Rectangle 64">
              <a:extLst>
                <a:ext uri="{FF2B5EF4-FFF2-40B4-BE49-F238E27FC236}">
                  <a16:creationId xmlns:a16="http://schemas.microsoft.com/office/drawing/2014/main" id="{F4CBB296-B6FF-43BA-A2F1-471A7D6A32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Rectangle 66">
              <a:extLst>
                <a:ext uri="{FF2B5EF4-FFF2-40B4-BE49-F238E27FC236}">
                  <a16:creationId xmlns:a16="http://schemas.microsoft.com/office/drawing/2014/main" id="{7B9B8F5E-97B1-4CC6-A25F-0406AF9F80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Rectangle 2">
              <a:extLst>
                <a:ext uri="{FF2B5EF4-FFF2-40B4-BE49-F238E27FC236}">
                  <a16:creationId xmlns:a16="http://schemas.microsoft.com/office/drawing/2014/main" id="{9EB4DAA2-343C-4239-A2B2-D2412770B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Rectangle 59">
              <a:extLst>
                <a:ext uri="{FF2B5EF4-FFF2-40B4-BE49-F238E27FC236}">
                  <a16:creationId xmlns:a16="http://schemas.microsoft.com/office/drawing/2014/main" id="{8D6B2AAD-8F5E-4D57-B2E6-7DBB7953C6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Rectangle 62">
              <a:extLst>
                <a:ext uri="{FF2B5EF4-FFF2-40B4-BE49-F238E27FC236}">
                  <a16:creationId xmlns:a16="http://schemas.microsoft.com/office/drawing/2014/main" id="{9CE95F93-6BC5-4616-9F8D-B941B4B8F1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Rectangle 64">
              <a:extLst>
                <a:ext uri="{FF2B5EF4-FFF2-40B4-BE49-F238E27FC236}">
                  <a16:creationId xmlns:a16="http://schemas.microsoft.com/office/drawing/2014/main" id="{A8C3D8DE-DC76-487C-8C2A-7684D5C9E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Rectangle 66">
              <a:extLst>
                <a:ext uri="{FF2B5EF4-FFF2-40B4-BE49-F238E27FC236}">
                  <a16:creationId xmlns:a16="http://schemas.microsoft.com/office/drawing/2014/main" id="{56088CB5-E2A8-49A4-8AB5-6D5463E037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Rectangle 2">
              <a:extLst>
                <a:ext uri="{FF2B5EF4-FFF2-40B4-BE49-F238E27FC236}">
                  <a16:creationId xmlns:a16="http://schemas.microsoft.com/office/drawing/2014/main" id="{372F50F8-8B88-48EF-B21C-B5B264262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Rectangle 59">
              <a:extLst>
                <a:ext uri="{FF2B5EF4-FFF2-40B4-BE49-F238E27FC236}">
                  <a16:creationId xmlns:a16="http://schemas.microsoft.com/office/drawing/2014/main" id="{37008499-DF9A-4230-BE00-35B862316E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Rectangle 62">
              <a:extLst>
                <a:ext uri="{FF2B5EF4-FFF2-40B4-BE49-F238E27FC236}">
                  <a16:creationId xmlns:a16="http://schemas.microsoft.com/office/drawing/2014/main" id="{BCEE48F0-E436-451D-A5FE-0D818D19E8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Rectangle 64">
              <a:extLst>
                <a:ext uri="{FF2B5EF4-FFF2-40B4-BE49-F238E27FC236}">
                  <a16:creationId xmlns:a16="http://schemas.microsoft.com/office/drawing/2014/main" id="{6852656E-1E8F-41F9-900D-8E8CC1B2B9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Rectangle 66">
              <a:extLst>
                <a:ext uri="{FF2B5EF4-FFF2-40B4-BE49-F238E27FC236}">
                  <a16:creationId xmlns:a16="http://schemas.microsoft.com/office/drawing/2014/main" id="{489DA605-39DD-45FD-9796-12A36B23B1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9" name="TextShape 4"/>
          <p:cNvSpPr txBox="1"/>
          <p:nvPr/>
        </p:nvSpPr>
        <p:spPr>
          <a:xfrm>
            <a:off x="6229734" y="750307"/>
            <a:ext cx="5369326" cy="53573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-US" sz="2200" b="1" strike="noStrike" spc="-1"/>
              <a:t>MORETTI, B. &amp; SÓTER A.P. (2020) </a:t>
            </a:r>
            <a:r>
              <a:rPr lang="en-US" sz="2200" b="0" strike="noStrike" spc="-1"/>
              <a:t>“Emenda do teto de Gastos faz SUS perder R$ 13,5 bi em 2019”. Disponível em </a:t>
            </a:r>
            <a:r>
              <a:rPr lang="en-US" sz="2200" b="0" u="sng" strike="noStrike" spc="-1">
                <a:uFillTx/>
                <a:hlinkClick r:id="rId2"/>
              </a:rPr>
              <a:t>GGN, 20 fev 2020</a:t>
            </a:r>
            <a:endParaRPr lang="en-US" sz="2200" b="0" strike="noStrike" spc="-1"/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-US" sz="2200" b="0" strike="noStrike" spc="-1"/>
              <a:t>IPEA. Atlas do Serviço Público. Disponível em: </a:t>
            </a:r>
            <a:r>
              <a:rPr lang="en-US" sz="2200" b="0" u="sng" strike="noStrike" spc="-1">
                <a:uFillTx/>
                <a:hlinkClick r:id="rId3"/>
              </a:rPr>
              <a:t>http://www.ipea.gov.br/atlasestado/</a:t>
            </a:r>
            <a:endParaRPr lang="en-US" sz="2200" b="0" strike="noStrike" spc="-1"/>
          </a:p>
          <a:p>
            <a:pPr indent="-228600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endParaRPr lang="en-US" sz="2200" b="0" strike="noStrike" spc="-1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Rectangle 84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463354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TextShape 2"/>
          <p:cNvSpPr txBox="1"/>
          <p:nvPr/>
        </p:nvSpPr>
        <p:spPr>
          <a:xfrm>
            <a:off x="527538" y="4756638"/>
            <a:ext cx="11139854" cy="93044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" b="0" strike="noStrike" spc="-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associacao.andeps@gmail.com</a:t>
            </a:r>
            <a:br>
              <a:rPr lang="en-US" sz="3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3000" b="0" strike="noStrike" spc="-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61 – 99103 7127</a:t>
            </a:r>
          </a:p>
        </p:txBody>
      </p:sp>
      <p:pic>
        <p:nvPicPr>
          <p:cNvPr id="140" name="Imagem 4" descr="Tela de celular com texto preto sobre fundo branco&#10;&#10;Descrição gerada automaticamente"/>
          <p:cNvPicPr/>
          <p:nvPr/>
        </p:nvPicPr>
        <p:blipFill>
          <a:blip r:embed="rId2"/>
          <a:srcRect t="14597" b="16714"/>
          <a:stretch/>
        </p:blipFill>
        <p:spPr>
          <a:xfrm>
            <a:off x="320040" y="1252532"/>
            <a:ext cx="5455917" cy="2108034"/>
          </a:xfrm>
          <a:prstGeom prst="rect">
            <a:avLst/>
          </a:prstGeom>
        </p:spPr>
      </p:pic>
      <p:pic>
        <p:nvPicPr>
          <p:cNvPr id="6" name="Espaço Reservado para Conteúdo 3">
            <a:extLst>
              <a:ext uri="{FF2B5EF4-FFF2-40B4-BE49-F238E27FC236}">
                <a16:creationId xmlns:a16="http://schemas.microsoft.com/office/drawing/2014/main" id="{E7923E97-19D5-49CA-B9DC-18A7AF1A86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4073" y="1309390"/>
            <a:ext cx="8437887" cy="2257135"/>
          </a:xfrm>
          <a:prstGeom prst="rect">
            <a:avLst/>
          </a:prstGeom>
        </p:spPr>
      </p:pic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573869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ectangle 95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TextShape 1"/>
          <p:cNvSpPr txBox="1"/>
          <p:nvPr/>
        </p:nvSpPr>
        <p:spPr>
          <a:xfrm>
            <a:off x="838200" y="963877"/>
            <a:ext cx="3494362" cy="49302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0" strike="noStrike" kern="1200" spc="-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sumário</a:t>
            </a:r>
          </a:p>
        </p:txBody>
      </p: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Shape 4"/>
          <p:cNvSpPr txBox="1"/>
          <p:nvPr/>
        </p:nvSpPr>
        <p:spPr>
          <a:xfrm>
            <a:off x="4976031" y="963877"/>
            <a:ext cx="6377769" cy="49302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-US" sz="2400" b="0" strike="noStrike" spc="-1" dirty="0" err="1"/>
              <a:t>Estados</a:t>
            </a:r>
            <a:r>
              <a:rPr lang="en-US" sz="2400" b="0" strike="noStrike" spc="-1" dirty="0"/>
              <a:t> e, </a:t>
            </a:r>
            <a:r>
              <a:rPr lang="en-US" sz="2400" b="0" strike="noStrike" spc="-1" dirty="0" err="1"/>
              <a:t>principalmente</a:t>
            </a:r>
            <a:r>
              <a:rPr lang="en-US" sz="2400" b="0" strike="noStrike" spc="-1" dirty="0"/>
              <a:t>, </a:t>
            </a:r>
            <a:r>
              <a:rPr lang="en-US" sz="2400" b="0" strike="noStrike" spc="-1" dirty="0" err="1"/>
              <a:t>municípios</a:t>
            </a:r>
            <a:r>
              <a:rPr lang="en-US" sz="2400" b="0" strike="noStrike" spc="-1" dirty="0"/>
              <a:t> </a:t>
            </a:r>
            <a:r>
              <a:rPr lang="en-US" sz="2400" b="0" strike="noStrike" spc="-1" dirty="0" err="1"/>
              <a:t>assumiram</a:t>
            </a:r>
            <a:r>
              <a:rPr lang="en-US" sz="2400" b="0" strike="noStrike" spc="-1" dirty="0"/>
              <a:t> a </a:t>
            </a:r>
            <a:r>
              <a:rPr lang="en-US" sz="2400" b="0" strike="noStrike" spc="-1" dirty="0" err="1"/>
              <a:t>implementação</a:t>
            </a:r>
            <a:r>
              <a:rPr lang="en-US" sz="2400" b="0" strike="noStrike" spc="-1" dirty="0"/>
              <a:t> de um conjunto </a:t>
            </a:r>
            <a:r>
              <a:rPr lang="en-US" sz="2400" b="0" strike="noStrike" spc="-1" dirty="0" err="1"/>
              <a:t>amplo</a:t>
            </a:r>
            <a:r>
              <a:rPr lang="en-US" sz="2400" b="0" strike="noStrike" spc="-1" dirty="0"/>
              <a:t> de </a:t>
            </a:r>
            <a:r>
              <a:rPr lang="en-US" sz="2400" b="0" strike="noStrike" spc="-1" dirty="0" err="1"/>
              <a:t>políticas</a:t>
            </a:r>
            <a:r>
              <a:rPr lang="en-US" sz="2400" b="0" strike="noStrike" spc="-1" dirty="0"/>
              <a:t> </a:t>
            </a:r>
            <a:r>
              <a:rPr lang="en-US" sz="2400" b="0" strike="noStrike" spc="-1" dirty="0" err="1"/>
              <a:t>públicas</a:t>
            </a:r>
            <a:endParaRPr lang="en-US" sz="2400" b="0" strike="noStrike" spc="-1" dirty="0"/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-US" sz="2400" b="0" strike="noStrike" spc="-1" dirty="0" err="1"/>
              <a:t>Desproteção</a:t>
            </a:r>
            <a:r>
              <a:rPr lang="en-US" sz="2400" b="0" strike="noStrike" spc="-1" dirty="0"/>
              <a:t> social </a:t>
            </a:r>
            <a:r>
              <a:rPr lang="en-US" sz="2400" b="0" strike="noStrike" spc="-1" dirty="0" err="1"/>
              <a:t>já</a:t>
            </a:r>
            <a:r>
              <a:rPr lang="en-US" sz="2400" b="0" strike="noStrike" spc="-1" dirty="0"/>
              <a:t> </a:t>
            </a:r>
            <a:r>
              <a:rPr lang="en-US" sz="2400" b="0" strike="noStrike" spc="-1" dirty="0" err="1"/>
              <a:t>está</a:t>
            </a:r>
            <a:r>
              <a:rPr lang="en-US" sz="2400" b="0" strike="noStrike" spc="-1" dirty="0"/>
              <a:t> </a:t>
            </a:r>
            <a:r>
              <a:rPr lang="en-US" sz="2400" b="0" strike="noStrike" spc="-1" dirty="0" err="1"/>
              <a:t>em</a:t>
            </a:r>
            <a:r>
              <a:rPr lang="en-US" sz="2400" b="0" strike="noStrike" spc="-1" dirty="0"/>
              <a:t> </a:t>
            </a:r>
            <a:r>
              <a:rPr lang="en-US" sz="2400" b="0" strike="noStrike" spc="-1" dirty="0" err="1"/>
              <a:t>curso</a:t>
            </a:r>
            <a:endParaRPr lang="en-US" sz="2400" b="0" strike="noStrike" spc="-1" dirty="0"/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-US" sz="2400" b="0" strike="noStrike" spc="-1" dirty="0" err="1"/>
              <a:t>Políticas</a:t>
            </a:r>
            <a:r>
              <a:rPr lang="en-US" sz="2400" b="0" strike="noStrike" spc="-1" dirty="0"/>
              <a:t> </a:t>
            </a:r>
            <a:r>
              <a:rPr lang="en-US" sz="2400" b="0" strike="noStrike" spc="-1" dirty="0" err="1"/>
              <a:t>sociais</a:t>
            </a:r>
            <a:r>
              <a:rPr lang="en-US" sz="2400" b="0" strike="noStrike" spc="-1" dirty="0"/>
              <a:t> com a </a:t>
            </a:r>
            <a:r>
              <a:rPr lang="en-US" sz="2400" b="0" strike="noStrike" spc="-1" dirty="0" err="1"/>
              <a:t>efetivação</a:t>
            </a:r>
            <a:r>
              <a:rPr lang="en-US" sz="2400" b="0" strike="noStrike" spc="-1" dirty="0"/>
              <a:t> da PEC 186</a:t>
            </a: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-US" sz="2400" b="0" strike="noStrike" spc="-1" dirty="0" err="1"/>
              <a:t>Situações</a:t>
            </a:r>
            <a:r>
              <a:rPr lang="en-US" sz="2400" b="0" strike="noStrike" spc="-1" dirty="0"/>
              <a:t> de </a:t>
            </a:r>
            <a:r>
              <a:rPr lang="en-US" sz="2400" b="0" strike="noStrike" spc="-1" dirty="0" err="1"/>
              <a:t>emergência</a:t>
            </a:r>
            <a:r>
              <a:rPr lang="en-US" sz="2400" b="0" strike="noStrike" spc="-1" dirty="0"/>
              <a:t> fiscal e o </a:t>
            </a:r>
            <a:r>
              <a:rPr lang="en-US" sz="2400" b="0" strike="noStrike" spc="-1" dirty="0" err="1"/>
              <a:t>impacto</a:t>
            </a:r>
            <a:r>
              <a:rPr lang="en-US" sz="2400" b="0" strike="noStrike" spc="-1" dirty="0"/>
              <a:t> </a:t>
            </a:r>
            <a:r>
              <a:rPr lang="en-US" sz="2400" b="0" strike="noStrike" spc="-1" dirty="0" err="1"/>
              <a:t>nas</a:t>
            </a:r>
            <a:r>
              <a:rPr lang="en-US" sz="2400" b="0" strike="noStrike" spc="-1" dirty="0"/>
              <a:t> </a:t>
            </a:r>
            <a:r>
              <a:rPr lang="en-US" sz="2400" b="0" strike="noStrike" spc="-1" dirty="0" err="1"/>
              <a:t>políticas</a:t>
            </a:r>
            <a:r>
              <a:rPr lang="en-US" sz="2400" b="0" strike="noStrike" spc="-1" dirty="0"/>
              <a:t> </a:t>
            </a:r>
            <a:r>
              <a:rPr lang="en-US" sz="2400" b="0" strike="noStrike" spc="-1" dirty="0" err="1"/>
              <a:t>sociais</a:t>
            </a:r>
            <a:endParaRPr lang="en-US" sz="2400" b="0" strike="noStrike" spc="-1" dirty="0"/>
          </a:p>
          <a:p>
            <a:pPr indent="-228600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endParaRPr lang="en-US" sz="2400" b="0" strike="noStrike" spc="-1" dirty="0"/>
          </a:p>
          <a:p>
            <a:pPr indent="-228600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endParaRPr lang="en-US" sz="2400" b="0" strike="noStrike" spc="-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CustomShape 1"/>
          <p:cNvSpPr/>
          <p:nvPr/>
        </p:nvSpPr>
        <p:spPr>
          <a:xfrm>
            <a:off x="0" y="651600"/>
            <a:ext cx="12191760" cy="736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3" name="TextShape 2"/>
          <p:cNvSpPr txBox="1"/>
          <p:nvPr/>
        </p:nvSpPr>
        <p:spPr>
          <a:xfrm>
            <a:off x="556560" y="643320"/>
            <a:ext cx="11210400" cy="74448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pt-BR" sz="2200" b="0" strike="noStrike" spc="-1">
                <a:solidFill>
                  <a:srgbClr val="FFFFFF"/>
                </a:solidFill>
                <a:latin typeface="Calibri Light"/>
              </a:rPr>
              <a:t>Estados e, principalmente, municípios assumiram a implementação de um conjunto amplo de políticas públicas</a:t>
            </a:r>
            <a:endParaRPr lang="pt-BR" sz="2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94" name="Imagem 6"/>
          <p:cNvPicPr/>
          <p:nvPr/>
        </p:nvPicPr>
        <p:blipFill>
          <a:blip r:embed="rId2"/>
          <a:srcRect l="1778" t="5543" r="11641"/>
          <a:stretch/>
        </p:blipFill>
        <p:spPr>
          <a:xfrm>
            <a:off x="1294560" y="1615680"/>
            <a:ext cx="9783360" cy="5198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Rectangle 140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46523A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" name="TextShape 1"/>
          <p:cNvSpPr txBox="1"/>
          <p:nvPr/>
        </p:nvSpPr>
        <p:spPr>
          <a:xfrm>
            <a:off x="524256" y="4767072"/>
            <a:ext cx="6594189" cy="16252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b="1" strike="noStrike" spc="-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Desproteção social já está em curso – a despeito do aumento da demanda por proteção</a:t>
            </a:r>
            <a:endParaRPr lang="en-US" sz="3400" b="0" strike="noStrike" spc="-1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Imagem 2" descr="Grupo de pessoas em frente de loja com cobertura de entrada de estabelecimento&#10;&#10;Descrição gerada automaticamente">
            <a:extLst>
              <a:ext uri="{FF2B5EF4-FFF2-40B4-BE49-F238E27FC236}">
                <a16:creationId xmlns:a16="http://schemas.microsoft.com/office/drawing/2014/main" id="{58A2467A-8004-48C8-9DC4-0A6ED20542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9" r="1" b="825"/>
          <a:stretch/>
        </p:blipFill>
        <p:spPr>
          <a:xfrm>
            <a:off x="327547" y="321733"/>
            <a:ext cx="7058306" cy="4107392"/>
          </a:xfrm>
          <a:prstGeom prst="rect">
            <a:avLst/>
          </a:prstGeom>
        </p:spPr>
      </p:pic>
      <p:sp>
        <p:nvSpPr>
          <p:cNvPr id="170" name="Rectangle 142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" name="TextShape 4"/>
          <p:cNvSpPr txBox="1"/>
          <p:nvPr/>
        </p:nvSpPr>
        <p:spPr>
          <a:xfrm>
            <a:off x="8029319" y="917725"/>
            <a:ext cx="3424739" cy="4852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43080" indent="-2286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-US" sz="1400" b="0" strike="noStrike" spc="-1" dirty="0" err="1">
                <a:solidFill>
                  <a:srgbClr val="FFFFFF"/>
                </a:solidFill>
              </a:rPr>
              <a:t>Atraso</a:t>
            </a:r>
            <a:r>
              <a:rPr lang="en-US" sz="1400" b="0" strike="noStrike" spc="-1" dirty="0">
                <a:solidFill>
                  <a:srgbClr val="FFFFFF"/>
                </a:solidFill>
              </a:rPr>
              <a:t> do INSS </a:t>
            </a:r>
            <a:r>
              <a:rPr lang="en-US" sz="1400" b="0" strike="noStrike" spc="-1" dirty="0" err="1">
                <a:solidFill>
                  <a:srgbClr val="FFFFFF"/>
                </a:solidFill>
              </a:rPr>
              <a:t>na</a:t>
            </a:r>
            <a:r>
              <a:rPr lang="en-US" sz="1400" b="0" strike="noStrike" spc="-1" dirty="0">
                <a:solidFill>
                  <a:srgbClr val="FFFFFF"/>
                </a:solidFill>
              </a:rPr>
              <a:t> </a:t>
            </a:r>
            <a:r>
              <a:rPr lang="en-US" sz="1400" b="0" strike="noStrike" spc="-1" dirty="0" err="1">
                <a:solidFill>
                  <a:srgbClr val="FFFFFF"/>
                </a:solidFill>
              </a:rPr>
              <a:t>análise</a:t>
            </a:r>
            <a:r>
              <a:rPr lang="en-US" sz="1400" b="0" strike="noStrike" spc="-1" dirty="0">
                <a:solidFill>
                  <a:srgbClr val="FFFFFF"/>
                </a:solidFill>
              </a:rPr>
              <a:t> de </a:t>
            </a:r>
            <a:r>
              <a:rPr lang="en-US" sz="1400" b="0" strike="noStrike" spc="-1" dirty="0" err="1">
                <a:solidFill>
                  <a:srgbClr val="FFFFFF"/>
                </a:solidFill>
              </a:rPr>
              <a:t>mais</a:t>
            </a:r>
            <a:r>
              <a:rPr lang="en-US" sz="1400" b="0" strike="noStrike" spc="-1" dirty="0">
                <a:solidFill>
                  <a:srgbClr val="FFFFFF"/>
                </a:solidFill>
              </a:rPr>
              <a:t> de 2 </a:t>
            </a:r>
            <a:r>
              <a:rPr lang="en-US" sz="1400" b="0" strike="noStrike" spc="-1" dirty="0" err="1">
                <a:solidFill>
                  <a:srgbClr val="FFFFFF"/>
                </a:solidFill>
              </a:rPr>
              <a:t>milhões</a:t>
            </a:r>
            <a:r>
              <a:rPr lang="en-US" sz="1400" b="0" strike="noStrike" spc="-1" dirty="0">
                <a:solidFill>
                  <a:srgbClr val="FFFFFF"/>
                </a:solidFill>
              </a:rPr>
              <a:t> de </a:t>
            </a:r>
            <a:r>
              <a:rPr lang="en-US" sz="1400" b="0" strike="noStrike" spc="-1" dirty="0" err="1">
                <a:solidFill>
                  <a:srgbClr val="FFFFFF"/>
                </a:solidFill>
              </a:rPr>
              <a:t>pedidos</a:t>
            </a:r>
            <a:r>
              <a:rPr lang="en-US" sz="1400" b="0" strike="noStrike" spc="-1" dirty="0">
                <a:solidFill>
                  <a:srgbClr val="FFFFFF"/>
                </a:solidFill>
              </a:rPr>
              <a:t> de </a:t>
            </a:r>
            <a:r>
              <a:rPr lang="en-US" sz="1400" b="0" strike="noStrike" spc="-1" dirty="0" err="1">
                <a:solidFill>
                  <a:srgbClr val="FFFFFF"/>
                </a:solidFill>
              </a:rPr>
              <a:t>aposentadoria</a:t>
            </a:r>
            <a:endParaRPr lang="en-US" sz="1400" b="0" strike="noStrike" spc="-1" dirty="0">
              <a:solidFill>
                <a:srgbClr val="FFFFFF"/>
              </a:solidFill>
            </a:endParaRPr>
          </a:p>
          <a:p>
            <a:pPr marL="343080" indent="-2286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-US" sz="1400" b="0" strike="noStrike" spc="-1" dirty="0" err="1">
                <a:solidFill>
                  <a:srgbClr val="FFFFFF"/>
                </a:solidFill>
              </a:rPr>
              <a:t>Restrição</a:t>
            </a:r>
            <a:r>
              <a:rPr lang="en-US" sz="1400" b="0" strike="noStrike" spc="-1" dirty="0">
                <a:solidFill>
                  <a:srgbClr val="FFFFFF"/>
                </a:solidFill>
              </a:rPr>
              <a:t> da </a:t>
            </a:r>
            <a:r>
              <a:rPr lang="en-US" sz="1400" b="0" strike="noStrike" spc="-1" dirty="0" err="1">
                <a:solidFill>
                  <a:srgbClr val="FFFFFF"/>
                </a:solidFill>
              </a:rPr>
              <a:t>oferta</a:t>
            </a:r>
            <a:r>
              <a:rPr lang="en-US" sz="1400" b="0" strike="noStrike" spc="-1" dirty="0">
                <a:solidFill>
                  <a:srgbClr val="FFFFFF"/>
                </a:solidFill>
              </a:rPr>
              <a:t> de </a:t>
            </a:r>
            <a:r>
              <a:rPr lang="en-US" sz="1400" b="0" strike="noStrike" spc="-1" dirty="0" err="1">
                <a:solidFill>
                  <a:srgbClr val="FFFFFF"/>
                </a:solidFill>
              </a:rPr>
              <a:t>serviços</a:t>
            </a:r>
            <a:r>
              <a:rPr lang="en-US" sz="1400" b="0" strike="noStrike" spc="-1" dirty="0">
                <a:solidFill>
                  <a:srgbClr val="FFFFFF"/>
                </a:solidFill>
              </a:rPr>
              <a:t> à </a:t>
            </a:r>
            <a:r>
              <a:rPr lang="en-US" sz="1400" b="0" strike="noStrike" spc="-1" dirty="0" err="1">
                <a:solidFill>
                  <a:srgbClr val="FFFFFF"/>
                </a:solidFill>
              </a:rPr>
              <a:t>população</a:t>
            </a:r>
            <a:r>
              <a:rPr lang="en-US" sz="1400" b="0" strike="noStrike" spc="-1" dirty="0">
                <a:solidFill>
                  <a:srgbClr val="FFFFFF"/>
                </a:solidFill>
              </a:rPr>
              <a:t> (</a:t>
            </a:r>
            <a:r>
              <a:rPr lang="en-US" sz="1400" b="0" strike="noStrike" spc="-1" dirty="0" err="1">
                <a:solidFill>
                  <a:srgbClr val="FFFFFF"/>
                </a:solidFill>
              </a:rPr>
              <a:t>saúde</a:t>
            </a:r>
            <a:r>
              <a:rPr lang="en-US" sz="1400" b="0" strike="noStrike" spc="-1" dirty="0">
                <a:solidFill>
                  <a:srgbClr val="FFFFFF"/>
                </a:solidFill>
              </a:rPr>
              <a:t>, </a:t>
            </a:r>
            <a:r>
              <a:rPr lang="en-US" sz="1400" b="0" strike="noStrike" spc="-1" dirty="0" err="1">
                <a:solidFill>
                  <a:srgbClr val="FFFFFF"/>
                </a:solidFill>
              </a:rPr>
              <a:t>escolas</a:t>
            </a:r>
            <a:r>
              <a:rPr lang="en-US" sz="1400" b="0" strike="noStrike" spc="-1" dirty="0">
                <a:solidFill>
                  <a:srgbClr val="FFFFFF"/>
                </a:solidFill>
              </a:rPr>
              <a:t>, </a:t>
            </a:r>
            <a:r>
              <a:rPr lang="en-US" sz="1400" b="0" strike="noStrike" spc="-1" dirty="0" err="1">
                <a:solidFill>
                  <a:srgbClr val="FFFFFF"/>
                </a:solidFill>
              </a:rPr>
              <a:t>segurança</a:t>
            </a:r>
            <a:r>
              <a:rPr lang="en-US" sz="1400" b="0" strike="noStrike" spc="-1" dirty="0">
                <a:solidFill>
                  <a:srgbClr val="FFFFFF"/>
                </a:solidFill>
              </a:rPr>
              <a:t>, </a:t>
            </a:r>
            <a:r>
              <a:rPr lang="en-US" sz="1400" b="0" strike="noStrike" spc="-1" dirty="0" err="1">
                <a:solidFill>
                  <a:srgbClr val="FFFFFF"/>
                </a:solidFill>
              </a:rPr>
              <a:t>assistência</a:t>
            </a:r>
            <a:r>
              <a:rPr lang="en-US" sz="1400" b="0" strike="noStrike" spc="-1" dirty="0">
                <a:solidFill>
                  <a:srgbClr val="FFFFFF"/>
                </a:solidFill>
              </a:rPr>
              <a:t> social...)</a:t>
            </a:r>
          </a:p>
          <a:p>
            <a:pPr marL="343080" indent="-2286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-US" sz="1400" b="0" strike="noStrike" spc="-1" dirty="0" err="1">
                <a:solidFill>
                  <a:srgbClr val="FFFFFF"/>
                </a:solidFill>
              </a:rPr>
              <a:t>Perdas</a:t>
            </a:r>
            <a:r>
              <a:rPr lang="en-US" sz="1400" b="0" strike="noStrike" spc="-1" dirty="0">
                <a:solidFill>
                  <a:srgbClr val="FFFFFF"/>
                </a:solidFill>
              </a:rPr>
              <a:t> para a Saúde </a:t>
            </a:r>
            <a:r>
              <a:rPr lang="en-US" sz="1400" b="0" strike="noStrike" spc="-1" dirty="0" err="1">
                <a:solidFill>
                  <a:srgbClr val="FFFFFF"/>
                </a:solidFill>
              </a:rPr>
              <a:t>em</a:t>
            </a:r>
            <a:r>
              <a:rPr lang="en-US" sz="1400" b="0" strike="noStrike" spc="-1" dirty="0">
                <a:solidFill>
                  <a:srgbClr val="FFFFFF"/>
                </a:solidFill>
              </a:rPr>
              <a:t> </a:t>
            </a:r>
            <a:r>
              <a:rPr lang="en-US" sz="1400" b="0" strike="noStrike" spc="-1" dirty="0" err="1">
                <a:solidFill>
                  <a:srgbClr val="FFFFFF"/>
                </a:solidFill>
              </a:rPr>
              <a:t>função</a:t>
            </a:r>
            <a:r>
              <a:rPr lang="en-US" sz="1400" b="0" strike="noStrike" spc="-1" dirty="0">
                <a:solidFill>
                  <a:srgbClr val="FFFFFF"/>
                </a:solidFill>
              </a:rPr>
              <a:t> do </a:t>
            </a:r>
            <a:r>
              <a:rPr lang="en-US" sz="1400" b="0" strike="noStrike" spc="-1" dirty="0" err="1">
                <a:solidFill>
                  <a:srgbClr val="FFFFFF"/>
                </a:solidFill>
              </a:rPr>
              <a:t>Teto</a:t>
            </a:r>
            <a:r>
              <a:rPr lang="en-US" sz="1400" b="0" strike="noStrike" spc="-1" dirty="0">
                <a:solidFill>
                  <a:srgbClr val="FFFFFF"/>
                </a:solidFill>
              </a:rPr>
              <a:t> de </a:t>
            </a:r>
            <a:r>
              <a:rPr lang="en-US" sz="1400" b="0" strike="noStrike" spc="-1" dirty="0" err="1">
                <a:solidFill>
                  <a:srgbClr val="FFFFFF"/>
                </a:solidFill>
              </a:rPr>
              <a:t>Gastos</a:t>
            </a:r>
            <a:r>
              <a:rPr lang="en-US" sz="1400" b="0" strike="noStrike" spc="-1" dirty="0">
                <a:solidFill>
                  <a:srgbClr val="FFFFFF"/>
                </a:solidFill>
              </a:rPr>
              <a:t>:</a:t>
            </a:r>
          </a:p>
          <a:p>
            <a:pPr marL="800280" lvl="1" indent="-2286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-US" sz="1400" b="0" strike="noStrike" spc="-1" dirty="0">
                <a:solidFill>
                  <a:srgbClr val="FFFFFF"/>
                </a:solidFill>
              </a:rPr>
              <a:t>R$ 13,5 bi entre </a:t>
            </a:r>
            <a:r>
              <a:rPr lang="en-US" sz="1400" b="0" strike="noStrike" spc="-1" dirty="0" err="1">
                <a:solidFill>
                  <a:srgbClr val="FFFFFF"/>
                </a:solidFill>
              </a:rPr>
              <a:t>em</a:t>
            </a:r>
            <a:r>
              <a:rPr lang="en-US" sz="1400" b="0" strike="noStrike" spc="-1" dirty="0">
                <a:solidFill>
                  <a:srgbClr val="FFFFFF"/>
                </a:solidFill>
              </a:rPr>
              <a:t> 2019 (MORETTI &amp; SOTER, 2020)</a:t>
            </a:r>
          </a:p>
          <a:p>
            <a:pPr marL="343080" indent="-2286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-US" sz="1400" b="0" strike="noStrike" spc="-1" dirty="0">
                <a:solidFill>
                  <a:srgbClr val="FFFFFF"/>
                </a:solidFill>
              </a:rPr>
              <a:t>Volta do </a:t>
            </a:r>
            <a:r>
              <a:rPr lang="en-US" sz="1400" b="0" strike="noStrike" spc="-1" dirty="0" err="1">
                <a:solidFill>
                  <a:srgbClr val="FFFFFF"/>
                </a:solidFill>
              </a:rPr>
              <a:t>sarampo</a:t>
            </a:r>
            <a:r>
              <a:rPr lang="en-US" sz="1400" b="0" strike="noStrike" spc="-1" dirty="0">
                <a:solidFill>
                  <a:srgbClr val="FFFFFF"/>
                </a:solidFill>
              </a:rPr>
              <a:t> e de </a:t>
            </a:r>
            <a:r>
              <a:rPr lang="en-US" sz="1400" b="0" strike="noStrike" spc="-1" dirty="0" err="1">
                <a:solidFill>
                  <a:srgbClr val="FFFFFF"/>
                </a:solidFill>
              </a:rPr>
              <a:t>outras</a:t>
            </a:r>
            <a:r>
              <a:rPr lang="en-US" sz="1400" b="0" strike="noStrike" spc="-1" dirty="0">
                <a:solidFill>
                  <a:srgbClr val="FFFFFF"/>
                </a:solidFill>
              </a:rPr>
              <a:t> </a:t>
            </a:r>
            <a:r>
              <a:rPr lang="en-US" sz="1400" b="0" strike="noStrike" spc="-1" dirty="0" err="1">
                <a:solidFill>
                  <a:srgbClr val="FFFFFF"/>
                </a:solidFill>
              </a:rPr>
              <a:t>epidemias</a:t>
            </a:r>
            <a:r>
              <a:rPr lang="en-US" sz="1400" b="0" strike="noStrike" spc="-1" dirty="0">
                <a:solidFill>
                  <a:srgbClr val="FFFFFF"/>
                </a:solidFill>
              </a:rPr>
              <a:t> </a:t>
            </a:r>
            <a:r>
              <a:rPr lang="en-US" sz="1400" b="0" strike="noStrike" spc="-1" dirty="0" err="1">
                <a:solidFill>
                  <a:srgbClr val="FFFFFF"/>
                </a:solidFill>
              </a:rPr>
              <a:t>ao</a:t>
            </a:r>
            <a:r>
              <a:rPr lang="en-US" sz="1400" b="0" strike="noStrike" spc="-1" dirty="0">
                <a:solidFill>
                  <a:srgbClr val="FFFFFF"/>
                </a:solidFill>
              </a:rPr>
              <a:t> País</a:t>
            </a:r>
          </a:p>
          <a:p>
            <a:pPr marL="343080" indent="-2286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-US" sz="1400" b="0" strike="noStrike" spc="-1" dirty="0" err="1">
                <a:solidFill>
                  <a:srgbClr val="FFFFFF"/>
                </a:solidFill>
              </a:rPr>
              <a:t>Represamento</a:t>
            </a:r>
            <a:r>
              <a:rPr lang="en-US" sz="1400" b="0" strike="noStrike" spc="-1" dirty="0">
                <a:solidFill>
                  <a:srgbClr val="FFFFFF"/>
                </a:solidFill>
              </a:rPr>
              <a:t> da </a:t>
            </a:r>
            <a:r>
              <a:rPr lang="en-US" sz="1400" b="0" strike="noStrike" spc="-1" dirty="0" err="1">
                <a:solidFill>
                  <a:srgbClr val="FFFFFF"/>
                </a:solidFill>
              </a:rPr>
              <a:t>concessão</a:t>
            </a:r>
            <a:r>
              <a:rPr lang="en-US" sz="1400" b="0" strike="noStrike" spc="-1" dirty="0">
                <a:solidFill>
                  <a:srgbClr val="FFFFFF"/>
                </a:solidFill>
              </a:rPr>
              <a:t> de </a:t>
            </a:r>
            <a:r>
              <a:rPr lang="en-US" sz="1400" b="0" strike="noStrike" spc="-1" dirty="0" err="1">
                <a:solidFill>
                  <a:srgbClr val="FFFFFF"/>
                </a:solidFill>
              </a:rPr>
              <a:t>novos</a:t>
            </a:r>
            <a:r>
              <a:rPr lang="en-US" sz="1400" b="0" strike="noStrike" spc="-1" dirty="0">
                <a:solidFill>
                  <a:srgbClr val="FFFFFF"/>
                </a:solidFill>
              </a:rPr>
              <a:t> </a:t>
            </a:r>
            <a:r>
              <a:rPr lang="en-US" sz="1400" b="0" strike="noStrike" spc="-1" dirty="0" err="1">
                <a:solidFill>
                  <a:srgbClr val="FFFFFF"/>
                </a:solidFill>
              </a:rPr>
              <a:t>benefícios</a:t>
            </a:r>
            <a:r>
              <a:rPr lang="en-US" sz="1400" b="0" strike="noStrike" spc="-1" dirty="0">
                <a:solidFill>
                  <a:srgbClr val="FFFFFF"/>
                </a:solidFill>
              </a:rPr>
              <a:t> do Bolsa </a:t>
            </a:r>
            <a:r>
              <a:rPr lang="en-US" sz="1400" b="0" strike="noStrike" spc="-1" dirty="0" err="1">
                <a:solidFill>
                  <a:srgbClr val="FFFFFF"/>
                </a:solidFill>
              </a:rPr>
              <a:t>Família</a:t>
            </a:r>
            <a:r>
              <a:rPr lang="en-US" sz="1400" b="0" strike="noStrike" spc="-1" dirty="0">
                <a:solidFill>
                  <a:srgbClr val="FFFFFF"/>
                </a:solidFill>
              </a:rPr>
              <a:t> (fila do </a:t>
            </a:r>
            <a:r>
              <a:rPr lang="en-US" sz="1400" b="0" strike="noStrike" spc="-1" dirty="0" err="1">
                <a:solidFill>
                  <a:srgbClr val="FFFFFF"/>
                </a:solidFill>
              </a:rPr>
              <a:t>Programa</a:t>
            </a:r>
            <a:r>
              <a:rPr lang="en-US" sz="1400" b="0" strike="noStrike" spc="-1" dirty="0">
                <a:solidFill>
                  <a:srgbClr val="FFFFFF"/>
                </a:solidFill>
              </a:rPr>
              <a:t> </a:t>
            </a:r>
            <a:r>
              <a:rPr lang="en-US" sz="1400" b="0" strike="noStrike" spc="-1" dirty="0" err="1">
                <a:solidFill>
                  <a:srgbClr val="FFFFFF"/>
                </a:solidFill>
              </a:rPr>
              <a:t>chega</a:t>
            </a:r>
            <a:r>
              <a:rPr lang="en-US" sz="1400" b="0" strike="noStrike" spc="-1" dirty="0">
                <a:solidFill>
                  <a:srgbClr val="FFFFFF"/>
                </a:solidFill>
              </a:rPr>
              <a:t> a 1 </a:t>
            </a:r>
            <a:r>
              <a:rPr lang="en-US" sz="1400" b="0" strike="noStrike" spc="-1" dirty="0" err="1">
                <a:solidFill>
                  <a:srgbClr val="FFFFFF"/>
                </a:solidFill>
              </a:rPr>
              <a:t>milhão</a:t>
            </a:r>
            <a:r>
              <a:rPr lang="en-US" sz="1400" b="0" strike="noStrike" spc="-1" dirty="0">
                <a:solidFill>
                  <a:srgbClr val="FFFFFF"/>
                </a:solidFill>
              </a:rPr>
              <a:t>)</a:t>
            </a:r>
          </a:p>
          <a:p>
            <a:pPr marL="343080" indent="-2286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-US" sz="1400" b="0" strike="noStrike" spc="-1" dirty="0" err="1">
                <a:solidFill>
                  <a:srgbClr val="FFFFFF"/>
                </a:solidFill>
              </a:rPr>
              <a:t>Orçamento</a:t>
            </a:r>
            <a:r>
              <a:rPr lang="en-US" sz="1400" b="0" strike="noStrike" spc="-1" dirty="0">
                <a:solidFill>
                  <a:srgbClr val="FFFFFF"/>
                </a:solidFill>
              </a:rPr>
              <a:t> do SUAS </a:t>
            </a:r>
            <a:r>
              <a:rPr lang="en-US" sz="1400" b="0" strike="noStrike" spc="-1" dirty="0" err="1">
                <a:solidFill>
                  <a:srgbClr val="FFFFFF"/>
                </a:solidFill>
              </a:rPr>
              <a:t>não</a:t>
            </a:r>
            <a:r>
              <a:rPr lang="en-US" sz="1400" b="0" strike="noStrike" spc="-1" dirty="0">
                <a:solidFill>
                  <a:srgbClr val="FFFFFF"/>
                </a:solidFill>
              </a:rPr>
              <a:t> </a:t>
            </a:r>
            <a:r>
              <a:rPr lang="en-US" sz="1400" b="0" strike="noStrike" spc="-1" dirty="0" err="1">
                <a:solidFill>
                  <a:srgbClr val="FFFFFF"/>
                </a:solidFill>
              </a:rPr>
              <a:t>garante</a:t>
            </a:r>
            <a:r>
              <a:rPr lang="en-US" sz="1400" b="0" strike="noStrike" spc="-1" dirty="0">
                <a:solidFill>
                  <a:srgbClr val="FFFFFF"/>
                </a:solidFill>
              </a:rPr>
              <a:t> a </a:t>
            </a:r>
            <a:r>
              <a:rPr lang="en-US" sz="1400" b="0" strike="noStrike" spc="-1" dirty="0" err="1">
                <a:solidFill>
                  <a:srgbClr val="FFFFFF"/>
                </a:solidFill>
              </a:rPr>
              <a:t>oferta</a:t>
            </a:r>
            <a:r>
              <a:rPr lang="en-US" sz="1400" b="0" strike="noStrike" spc="-1" dirty="0">
                <a:solidFill>
                  <a:srgbClr val="FFFFFF"/>
                </a:solidFill>
              </a:rPr>
              <a:t> de </a:t>
            </a:r>
            <a:r>
              <a:rPr lang="en-US" sz="1400" b="0" strike="noStrike" spc="-1" dirty="0" err="1">
                <a:solidFill>
                  <a:srgbClr val="FFFFFF"/>
                </a:solidFill>
              </a:rPr>
              <a:t>serviços</a:t>
            </a:r>
            <a:r>
              <a:rPr lang="en-US" sz="1400" b="0" strike="noStrike" spc="-1" dirty="0">
                <a:solidFill>
                  <a:srgbClr val="FFFFFF"/>
                </a:solidFill>
              </a:rPr>
              <a:t> para 2020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9" name="Rectangle 108">
            <a:extLst>
              <a:ext uri="{FF2B5EF4-FFF2-40B4-BE49-F238E27FC236}">
                <a16:creationId xmlns:a16="http://schemas.microsoft.com/office/drawing/2014/main" id="{64F519EA-836C-4E21-87EE-CE7AB01863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E3E51905-F374-4E1A-97CF-B741584B74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26280"/>
            <a:ext cx="4449464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A210685A-6235-45A7-850D-A6F555466E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3374" y="702944"/>
            <a:ext cx="5369325" cy="55869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TextShape 1"/>
          <p:cNvSpPr txBox="1"/>
          <p:nvPr/>
        </p:nvSpPr>
        <p:spPr>
          <a:xfrm>
            <a:off x="1016805" y="1345958"/>
            <a:ext cx="4193196" cy="41660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600" b="1" strike="noStrike" kern="1200" spc="-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Políticas sociais com a efetivação da PEC 186</a:t>
            </a:r>
            <a:endParaRPr lang="en-US" sz="4600" b="0" strike="noStrike" kern="1200" spc="-1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C833A70A-9722-46F0-A5EB-C72F787470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116" name="Rectangle 2">
              <a:extLst>
                <a:ext uri="{FF2B5EF4-FFF2-40B4-BE49-F238E27FC236}">
                  <a16:creationId xmlns:a16="http://schemas.microsoft.com/office/drawing/2014/main" id="{0E424FCE-3213-4BEE-A1E8-B7E8AEA5A2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Rectangle 59">
              <a:extLst>
                <a:ext uri="{FF2B5EF4-FFF2-40B4-BE49-F238E27FC236}">
                  <a16:creationId xmlns:a16="http://schemas.microsoft.com/office/drawing/2014/main" id="{5EE95433-383A-45BD-BFCA-833B8F0AE4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Rectangle 62">
              <a:extLst>
                <a:ext uri="{FF2B5EF4-FFF2-40B4-BE49-F238E27FC236}">
                  <a16:creationId xmlns:a16="http://schemas.microsoft.com/office/drawing/2014/main" id="{2EEA944D-C4D5-48D7-804D-86BE8AFC86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Rectangle 64">
              <a:extLst>
                <a:ext uri="{FF2B5EF4-FFF2-40B4-BE49-F238E27FC236}">
                  <a16:creationId xmlns:a16="http://schemas.microsoft.com/office/drawing/2014/main" id="{F3FCE305-3F55-48BF-8549-01E0364C86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66">
              <a:extLst>
                <a:ext uri="{FF2B5EF4-FFF2-40B4-BE49-F238E27FC236}">
                  <a16:creationId xmlns:a16="http://schemas.microsoft.com/office/drawing/2014/main" id="{23D7F518-6C41-4C3F-9060-C9FE0B1D4C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2">
              <a:extLst>
                <a:ext uri="{FF2B5EF4-FFF2-40B4-BE49-F238E27FC236}">
                  <a16:creationId xmlns:a16="http://schemas.microsoft.com/office/drawing/2014/main" id="{3B93E94B-19C7-49C9-A135-582F72B1A2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 59">
              <a:extLst>
                <a:ext uri="{FF2B5EF4-FFF2-40B4-BE49-F238E27FC236}">
                  <a16:creationId xmlns:a16="http://schemas.microsoft.com/office/drawing/2014/main" id="{FEF28287-3D78-44FC-8C53-70755EAF6F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62">
              <a:extLst>
                <a:ext uri="{FF2B5EF4-FFF2-40B4-BE49-F238E27FC236}">
                  <a16:creationId xmlns:a16="http://schemas.microsoft.com/office/drawing/2014/main" id="{2E8ECBA7-D5B5-48AD-9108-4EB4FB5AAF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64">
              <a:extLst>
                <a:ext uri="{FF2B5EF4-FFF2-40B4-BE49-F238E27FC236}">
                  <a16:creationId xmlns:a16="http://schemas.microsoft.com/office/drawing/2014/main" id="{69CDB17F-9370-4BDB-AF7D-0C10664AF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66">
              <a:extLst>
                <a:ext uri="{FF2B5EF4-FFF2-40B4-BE49-F238E27FC236}">
                  <a16:creationId xmlns:a16="http://schemas.microsoft.com/office/drawing/2014/main" id="{65D03FDE-4254-4CCB-ACA1-CCF9ED99A1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2">
              <a:extLst>
                <a:ext uri="{FF2B5EF4-FFF2-40B4-BE49-F238E27FC236}">
                  <a16:creationId xmlns:a16="http://schemas.microsoft.com/office/drawing/2014/main" id="{406E5C16-E87A-48D6-808A-4E99A9FA2A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59">
              <a:extLst>
                <a:ext uri="{FF2B5EF4-FFF2-40B4-BE49-F238E27FC236}">
                  <a16:creationId xmlns:a16="http://schemas.microsoft.com/office/drawing/2014/main" id="{DD6696B0-7715-471B-835A-DA4F6E0B54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 62">
              <a:extLst>
                <a:ext uri="{FF2B5EF4-FFF2-40B4-BE49-F238E27FC236}">
                  <a16:creationId xmlns:a16="http://schemas.microsoft.com/office/drawing/2014/main" id="{7B7BE224-1A69-42AA-9C1C-29ADE08B27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Rectangle 64">
              <a:extLst>
                <a:ext uri="{FF2B5EF4-FFF2-40B4-BE49-F238E27FC236}">
                  <a16:creationId xmlns:a16="http://schemas.microsoft.com/office/drawing/2014/main" id="{F4CBB296-B6FF-43BA-A2F1-471A7D6A32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Rectangle 66">
              <a:extLst>
                <a:ext uri="{FF2B5EF4-FFF2-40B4-BE49-F238E27FC236}">
                  <a16:creationId xmlns:a16="http://schemas.microsoft.com/office/drawing/2014/main" id="{7B9B8F5E-97B1-4CC6-A25F-0406AF9F80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Rectangle 2">
              <a:extLst>
                <a:ext uri="{FF2B5EF4-FFF2-40B4-BE49-F238E27FC236}">
                  <a16:creationId xmlns:a16="http://schemas.microsoft.com/office/drawing/2014/main" id="{9EB4DAA2-343C-4239-A2B2-D2412770B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Rectangle 59">
              <a:extLst>
                <a:ext uri="{FF2B5EF4-FFF2-40B4-BE49-F238E27FC236}">
                  <a16:creationId xmlns:a16="http://schemas.microsoft.com/office/drawing/2014/main" id="{8D6B2AAD-8F5E-4D57-B2E6-7DBB7953C6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Rectangle 62">
              <a:extLst>
                <a:ext uri="{FF2B5EF4-FFF2-40B4-BE49-F238E27FC236}">
                  <a16:creationId xmlns:a16="http://schemas.microsoft.com/office/drawing/2014/main" id="{9CE95F93-6BC5-4616-9F8D-B941B4B8F1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64">
              <a:extLst>
                <a:ext uri="{FF2B5EF4-FFF2-40B4-BE49-F238E27FC236}">
                  <a16:creationId xmlns:a16="http://schemas.microsoft.com/office/drawing/2014/main" id="{A8C3D8DE-DC76-487C-8C2A-7684D5C9E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66">
              <a:extLst>
                <a:ext uri="{FF2B5EF4-FFF2-40B4-BE49-F238E27FC236}">
                  <a16:creationId xmlns:a16="http://schemas.microsoft.com/office/drawing/2014/main" id="{56088CB5-E2A8-49A4-8AB5-6D5463E037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2">
              <a:extLst>
                <a:ext uri="{FF2B5EF4-FFF2-40B4-BE49-F238E27FC236}">
                  <a16:creationId xmlns:a16="http://schemas.microsoft.com/office/drawing/2014/main" id="{372F50F8-8B88-48EF-B21C-B5B264262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Rectangle 59">
              <a:extLst>
                <a:ext uri="{FF2B5EF4-FFF2-40B4-BE49-F238E27FC236}">
                  <a16:creationId xmlns:a16="http://schemas.microsoft.com/office/drawing/2014/main" id="{37008499-DF9A-4230-BE00-35B862316E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62">
              <a:extLst>
                <a:ext uri="{FF2B5EF4-FFF2-40B4-BE49-F238E27FC236}">
                  <a16:creationId xmlns:a16="http://schemas.microsoft.com/office/drawing/2014/main" id="{BCEE48F0-E436-451D-A5FE-0D818D19E8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64">
              <a:extLst>
                <a:ext uri="{FF2B5EF4-FFF2-40B4-BE49-F238E27FC236}">
                  <a16:creationId xmlns:a16="http://schemas.microsoft.com/office/drawing/2014/main" id="{6852656E-1E8F-41F9-900D-8E8CC1B2B9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66">
              <a:extLst>
                <a:ext uri="{FF2B5EF4-FFF2-40B4-BE49-F238E27FC236}">
                  <a16:creationId xmlns:a16="http://schemas.microsoft.com/office/drawing/2014/main" id="{489DA605-39DD-45FD-9796-12A36B23B1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4" name="TextShape 4"/>
          <p:cNvSpPr txBox="1"/>
          <p:nvPr/>
        </p:nvSpPr>
        <p:spPr>
          <a:xfrm>
            <a:off x="6229734" y="750307"/>
            <a:ext cx="5369326" cy="53573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-US" sz="2200" b="0" strike="noStrike" spc="-1"/>
              <a:t>As escolhas de onde reduzir jornada serão bastante limitadas e vão recair sobre políticas sociais com menor apelo:</a:t>
            </a: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-US" sz="2200" b="0" strike="noStrike" spc="-1"/>
              <a:t>SUAS; Indigenista; desenvolvimento urbano; trabalho e renda; segurança alimentar etc.</a:t>
            </a: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-US" sz="2200" b="0" strike="noStrike" spc="-1"/>
              <a:t>Ou impactarão no nível da gestão das políticas sociais</a:t>
            </a: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-US" sz="2200" b="0" strike="noStrike" spc="-1"/>
              <a:t>Mesmo com muitos neurônios, não serão escolhas fáceis...</a:t>
            </a:r>
          </a:p>
          <a:p>
            <a:pPr indent="-228600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endParaRPr lang="en-US" sz="2200" b="0" strike="noStrike" spc="-1"/>
          </a:p>
          <a:p>
            <a:pPr indent="-228600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endParaRPr lang="en-US" sz="2200" b="0" strike="noStrike" spc="-1"/>
          </a:p>
          <a:p>
            <a:pPr indent="-228600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endParaRPr lang="en-US" sz="2200" b="0" strike="noStrike" spc="-1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Rectangle 113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3C4E51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" name="TextShape 1"/>
          <p:cNvSpPr txBox="1"/>
          <p:nvPr/>
        </p:nvSpPr>
        <p:spPr>
          <a:xfrm>
            <a:off x="524256" y="4767072"/>
            <a:ext cx="6594189" cy="16252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700" b="1" strike="noStrike" spc="-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Políticas sociais com a efetivação da PEC 186 – Caso SUAS</a:t>
            </a:r>
            <a:endParaRPr lang="en-US" sz="3700" b="0" strike="noStrike" spc="-1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Imagem 2" descr="Placa de letreiro afixada em fachada de loja com cobertura de entrada de estabelecimento&#10;&#10;Descrição gerada automaticamente">
            <a:extLst>
              <a:ext uri="{FF2B5EF4-FFF2-40B4-BE49-F238E27FC236}">
                <a16:creationId xmlns:a16="http://schemas.microsoft.com/office/drawing/2014/main" id="{F9C8F1E2-0B66-4C1F-B0B8-C5EC7A8E43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5358"/>
          <a:stretch/>
        </p:blipFill>
        <p:spPr>
          <a:xfrm>
            <a:off x="327547" y="321733"/>
            <a:ext cx="7058306" cy="4107392"/>
          </a:xfrm>
          <a:prstGeom prst="rect">
            <a:avLst/>
          </a:prstGeom>
        </p:spPr>
      </p:pic>
      <p:sp>
        <p:nvSpPr>
          <p:cNvPr id="116" name="Rectangle 115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TextShape 4"/>
          <p:cNvSpPr txBox="1"/>
          <p:nvPr/>
        </p:nvSpPr>
        <p:spPr>
          <a:xfrm>
            <a:off x="8029319" y="917725"/>
            <a:ext cx="3424739" cy="4852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-US" sz="1700" b="0" strike="noStrike" spc="-1">
                <a:solidFill>
                  <a:srgbClr val="FFFFFF"/>
                </a:solidFill>
              </a:rPr>
              <a:t>mais de 25 mil unidades que prestam atendimento a famílias vulneráveis e de baixa renda e vítimas de violência.</a:t>
            </a: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-US" sz="1700" b="0" strike="noStrike" spc="-1">
                <a:solidFill>
                  <a:srgbClr val="FFFFFF"/>
                </a:solidFill>
              </a:rPr>
              <a:t>Com a PEC 186:</a:t>
            </a: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-US" sz="1700" b="0" strike="noStrike" spc="-1">
                <a:solidFill>
                  <a:srgbClr val="FFFFFF"/>
                </a:solidFill>
              </a:rPr>
              <a:t>7 milhões a menos de atendimentos;</a:t>
            </a: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-US" sz="1700" b="0" strike="noStrike" spc="-1">
                <a:solidFill>
                  <a:srgbClr val="FFFFFF"/>
                </a:solidFill>
              </a:rPr>
              <a:t>300 mil abordagens a menos por ano;</a:t>
            </a: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-US" sz="1700" b="0" strike="noStrike" spc="-1">
                <a:solidFill>
                  <a:srgbClr val="FFFFFF"/>
                </a:solidFill>
              </a:rPr>
              <a:t>Impactando: 23 mil crianças vítimas de negligência, abuso ou exploração sexual; 12 mil mulheres vítimas de violência; 14 mil idosos vítimas de abandono ou violência</a:t>
            </a:r>
          </a:p>
          <a:p>
            <a:pPr indent="-228600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r>
              <a:rPr lang="en-US" sz="1700" b="0" strike="noStrike" spc="-1">
                <a:solidFill>
                  <a:srgbClr val="FFFFFF"/>
                </a:solidFill>
              </a:rPr>
              <a:t>Fonte: SNAS/MC elaboração Andeps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Rectangle 118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4E4D2F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TextShape 1"/>
          <p:cNvSpPr txBox="1"/>
          <p:nvPr/>
        </p:nvSpPr>
        <p:spPr>
          <a:xfrm>
            <a:off x="524256" y="4767072"/>
            <a:ext cx="6594189" cy="16252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700" b="1" strike="noStrike" spc="-1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Políticas</a:t>
            </a:r>
            <a:r>
              <a:rPr lang="en-US" sz="3700" b="1" strike="noStrike" spc="-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b="1" strike="noStrike" spc="-1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sociais</a:t>
            </a:r>
            <a:r>
              <a:rPr lang="en-US" sz="3700" b="1" strike="noStrike" spc="-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com a </a:t>
            </a:r>
            <a:r>
              <a:rPr lang="en-US" sz="3700" b="1" strike="noStrike" spc="-1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efetivação</a:t>
            </a:r>
            <a:r>
              <a:rPr lang="en-US" sz="3700" b="1" strike="noStrike" spc="-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da PEC 186 – Caso SUAS</a:t>
            </a:r>
            <a:endParaRPr lang="en-US" sz="3700" b="0" strike="noStrike" spc="-1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Imagem 2" descr="Uma imagem contendo lendo, segurando, mulher, placa&#10;&#10;Descrição gerada automaticamente">
            <a:extLst>
              <a:ext uri="{FF2B5EF4-FFF2-40B4-BE49-F238E27FC236}">
                <a16:creationId xmlns:a16="http://schemas.microsoft.com/office/drawing/2014/main" id="{2D2D262F-50AF-48A9-B6C0-D3E3A025E9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3014"/>
          <a:stretch/>
        </p:blipFill>
        <p:spPr>
          <a:xfrm>
            <a:off x="327547" y="321733"/>
            <a:ext cx="7058306" cy="4107392"/>
          </a:xfrm>
          <a:prstGeom prst="rect">
            <a:avLst/>
          </a:prstGeom>
        </p:spPr>
      </p:pic>
      <p:sp>
        <p:nvSpPr>
          <p:cNvPr id="121" name="Rectangle 120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4" name="TextShape 4"/>
          <p:cNvSpPr txBox="1"/>
          <p:nvPr/>
        </p:nvSpPr>
        <p:spPr>
          <a:xfrm>
            <a:off x="8029319" y="917725"/>
            <a:ext cx="3424739" cy="4852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-US" sz="2000" b="0" strike="noStrike" spc="-1" dirty="0">
                <a:solidFill>
                  <a:srgbClr val="FFFFFF"/>
                </a:solidFill>
              </a:rPr>
              <a:t>MAIS FILA NO BOLSA;</a:t>
            </a:r>
          </a:p>
          <a:p>
            <a:pPr marL="228600" indent="-228600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-US" sz="2000" b="0" strike="noStrike" spc="-1" dirty="0">
                <a:solidFill>
                  <a:srgbClr val="FFFFFF"/>
                </a:solidFill>
              </a:rPr>
              <a:t>PERDA DE BENEFICIOS;</a:t>
            </a:r>
          </a:p>
          <a:p>
            <a:pPr marL="228600" indent="-228600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-US" sz="2000" b="0" strike="noStrike" spc="-1" dirty="0">
                <a:solidFill>
                  <a:srgbClr val="FFFFFF"/>
                </a:solidFill>
              </a:rPr>
              <a:t>ATRASO NA CONCESSÃO DO BPC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4" name="Rectangle 123">
            <a:extLst>
              <a:ext uri="{FF2B5EF4-FFF2-40B4-BE49-F238E27FC236}">
                <a16:creationId xmlns:a16="http://schemas.microsoft.com/office/drawing/2014/main" id="{A81E7530-396C-45F0-92F4-A885648D16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m 2" descr="Multidão de pessoas na rua&#10;&#10;Descrição gerada automaticamente">
            <a:extLst>
              <a:ext uri="{FF2B5EF4-FFF2-40B4-BE49-F238E27FC236}">
                <a16:creationId xmlns:a16="http://schemas.microsoft.com/office/drawing/2014/main" id="{BC8CB58C-4D92-41A2-9C7B-BAD3914E585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" r="562"/>
          <a:stretch/>
        </p:blipFill>
        <p:spPr>
          <a:xfrm>
            <a:off x="603671" y="-1"/>
            <a:ext cx="11588329" cy="6857999"/>
          </a:xfrm>
          <a:prstGeom prst="rect">
            <a:avLst/>
          </a:prstGeom>
        </p:spPr>
      </p:pic>
      <p:sp>
        <p:nvSpPr>
          <p:cNvPr id="126" name="Rectangle 125">
            <a:extLst>
              <a:ext uri="{FF2B5EF4-FFF2-40B4-BE49-F238E27FC236}">
                <a16:creationId xmlns:a16="http://schemas.microsoft.com/office/drawing/2014/main" id="{7316481C-0A49-4796-812B-0D64F063B7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419898" cy="6858000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TextShape 1"/>
          <p:cNvSpPr txBox="1"/>
          <p:nvPr/>
        </p:nvSpPr>
        <p:spPr>
          <a:xfrm>
            <a:off x="1166649" y="721805"/>
            <a:ext cx="3874686" cy="21475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b="1" strike="noStrike" spc="-1">
                <a:solidFill>
                  <a:schemeClr val="bg1"/>
                </a:solidFill>
                <a:latin typeface="+mj-lt"/>
                <a:ea typeface="+mj-ea"/>
                <a:cs typeface="+mj-cs"/>
              </a:rPr>
              <a:t>Políticas sociais com a efetivação da PEC 186 – Caso SUS</a:t>
            </a:r>
            <a:endParaRPr lang="en-US" sz="3400" b="0" strike="noStrike" spc="-1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A5271697-90F1-4A23-8EF2-0179F2EAF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"/>
            <a:ext cx="606972" cy="323398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81DE8B58-F373-409E-A253-4380A6609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8720" y="73152"/>
            <a:ext cx="1178966" cy="232963"/>
            <a:chOff x="1188720" y="73152"/>
            <a:chExt cx="1178966" cy="232963"/>
          </a:xfrm>
        </p:grpSpPr>
        <p:sp>
          <p:nvSpPr>
            <p:cNvPr id="131" name="Rectangle 64">
              <a:extLst>
                <a:ext uri="{FF2B5EF4-FFF2-40B4-BE49-F238E27FC236}">
                  <a16:creationId xmlns:a16="http://schemas.microsoft.com/office/drawing/2014/main" id="{F5ACE265-D22D-48CC-99DE-EB81AE9229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8541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Rectangle 66">
              <a:extLst>
                <a:ext uri="{FF2B5EF4-FFF2-40B4-BE49-F238E27FC236}">
                  <a16:creationId xmlns:a16="http://schemas.microsoft.com/office/drawing/2014/main" id="{6FE80EEA-F4ED-4436-8861-0BEAAEFE76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8541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Rectangle 64">
              <a:extLst>
                <a:ext uri="{FF2B5EF4-FFF2-40B4-BE49-F238E27FC236}">
                  <a16:creationId xmlns:a16="http://schemas.microsoft.com/office/drawing/2014/main" id="{C3642BC8-86E8-47D0-8846-3E4D49E4B4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3586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66">
              <a:extLst>
                <a:ext uri="{FF2B5EF4-FFF2-40B4-BE49-F238E27FC236}">
                  <a16:creationId xmlns:a16="http://schemas.microsoft.com/office/drawing/2014/main" id="{82D35214-3634-4180-BF0E-45B6145161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3586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64">
              <a:extLst>
                <a:ext uri="{FF2B5EF4-FFF2-40B4-BE49-F238E27FC236}">
                  <a16:creationId xmlns:a16="http://schemas.microsoft.com/office/drawing/2014/main" id="{15BE89E6-3D1C-42B5-A950-E72889F8BB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38631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66">
              <a:extLst>
                <a:ext uri="{FF2B5EF4-FFF2-40B4-BE49-F238E27FC236}">
                  <a16:creationId xmlns:a16="http://schemas.microsoft.com/office/drawing/2014/main" id="{473771CC-5097-4E08-9606-24B0BC9A0D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38631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Rectangle 64">
              <a:extLst>
                <a:ext uri="{FF2B5EF4-FFF2-40B4-BE49-F238E27FC236}">
                  <a16:creationId xmlns:a16="http://schemas.microsoft.com/office/drawing/2014/main" id="{BE872634-00DA-47BD-880D-5C05FFADCC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3675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66">
              <a:extLst>
                <a:ext uri="{FF2B5EF4-FFF2-40B4-BE49-F238E27FC236}">
                  <a16:creationId xmlns:a16="http://schemas.microsoft.com/office/drawing/2014/main" id="{4F151F5C-DE9B-460E-BC51-471F4A8A5A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3675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64">
              <a:extLst>
                <a:ext uri="{FF2B5EF4-FFF2-40B4-BE49-F238E27FC236}">
                  <a16:creationId xmlns:a16="http://schemas.microsoft.com/office/drawing/2014/main" id="{34557B8A-4D2F-4D0D-B746-59EA85318C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88720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66">
              <a:extLst>
                <a:ext uri="{FF2B5EF4-FFF2-40B4-BE49-F238E27FC236}">
                  <a16:creationId xmlns:a16="http://schemas.microsoft.com/office/drawing/2014/main" id="{C764CD8E-E409-4E9B-8E87-746DDE36DA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88720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64">
              <a:extLst>
                <a:ext uri="{FF2B5EF4-FFF2-40B4-BE49-F238E27FC236}">
                  <a16:creationId xmlns:a16="http://schemas.microsoft.com/office/drawing/2014/main" id="{8E27A01D-2F01-4286-9453-3FBF6E8485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13318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66">
              <a:extLst>
                <a:ext uri="{FF2B5EF4-FFF2-40B4-BE49-F238E27FC236}">
                  <a16:creationId xmlns:a16="http://schemas.microsoft.com/office/drawing/2014/main" id="{460487A5-12EB-422E-9588-8FF06FAF73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13318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64">
              <a:extLst>
                <a:ext uri="{FF2B5EF4-FFF2-40B4-BE49-F238E27FC236}">
                  <a16:creationId xmlns:a16="http://schemas.microsoft.com/office/drawing/2014/main" id="{7D522D20-C9F7-4B34-9066-4B43ADAABD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188363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66">
              <a:extLst>
                <a:ext uri="{FF2B5EF4-FFF2-40B4-BE49-F238E27FC236}">
                  <a16:creationId xmlns:a16="http://schemas.microsoft.com/office/drawing/2014/main" id="{97B04F2C-295B-447A-8941-0AD4F55516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188363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64">
              <a:extLst>
                <a:ext uri="{FF2B5EF4-FFF2-40B4-BE49-F238E27FC236}">
                  <a16:creationId xmlns:a16="http://schemas.microsoft.com/office/drawing/2014/main" id="{17D7FF91-B366-4534-B9B4-5710926EE7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063408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66">
              <a:extLst>
                <a:ext uri="{FF2B5EF4-FFF2-40B4-BE49-F238E27FC236}">
                  <a16:creationId xmlns:a16="http://schemas.microsoft.com/office/drawing/2014/main" id="{B5B8116C-ADD9-4826-9C37-270377E8FF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063408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64">
              <a:extLst>
                <a:ext uri="{FF2B5EF4-FFF2-40B4-BE49-F238E27FC236}">
                  <a16:creationId xmlns:a16="http://schemas.microsoft.com/office/drawing/2014/main" id="{22D01D96-8DB8-40BF-83AC-4CA49EC263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8452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66">
              <a:extLst>
                <a:ext uri="{FF2B5EF4-FFF2-40B4-BE49-F238E27FC236}">
                  <a16:creationId xmlns:a16="http://schemas.microsoft.com/office/drawing/2014/main" id="{44B584CD-5E60-4B15-847C-B30D15DA1A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8452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64">
              <a:extLst>
                <a:ext uri="{FF2B5EF4-FFF2-40B4-BE49-F238E27FC236}">
                  <a16:creationId xmlns:a16="http://schemas.microsoft.com/office/drawing/2014/main" id="{CF2BB7DC-B968-4F0B-9748-BF0E6E297C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13497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66">
              <a:extLst>
                <a:ext uri="{FF2B5EF4-FFF2-40B4-BE49-F238E27FC236}">
                  <a16:creationId xmlns:a16="http://schemas.microsoft.com/office/drawing/2014/main" id="{CF12C159-3F09-4861-9450-ECD5DB310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13497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2" name="Rectangle 151">
            <a:extLst>
              <a:ext uri="{FF2B5EF4-FFF2-40B4-BE49-F238E27FC236}">
                <a16:creationId xmlns:a16="http://schemas.microsoft.com/office/drawing/2014/main" id="{D9F5512A-48E1-4C07-B75E-3CCC517B6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3233984"/>
            <a:ext cx="606972" cy="36240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TextShape 4"/>
          <p:cNvSpPr txBox="1"/>
          <p:nvPr/>
        </p:nvSpPr>
        <p:spPr>
          <a:xfrm>
            <a:off x="1166649" y="3379979"/>
            <a:ext cx="3874685" cy="31863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-US" sz="1500" b="0" strike="noStrike" spc="-1" dirty="0">
                <a:solidFill>
                  <a:schemeClr val="bg1"/>
                </a:solidFill>
              </a:rPr>
              <a:t>MENOS EQUIPES E ATENDIMENTOS NA ATENÇÃO PRIMÁRIA – </a:t>
            </a:r>
            <a:r>
              <a:rPr lang="en-US" sz="1500" b="0" strike="noStrike" spc="-1" dirty="0" err="1">
                <a:solidFill>
                  <a:schemeClr val="bg1"/>
                </a:solidFill>
              </a:rPr>
              <a:t>mais</a:t>
            </a:r>
            <a:r>
              <a:rPr lang="en-US" sz="1500" b="0" strike="noStrike" spc="-1" dirty="0">
                <a:solidFill>
                  <a:schemeClr val="bg1"/>
                </a:solidFill>
              </a:rPr>
              <a:t> </a:t>
            </a:r>
            <a:r>
              <a:rPr lang="en-US" sz="1500" b="0" strike="noStrike" spc="-1" dirty="0" err="1">
                <a:solidFill>
                  <a:schemeClr val="bg1"/>
                </a:solidFill>
              </a:rPr>
              <a:t>oportunidades</a:t>
            </a:r>
            <a:r>
              <a:rPr lang="en-US" sz="1500" b="0" strike="noStrike" spc="-1" dirty="0">
                <a:solidFill>
                  <a:schemeClr val="bg1"/>
                </a:solidFill>
              </a:rPr>
              <a:t> </a:t>
            </a:r>
            <a:r>
              <a:rPr lang="en-US" sz="1500" b="0" strike="noStrike" spc="-1" dirty="0" err="1">
                <a:solidFill>
                  <a:schemeClr val="bg1"/>
                </a:solidFill>
              </a:rPr>
              <a:t>perdidas</a:t>
            </a:r>
            <a:r>
              <a:rPr lang="en-US" sz="1500" b="0" strike="noStrike" spc="-1" dirty="0">
                <a:solidFill>
                  <a:schemeClr val="bg1"/>
                </a:solidFill>
              </a:rPr>
              <a:t> de </a:t>
            </a:r>
            <a:r>
              <a:rPr lang="en-US" sz="1500" b="0" strike="noStrike" spc="-1" dirty="0" err="1">
                <a:solidFill>
                  <a:schemeClr val="bg1"/>
                </a:solidFill>
              </a:rPr>
              <a:t>prevenção</a:t>
            </a:r>
            <a:r>
              <a:rPr lang="en-US" sz="1500" b="0" strike="noStrike" spc="-1" dirty="0">
                <a:solidFill>
                  <a:schemeClr val="bg1"/>
                </a:solidFill>
              </a:rPr>
              <a:t> e </a:t>
            </a:r>
            <a:r>
              <a:rPr lang="en-US" sz="1500" b="0" strike="noStrike" spc="-1" dirty="0" err="1">
                <a:solidFill>
                  <a:schemeClr val="bg1"/>
                </a:solidFill>
              </a:rPr>
              <a:t>tratamento</a:t>
            </a:r>
            <a:r>
              <a:rPr lang="en-US" sz="1500" b="0" strike="noStrike" spc="-1" dirty="0">
                <a:solidFill>
                  <a:schemeClr val="bg1"/>
                </a:solidFill>
              </a:rPr>
              <a:t> de </a:t>
            </a:r>
            <a:r>
              <a:rPr lang="en-US" sz="1500" b="0" strike="noStrike" spc="-1" dirty="0" err="1">
                <a:solidFill>
                  <a:schemeClr val="bg1"/>
                </a:solidFill>
              </a:rPr>
              <a:t>doenças</a:t>
            </a:r>
            <a:r>
              <a:rPr lang="en-US" sz="1500" b="0" strike="noStrike" spc="-1" dirty="0">
                <a:solidFill>
                  <a:schemeClr val="bg1"/>
                </a:solidFill>
              </a:rPr>
              <a:t> antes do </a:t>
            </a:r>
            <a:r>
              <a:rPr lang="en-US" sz="1500" b="0" strike="noStrike" spc="-1" dirty="0" err="1">
                <a:solidFill>
                  <a:schemeClr val="bg1"/>
                </a:solidFill>
              </a:rPr>
              <a:t>agravamento</a:t>
            </a:r>
            <a:r>
              <a:rPr lang="en-US" sz="1500" b="0" strike="noStrike" spc="-1" dirty="0">
                <a:solidFill>
                  <a:schemeClr val="bg1"/>
                </a:solidFill>
              </a:rPr>
              <a:t>;</a:t>
            </a:r>
          </a:p>
          <a:p>
            <a:pPr marL="228600" indent="-228600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-US" sz="1500" b="0" strike="noStrike" spc="-1" dirty="0">
                <a:solidFill>
                  <a:schemeClr val="bg1"/>
                </a:solidFill>
              </a:rPr>
              <a:t>DEMORA EXCESSIVA PARA EXAMES E CONSULTAS COM ESPECIALISTAS;</a:t>
            </a:r>
          </a:p>
          <a:p>
            <a:pPr marL="228600" indent="-228600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-US" sz="1500" b="0" strike="noStrike" spc="-1" dirty="0">
                <a:solidFill>
                  <a:schemeClr val="bg1"/>
                </a:solidFill>
              </a:rPr>
              <a:t>PIORA NAS CONDIÇÕES DE SAÚDE E AUMENTO DA MORTALIDADE.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9" name="Rectangle 128">
            <a:extLst>
              <a:ext uri="{FF2B5EF4-FFF2-40B4-BE49-F238E27FC236}">
                <a16:creationId xmlns:a16="http://schemas.microsoft.com/office/drawing/2014/main" id="{1E234CF4-802C-4AA1-B540-36C3B838C4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A5271697-90F1-4A23-8EF2-0179F2EAF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"/>
            <a:ext cx="606972" cy="323398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D9F5512A-48E1-4C07-B75E-3CCC517B6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3233984"/>
            <a:ext cx="606972" cy="36240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9D800584-727A-48CF-8223-244AD9717C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6967" y="-1"/>
            <a:ext cx="5038344" cy="68579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TextShape 1"/>
          <p:cNvSpPr txBox="1"/>
          <p:nvPr/>
        </p:nvSpPr>
        <p:spPr>
          <a:xfrm>
            <a:off x="1166650" y="1332952"/>
            <a:ext cx="3926898" cy="3921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b="1" strike="noStrike" kern="1200" spc="-1">
                <a:solidFill>
                  <a:schemeClr val="tx1"/>
                </a:solidFill>
                <a:latin typeface="+mj-lt"/>
                <a:ea typeface="+mj-ea"/>
                <a:cs typeface="+mj-cs"/>
              </a:rPr>
              <a:t>Impactos da PEC 186 não apenas na prestação direta dos serviços, mas na gestão que dá suporte</a:t>
            </a:r>
            <a:endParaRPr lang="en-US" sz="3800" b="0" strike="noStrike" kern="1200" spc="-1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B0CED441-B73B-4907-9AF2-614CEAC6A1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8720" y="73152"/>
            <a:ext cx="1178966" cy="232963"/>
            <a:chOff x="5422392" y="64008"/>
            <a:chExt cx="1178966" cy="232963"/>
          </a:xfrm>
        </p:grpSpPr>
        <p:sp>
          <p:nvSpPr>
            <p:cNvPr id="138" name="Rectangle 64">
              <a:extLst>
                <a:ext uri="{FF2B5EF4-FFF2-40B4-BE49-F238E27FC236}">
                  <a16:creationId xmlns:a16="http://schemas.microsoft.com/office/drawing/2014/main" id="{A03170C9-14E4-4D47-827E-51518FA9CA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22213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66">
              <a:extLst>
                <a:ext uri="{FF2B5EF4-FFF2-40B4-BE49-F238E27FC236}">
                  <a16:creationId xmlns:a16="http://schemas.microsoft.com/office/drawing/2014/main" id="{757EFF12-1826-499E-94C2-AF4400A664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22213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64">
              <a:extLst>
                <a:ext uri="{FF2B5EF4-FFF2-40B4-BE49-F238E27FC236}">
                  <a16:creationId xmlns:a16="http://schemas.microsoft.com/office/drawing/2014/main" id="{20CC511B-2DB0-4523-82ED-40CCC5C7D0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7258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66">
              <a:extLst>
                <a:ext uri="{FF2B5EF4-FFF2-40B4-BE49-F238E27FC236}">
                  <a16:creationId xmlns:a16="http://schemas.microsoft.com/office/drawing/2014/main" id="{6CB93565-67D6-49DD-8D4E-4685AC81A0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7258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64">
              <a:extLst>
                <a:ext uri="{FF2B5EF4-FFF2-40B4-BE49-F238E27FC236}">
                  <a16:creationId xmlns:a16="http://schemas.microsoft.com/office/drawing/2014/main" id="{AE9D45A7-FFB3-4E69-A4EC-FAA3489B0E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672303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66">
              <a:extLst>
                <a:ext uri="{FF2B5EF4-FFF2-40B4-BE49-F238E27FC236}">
                  <a16:creationId xmlns:a16="http://schemas.microsoft.com/office/drawing/2014/main" id="{A29467A6-0F59-4991-89B5-35408BD725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672303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64">
              <a:extLst>
                <a:ext uri="{FF2B5EF4-FFF2-40B4-BE49-F238E27FC236}">
                  <a16:creationId xmlns:a16="http://schemas.microsoft.com/office/drawing/2014/main" id="{AA726CA1-9A94-4AF0-B9DD-3572C692A1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547347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66">
              <a:extLst>
                <a:ext uri="{FF2B5EF4-FFF2-40B4-BE49-F238E27FC236}">
                  <a16:creationId xmlns:a16="http://schemas.microsoft.com/office/drawing/2014/main" id="{EB03BD70-FD68-460B-A88B-005DAB5BED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547347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64">
              <a:extLst>
                <a:ext uri="{FF2B5EF4-FFF2-40B4-BE49-F238E27FC236}">
                  <a16:creationId xmlns:a16="http://schemas.microsoft.com/office/drawing/2014/main" id="{C1040543-6AB1-4FE1-8946-59D0E7BB85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22392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66">
              <a:extLst>
                <a:ext uri="{FF2B5EF4-FFF2-40B4-BE49-F238E27FC236}">
                  <a16:creationId xmlns:a16="http://schemas.microsoft.com/office/drawing/2014/main" id="{BEEF4851-38D3-48A2-B05D-2697716268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22392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64">
              <a:extLst>
                <a:ext uri="{FF2B5EF4-FFF2-40B4-BE49-F238E27FC236}">
                  <a16:creationId xmlns:a16="http://schemas.microsoft.com/office/drawing/2014/main" id="{DEC37F16-C638-42B2-AA09-CA5142D855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46990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66">
              <a:extLst>
                <a:ext uri="{FF2B5EF4-FFF2-40B4-BE49-F238E27FC236}">
                  <a16:creationId xmlns:a16="http://schemas.microsoft.com/office/drawing/2014/main" id="{0AC31779-80E9-4BF3-9703-F63FE80945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46990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64">
              <a:extLst>
                <a:ext uri="{FF2B5EF4-FFF2-40B4-BE49-F238E27FC236}">
                  <a16:creationId xmlns:a16="http://schemas.microsoft.com/office/drawing/2014/main" id="{D71CA5FF-D764-4C4E-8854-E5875684FE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22035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66">
              <a:extLst>
                <a:ext uri="{FF2B5EF4-FFF2-40B4-BE49-F238E27FC236}">
                  <a16:creationId xmlns:a16="http://schemas.microsoft.com/office/drawing/2014/main" id="{81A1FA9D-7285-4D42-ADF3-BC14114B27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22035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64">
              <a:extLst>
                <a:ext uri="{FF2B5EF4-FFF2-40B4-BE49-F238E27FC236}">
                  <a16:creationId xmlns:a16="http://schemas.microsoft.com/office/drawing/2014/main" id="{A1E40F6A-5F88-46D9-A510-00D54F0B81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97080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66">
              <a:extLst>
                <a:ext uri="{FF2B5EF4-FFF2-40B4-BE49-F238E27FC236}">
                  <a16:creationId xmlns:a16="http://schemas.microsoft.com/office/drawing/2014/main" id="{938C555D-926A-4092-966E-1BC7E455FF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97080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64">
              <a:extLst>
                <a:ext uri="{FF2B5EF4-FFF2-40B4-BE49-F238E27FC236}">
                  <a16:creationId xmlns:a16="http://schemas.microsoft.com/office/drawing/2014/main" id="{58D049FF-3E13-4E3E-A5BE-CF5253B8E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72124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66">
              <a:extLst>
                <a:ext uri="{FF2B5EF4-FFF2-40B4-BE49-F238E27FC236}">
                  <a16:creationId xmlns:a16="http://schemas.microsoft.com/office/drawing/2014/main" id="{A16547CF-5B03-4E57-B466-A0FDCECADD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72124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64">
              <a:extLst>
                <a:ext uri="{FF2B5EF4-FFF2-40B4-BE49-F238E27FC236}">
                  <a16:creationId xmlns:a16="http://schemas.microsoft.com/office/drawing/2014/main" id="{84C012C4-5959-40D5-8A7B-8542BD4B98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47169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 66">
              <a:extLst>
                <a:ext uri="{FF2B5EF4-FFF2-40B4-BE49-F238E27FC236}">
                  <a16:creationId xmlns:a16="http://schemas.microsoft.com/office/drawing/2014/main" id="{8C7DF75A-2C0D-4388-A295-397333ADBD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47169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4" name="TextShape 4"/>
          <p:cNvSpPr txBox="1"/>
          <p:nvPr/>
        </p:nvSpPr>
        <p:spPr>
          <a:xfrm>
            <a:off x="6421120" y="499833"/>
            <a:ext cx="5100320" cy="55812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228600" indent="-228600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-US" sz="1500" b="0" strike="noStrike" spc="-1" dirty="0"/>
              <a:t>Vigilância </a:t>
            </a:r>
            <a:r>
              <a:rPr lang="en-US" sz="1500" b="0" strike="noStrike" spc="-1" dirty="0" err="1"/>
              <a:t>em</a:t>
            </a:r>
            <a:r>
              <a:rPr lang="en-US" sz="1500" b="0" strike="noStrike" spc="-1" dirty="0"/>
              <a:t> Saúde: </a:t>
            </a:r>
          </a:p>
          <a:p>
            <a:pPr marL="0" lvl="1" indent="-2286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1500" b="0" strike="noStrike" spc="-1" dirty="0"/>
              <a:t>Rede de </a:t>
            </a:r>
            <a:r>
              <a:rPr lang="en-US" sz="1500" b="0" strike="noStrike" spc="-1" dirty="0" err="1"/>
              <a:t>vigilância</a:t>
            </a:r>
            <a:r>
              <a:rPr lang="en-US" sz="1500" b="0" strike="noStrike" spc="-1" dirty="0"/>
              <a:t> </a:t>
            </a:r>
            <a:r>
              <a:rPr lang="en-US" sz="1500" b="0" strike="noStrike" spc="-1" dirty="0" err="1"/>
              <a:t>epidemiológica</a:t>
            </a:r>
            <a:r>
              <a:rPr lang="en-US" sz="1500" b="0" strike="noStrike" spc="-1" dirty="0"/>
              <a:t> e </a:t>
            </a:r>
            <a:r>
              <a:rPr lang="en-US" sz="1500" b="0" strike="noStrike" spc="-1" dirty="0" err="1"/>
              <a:t>sanitária</a:t>
            </a:r>
            <a:r>
              <a:rPr lang="en-US" sz="1500" b="0" strike="noStrike" spc="-1" dirty="0"/>
              <a:t>: por </a:t>
            </a:r>
            <a:r>
              <a:rPr lang="en-US" sz="1500" b="0" strike="noStrike" spc="-1" dirty="0" err="1"/>
              <a:t>meio</a:t>
            </a:r>
            <a:r>
              <a:rPr lang="en-US" sz="1500" b="0" strike="noStrike" spc="-1" dirty="0"/>
              <a:t> de </a:t>
            </a:r>
            <a:r>
              <a:rPr lang="en-US" sz="1500" b="0" strike="noStrike" spc="-1" dirty="0" err="1"/>
              <a:t>normatizações</a:t>
            </a:r>
            <a:r>
              <a:rPr lang="en-US" sz="1500" b="0" strike="noStrike" spc="-1" dirty="0"/>
              <a:t> e </a:t>
            </a:r>
            <a:r>
              <a:rPr lang="en-US" sz="1500" b="0" strike="noStrike" spc="-1" dirty="0" err="1"/>
              <a:t>sistemas</a:t>
            </a:r>
            <a:r>
              <a:rPr lang="en-US" sz="1500" b="0" strike="noStrike" spc="-1" dirty="0"/>
              <a:t> de </a:t>
            </a:r>
            <a:r>
              <a:rPr lang="en-US" sz="1500" b="0" strike="noStrike" spc="-1" dirty="0" err="1"/>
              <a:t>informação</a:t>
            </a:r>
            <a:r>
              <a:rPr lang="en-US" sz="1500" b="0" strike="noStrike" spc="-1" dirty="0"/>
              <a:t> </a:t>
            </a:r>
            <a:r>
              <a:rPr lang="en-US" sz="1500" b="0" strike="noStrike" spc="-1" dirty="0" err="1"/>
              <a:t>em</a:t>
            </a:r>
            <a:r>
              <a:rPr lang="en-US" sz="1500" b="0" strike="noStrike" spc="-1" dirty="0"/>
              <a:t> </a:t>
            </a:r>
            <a:r>
              <a:rPr lang="en-US" sz="1500" b="0" strike="noStrike" spc="-1" dirty="0" err="1"/>
              <a:t>âmbito</a:t>
            </a:r>
            <a:r>
              <a:rPr lang="en-US" sz="1500" b="0" strike="noStrike" spc="-1" dirty="0"/>
              <a:t> </a:t>
            </a:r>
            <a:r>
              <a:rPr lang="en-US" sz="1500" b="0" strike="noStrike" spc="-1" dirty="0" err="1"/>
              <a:t>nacional</a:t>
            </a:r>
            <a:r>
              <a:rPr lang="en-US" sz="1500" b="0" strike="noStrike" spc="-1" dirty="0"/>
              <a:t> </a:t>
            </a:r>
            <a:r>
              <a:rPr lang="en-US" sz="1500" b="0" strike="noStrike" spc="-1" dirty="0" err="1"/>
              <a:t>organizam</a:t>
            </a:r>
            <a:r>
              <a:rPr lang="en-US" sz="1500" b="0" strike="noStrike" spc="-1" dirty="0"/>
              <a:t> </a:t>
            </a:r>
            <a:r>
              <a:rPr lang="en-US" sz="1500" b="0" strike="noStrike" spc="-1" dirty="0" err="1"/>
              <a:t>respostas</a:t>
            </a:r>
            <a:r>
              <a:rPr lang="en-US" sz="1500" b="0" strike="noStrike" spc="-1" dirty="0"/>
              <a:t> </a:t>
            </a:r>
            <a:r>
              <a:rPr lang="en-US" sz="1500" b="0" strike="noStrike" spc="-1" dirty="0" err="1"/>
              <a:t>em</a:t>
            </a:r>
            <a:r>
              <a:rPr lang="en-US" sz="1500" b="0" strike="noStrike" spc="-1" dirty="0"/>
              <a:t> tempo </a:t>
            </a:r>
            <a:r>
              <a:rPr lang="en-US" sz="1500" b="0" strike="noStrike" spc="-1" dirty="0" err="1"/>
              <a:t>oportuno</a:t>
            </a:r>
            <a:r>
              <a:rPr lang="en-US" sz="1500" b="0" strike="noStrike" spc="-1" dirty="0"/>
              <a:t>, a </a:t>
            </a:r>
            <a:r>
              <a:rPr lang="en-US" sz="1500" b="0" strike="noStrike" spc="-1" dirty="0" err="1"/>
              <a:t>exemplo</a:t>
            </a:r>
            <a:r>
              <a:rPr lang="en-US" sz="1500" b="0" strike="noStrike" spc="-1" dirty="0"/>
              <a:t> das </a:t>
            </a:r>
            <a:r>
              <a:rPr lang="en-US" sz="1500" b="0" strike="noStrike" spc="-1" dirty="0" err="1"/>
              <a:t>ações</a:t>
            </a:r>
            <a:r>
              <a:rPr lang="en-US" sz="1500" b="0" strike="noStrike" spc="-1" dirty="0"/>
              <a:t> de </a:t>
            </a:r>
            <a:r>
              <a:rPr lang="en-US" sz="1500" b="0" strike="noStrike" spc="-1" dirty="0" err="1"/>
              <a:t>preparação</a:t>
            </a:r>
            <a:r>
              <a:rPr lang="en-US" sz="1500" b="0" strike="noStrike" spc="-1" dirty="0"/>
              <a:t> </a:t>
            </a:r>
            <a:r>
              <a:rPr lang="en-US" sz="1500" b="0" strike="noStrike" spc="-1" dirty="0" err="1"/>
              <a:t>diante</a:t>
            </a:r>
            <a:r>
              <a:rPr lang="en-US" sz="1500" b="0" strike="noStrike" spc="-1" dirty="0"/>
              <a:t> do Corona;</a:t>
            </a:r>
          </a:p>
          <a:p>
            <a:pPr marL="0" lvl="1" indent="-2286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1500" b="0" strike="noStrike" spc="-1" dirty="0" err="1"/>
              <a:t>Programa</a:t>
            </a:r>
            <a:r>
              <a:rPr lang="en-US" sz="1500" b="0" strike="noStrike" spc="-1" dirty="0"/>
              <a:t> Nacional de </a:t>
            </a:r>
            <a:r>
              <a:rPr lang="en-US" sz="1500" b="0" strike="noStrike" spc="-1" dirty="0" err="1"/>
              <a:t>Imunizações</a:t>
            </a:r>
            <a:r>
              <a:rPr lang="en-US" sz="1500" b="0" strike="noStrike" spc="-1" dirty="0"/>
              <a:t>: </a:t>
            </a:r>
            <a:r>
              <a:rPr lang="en-US" sz="1500" b="0" strike="noStrike" spc="-1" dirty="0" err="1"/>
              <a:t>reconhecido</a:t>
            </a:r>
            <a:r>
              <a:rPr lang="en-US" sz="1500" b="0" strike="noStrike" spc="-1" dirty="0"/>
              <a:t> </a:t>
            </a:r>
            <a:r>
              <a:rPr lang="en-US" sz="1500" b="0" strike="noStrike" spc="-1" dirty="0" err="1"/>
              <a:t>mundialmente</a:t>
            </a:r>
            <a:r>
              <a:rPr lang="en-US" sz="1500" b="0" strike="noStrike" spc="-1" dirty="0"/>
              <a:t> tanto pela </a:t>
            </a:r>
            <a:r>
              <a:rPr lang="en-US" sz="1500" b="0" strike="noStrike" spc="-1" dirty="0" err="1"/>
              <a:t>produção</a:t>
            </a:r>
            <a:r>
              <a:rPr lang="en-US" sz="1500" b="0" strike="noStrike" spc="-1" dirty="0"/>
              <a:t> de </a:t>
            </a:r>
            <a:r>
              <a:rPr lang="en-US" sz="1500" b="0" strike="noStrike" spc="-1" dirty="0" err="1"/>
              <a:t>vacinas</a:t>
            </a:r>
            <a:r>
              <a:rPr lang="en-US" sz="1500" b="0" strike="noStrike" spc="-1" dirty="0"/>
              <a:t>, </a:t>
            </a:r>
            <a:r>
              <a:rPr lang="en-US" sz="1500" b="0" strike="noStrike" spc="-1" dirty="0" err="1"/>
              <a:t>quanto</a:t>
            </a:r>
            <a:r>
              <a:rPr lang="en-US" sz="1500" b="0" strike="noStrike" spc="-1" dirty="0"/>
              <a:t> pela </a:t>
            </a:r>
            <a:r>
              <a:rPr lang="en-US" sz="1500" b="0" strike="noStrike" spc="-1" dirty="0" err="1"/>
              <a:t>ampla</a:t>
            </a:r>
            <a:r>
              <a:rPr lang="en-US" sz="1500" b="0" strike="noStrike" spc="-1" dirty="0"/>
              <a:t> </a:t>
            </a:r>
            <a:r>
              <a:rPr lang="en-US" sz="1500" b="0" strike="noStrike" spc="-1" dirty="0" err="1"/>
              <a:t>oferta</a:t>
            </a:r>
            <a:r>
              <a:rPr lang="en-US" sz="1500" b="0" strike="noStrike" spc="-1" dirty="0"/>
              <a:t> no SUS,  </a:t>
            </a:r>
            <a:r>
              <a:rPr lang="en-US" sz="1500" b="0" strike="noStrike" spc="-1" dirty="0" err="1"/>
              <a:t>além</a:t>
            </a:r>
            <a:r>
              <a:rPr lang="en-US" sz="1500" b="0" strike="noStrike" spc="-1" dirty="0"/>
              <a:t> de </a:t>
            </a:r>
            <a:r>
              <a:rPr lang="en-US" sz="1500" b="0" strike="noStrike" spc="-1" dirty="0" err="1"/>
              <a:t>realizar</a:t>
            </a:r>
            <a:r>
              <a:rPr lang="en-US" sz="1500" b="0" strike="noStrike" spc="-1" dirty="0"/>
              <a:t> </a:t>
            </a:r>
            <a:r>
              <a:rPr lang="en-US" sz="1500" b="0" strike="noStrike" spc="-1" dirty="0" err="1"/>
              <a:t>monitoramento</a:t>
            </a:r>
            <a:r>
              <a:rPr lang="en-US" sz="1500" b="0" strike="noStrike" spc="-1" dirty="0"/>
              <a:t> de </a:t>
            </a:r>
            <a:r>
              <a:rPr lang="en-US" sz="1500" b="0" strike="noStrike" spc="-1" dirty="0" err="1"/>
              <a:t>cobertura</a:t>
            </a:r>
            <a:r>
              <a:rPr lang="en-US" sz="1500" b="0" strike="noStrike" spc="-1" dirty="0"/>
              <a:t> e doses </a:t>
            </a:r>
            <a:r>
              <a:rPr lang="en-US" sz="1500" b="0" strike="noStrike" spc="-1" dirty="0" err="1"/>
              <a:t>aplicadas</a:t>
            </a:r>
            <a:r>
              <a:rPr lang="en-US" sz="1500" b="0" strike="noStrike" spc="-1" dirty="0"/>
              <a:t>;</a:t>
            </a:r>
          </a:p>
          <a:p>
            <a:pPr indent="-2286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-US" sz="1500" b="0" strike="noStrike" spc="-1" dirty="0"/>
              <a:t>Sistema Nacional de </a:t>
            </a:r>
            <a:r>
              <a:rPr lang="en-US" sz="1500" b="0" strike="noStrike" spc="-1" dirty="0" err="1"/>
              <a:t>Transplantes</a:t>
            </a:r>
            <a:r>
              <a:rPr lang="en-US" sz="1500" b="0" strike="noStrike" spc="-1" dirty="0"/>
              <a:t>:</a:t>
            </a:r>
          </a:p>
          <a:p>
            <a:pPr marL="0" lvl="1" indent="-2286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1500" b="0" strike="noStrike" spc="-1" dirty="0" err="1"/>
              <a:t>Referência</a:t>
            </a:r>
            <a:r>
              <a:rPr lang="en-US" sz="1500" b="0" strike="noStrike" spc="-1" dirty="0"/>
              <a:t> </a:t>
            </a:r>
            <a:r>
              <a:rPr lang="en-US" sz="1500" b="0" strike="noStrike" spc="-1" dirty="0" err="1"/>
              <a:t>mundial</a:t>
            </a:r>
            <a:r>
              <a:rPr lang="en-US" sz="1500" b="0" strike="noStrike" spc="-1" dirty="0"/>
              <a:t> , </a:t>
            </a:r>
            <a:r>
              <a:rPr lang="en-US" sz="1500" b="0" strike="noStrike" spc="-1" dirty="0" err="1"/>
              <a:t>sendo</a:t>
            </a:r>
            <a:r>
              <a:rPr lang="en-US" sz="1500" b="0" strike="noStrike" spc="-1" dirty="0"/>
              <a:t> que o SUS </a:t>
            </a:r>
            <a:r>
              <a:rPr lang="en-US" sz="1500" b="0" strike="noStrike" spc="-1" dirty="0" err="1"/>
              <a:t>realiza</a:t>
            </a:r>
            <a:r>
              <a:rPr lang="en-US" sz="1500" b="0" strike="noStrike" spc="-1" dirty="0"/>
              <a:t> 96% dos </a:t>
            </a:r>
            <a:r>
              <a:rPr lang="en-US" sz="1500" b="0" strike="noStrike" spc="-1" dirty="0" err="1"/>
              <a:t>transplantes</a:t>
            </a:r>
            <a:r>
              <a:rPr lang="en-US" sz="1500" b="0" strike="noStrike" spc="-1" dirty="0"/>
              <a:t> no </a:t>
            </a:r>
            <a:r>
              <a:rPr lang="en-US" sz="1500" b="0" strike="noStrike" spc="-1" dirty="0" err="1"/>
              <a:t>país</a:t>
            </a:r>
            <a:r>
              <a:rPr lang="en-US" sz="1500" b="0" strike="noStrike" spc="-1" dirty="0"/>
              <a:t>.</a:t>
            </a:r>
          </a:p>
          <a:p>
            <a:pPr marL="0" lvl="1" indent="-2286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1500" b="0" strike="noStrike" spc="-1" dirty="0"/>
              <a:t>Sistema Nacional de </a:t>
            </a:r>
            <a:r>
              <a:rPr lang="en-US" sz="1500" b="0" strike="noStrike" spc="-1" dirty="0" err="1"/>
              <a:t>Transplantes</a:t>
            </a:r>
            <a:r>
              <a:rPr lang="en-US" sz="1500" b="0" strike="noStrike" spc="-1" dirty="0"/>
              <a:t>  </a:t>
            </a:r>
            <a:r>
              <a:rPr lang="en-US" sz="1500" b="0" strike="noStrike" spc="-1" dirty="0" err="1"/>
              <a:t>realiza</a:t>
            </a:r>
            <a:r>
              <a:rPr lang="en-US" sz="1500" b="0" strike="noStrike" spc="-1" dirty="0"/>
              <a:t> </a:t>
            </a:r>
            <a:r>
              <a:rPr lang="en-US" sz="1500" b="0" strike="noStrike" spc="-1" dirty="0" err="1"/>
              <a:t>ações</a:t>
            </a:r>
            <a:r>
              <a:rPr lang="en-US" sz="1500" b="0" strike="noStrike" spc="-1" dirty="0"/>
              <a:t> de </a:t>
            </a:r>
            <a:r>
              <a:rPr lang="en-US" sz="1500" b="0" strike="noStrike" spc="-1" dirty="0" err="1"/>
              <a:t>gestão</a:t>
            </a:r>
            <a:r>
              <a:rPr lang="en-US" sz="1500" b="0" strike="noStrike" spc="-1" dirty="0"/>
              <a:t> </a:t>
            </a:r>
            <a:r>
              <a:rPr lang="en-US" sz="1500" b="0" strike="noStrike" spc="-1" dirty="0" err="1"/>
              <a:t>política</a:t>
            </a:r>
            <a:r>
              <a:rPr lang="en-US" sz="1500" b="0" strike="noStrike" spc="-1" dirty="0"/>
              <a:t>, </a:t>
            </a:r>
            <a:r>
              <a:rPr lang="en-US" sz="1500" b="0" strike="noStrike" spc="-1" dirty="0" err="1"/>
              <a:t>promoção</a:t>
            </a:r>
            <a:r>
              <a:rPr lang="en-US" sz="1500" b="0" strike="noStrike" spc="-1" dirty="0"/>
              <a:t> da </a:t>
            </a:r>
            <a:r>
              <a:rPr lang="en-US" sz="1500" b="0" strike="noStrike" spc="-1" dirty="0" err="1"/>
              <a:t>doação</a:t>
            </a:r>
            <a:r>
              <a:rPr lang="en-US" sz="1500" b="0" strike="noStrike" spc="-1" dirty="0"/>
              <a:t>, </a:t>
            </a:r>
            <a:r>
              <a:rPr lang="en-US" sz="1500" b="0" strike="noStrike" spc="-1" dirty="0" err="1"/>
              <a:t>logística</a:t>
            </a:r>
            <a:r>
              <a:rPr lang="en-US" sz="1500" b="0" strike="noStrike" spc="-1" dirty="0"/>
              <a:t>, </a:t>
            </a:r>
            <a:r>
              <a:rPr lang="en-US" sz="1500" b="0" strike="noStrike" spc="-1" dirty="0" err="1"/>
              <a:t>credenciamento</a:t>
            </a:r>
            <a:r>
              <a:rPr lang="en-US" sz="1500" b="0" strike="noStrike" spc="-1" dirty="0"/>
              <a:t> das </a:t>
            </a:r>
            <a:r>
              <a:rPr lang="en-US" sz="1500" b="0" strike="noStrike" spc="-1" dirty="0" err="1"/>
              <a:t>equipes</a:t>
            </a:r>
            <a:r>
              <a:rPr lang="en-US" sz="1500" b="0" strike="noStrike" spc="-1" dirty="0"/>
              <a:t> e </a:t>
            </a:r>
            <a:r>
              <a:rPr lang="en-US" sz="1500" b="0" strike="noStrike" spc="-1" dirty="0" err="1"/>
              <a:t>hospitais</a:t>
            </a:r>
            <a:r>
              <a:rPr lang="en-US" sz="1500" b="0" strike="noStrike" spc="-1" dirty="0"/>
              <a:t> para a </a:t>
            </a:r>
            <a:r>
              <a:rPr lang="en-US" sz="1500" b="0" strike="noStrike" spc="-1" dirty="0" err="1"/>
              <a:t>realização</a:t>
            </a:r>
            <a:r>
              <a:rPr lang="en-US" sz="1500" b="0" strike="noStrike" spc="-1" dirty="0"/>
              <a:t> de </a:t>
            </a:r>
            <a:r>
              <a:rPr lang="en-US" sz="1500" b="0" strike="noStrike" spc="-1" dirty="0" err="1"/>
              <a:t>transplantes</a:t>
            </a:r>
            <a:r>
              <a:rPr lang="en-US" sz="1500" b="0" strike="noStrike" spc="-1" dirty="0"/>
              <a:t>, </a:t>
            </a:r>
            <a:r>
              <a:rPr lang="en-US" sz="1500" b="0" strike="noStrike" spc="-1" dirty="0" err="1"/>
              <a:t>agrega</a:t>
            </a:r>
            <a:r>
              <a:rPr lang="en-US" sz="1500" b="0" strike="noStrike" spc="-1" dirty="0"/>
              <a:t> dados </a:t>
            </a:r>
            <a:r>
              <a:rPr lang="en-US" sz="1500" b="0" strike="noStrike" spc="-1" dirty="0" err="1"/>
              <a:t>nacionais</a:t>
            </a:r>
            <a:r>
              <a:rPr lang="en-US" sz="1500" b="0" strike="noStrike" spc="-1" dirty="0"/>
              <a:t> de </a:t>
            </a:r>
            <a:r>
              <a:rPr lang="en-US" sz="1500" b="0" strike="noStrike" spc="-1" dirty="0" err="1"/>
              <a:t>demanda</a:t>
            </a:r>
            <a:r>
              <a:rPr lang="en-US" sz="1500" b="0" strike="noStrike" spc="-1" dirty="0"/>
              <a:t> e de </a:t>
            </a:r>
            <a:r>
              <a:rPr lang="en-US" sz="1500" b="0" strike="noStrike" spc="-1" dirty="0" err="1"/>
              <a:t>doadores</a:t>
            </a:r>
            <a:r>
              <a:rPr lang="en-US" sz="1500" b="0" strike="noStrike" spc="-1" dirty="0"/>
              <a:t> para </a:t>
            </a:r>
            <a:r>
              <a:rPr lang="en-US" sz="1500" b="0" strike="noStrike" spc="-1" dirty="0" err="1"/>
              <a:t>controle</a:t>
            </a:r>
            <a:r>
              <a:rPr lang="en-US" sz="1500" b="0" strike="noStrike" spc="-1" dirty="0"/>
              <a:t> e </a:t>
            </a:r>
            <a:r>
              <a:rPr lang="en-US" sz="1500" b="0" strike="noStrike" spc="-1" dirty="0" err="1"/>
              <a:t>monitoramento</a:t>
            </a:r>
            <a:r>
              <a:rPr lang="en-US" sz="1500" b="0" strike="noStrike" spc="-1" dirty="0"/>
              <a:t>. </a:t>
            </a:r>
          </a:p>
          <a:p>
            <a:pPr indent="-2286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-US" sz="1500" b="0" strike="noStrike" spc="-1" dirty="0" err="1"/>
              <a:t>Redução</a:t>
            </a:r>
            <a:r>
              <a:rPr lang="en-US" sz="1500" b="0" strike="noStrike" spc="-1" dirty="0"/>
              <a:t> de 25% de jornada </a:t>
            </a:r>
            <a:r>
              <a:rPr lang="en-US" sz="1500" b="0" strike="noStrike" spc="-1" dirty="0" err="1"/>
              <a:t>nestes</a:t>
            </a:r>
            <a:r>
              <a:rPr lang="en-US" sz="1500" b="0" strike="noStrike" spc="-1" dirty="0"/>
              <a:t> </a:t>
            </a:r>
            <a:r>
              <a:rPr lang="en-US" sz="1500" b="0" strike="noStrike" spc="-1" dirty="0" err="1"/>
              <a:t>exemplos</a:t>
            </a:r>
            <a:r>
              <a:rPr lang="en-US" sz="1500" b="0" strike="noStrike" spc="-1" dirty="0"/>
              <a:t> </a:t>
            </a:r>
            <a:r>
              <a:rPr lang="en-US" sz="1500" b="0" strike="noStrike" spc="-1" dirty="0" err="1"/>
              <a:t>impacta</a:t>
            </a:r>
            <a:r>
              <a:rPr lang="en-US" sz="1500" b="0" strike="noStrike" spc="-1" dirty="0"/>
              <a:t>:</a:t>
            </a:r>
          </a:p>
          <a:p>
            <a:pPr marL="0" lvl="1" indent="-2286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1500" b="0" strike="noStrike" spc="-1" dirty="0" err="1"/>
              <a:t>Desde</a:t>
            </a:r>
            <a:r>
              <a:rPr lang="en-US" sz="1500" b="0" strike="noStrike" spc="-1" dirty="0"/>
              <a:t>  a </a:t>
            </a:r>
            <a:r>
              <a:rPr lang="en-US" sz="1500" b="0" strike="noStrike" spc="-1" dirty="0" err="1"/>
              <a:t>redução</a:t>
            </a:r>
            <a:r>
              <a:rPr lang="en-US" sz="1500" b="0" strike="noStrike" spc="-1" dirty="0"/>
              <a:t> de </a:t>
            </a:r>
            <a:r>
              <a:rPr lang="en-US" sz="1500" b="0" strike="noStrike" spc="-1" dirty="0" err="1"/>
              <a:t>fabricação</a:t>
            </a:r>
            <a:r>
              <a:rPr lang="en-US" sz="1500" b="0" strike="noStrike" spc="-1" dirty="0"/>
              <a:t> do </a:t>
            </a:r>
            <a:r>
              <a:rPr lang="en-US" sz="1500" b="0" strike="noStrike" spc="-1" dirty="0" err="1"/>
              <a:t>imunobiológico</a:t>
            </a:r>
            <a:r>
              <a:rPr lang="en-US" sz="1500" b="0" strike="noStrike" spc="-1" dirty="0"/>
              <a:t>,  </a:t>
            </a:r>
            <a:r>
              <a:rPr lang="en-US" sz="1500" b="0" strike="noStrike" spc="-1" dirty="0" err="1"/>
              <a:t>até</a:t>
            </a:r>
            <a:r>
              <a:rPr lang="en-US" sz="1500" b="0" strike="noStrike" spc="-1" dirty="0"/>
              <a:t> a </a:t>
            </a:r>
            <a:r>
              <a:rPr lang="en-US" sz="1500" b="0" strike="noStrike" spc="-1" dirty="0" err="1"/>
              <a:t>aplicação</a:t>
            </a:r>
            <a:r>
              <a:rPr lang="en-US" sz="1500" b="0" strike="noStrike" spc="-1" dirty="0"/>
              <a:t> de doses </a:t>
            </a:r>
            <a:r>
              <a:rPr lang="en-US" sz="1500" b="0" strike="noStrike" spc="-1" dirty="0" err="1"/>
              <a:t>nas</a:t>
            </a:r>
            <a:r>
              <a:rPr lang="en-US" sz="1500" b="0" strike="noStrike" spc="-1" dirty="0"/>
              <a:t> </a:t>
            </a:r>
            <a:r>
              <a:rPr lang="en-US" sz="1500" b="0" strike="noStrike" spc="-1" dirty="0" err="1"/>
              <a:t>unidades</a:t>
            </a:r>
            <a:r>
              <a:rPr lang="en-US" sz="1500" b="0" strike="noStrike" spc="-1" dirty="0"/>
              <a:t> de </a:t>
            </a:r>
            <a:r>
              <a:rPr lang="en-US" sz="1500" b="0" strike="noStrike" spc="-1" dirty="0" err="1"/>
              <a:t>saúde</a:t>
            </a:r>
            <a:r>
              <a:rPr lang="en-US" sz="1500" b="0" strike="noStrike" spc="-1" dirty="0"/>
              <a:t>, </a:t>
            </a:r>
            <a:r>
              <a:rPr lang="en-US" sz="1500" b="0" strike="noStrike" spc="-1" dirty="0" err="1"/>
              <a:t>passando</a:t>
            </a:r>
            <a:r>
              <a:rPr lang="en-US" sz="1500" b="0" strike="noStrike" spc="-1" dirty="0"/>
              <a:t> pela </a:t>
            </a:r>
            <a:r>
              <a:rPr lang="en-US" sz="1500" b="0" strike="noStrike" spc="-1" dirty="0" err="1"/>
              <a:t>gestão</a:t>
            </a:r>
            <a:r>
              <a:rPr lang="en-US" sz="1500" b="0" strike="noStrike" spc="-1" dirty="0"/>
              <a:t> da </a:t>
            </a:r>
            <a:r>
              <a:rPr lang="en-US" sz="1500" b="0" strike="noStrike" spc="-1" dirty="0" err="1"/>
              <a:t>aquisição</a:t>
            </a:r>
            <a:r>
              <a:rPr lang="en-US" sz="1500" b="0" strike="noStrike" spc="-1" dirty="0"/>
              <a:t> das </a:t>
            </a:r>
            <a:r>
              <a:rPr lang="en-US" sz="1500" b="0" strike="noStrike" spc="-1" dirty="0" err="1"/>
              <a:t>vacinas</a:t>
            </a:r>
            <a:r>
              <a:rPr lang="en-US" sz="1500" b="0" strike="noStrike" spc="-1" dirty="0"/>
              <a:t> </a:t>
            </a:r>
            <a:r>
              <a:rPr lang="en-US" sz="1500" b="0" strike="noStrike" spc="-1" dirty="0" err="1"/>
              <a:t>ou</a:t>
            </a:r>
            <a:r>
              <a:rPr lang="en-US" sz="1500" b="0" strike="noStrike" spc="-1" dirty="0"/>
              <a:t> do </a:t>
            </a:r>
            <a:r>
              <a:rPr lang="en-US" sz="1500" b="0" strike="noStrike" spc="-1" dirty="0" err="1"/>
              <a:t>monitoramento</a:t>
            </a:r>
            <a:r>
              <a:rPr lang="en-US" sz="1500" b="0" strike="noStrike" spc="-1" dirty="0"/>
              <a:t> da </a:t>
            </a:r>
            <a:r>
              <a:rPr lang="en-US" sz="1500" b="0" strike="noStrike" spc="-1" dirty="0" err="1"/>
              <a:t>cobertura</a:t>
            </a:r>
            <a:r>
              <a:rPr lang="en-US" sz="1500" b="0" strike="noStrike" spc="-1" dirty="0"/>
              <a:t> </a:t>
            </a:r>
            <a:r>
              <a:rPr lang="en-US" sz="1500" b="0" strike="noStrike" spc="-1" dirty="0" err="1"/>
              <a:t>em</a:t>
            </a:r>
            <a:r>
              <a:rPr lang="en-US" sz="1500" b="0" strike="noStrike" spc="-1" dirty="0"/>
              <a:t> </a:t>
            </a:r>
            <a:r>
              <a:rPr lang="en-US" sz="1500" b="0" strike="noStrike" spc="-1" dirty="0" err="1"/>
              <a:t>âmbito</a:t>
            </a:r>
            <a:r>
              <a:rPr lang="en-US" sz="1500" b="0" strike="noStrike" spc="-1" dirty="0"/>
              <a:t> </a:t>
            </a:r>
            <a:r>
              <a:rPr lang="en-US" sz="1500" b="0" strike="noStrike" spc="-1" dirty="0" err="1"/>
              <a:t>nacional</a:t>
            </a:r>
            <a:r>
              <a:rPr lang="en-US" sz="1500" b="0" strike="noStrike" spc="-1" dirty="0"/>
              <a:t>.</a:t>
            </a:r>
          </a:p>
          <a:p>
            <a:pPr marL="0" lvl="1" indent="-2286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1500" b="0" strike="noStrike" spc="-1" dirty="0"/>
              <a:t>No </a:t>
            </a:r>
            <a:r>
              <a:rPr lang="en-US" sz="1500" b="0" strike="noStrike" spc="-1" dirty="0" err="1"/>
              <a:t>controle</a:t>
            </a:r>
            <a:r>
              <a:rPr lang="en-US" sz="1500" b="0" strike="noStrike" spc="-1" dirty="0"/>
              <a:t> da </a:t>
            </a:r>
            <a:r>
              <a:rPr lang="en-US" sz="1500" b="0" strike="noStrike" spc="-1" dirty="0" err="1"/>
              <a:t>lista</a:t>
            </a:r>
            <a:r>
              <a:rPr lang="en-US" sz="1500" b="0" strike="noStrike" spc="-1" dirty="0"/>
              <a:t> de </a:t>
            </a:r>
            <a:r>
              <a:rPr lang="en-US" sz="1500" b="0" strike="noStrike" spc="-1" dirty="0" err="1"/>
              <a:t>demanda</a:t>
            </a:r>
            <a:r>
              <a:rPr lang="en-US" sz="1500" b="0" strike="noStrike" spc="-1" dirty="0"/>
              <a:t> e de </a:t>
            </a:r>
            <a:r>
              <a:rPr lang="en-US" sz="1500" b="0" strike="noStrike" spc="-1" dirty="0" err="1"/>
              <a:t>doadores</a:t>
            </a:r>
            <a:r>
              <a:rPr lang="en-US" sz="1500" b="0" strike="noStrike" spc="-1" dirty="0"/>
              <a:t>, </a:t>
            </a:r>
            <a:r>
              <a:rPr lang="en-US" sz="1500" b="0" strike="noStrike" spc="-1" dirty="0" err="1"/>
              <a:t>bem</a:t>
            </a:r>
            <a:r>
              <a:rPr lang="en-US" sz="1500" b="0" strike="noStrike" spc="-1" dirty="0"/>
              <a:t> </a:t>
            </a:r>
            <a:r>
              <a:rPr lang="en-US" sz="1500" b="0" strike="noStrike" spc="-1" dirty="0" err="1"/>
              <a:t>como</a:t>
            </a:r>
            <a:r>
              <a:rPr lang="en-US" sz="1500" b="0" strike="noStrike" spc="-1" dirty="0"/>
              <a:t> </a:t>
            </a:r>
            <a:r>
              <a:rPr lang="en-US" sz="1500" b="0" strike="noStrike" spc="-1" dirty="0" err="1"/>
              <a:t>na</a:t>
            </a:r>
            <a:r>
              <a:rPr lang="en-US" sz="1500" b="0" strike="noStrike" spc="-1" dirty="0"/>
              <a:t> </a:t>
            </a:r>
            <a:r>
              <a:rPr lang="en-US" sz="1500" b="0" strike="noStrike" spc="-1" dirty="0" err="1"/>
              <a:t>logística</a:t>
            </a:r>
            <a:r>
              <a:rPr lang="en-US" sz="1500" b="0" strike="noStrike" spc="-1" dirty="0"/>
              <a:t> para a </a:t>
            </a:r>
            <a:r>
              <a:rPr lang="en-US" sz="1500" b="0" strike="noStrike" spc="-1" dirty="0" err="1"/>
              <a:t>realização</a:t>
            </a:r>
            <a:r>
              <a:rPr lang="en-US" sz="1500" b="0" strike="noStrike" spc="-1" dirty="0"/>
              <a:t> dos </a:t>
            </a:r>
            <a:r>
              <a:rPr lang="en-US" sz="1500" b="0" strike="noStrike" spc="-1" dirty="0" err="1"/>
              <a:t>transplantes</a:t>
            </a:r>
            <a:r>
              <a:rPr lang="en-US" sz="1500" b="0" strike="noStrike" spc="-1" dirty="0"/>
              <a:t> e </a:t>
            </a:r>
            <a:r>
              <a:rPr lang="en-US" sz="1500" b="0" strike="noStrike" spc="-1" dirty="0" err="1"/>
              <a:t>monitoramento</a:t>
            </a:r>
            <a:r>
              <a:rPr lang="en-US" sz="1500" b="0" strike="noStrike" spc="-1" dirty="0"/>
              <a:t> de </a:t>
            </a:r>
            <a:r>
              <a:rPr lang="en-US" sz="1500" b="0" strike="noStrike" spc="-1" dirty="0" err="1"/>
              <a:t>desfechos</a:t>
            </a:r>
            <a:r>
              <a:rPr lang="en-US" sz="1500" b="0" strike="noStrike" spc="-1" dirty="0"/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812</Words>
  <Application>Microsoft Office PowerPoint</Application>
  <PresentationFormat>Widescreen</PresentationFormat>
  <Paragraphs>56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13</vt:i4>
      </vt:variant>
    </vt:vector>
  </HeadingPairs>
  <TitlesOfParts>
    <vt:vector size="23" baseType="lpstr">
      <vt:lpstr>Arial</vt:lpstr>
      <vt:lpstr>Arial Black</vt:lpstr>
      <vt:lpstr>Calibri</vt:lpstr>
      <vt:lpstr>Calibri Light</vt:lpstr>
      <vt:lpstr>Symbol</vt:lpstr>
      <vt:lpstr>Times New Roman</vt:lpstr>
      <vt:lpstr>Wingdings</vt:lpstr>
      <vt:lpstr>Office Theme</vt:lpstr>
      <vt:lpstr>Office Theme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Rodrigo Morais Lima Delgado</dc:creator>
  <cp:lastModifiedBy>Rodrigo Morais Lima Delgado</cp:lastModifiedBy>
  <cp:revision>1</cp:revision>
  <dcterms:created xsi:type="dcterms:W3CDTF">2020-03-11T15:38:06Z</dcterms:created>
  <dcterms:modified xsi:type="dcterms:W3CDTF">2020-03-11T15:41:01Z</dcterms:modified>
</cp:coreProperties>
</file>