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4" r:id="rId2"/>
    <p:sldMasterId id="2147483659" r:id="rId3"/>
    <p:sldMasterId id="2147483749" r:id="rId4"/>
    <p:sldMasterId id="2147483778" r:id="rId5"/>
    <p:sldMasterId id="2147483776" r:id="rId6"/>
    <p:sldMasterId id="2147483780" r:id="rId7"/>
  </p:sldMasterIdLst>
  <p:notesMasterIdLst>
    <p:notesMasterId r:id="rId23"/>
  </p:notesMasterIdLst>
  <p:handoutMasterIdLst>
    <p:handoutMasterId r:id="rId24"/>
  </p:handoutMasterIdLst>
  <p:sldIdLst>
    <p:sldId id="403" r:id="rId8"/>
    <p:sldId id="477" r:id="rId9"/>
    <p:sldId id="475" r:id="rId10"/>
    <p:sldId id="476" r:id="rId11"/>
    <p:sldId id="449" r:id="rId12"/>
    <p:sldId id="450" r:id="rId13"/>
    <p:sldId id="461" r:id="rId14"/>
    <p:sldId id="468" r:id="rId15"/>
    <p:sldId id="469" r:id="rId16"/>
    <p:sldId id="409" r:id="rId17"/>
    <p:sldId id="462" r:id="rId18"/>
    <p:sldId id="463" r:id="rId19"/>
    <p:sldId id="465" r:id="rId20"/>
    <p:sldId id="464" r:id="rId21"/>
    <p:sldId id="459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pos="3107" userDrawn="1">
          <p15:clr>
            <a:srgbClr val="A4A3A4"/>
          </p15:clr>
        </p15:guide>
        <p15:guide id="8" pos="2653" userDrawn="1">
          <p15:clr>
            <a:srgbClr val="A4A3A4"/>
          </p15:clr>
        </p15:guide>
        <p15:guide id="9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3F"/>
    <a:srgbClr val="29166F"/>
    <a:srgbClr val="FFFF00"/>
    <a:srgbClr val="005D02"/>
    <a:srgbClr val="0093DD"/>
    <a:srgbClr val="F8C301"/>
    <a:srgbClr val="6D9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1686" autoAdjust="0"/>
  </p:normalViewPr>
  <p:slideViewPr>
    <p:cSldViewPr snapToGrid="0" showGuides="1">
      <p:cViewPr varScale="1">
        <p:scale>
          <a:sx n="89" d="100"/>
          <a:sy n="89" d="100"/>
        </p:scale>
        <p:origin x="-1560" y="-102"/>
      </p:cViewPr>
      <p:guideLst>
        <p:guide orient="horz" pos="2183"/>
        <p:guide orient="horz" pos="1321"/>
        <p:guide orient="horz" pos="777"/>
        <p:guide orient="horz" pos="232"/>
        <p:guide orient="horz" pos="1117"/>
        <p:guide orient="horz" pos="4088"/>
        <p:guide pos="2880"/>
        <p:guide pos="3107"/>
        <p:guide pos="26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B9B15-1F1D-4383-9AD1-4CC5575D5931}" type="datetimeFigureOut">
              <a:rPr lang="pt-BR" smtClean="0"/>
              <a:t>09/08/2017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0429-0B0A-4618-9E02-C5379C792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534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FCCD-3BED-4527-88FF-9B2ED4028CC5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FFC8-518C-4A74-9D7C-AACCD6FB395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924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aseline="0" dirty="0">
                <a:latin typeface="Calibri" panose="020F0502020204030204" pitchFamily="34" charset="0"/>
              </a:rPr>
              <a:t>DECRETO Nº 8.793, DE 29 DE JUNHO DE 2016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Fixa a Política Nacional de Inteligência.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O VICE-PRESIDENTE DA REPÚBLICA, no exercício do cargo de Presidente da República, no uso das atribuições que lhe confere o art. 84, caput, inciso VI, alínea “a”, da Constituição, 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DECRETA: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Art. 1º  A Política Nacional de Inteligência - </a:t>
            </a:r>
            <a:r>
              <a:rPr lang="pt-BR" sz="1000" baseline="0" dirty="0" err="1">
                <a:latin typeface="Calibri" panose="020F0502020204030204" pitchFamily="34" charset="0"/>
              </a:rPr>
              <a:t>PNI</a:t>
            </a:r>
            <a:r>
              <a:rPr lang="pt-BR" sz="1000" baseline="0" dirty="0">
                <a:latin typeface="Calibri" panose="020F0502020204030204" pitchFamily="34" charset="0"/>
              </a:rPr>
              <a:t>, fixada na forma do Anexo, visa a definir os parâmetros e os limites de atuação da atividade de inteligência e de seus executores no âmbito do Sistema Brasileiro de Inteligência, nos termos estabelecidos pela Lei nº 9.883, de 7 de dezembro de 1999.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Art. 2º  Compete ao Gabinete de Segurança Institucional da Presidência da República a coordenação das atividades de inteligência no âmbito da administração pública federal.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Art. 3º  Os órgãos e as entidades da administração pública federal deverão considerar, em seus planejamentos, as ações que concorram para o fortalecimento do Sistema Brasileiro de Inteligência.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Art. 4º  Este Decreto entra em vigor na data de sua publicação.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Brasília, 29 de junho de 2016; 195º da Independência e 128º da República. </a:t>
            </a:r>
          </a:p>
          <a:p>
            <a:endParaRPr lang="pt-BR" sz="1000" baseline="0" dirty="0">
              <a:latin typeface="Calibri" panose="020F0502020204030204" pitchFamily="34" charset="0"/>
            </a:endParaRPr>
          </a:p>
          <a:p>
            <a:r>
              <a:rPr lang="pt-BR" sz="1000" baseline="0" dirty="0">
                <a:latin typeface="Calibri" panose="020F0502020204030204" pitchFamily="34" charset="0"/>
              </a:rPr>
              <a:t>MICHEL TEMER</a:t>
            </a:r>
          </a:p>
          <a:p>
            <a:r>
              <a:rPr lang="pt-BR" sz="1000" baseline="0" dirty="0">
                <a:latin typeface="Calibri" panose="020F0502020204030204" pitchFamily="34" charset="0"/>
              </a:rPr>
              <a:t>Sergio Westphalen Etchegoyen </a:t>
            </a:r>
          </a:p>
          <a:p>
            <a:r>
              <a:rPr lang="pt-BR" sz="1000" baseline="0" dirty="0">
                <a:latin typeface="Calibri" panose="020F0502020204030204" pitchFamily="34" charset="0"/>
              </a:rPr>
              <a:t>Este texto não substitui o publicado no DOU de 30.6.2016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7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DECRETO Nº 8.793, DE 29 DE JUNHO DE 2016</a:t>
            </a:r>
          </a:p>
          <a:p>
            <a:endParaRPr lang="pt-BR" dirty="0"/>
          </a:p>
          <a:p>
            <a:r>
              <a:rPr lang="pt-BR" dirty="0"/>
              <a:t>Fixa a Política Nacional de Inteligência.</a:t>
            </a:r>
          </a:p>
          <a:p>
            <a:endParaRPr lang="pt-BR" dirty="0"/>
          </a:p>
          <a:p>
            <a:r>
              <a:rPr lang="pt-BR" dirty="0"/>
              <a:t>O VICE-PRESIDENTE DA REPÚBLICA, no exercício do cargo de Presidente da República, no uso das atribuições que lhe confere o art. 84, caput, inciso VI, alínea “a”, da Constituição,  </a:t>
            </a:r>
          </a:p>
          <a:p>
            <a:endParaRPr lang="pt-BR" dirty="0"/>
          </a:p>
          <a:p>
            <a:r>
              <a:rPr lang="pt-BR" dirty="0"/>
              <a:t>DECRETA: </a:t>
            </a:r>
          </a:p>
          <a:p>
            <a:endParaRPr lang="pt-BR" dirty="0"/>
          </a:p>
          <a:p>
            <a:r>
              <a:rPr lang="pt-BR" dirty="0"/>
              <a:t>Art. 1º  A Política Nacional de Inteligência - </a:t>
            </a:r>
            <a:r>
              <a:rPr lang="pt-BR" dirty="0" err="1"/>
              <a:t>PNI</a:t>
            </a:r>
            <a:r>
              <a:rPr lang="pt-BR" dirty="0"/>
              <a:t>, fixada na forma do Anexo, visa a definir os parâmetros e os limites de atuação da atividade de inteligência e de seus executores no âmbito do Sistema Brasileiro de Inteligência, nos termos estabelecidos pela Lei nº 9.883, de 7 de dezembro de 1999. </a:t>
            </a:r>
          </a:p>
          <a:p>
            <a:endParaRPr lang="pt-BR" dirty="0"/>
          </a:p>
          <a:p>
            <a:r>
              <a:rPr lang="pt-BR" dirty="0"/>
              <a:t>Art. 2º  Compete ao Gabinete de Segurança Institucional da Presidência da República a coordenação das atividades de inteligência no âmbito da administração pública federal. </a:t>
            </a:r>
          </a:p>
          <a:p>
            <a:endParaRPr lang="pt-BR" dirty="0"/>
          </a:p>
          <a:p>
            <a:r>
              <a:rPr lang="pt-BR" dirty="0"/>
              <a:t>Art. 3º  Os órgãos e as entidades da administração pública federal deverão considerar, em seus planejamentos, as ações que concorram para o fortalecimento do Sistema Brasileiro de Inteligência. </a:t>
            </a:r>
          </a:p>
          <a:p>
            <a:endParaRPr lang="pt-BR" dirty="0"/>
          </a:p>
          <a:p>
            <a:r>
              <a:rPr lang="pt-BR" dirty="0"/>
              <a:t>Art. 4º  Este Decreto entra em vigor na data de sua publicação. </a:t>
            </a:r>
          </a:p>
          <a:p>
            <a:endParaRPr lang="pt-BR" dirty="0"/>
          </a:p>
          <a:p>
            <a:r>
              <a:rPr lang="pt-BR" dirty="0"/>
              <a:t>Brasília, 29 de junho de 2016; 195º da Independência e 128º da República. </a:t>
            </a:r>
          </a:p>
          <a:p>
            <a:endParaRPr lang="pt-BR" dirty="0"/>
          </a:p>
          <a:p>
            <a:r>
              <a:rPr lang="pt-BR" dirty="0"/>
              <a:t>MICHEL TEMER</a:t>
            </a:r>
          </a:p>
          <a:p>
            <a:r>
              <a:rPr lang="pt-BR" dirty="0"/>
              <a:t>Sergio Westphalen Etchegoyen </a:t>
            </a:r>
          </a:p>
          <a:p>
            <a:r>
              <a:rPr lang="pt-BR" dirty="0"/>
              <a:t>Este texto não substitui o publicado no DOU de 30.6.2016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40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DECRETO Nº 8.793, DE 29 DE JUNHO DE 2016</a:t>
            </a:r>
          </a:p>
          <a:p>
            <a:endParaRPr lang="pt-BR" dirty="0"/>
          </a:p>
          <a:p>
            <a:r>
              <a:rPr lang="pt-BR" dirty="0"/>
              <a:t>Fixa a Política Nacional de Inteligência.</a:t>
            </a:r>
          </a:p>
          <a:p>
            <a:endParaRPr lang="pt-BR" dirty="0"/>
          </a:p>
          <a:p>
            <a:r>
              <a:rPr lang="pt-BR" dirty="0"/>
              <a:t>O VICE-PRESIDENTE DA REPÚBLICA, no exercício do cargo de Presidente da República, no uso das atribuições que lhe confere o art. 84, caput, inciso VI, alínea “a”, da Constituição,  </a:t>
            </a:r>
          </a:p>
          <a:p>
            <a:endParaRPr lang="pt-BR" dirty="0"/>
          </a:p>
          <a:p>
            <a:r>
              <a:rPr lang="pt-BR" dirty="0"/>
              <a:t>DECRETA: </a:t>
            </a:r>
          </a:p>
          <a:p>
            <a:endParaRPr lang="pt-BR" dirty="0"/>
          </a:p>
          <a:p>
            <a:r>
              <a:rPr lang="pt-BR" dirty="0"/>
              <a:t>Art. 1º  A Política Nacional de Inteligência - </a:t>
            </a:r>
            <a:r>
              <a:rPr lang="pt-BR" dirty="0" err="1"/>
              <a:t>PNI</a:t>
            </a:r>
            <a:r>
              <a:rPr lang="pt-BR" dirty="0"/>
              <a:t>, fixada na forma do Anexo, visa a definir os parâmetros e os limites de atuação da atividade de inteligência e de seus executores no âmbito do Sistema Brasileiro de Inteligência, nos termos estabelecidos pela Lei nº 9.883, de 7 de dezembro de 1999. </a:t>
            </a:r>
          </a:p>
          <a:p>
            <a:endParaRPr lang="pt-BR" dirty="0"/>
          </a:p>
          <a:p>
            <a:r>
              <a:rPr lang="pt-BR" dirty="0"/>
              <a:t>Art. 2º  Compete ao Gabinete de Segurança Institucional da Presidência da República a coordenação das atividades de inteligência no âmbito da administração pública federal. </a:t>
            </a:r>
          </a:p>
          <a:p>
            <a:endParaRPr lang="pt-BR" dirty="0"/>
          </a:p>
          <a:p>
            <a:r>
              <a:rPr lang="pt-BR" dirty="0"/>
              <a:t>Art. 3º  Os órgãos e as entidades da administração pública federal deverão considerar, em seus planejamentos, as ações que concorram para o fortalecimento do Sistema Brasileiro de Inteligência. </a:t>
            </a:r>
          </a:p>
          <a:p>
            <a:endParaRPr lang="pt-BR" dirty="0"/>
          </a:p>
          <a:p>
            <a:r>
              <a:rPr lang="pt-BR" dirty="0"/>
              <a:t>Art. 4º  Este Decreto entra em vigor na data de sua publicação. </a:t>
            </a:r>
          </a:p>
          <a:p>
            <a:endParaRPr lang="pt-BR" dirty="0"/>
          </a:p>
          <a:p>
            <a:r>
              <a:rPr lang="pt-BR" dirty="0"/>
              <a:t>Brasília, 29 de junho de 2016; 195º da Independência e 128º da República. </a:t>
            </a:r>
          </a:p>
          <a:p>
            <a:endParaRPr lang="pt-BR" dirty="0"/>
          </a:p>
          <a:p>
            <a:r>
              <a:rPr lang="pt-BR" dirty="0"/>
              <a:t>MICHEL TEMER</a:t>
            </a:r>
          </a:p>
          <a:p>
            <a:r>
              <a:rPr lang="pt-BR" dirty="0"/>
              <a:t>Sergio Westphalen Etchegoyen </a:t>
            </a:r>
          </a:p>
          <a:p>
            <a:r>
              <a:rPr lang="pt-BR" dirty="0"/>
              <a:t>Este texto não substitui o publicado no DOU de 30.6.2016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89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84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dirty="0">
                <a:latin typeface="+mj-lt"/>
              </a:rPr>
              <a:t>DECRETO Nº 8.793, DE 29 DE JUNHO DE 2016</a:t>
            </a:r>
          </a:p>
          <a:p>
            <a:r>
              <a:rPr lang="pt-BR" sz="1000" dirty="0">
                <a:latin typeface="+mj-lt"/>
              </a:rPr>
              <a:t>Fixa a Política Nacional de Inteligência.</a:t>
            </a:r>
          </a:p>
          <a:p>
            <a:endParaRPr lang="pt-BR" sz="1000" dirty="0">
              <a:latin typeface="+mj-lt"/>
            </a:endParaRP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 PRESSUPOSTOS DA ATIVIDADE DE INTELIGÊNCIA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2.1 Obediência à Constituição Federal e às Leis</a:t>
            </a:r>
          </a:p>
          <a:p>
            <a:r>
              <a:rPr lang="pt-BR" sz="1000" dirty="0">
                <a:latin typeface="+mj-lt"/>
              </a:rPr>
              <a:t>A Inteligência desenvolve suas atividades em estrita obediência ao ordenamento jurídico brasileiro, pautando-se</a:t>
            </a:r>
          </a:p>
          <a:p>
            <a:r>
              <a:rPr lang="pt-BR" sz="1000" dirty="0">
                <a:latin typeface="+mj-lt"/>
              </a:rPr>
              <a:t>pela fiel observância aos Princípios, Direitos e Garantias Fundamentais expressos na Constituição Federal, em prol do</a:t>
            </a:r>
          </a:p>
          <a:p>
            <a:r>
              <a:rPr lang="pt-BR" sz="1000" dirty="0">
                <a:latin typeface="+mj-lt"/>
              </a:rPr>
              <a:t>bem-comum e na defesa dos interesses da sociedade e do Estado Democrático de Direito.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2.2 Atividade de Estado</a:t>
            </a:r>
          </a:p>
          <a:p>
            <a:r>
              <a:rPr lang="pt-BR" sz="1000" dirty="0">
                <a:latin typeface="+mj-lt"/>
              </a:rPr>
              <a:t>A Inteligência é atividade exclusiva de Estado e constitui instrumento de assessoramento de mais alto nível de</a:t>
            </a:r>
          </a:p>
          <a:p>
            <a:r>
              <a:rPr lang="pt-BR" sz="1000" dirty="0">
                <a:latin typeface="+mj-lt"/>
              </a:rPr>
              <a:t>seus sucessivos governos, naquilo que diga respeito aos interesses da sociedade brasileira. Deve atender</a:t>
            </a:r>
          </a:p>
          <a:p>
            <a:r>
              <a:rPr lang="pt-BR" sz="1000" dirty="0">
                <a:latin typeface="+mj-lt"/>
              </a:rPr>
              <a:t>precipuamente ao Estado, não se colocando a serviço de grupos, ideologias e objetivos mutáveis e sujeitos às</a:t>
            </a:r>
          </a:p>
          <a:p>
            <a:r>
              <a:rPr lang="pt-BR" sz="1000" dirty="0">
                <a:latin typeface="+mj-lt"/>
              </a:rPr>
              <a:t>conjunturas político-partidárias.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2.3 Atividade de assessoramento oportuno</a:t>
            </a:r>
          </a:p>
          <a:p>
            <a:r>
              <a:rPr lang="pt-BR" sz="1000" dirty="0">
                <a:latin typeface="+mj-lt"/>
              </a:rPr>
              <a:t>À Inteligência compete contribuir com as autoridades constituídas, fornecendo-lhes informações oportunas,</a:t>
            </a:r>
          </a:p>
          <a:p>
            <a:r>
              <a:rPr lang="pt-BR" sz="1000" dirty="0">
                <a:latin typeface="+mj-lt"/>
              </a:rPr>
              <a:t>abrangentes e confiáveis, necessárias ao exercício do processo decisório.</a:t>
            </a:r>
          </a:p>
          <a:p>
            <a:r>
              <a:rPr lang="pt-BR" sz="1000" dirty="0">
                <a:latin typeface="+mj-lt"/>
              </a:rPr>
              <a:t>Cumpre à Inteligência acompanhar e avaliar as conjunturas interna e externa, buscando identificar fatos ou</a:t>
            </a:r>
          </a:p>
          <a:p>
            <a:r>
              <a:rPr lang="pt-BR" sz="1000" dirty="0">
                <a:latin typeface="+mj-lt"/>
              </a:rPr>
              <a:t>situações que possam resultar em ameaças ou riscos aos interesses da sociedade e do Estado. O trabalho da</a:t>
            </a:r>
          </a:p>
          <a:p>
            <a:r>
              <a:rPr lang="pt-BR" sz="1000" dirty="0">
                <a:latin typeface="+mj-lt"/>
              </a:rPr>
              <a:t>Inteligência deve permitir que o Estado, de forma antecipada, mobilize os esforços necessários para fazer frente às</a:t>
            </a:r>
          </a:p>
          <a:p>
            <a:r>
              <a:rPr lang="pt-BR" sz="1000" dirty="0">
                <a:latin typeface="+mj-lt"/>
              </a:rPr>
              <a:t>adversidades futuras e para identificar oportunidades à ação governamental.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2.4 Atividade especializada</a:t>
            </a:r>
          </a:p>
          <a:p>
            <a:r>
              <a:rPr lang="pt-BR" sz="1000" dirty="0">
                <a:latin typeface="+mj-lt"/>
              </a:rPr>
              <a:t>A Inteligência é uma atividade especializada e tem o seu exercício alicerçado em um conjunto sólido de valores</a:t>
            </a:r>
          </a:p>
          <a:p>
            <a:r>
              <a:rPr lang="pt-BR" sz="1000" dirty="0">
                <a:latin typeface="+mj-lt"/>
              </a:rPr>
              <a:t>profissionais e em uma doutrina comum.</a:t>
            </a:r>
          </a:p>
          <a:p>
            <a:r>
              <a:rPr lang="pt-BR" sz="1000" dirty="0">
                <a:latin typeface="+mj-lt"/>
              </a:rPr>
              <a:t>A atividade de Inteligência exige o emprego de meios sigilosos, como forma de preservar sua ação, seus métodos</a:t>
            </a:r>
          </a:p>
          <a:p>
            <a:r>
              <a:rPr lang="pt-BR" sz="1000" dirty="0">
                <a:latin typeface="+mj-lt"/>
              </a:rPr>
              <a:t>e processos, seus profissionais e suas fontes. Desenvolve ações de caráter sigiloso destinadas à obtenção de dados</a:t>
            </a:r>
          </a:p>
          <a:p>
            <a:r>
              <a:rPr lang="pt-BR" sz="1000" dirty="0">
                <a:latin typeface="+mj-lt"/>
              </a:rPr>
              <a:t>indispensáveis ao processo decisório, indisponíveis para coleta ordinária em razão do acesso negado por seus</a:t>
            </a:r>
          </a:p>
          <a:p>
            <a:r>
              <a:rPr lang="pt-BR" sz="1000" dirty="0">
                <a:latin typeface="+mj-lt"/>
              </a:rPr>
              <a:t>detentores. Nesses casos, a atividade de Inteligência executa operações de Inteligência - realizadas sob estrito amparo</a:t>
            </a:r>
          </a:p>
          <a:p>
            <a:r>
              <a:rPr lang="pt-BR" sz="1000" dirty="0">
                <a:latin typeface="+mj-lt"/>
              </a:rPr>
              <a:t>legal -, que buscam, por meio do emprego de técnicas especializadas, a obtenção do dado negado.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2.5 Conduta Ética</a:t>
            </a:r>
          </a:p>
          <a:p>
            <a:r>
              <a:rPr lang="pt-BR" sz="1000" dirty="0">
                <a:latin typeface="+mj-lt"/>
              </a:rPr>
              <a:t>A Inteligência pauta-se pela conduta ética, que pressupõe um conjunto de princípios orientadores do</a:t>
            </a:r>
          </a:p>
          <a:p>
            <a:r>
              <a:rPr lang="pt-BR" sz="1000" dirty="0">
                <a:latin typeface="+mj-lt"/>
              </a:rPr>
              <a:t>comportamento humano em sociedade. A sua observância é requisito fundamental a profissionais de qualquer campo de</a:t>
            </a:r>
          </a:p>
          <a:p>
            <a:r>
              <a:rPr lang="pt-BR" sz="1000" dirty="0">
                <a:latin typeface="+mj-lt"/>
              </a:rPr>
              <a:t>atividade humana. No que concerne ao comportamento dos profissionais de Inteligência, representa o cuidado com a</a:t>
            </a:r>
          </a:p>
          <a:p>
            <a:r>
              <a:rPr lang="pt-BR" sz="1000" dirty="0">
                <a:latin typeface="+mj-lt"/>
              </a:rPr>
              <a:t>preservação dos valores que determinam a primazia da verdade, sem conotações relativas, da honra e da conduta</a:t>
            </a:r>
          </a:p>
          <a:p>
            <a:r>
              <a:rPr lang="pt-BR" sz="1000" dirty="0">
                <a:latin typeface="+mj-lt"/>
              </a:rPr>
              <a:t>pessoal ilibada, de forma clara e sem subterfúgios.</a:t>
            </a:r>
          </a:p>
          <a:p>
            <a:r>
              <a:rPr lang="pt-BR" sz="1000" dirty="0">
                <a:latin typeface="+mj-lt"/>
              </a:rPr>
              <a:t>Na atividade de Inteligência, os valores éticos devem balizar tanto os limites de ação de seus profissionais quanto</a:t>
            </a:r>
          </a:p>
          <a:p>
            <a:r>
              <a:rPr lang="pt-BR" sz="1000" dirty="0">
                <a:latin typeface="+mj-lt"/>
              </a:rPr>
              <a:t>os de seus usuários. A adesão incondicional a essa premissa é o que a sociedade espera de seus dirigentes e</a:t>
            </a:r>
          </a:p>
          <a:p>
            <a:r>
              <a:rPr lang="pt-BR" sz="1000" dirty="0">
                <a:latin typeface="+mj-lt"/>
              </a:rPr>
              <a:t>servidores.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2.6 Abrangência</a:t>
            </a:r>
          </a:p>
          <a:p>
            <a:r>
              <a:rPr lang="pt-BR" sz="1000" dirty="0">
                <a:latin typeface="+mj-lt"/>
              </a:rPr>
              <a:t>A atividade de Inteligência deve possuir abrangência tal que lhe possibilite identificar ameaças, riscos e</a:t>
            </a:r>
          </a:p>
          <a:p>
            <a:r>
              <a:rPr lang="pt-BR" sz="1000" dirty="0">
                <a:latin typeface="+mj-lt"/>
              </a:rPr>
              <a:t>oportunidades ao País e à sua população.</a:t>
            </a:r>
          </a:p>
          <a:p>
            <a:r>
              <a:rPr lang="pt-BR" sz="1000" dirty="0">
                <a:latin typeface="+mj-lt"/>
              </a:rPr>
              <a:t>É importante que as capacidades individuais e coletivas, disponíveis nas universidades, centros de pesquisa e</a:t>
            </a:r>
          </a:p>
          <a:p>
            <a:r>
              <a:rPr lang="pt-BR" sz="1000" dirty="0">
                <a:latin typeface="+mj-lt"/>
              </a:rPr>
              <a:t>demais instituições e organizações públicas ou privadas, colaborem com a Inteligência, potencializando sua atuação e</a:t>
            </a:r>
          </a:p>
          <a:p>
            <a:r>
              <a:rPr lang="pt-BR" sz="1000" dirty="0">
                <a:latin typeface="+mj-lt"/>
              </a:rPr>
              <a:t>contribuindo com a sociedade e o Estado na persecução de seus objetivos.</a:t>
            </a:r>
          </a:p>
          <a:p>
            <a:endParaRPr lang="pt-BR" sz="1000" dirty="0">
              <a:latin typeface="+mj-lt"/>
            </a:endParaRPr>
          </a:p>
          <a:p>
            <a:r>
              <a:rPr lang="pt-BR" sz="1000" dirty="0">
                <a:latin typeface="+mj-lt"/>
              </a:rPr>
              <a:t>2.7 Caráter permanente</a:t>
            </a:r>
          </a:p>
          <a:p>
            <a:r>
              <a:rPr lang="pt-BR" sz="1000" dirty="0">
                <a:latin typeface="+mj-lt"/>
              </a:rPr>
              <a:t>A Inteligência é uma atividade perene e sua existência confunde-se com a do Estado ao qual serve. A necessidade</a:t>
            </a:r>
          </a:p>
          <a:p>
            <a:r>
              <a:rPr lang="pt-BR" sz="1000" dirty="0">
                <a:latin typeface="+mj-lt"/>
              </a:rPr>
              <a:t>de assessorar o processo decisório e de salvaguardar os ativos estratégicos da Nação é ditada pelo Estado, em</a:t>
            </a:r>
          </a:p>
          <a:p>
            <a:r>
              <a:rPr lang="pt-BR" sz="1000" dirty="0">
                <a:latin typeface="+mj-lt"/>
              </a:rPr>
              <a:t>situações de paz, de conflito ou de guerra.</a:t>
            </a:r>
          </a:p>
          <a:p>
            <a:endParaRPr lang="pt-B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52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DECRETO Nº 8.793, DE 29 DE JUNHO DE 2016</a:t>
            </a:r>
          </a:p>
          <a:p>
            <a:r>
              <a:rPr lang="pt-BR" dirty="0"/>
              <a:t>Fixa a Política Nacional de Inteligência.</a:t>
            </a:r>
          </a:p>
          <a:p>
            <a:endParaRPr lang="pt-BR" dirty="0"/>
          </a:p>
          <a:p>
            <a:r>
              <a:rPr lang="pt-BR" dirty="0"/>
              <a:t>6 PRINCIPAIS AMEAÇAS</a:t>
            </a:r>
          </a:p>
          <a:p>
            <a:endParaRPr lang="pt-BR" dirty="0"/>
          </a:p>
          <a:p>
            <a:r>
              <a:rPr lang="pt-BR" dirty="0"/>
              <a:t>Para efeito da presente Política, consideram-se principais ameaças aquelas que apresentam potencial capacidade</a:t>
            </a:r>
          </a:p>
          <a:p>
            <a:r>
              <a:rPr lang="pt-BR" dirty="0"/>
              <a:t>de pôr em perigo a integridade da sociedade e do Estado e a segurança nacional do Brasil.</a:t>
            </a:r>
          </a:p>
          <a:p>
            <a:r>
              <a:rPr lang="pt-BR" dirty="0"/>
              <a:t>A </a:t>
            </a:r>
            <a:r>
              <a:rPr lang="pt-BR" dirty="0" err="1"/>
              <a:t>PNI</a:t>
            </a:r>
            <a:r>
              <a:rPr lang="pt-BR" dirty="0"/>
              <a:t>, para o balizamento das atividades dos diversos órgãos que integram o Sistema Brasileiro de Inteligência</a:t>
            </a:r>
          </a:p>
          <a:p>
            <a:r>
              <a:rPr lang="pt-BR" dirty="0"/>
              <a:t>(</a:t>
            </a:r>
            <a:r>
              <a:rPr lang="pt-BR" dirty="0" err="1"/>
              <a:t>SISBIN</a:t>
            </a:r>
            <a:r>
              <a:rPr lang="pt-BR" dirty="0"/>
              <a:t>), prioriza as ameaças a seguir apresentadas.</a:t>
            </a:r>
          </a:p>
          <a:p>
            <a:endParaRPr lang="pt-BR" dirty="0"/>
          </a:p>
          <a:p>
            <a:r>
              <a:rPr lang="pt-BR" dirty="0"/>
              <a:t>6.1 Espionagem</a:t>
            </a:r>
          </a:p>
          <a:p>
            <a:r>
              <a:rPr lang="pt-BR" dirty="0"/>
              <a:t>É a ação que visa à obtenção de conhecimentos ou dados sensíveis para beneficiar Estados, grupos de países,</a:t>
            </a:r>
          </a:p>
          <a:p>
            <a:r>
              <a:rPr lang="pt-BR" dirty="0"/>
              <a:t>organizações, facções, grupos de interesse, empresas ou indivíduos.</a:t>
            </a:r>
          </a:p>
          <a:p>
            <a:r>
              <a:rPr lang="pt-BR" dirty="0"/>
              <a:t>Ações de espionagem podem afetar o desenvolvimento socioeconômico e comprometer a soberania nacional. Há</a:t>
            </a:r>
          </a:p>
          <a:p>
            <a:r>
              <a:rPr lang="pt-BR" dirty="0"/>
              <a:t>instituições e empresas brasileiras vulneráveis à espionagem, notadamente aquelas que atuam nas áreas </a:t>
            </a:r>
            <a:r>
              <a:rPr lang="pt-BR" dirty="0" err="1"/>
              <a:t>econômicofinanceira</a:t>
            </a:r>
            <a:endParaRPr lang="pt-BR" dirty="0"/>
          </a:p>
          <a:p>
            <a:r>
              <a:rPr lang="pt-BR" dirty="0"/>
              <a:t>e científico-tecnológica. O acesso indevido a dados e conhecimentos sensíveis em desenvolvimento, bem</a:t>
            </a:r>
          </a:p>
          <a:p>
            <a:r>
              <a:rPr lang="pt-BR" dirty="0"/>
              <a:t>como a interceptação ilegal de comunicações entre organizações para a obtenção de informações estratégicas, têm sido</a:t>
            </a:r>
          </a:p>
          <a:p>
            <a:r>
              <a:rPr lang="pt-BR" dirty="0"/>
              <a:t>recorrentes e causado significativa evasão de divisas.</a:t>
            </a:r>
          </a:p>
          <a:p>
            <a:endParaRPr lang="pt-BR" dirty="0"/>
          </a:p>
          <a:p>
            <a:r>
              <a:rPr lang="pt-BR" dirty="0"/>
              <a:t>6.2 Sabotagem</a:t>
            </a:r>
          </a:p>
          <a:p>
            <a:r>
              <a:rPr lang="pt-BR" dirty="0"/>
              <a:t>É a ação deliberada, com efeitos físicos, materiais ou psicológicos, que visa a destruir, danificar, comprometer ou</a:t>
            </a:r>
          </a:p>
          <a:p>
            <a:r>
              <a:rPr lang="pt-BR" dirty="0"/>
              <a:t>inutilizar, total ou parcialmente, definitiva ou temporariamente, dados ou conhecimentos; ferramentas; materiais;</a:t>
            </a:r>
          </a:p>
          <a:p>
            <a:r>
              <a:rPr lang="pt-BR" dirty="0"/>
              <a:t>matérias-primas; equipamentos; cadeias produtivas; instalações ou sistemas logísticos, sobretudo aqueles necessários</a:t>
            </a:r>
          </a:p>
          <a:p>
            <a:r>
              <a:rPr lang="pt-BR" dirty="0"/>
              <a:t>ao funcionamento da infraestrutura crítica do País, com o objetivo de suspender ou paralisar o trabalho ou a capacidade</a:t>
            </a:r>
          </a:p>
          <a:p>
            <a:r>
              <a:rPr lang="pt-BR" dirty="0"/>
              <a:t>de satisfação das necessidades gerais, essenciais e impreteríveis do Estado ou da população.</a:t>
            </a:r>
          </a:p>
          <a:p>
            <a:r>
              <a:rPr lang="pt-BR" dirty="0"/>
              <a:t>A projeção internacional do País e sua influência em vários temas globais atraem a atenção daqueles cujas</a:t>
            </a:r>
          </a:p>
          <a:p>
            <a:r>
              <a:rPr lang="pt-BR" dirty="0"/>
              <a:t>pretensões se veem ameaçadas pelo processo de desenvolvimento nacional. A ocorrência de ações de sabotagem pode</a:t>
            </a:r>
          </a:p>
          <a:p>
            <a:r>
              <a:rPr lang="pt-BR" dirty="0"/>
              <a:t>impedir ou dificultar a consecução de interesses estratégicos brasileiros.</a:t>
            </a:r>
          </a:p>
          <a:p>
            <a:endParaRPr lang="pt-BR" dirty="0"/>
          </a:p>
          <a:p>
            <a:r>
              <a:rPr lang="pt-BR" dirty="0"/>
              <a:t>6.3 Interferência Externa</a:t>
            </a:r>
          </a:p>
          <a:p>
            <a:r>
              <a:rPr lang="pt-BR" dirty="0"/>
              <a:t>É a atuação deliberada de governos, grupos de interesse, pessoas físicas ou jurídicas que possam influenciar os</a:t>
            </a:r>
          </a:p>
          <a:p>
            <a:r>
              <a:rPr lang="pt-BR" dirty="0"/>
              <a:t>rumos políticos do País com o objetivo de favorecer interesses estrangeiros em detrimento dos nacionais.</a:t>
            </a:r>
          </a:p>
          <a:p>
            <a:r>
              <a:rPr lang="pt-BR" dirty="0"/>
              <a:t>É prejudicial à sociedade brasileira que ocorra interferência externa no processo decisório ou que autoridades</a:t>
            </a:r>
          </a:p>
          <a:p>
            <a:r>
              <a:rPr lang="pt-BR" dirty="0"/>
              <a:t>brasileiras sejam levadas a atuar contra os interesses nacionais e em favor de objetivos externos antagônicos. A</a:t>
            </a:r>
          </a:p>
          <a:p>
            <a:r>
              <a:rPr lang="pt-BR" dirty="0"/>
              <a:t>interferência externa é uma ameaça frontal ao princípio constitucional da soberania.</a:t>
            </a:r>
          </a:p>
          <a:p>
            <a:r>
              <a:rPr lang="pt-BR" dirty="0"/>
              <a:t>Deve constituir também motivo de constante atenção e preocupação a eventual presença militar </a:t>
            </a:r>
            <a:r>
              <a:rPr lang="pt-BR" dirty="0" err="1"/>
              <a:t>extrarregional</a:t>
            </a:r>
            <a:r>
              <a:rPr lang="pt-BR" dirty="0"/>
              <a:t> na</a:t>
            </a:r>
          </a:p>
          <a:p>
            <a:r>
              <a:rPr lang="pt-BR" dirty="0"/>
              <a:t>América do Sul, podendo ser caracterizada como ameaça à estabilidade regional.</a:t>
            </a:r>
          </a:p>
          <a:p>
            <a:endParaRPr lang="pt-BR" dirty="0"/>
          </a:p>
          <a:p>
            <a:r>
              <a:rPr lang="pt-BR" dirty="0"/>
              <a:t>6.4 Ações contrárias à Soberania Nacional</a:t>
            </a:r>
          </a:p>
          <a:p>
            <a:r>
              <a:rPr lang="pt-BR" dirty="0"/>
              <a:t>São ações que atentam contra a autodeterminação, a não-ingerência nos assuntos internos e o respeito</a:t>
            </a:r>
          </a:p>
          <a:p>
            <a:r>
              <a:rPr lang="pt-BR" dirty="0"/>
              <a:t>incondicional à Constituição e às leis.</a:t>
            </a:r>
          </a:p>
          <a:p>
            <a:r>
              <a:rPr lang="pt-BR" dirty="0"/>
              <a:t>Deve constituir preocupação constante do Estado e de seus governantes, e requerer a atenção da Inteligência</a:t>
            </a:r>
          </a:p>
          <a:p>
            <a:r>
              <a:rPr lang="pt-BR" dirty="0"/>
              <a:t>nacional, a violação: dos espaços territorial e aéreo brasileiros; de suas fronteiras marítimas e terrestres; da segurança</a:t>
            </a:r>
          </a:p>
          <a:p>
            <a:r>
              <a:rPr lang="pt-BR" dirty="0"/>
              <a:t>dos navios e aeronaves de bandeira brasileira, à luz das Convenções em vigor no País; dos direitos exclusivos sobre sua</a:t>
            </a:r>
          </a:p>
          <a:p>
            <a:r>
              <a:rPr lang="pt-BR" dirty="0"/>
              <a:t>plataforma continental; do seu direito sobre seus recursos naturais; e do seu direito soberano de regular a exploração e</a:t>
            </a:r>
          </a:p>
          <a:p>
            <a:r>
              <a:rPr lang="pt-BR" dirty="0"/>
              <a:t>de usufruir de sua biodiversidade.</a:t>
            </a:r>
          </a:p>
          <a:p>
            <a:endParaRPr lang="pt-BR" dirty="0"/>
          </a:p>
          <a:p>
            <a:r>
              <a:rPr lang="pt-BR" dirty="0"/>
              <a:t>6.5 Ataques cibernéticos</a:t>
            </a:r>
          </a:p>
          <a:p>
            <a:r>
              <a:rPr lang="pt-BR" dirty="0"/>
              <a:t>Referem-se a ações deliberadas com o emprego de recursos da tecnologia da informação e comunicações que</a:t>
            </a:r>
          </a:p>
          <a:p>
            <a:r>
              <a:rPr lang="pt-BR" dirty="0"/>
              <a:t>visem a interromper, penetrar, adulterar ou destruir redes utilizadas por setores públicos e privados essenciais à</a:t>
            </a:r>
          </a:p>
          <a:p>
            <a:r>
              <a:rPr lang="pt-BR" dirty="0"/>
              <a:t>sociedade e ao Estado, a exemplo daqueles pertencentes à infraestrutura crítica nacional.</a:t>
            </a:r>
          </a:p>
          <a:p>
            <a:r>
              <a:rPr lang="pt-BR" dirty="0"/>
              <a:t>Os prejuízos das ações no espaço cibernético não advêm apenas do comprometimento de recursos da tecnologia</a:t>
            </a:r>
          </a:p>
          <a:p>
            <a:r>
              <a:rPr lang="pt-BR" dirty="0"/>
              <a:t>da informação e comunicações. Decorrem, também, da manipulação de opiniões, mediante ações de propaganda ou de</a:t>
            </a:r>
          </a:p>
          <a:p>
            <a:r>
              <a:rPr lang="pt-BR" dirty="0"/>
              <a:t>desinformação.</a:t>
            </a:r>
          </a:p>
          <a:p>
            <a:r>
              <a:rPr lang="pt-BR" dirty="0"/>
              <a:t>Há países que buscam abertamente desenvolver capacidade de atuação na denominada guerra cibernética, ainda</a:t>
            </a:r>
          </a:p>
          <a:p>
            <a:r>
              <a:rPr lang="pt-BR" dirty="0"/>
              <a:t>que os ataques dessa natureza possam ser conduzidos não apenas por órgãos governamentais, mas também por</a:t>
            </a:r>
          </a:p>
          <a:p>
            <a:r>
              <a:rPr lang="pt-BR" dirty="0"/>
              <a:t>grupos e organizações criminosas; por simpatizantes de causas específicas; ou mesmo por nacionais que apoiem ações</a:t>
            </a:r>
          </a:p>
          <a:p>
            <a:r>
              <a:rPr lang="pt-BR" dirty="0"/>
              <a:t>antagônicas aos interesses de seus países.</a:t>
            </a:r>
          </a:p>
          <a:p>
            <a:endParaRPr lang="pt-BR" dirty="0"/>
          </a:p>
          <a:p>
            <a:r>
              <a:rPr lang="pt-BR" dirty="0"/>
              <a:t>6.6 Terrorismo</a:t>
            </a:r>
          </a:p>
          <a:p>
            <a:r>
              <a:rPr lang="pt-BR" dirty="0"/>
              <a:t>É uma ameaça à paz e à segurança dos Estados. O Brasil solidariza-se com os países diretamente afetados por</a:t>
            </a:r>
          </a:p>
          <a:p>
            <a:r>
              <a:rPr lang="pt-BR" dirty="0"/>
              <a:t>este fenômeno, condena enfaticamente as ações terroristas e é signatário de todos os instrumentos internacionais sobre</a:t>
            </a:r>
          </a:p>
          <a:p>
            <a:r>
              <a:rPr lang="pt-BR" dirty="0"/>
              <a:t>a matéria. Implementa as resoluções pertinentes do Conselho de Segurança da Organização das Nações Unidas. A</a:t>
            </a:r>
          </a:p>
          <a:p>
            <a:r>
              <a:rPr lang="pt-BR" dirty="0"/>
              <a:t>temática é área de especial interesse e de acompanhamento sistemático por parte da Inteligência em âmbito mundial.</a:t>
            </a:r>
          </a:p>
          <a:p>
            <a:r>
              <a:rPr lang="pt-BR" dirty="0"/>
              <a:t>A prevenção e o combate a ações terroristas e a seu financiamento, visando a evitar que ocorram em território</a:t>
            </a:r>
          </a:p>
          <a:p>
            <a:r>
              <a:rPr lang="pt-BR" dirty="0"/>
              <a:t>nacional ou que este seja utilizado para a prática daquelas ações em outros países, somente serão possíveis se</a:t>
            </a:r>
          </a:p>
          <a:p>
            <a:r>
              <a:rPr lang="pt-BR" dirty="0"/>
              <a:t>realizados de forma coordenada e compartilhada entre os serviços de Inteligência nacionais e internacionais e, em</a:t>
            </a:r>
          </a:p>
          <a:p>
            <a:r>
              <a:rPr lang="pt-BR" dirty="0"/>
              <a:t>âmbito interno, em parceria com os demais órgãos envolvidos nas áreas de defesa e segurança.</a:t>
            </a:r>
          </a:p>
          <a:p>
            <a:endParaRPr lang="pt-BR" dirty="0"/>
          </a:p>
          <a:p>
            <a:r>
              <a:rPr lang="pt-BR" dirty="0"/>
              <a:t>6.7 Atividades ilegais envolvendo bens de uso dual e tecnologias sensíveis</a:t>
            </a:r>
          </a:p>
          <a:p>
            <a:r>
              <a:rPr lang="pt-BR" dirty="0"/>
              <a:t>São ameaças crescentes que atingem países produtores desses bens e detentores dessas tecnologias, em</a:t>
            </a:r>
          </a:p>
          <a:p>
            <a:r>
              <a:rPr lang="pt-BR" dirty="0"/>
              <a:t>especial nas áreas química, biológica e nuclear. O Brasil insere-se nesse contexto. As redes criminosas e terroristas</a:t>
            </a:r>
          </a:p>
          <a:p>
            <a:r>
              <a:rPr lang="pt-BR" dirty="0"/>
              <a:t>buscam ter acesso, na maioria das vezes de forma regular, porém dissimulada, a esses bens e tecnologias. Para tanto,</a:t>
            </a:r>
          </a:p>
          <a:p>
            <a:r>
              <a:rPr lang="pt-BR" dirty="0"/>
              <a:t>utilizam-se, entre outros meios, de empresas ou instituições de fachada criadas legalmente ao redor do mundo para</a:t>
            </a:r>
          </a:p>
          <a:p>
            <a:r>
              <a:rPr lang="pt-BR" dirty="0"/>
              <a:t>tentar burlar controles executados por órgãos de Inteligência e de repressão em conformidade com a legislação brasileira</a:t>
            </a:r>
          </a:p>
          <a:p>
            <a:r>
              <a:rPr lang="pt-BR" dirty="0"/>
              <a:t>e com os compromissos internacionais assumidos pelo País.</a:t>
            </a:r>
          </a:p>
          <a:p>
            <a:r>
              <a:rPr lang="pt-BR" dirty="0"/>
              <a:t>O trabalho da Inteligência nessa área é identificar essas redes, grupos, empresas ou instituições, seus modus</a:t>
            </a:r>
          </a:p>
          <a:p>
            <a:r>
              <a:rPr lang="pt-BR" dirty="0"/>
              <a:t>operandi e objetivos ao tentar ter acesso a bens de uso dual e tecnologias sensíveis, assim como aos detentores desses</a:t>
            </a:r>
          </a:p>
          <a:p>
            <a:r>
              <a:rPr lang="pt-BR" dirty="0"/>
              <a:t>conhecimentos.</a:t>
            </a:r>
          </a:p>
          <a:p>
            <a:r>
              <a:rPr lang="pt-BR" dirty="0"/>
              <a:t>O controle das tecnologias de uso dual deve dar-se de modo a preservar o direito ao desenvolvimento científico e</a:t>
            </a:r>
          </a:p>
          <a:p>
            <a:r>
              <a:rPr lang="pt-BR" dirty="0"/>
              <a:t>tecnológico para fins pacíficos, de acordo com os instrumentos internacionais incorporados ao ordenamento jurídico</a:t>
            </a:r>
          </a:p>
          <a:p>
            <a:r>
              <a:rPr lang="pt-BR" dirty="0"/>
              <a:t>nacional. O País adota legislação avançada de controle de transferência dessas tecnologias.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587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DECRETO Nº 8.793, DE 29 DE JUNHO DE 2016</a:t>
            </a:r>
          </a:p>
          <a:p>
            <a:r>
              <a:rPr lang="pt-BR" dirty="0"/>
              <a:t>Fixa a Política Nacional de Inteligência.</a:t>
            </a:r>
          </a:p>
          <a:p>
            <a:endParaRPr lang="pt-BR" dirty="0"/>
          </a:p>
          <a:p>
            <a:r>
              <a:rPr lang="pt-BR" dirty="0"/>
              <a:t>6 PRINCIPAIS AMEAÇAS</a:t>
            </a:r>
          </a:p>
          <a:p>
            <a:endParaRPr lang="pt-BR" dirty="0"/>
          </a:p>
          <a:p>
            <a:r>
              <a:rPr lang="pt-BR" dirty="0"/>
              <a:t>Para efeito da presente Política, consideram-se principais ameaças aquelas que apresentam potencial capacidade</a:t>
            </a:r>
          </a:p>
          <a:p>
            <a:r>
              <a:rPr lang="pt-BR" dirty="0"/>
              <a:t>de pôr em perigo a integridade da sociedade e do Estado e a segurança nacional do Brasil.</a:t>
            </a:r>
          </a:p>
          <a:p>
            <a:r>
              <a:rPr lang="pt-BR" dirty="0"/>
              <a:t>A </a:t>
            </a:r>
            <a:r>
              <a:rPr lang="pt-BR" dirty="0" err="1"/>
              <a:t>PNI</a:t>
            </a:r>
            <a:r>
              <a:rPr lang="pt-BR" dirty="0"/>
              <a:t>, para o balizamento das atividades dos diversos órgãos que integram o Sistema Brasileiro de Inteligência</a:t>
            </a:r>
          </a:p>
          <a:p>
            <a:r>
              <a:rPr lang="pt-BR" dirty="0"/>
              <a:t>(</a:t>
            </a:r>
            <a:r>
              <a:rPr lang="pt-BR" dirty="0" err="1"/>
              <a:t>SISBIN</a:t>
            </a:r>
            <a:r>
              <a:rPr lang="pt-BR" dirty="0"/>
              <a:t>), prioriza as ameaças a seguir apresentadas.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6.8 Armas de Destruição em Massa</a:t>
            </a:r>
          </a:p>
          <a:p>
            <a:r>
              <a:rPr lang="pt-BR" dirty="0"/>
              <a:t>Constituem ameaça que atinge a todos os países. A existência de armas de destruição em massa (químicas,</a:t>
            </a:r>
          </a:p>
          <a:p>
            <a:r>
              <a:rPr lang="pt-BR" dirty="0"/>
              <a:t>biológicas e nucleares) é, em si mesma, uma fonte potencial de proliferação, além de representar risco à paz mundial e</a:t>
            </a:r>
          </a:p>
          <a:p>
            <a:r>
              <a:rPr lang="pt-BR" dirty="0"/>
              <a:t>aos países que abdicaram da opção por essas armas para sua defesa.</a:t>
            </a:r>
          </a:p>
          <a:p>
            <a:r>
              <a:rPr lang="pt-BR" dirty="0"/>
              <a:t>Para contrapor-se à ameaça representada pelas armas de destruição em massa, sobressaem dois imperativos: a</a:t>
            </a:r>
          </a:p>
          <a:p>
            <a:r>
              <a:rPr lang="pt-BR" dirty="0"/>
              <a:t>não-proliferação e a eliminação dos estoques existentes.</a:t>
            </a:r>
          </a:p>
          <a:p>
            <a:r>
              <a:rPr lang="pt-BR" dirty="0"/>
              <a:t>A implementação de ações de Inteligência nessa área é fator determinante e contribui para a proteção da</a:t>
            </a:r>
          </a:p>
          <a:p>
            <a:r>
              <a:rPr lang="pt-BR" dirty="0"/>
              <a:t>população brasileira e das infraestruturas críticas em território nacional contra possíveis efeitos do emprego de armas ou</a:t>
            </a:r>
          </a:p>
          <a:p>
            <a:r>
              <a:rPr lang="pt-BR" dirty="0"/>
              <a:t>artefatos produzidos a partir desses bens ou tecnologias.</a:t>
            </a:r>
          </a:p>
          <a:p>
            <a:endParaRPr lang="pt-BR" dirty="0"/>
          </a:p>
          <a:p>
            <a:r>
              <a:rPr lang="pt-BR" dirty="0"/>
              <a:t>6.9 Criminalidade Organizada</a:t>
            </a:r>
          </a:p>
          <a:p>
            <a:r>
              <a:rPr lang="pt-BR" dirty="0"/>
              <a:t>É ameaça a todos os Estados e merece atenção especial dos órgãos de Inteligência e de repressão nacionais e</a:t>
            </a:r>
          </a:p>
          <a:p>
            <a:r>
              <a:rPr lang="pt-BR" dirty="0"/>
              <a:t>internacionais. A incidência desse fenômeno, notadamente em sua vertente transnacional, reforça a necessidade de</a:t>
            </a:r>
          </a:p>
          <a:p>
            <a:r>
              <a:rPr lang="pt-BR" dirty="0"/>
              <a:t>aprofundar a cooperação. Apesar dos esforços individuais e coletivos das nações, não se projetam resultados que</a:t>
            </a:r>
          </a:p>
          <a:p>
            <a:r>
              <a:rPr lang="pt-BR" dirty="0"/>
              <a:t>apontem para a redução desse flagelo global em curto e médio prazo.</a:t>
            </a:r>
          </a:p>
          <a:p>
            <a:r>
              <a:rPr lang="pt-BR" dirty="0"/>
              <a:t>A atuação cada vez mais integrada nas vertentes preventiva (Inteligência) e reativa (Policial) mostra ser a forma</a:t>
            </a:r>
          </a:p>
          <a:p>
            <a:r>
              <a:rPr lang="pt-BR" dirty="0"/>
              <a:t>mais efetiva de enfrentar esse fenômeno, inclusive no que diz respeito a subsidiar os procedimentos de identificação e</a:t>
            </a:r>
          </a:p>
          <a:p>
            <a:r>
              <a:rPr lang="pt-BR" dirty="0"/>
              <a:t>interrupção dos fluxos financeiros que lhe dão sustentação. Atualmente, a grande maioria dos países desenvolve e</a:t>
            </a:r>
          </a:p>
          <a:p>
            <a:r>
              <a:rPr lang="pt-BR" dirty="0"/>
              <a:t>aprofunda o intercâmbio de dados e conhecimentos entre os órgãos de Inteligência e de repressão em âmbito nacional e</a:t>
            </a:r>
          </a:p>
          <a:p>
            <a:r>
              <a:rPr lang="pt-BR" dirty="0"/>
              <a:t>internacional.</a:t>
            </a:r>
          </a:p>
          <a:p>
            <a:endParaRPr lang="pt-BR" dirty="0"/>
          </a:p>
          <a:p>
            <a:r>
              <a:rPr lang="pt-BR" dirty="0"/>
              <a:t>6.10 Corrupção</a:t>
            </a:r>
          </a:p>
          <a:p>
            <a:r>
              <a:rPr lang="pt-BR" dirty="0"/>
              <a:t>A corrupção é um fenômeno mundial capaz de produzir a erosão das instituições e o descrédito do Estado como</a:t>
            </a:r>
          </a:p>
          <a:p>
            <a:r>
              <a:rPr lang="pt-BR" dirty="0"/>
              <a:t>agente a serviço do interesse nacional. Pode ter, nos </a:t>
            </a:r>
            <a:r>
              <a:rPr lang="pt-BR" dirty="0" err="1"/>
              <a:t>pólos</a:t>
            </a:r>
            <a:r>
              <a:rPr lang="pt-BR" dirty="0"/>
              <a:t> ativo e passivo, agentes públicos e privados.</a:t>
            </a:r>
          </a:p>
          <a:p>
            <a:r>
              <a:rPr lang="pt-BR" dirty="0"/>
              <a:t>Cabe à Inteligência cooperar com os órgãos de controle e com os governantes na prevenção, identificação e</a:t>
            </a:r>
          </a:p>
          <a:p>
            <a:r>
              <a:rPr lang="pt-BR" dirty="0"/>
              <a:t>combate à corrupção em suas diversas manifestações, inclusive quando advindas do campo externo, que colocam em</a:t>
            </a:r>
          </a:p>
          <a:p>
            <a:r>
              <a:rPr lang="pt-BR" dirty="0"/>
              <a:t>risco o interesse público.</a:t>
            </a:r>
          </a:p>
          <a:p>
            <a:endParaRPr lang="pt-BR" dirty="0"/>
          </a:p>
          <a:p>
            <a:r>
              <a:rPr lang="pt-BR" dirty="0"/>
              <a:t>6.11 Ações Contrárias ao Estado Democrático de Direito</a:t>
            </a:r>
          </a:p>
          <a:p>
            <a:r>
              <a:rPr lang="pt-BR" dirty="0"/>
              <a:t>Representam ameaça que deve merecer especial atenção de todos os entes governamentais, em particular</a:t>
            </a:r>
          </a:p>
          <a:p>
            <a:r>
              <a:rPr lang="pt-BR" dirty="0"/>
              <a:t>daqueles com atribuições institucionais de garantir a defesa do Estado Democrático de Direito.</a:t>
            </a:r>
          </a:p>
          <a:p>
            <a:r>
              <a:rPr lang="pt-BR" dirty="0"/>
              <a:t>As ações contrárias ao Estado Democrático de Direito são aquelas que atentam contra o pacto federativo; os</a:t>
            </a:r>
          </a:p>
          <a:p>
            <a:r>
              <a:rPr lang="pt-BR" dirty="0"/>
              <a:t>direitos e garantias fundamentais; a dignidade da pessoa humana; o bem-estar e a saúde da população; o pluralismo</a:t>
            </a:r>
          </a:p>
          <a:p>
            <a:r>
              <a:rPr lang="pt-BR" dirty="0"/>
              <a:t>político; o meio ambiente e as infraestruturas críticas do País, além de outros atos ou atividades que representem ou</a:t>
            </a:r>
          </a:p>
          <a:p>
            <a:r>
              <a:rPr lang="pt-BR" dirty="0"/>
              <a:t>possam representar risco aos preceitos constitucionais relacionados à integridade do Estado.</a:t>
            </a:r>
          </a:p>
          <a:p>
            <a:r>
              <a:rPr lang="pt-BR" dirty="0"/>
              <a:t>Identificar essas ações e informar às autoridades governamentais competentes é tarefa primordial da atividade de</a:t>
            </a:r>
          </a:p>
          <a:p>
            <a:r>
              <a:rPr lang="pt-BR" dirty="0"/>
              <a:t>Inteligência, que assim estará proporcionando aos governantes o subsídio adequado e necessário ao processo de</a:t>
            </a:r>
          </a:p>
          <a:p>
            <a:r>
              <a:rPr lang="pt-BR" dirty="0"/>
              <a:t>tomada de decisão.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8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6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4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0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8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E17FFDB-6C1C-441B-9FAD-BD6516873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7"/>
          <a:stretch/>
        </p:blipFill>
        <p:spPr>
          <a:xfrm>
            <a:off x="0" y="3416"/>
            <a:ext cx="9144000" cy="685458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4DB4037-D311-4300-A648-AD490518C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20169"/>
          <a:stretch/>
        </p:blipFill>
        <p:spPr>
          <a:xfrm>
            <a:off x="7121769" y="5838091"/>
            <a:ext cx="1758461" cy="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EB74D11-39E8-4211-8445-C70809AE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7"/>
          <a:stretch/>
        </p:blipFill>
        <p:spPr>
          <a:xfrm>
            <a:off x="0" y="3416"/>
            <a:ext cx="9144000" cy="6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91F4B77-1922-475E-819E-8F517483E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20169"/>
          <a:stretch/>
        </p:blipFill>
        <p:spPr>
          <a:xfrm>
            <a:off x="7121769" y="5838091"/>
            <a:ext cx="1758461" cy="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1D54D35-C9A4-4324-ADCF-359BAFF33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BCB2112-5084-47E8-BE9F-B4D3E8B81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20169"/>
          <a:stretch/>
        </p:blipFill>
        <p:spPr>
          <a:xfrm>
            <a:off x="7121769" y="5838091"/>
            <a:ext cx="1758461" cy="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1D54D35-C9A4-4324-ADCF-359BAFF33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1D54D35-C9A4-4324-ADCF-359BAFF33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BCB2112-5084-47E8-BE9F-B4D3E8B81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20169"/>
          <a:stretch/>
        </p:blipFill>
        <p:spPr>
          <a:xfrm>
            <a:off x="7121769" y="5838091"/>
            <a:ext cx="1758461" cy="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1D54D35-C9A4-4324-ADCF-359BAFF33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BC82D2F-AA93-4D38-B6CA-99143748D1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42" y="686338"/>
            <a:ext cx="2162180" cy="21595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815B2F-A2E3-449C-A868-F688DC7526F8}"/>
              </a:ext>
            </a:extLst>
          </p:cNvPr>
          <p:cNvSpPr txBox="1"/>
          <p:nvPr/>
        </p:nvSpPr>
        <p:spPr>
          <a:xfrm>
            <a:off x="316787" y="2966890"/>
            <a:ext cx="8510426" cy="11233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PRESIDÊNCIA DA REPÚBLICA</a:t>
            </a:r>
            <a:endParaRPr lang="pt-BR" sz="32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GABINETE DE SEGURANÇA INSTITUCIONAL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07BCD2F-4FE4-481A-9930-E0D2B06CDB9D}"/>
              </a:ext>
            </a:extLst>
          </p:cNvPr>
          <p:cNvSpPr txBox="1"/>
          <p:nvPr/>
        </p:nvSpPr>
        <p:spPr>
          <a:xfrm>
            <a:off x="5179810" y="5939393"/>
            <a:ext cx="364740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pt-BR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08.08.2017 - </a:t>
            </a:r>
            <a:r>
              <a:rPr lang="pt-BR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CRE</a:t>
            </a:r>
            <a:r>
              <a:rPr lang="pt-BR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pt-BR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CDH</a:t>
            </a:r>
            <a:r>
              <a:rPr lang="pt-BR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 / </a:t>
            </a:r>
            <a:r>
              <a:rPr lang="pt-BR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SF</a:t>
            </a:r>
            <a:endParaRPr lang="pt-BR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>
            <a:extLst>
              <a:ext uri="{FF2B5EF4-FFF2-40B4-BE49-F238E27FC236}">
                <a16:creationId xmlns="" xmlns:a16="http://schemas.microsoft.com/office/drawing/2014/main" id="{D049430A-3993-4109-B91E-B283B945F091}"/>
              </a:ext>
            </a:extLst>
          </p:cNvPr>
          <p:cNvSpPr/>
          <p:nvPr/>
        </p:nvSpPr>
        <p:spPr>
          <a:xfrm flipH="1">
            <a:off x="414440" y="1770833"/>
            <a:ext cx="4542366" cy="761963"/>
          </a:xfrm>
          <a:prstGeom prst="roundRect">
            <a:avLst>
              <a:gd name="adj" fmla="val 40104"/>
            </a:avLst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PNI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3E7E394-EBDC-4A04-BAF7-DEEB511E0DF1}"/>
              </a:ext>
            </a:extLst>
          </p:cNvPr>
          <p:cNvGrpSpPr/>
          <p:nvPr/>
        </p:nvGrpSpPr>
        <p:grpSpPr>
          <a:xfrm>
            <a:off x="483450" y="1437961"/>
            <a:ext cx="1768042" cy="3733587"/>
            <a:chOff x="483450" y="1437961"/>
            <a:chExt cx="1768042" cy="3733587"/>
          </a:xfrm>
        </p:grpSpPr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F02AC821-6F54-4CF7-A3DC-2D19DC28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50" y="2678044"/>
              <a:ext cx="1768042" cy="249350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AADE7017-F356-405C-AB60-770C8F91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7" y="1437961"/>
              <a:ext cx="1704669" cy="1694544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AF10346-CD5A-4938-AB42-BD734CAEB116}"/>
              </a:ext>
            </a:extLst>
          </p:cNvPr>
          <p:cNvSpPr txBox="1"/>
          <p:nvPr/>
        </p:nvSpPr>
        <p:spPr>
          <a:xfrm>
            <a:off x="2425691" y="1863521"/>
            <a:ext cx="5905469" cy="4249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ts val="4500"/>
              </a:lnSpc>
            </a:pPr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MISSÃO</a:t>
            </a:r>
            <a:r>
              <a:rPr lang="pt-BR" sz="32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pt-BR" sz="32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Desenvolver a Atividade de Inteligência, de forma integrada, para promover e defender os interesses do Estado e da sociedade brasileira.</a:t>
            </a:r>
            <a:endParaRPr lang="pt-BR" sz="20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>
            <a:extLst>
              <a:ext uri="{FF2B5EF4-FFF2-40B4-BE49-F238E27FC236}">
                <a16:creationId xmlns="" xmlns:a16="http://schemas.microsoft.com/office/drawing/2014/main" id="{D049430A-3993-4109-B91E-B283B945F091}"/>
              </a:ext>
            </a:extLst>
          </p:cNvPr>
          <p:cNvSpPr/>
          <p:nvPr/>
        </p:nvSpPr>
        <p:spPr>
          <a:xfrm flipH="1">
            <a:off x="414440" y="1770833"/>
            <a:ext cx="4542366" cy="761963"/>
          </a:xfrm>
          <a:prstGeom prst="roundRect">
            <a:avLst>
              <a:gd name="adj" fmla="val 40104"/>
            </a:avLst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PNI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3E7E394-EBDC-4A04-BAF7-DEEB511E0DF1}"/>
              </a:ext>
            </a:extLst>
          </p:cNvPr>
          <p:cNvGrpSpPr/>
          <p:nvPr/>
        </p:nvGrpSpPr>
        <p:grpSpPr>
          <a:xfrm>
            <a:off x="483450" y="1437961"/>
            <a:ext cx="1768042" cy="3733587"/>
            <a:chOff x="483450" y="1437961"/>
            <a:chExt cx="1768042" cy="3733587"/>
          </a:xfrm>
        </p:grpSpPr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F02AC821-6F54-4CF7-A3DC-2D19DC28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50" y="2678044"/>
              <a:ext cx="1768042" cy="249350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AADE7017-F356-405C-AB60-770C8F91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7" y="1437961"/>
              <a:ext cx="1704669" cy="1694544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F3D19CB-BCF4-46D1-A8CB-752CE2D79B6A}"/>
              </a:ext>
            </a:extLst>
          </p:cNvPr>
          <p:cNvSpPr txBox="1"/>
          <p:nvPr/>
        </p:nvSpPr>
        <p:spPr>
          <a:xfrm>
            <a:off x="2425681" y="1863521"/>
            <a:ext cx="5905469" cy="44140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ts val="4500"/>
              </a:lnSpc>
            </a:pPr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VISÃO</a:t>
            </a:r>
            <a:r>
              <a:rPr lang="pt-BR" sz="32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Excelência e integração no desempenho da Atividade de Inteligência, tornando-a imprescindível para a garantia da segurança e dos interesses do Estado e da sociedade brasileira. </a:t>
            </a:r>
          </a:p>
        </p:txBody>
      </p:sp>
    </p:spTree>
    <p:extLst>
      <p:ext uri="{BB962C8B-B14F-4D97-AF65-F5344CB8AC3E}">
        <p14:creationId xmlns:p14="http://schemas.microsoft.com/office/powerpoint/2010/main" val="39725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F3D19CB-BCF4-46D1-A8CB-752CE2D79B6A}"/>
              </a:ext>
            </a:extLst>
          </p:cNvPr>
          <p:cNvSpPr txBox="1"/>
          <p:nvPr/>
        </p:nvSpPr>
        <p:spPr>
          <a:xfrm>
            <a:off x="664234" y="2001537"/>
            <a:ext cx="8307235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80975" indent="-180975">
              <a:spcBef>
                <a:spcPts val="6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Obediência à Constituição Federal </a:t>
            </a:r>
            <a:b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e às Leis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Atividade de Estado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Atividade de assessoramento </a:t>
            </a:r>
            <a:b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oportuno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Atividade especializada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Conduta ética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Abrangência </a:t>
            </a:r>
          </a:p>
          <a:p>
            <a:pPr marL="180975" indent="-180975">
              <a:spcBef>
                <a:spcPts val="900"/>
              </a:spcBef>
            </a:pPr>
            <a:r>
              <a:rPr lang="pt-BR" sz="27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Caráter permanente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PRESSUPOSTOS DA ATIVIDADE DE INTELIGÊNCIA</a:t>
            </a:r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3E7E394-EBDC-4A04-BAF7-DEEB511E0DF1}"/>
              </a:ext>
            </a:extLst>
          </p:cNvPr>
          <p:cNvGrpSpPr/>
          <p:nvPr/>
        </p:nvGrpSpPr>
        <p:grpSpPr>
          <a:xfrm>
            <a:off x="7797827" y="3571790"/>
            <a:ext cx="1032318" cy="2115025"/>
            <a:chOff x="499293" y="1437961"/>
            <a:chExt cx="1032318" cy="2115025"/>
          </a:xfrm>
        </p:grpSpPr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F02AC821-6F54-4CF7-A3DC-2D19DC28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93" y="2097088"/>
              <a:ext cx="1032318" cy="145589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AADE7017-F356-405C-AB60-770C8F91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7" y="1437961"/>
              <a:ext cx="1000631" cy="994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2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PRINCIPAIS AMEAÇAS</a:t>
            </a:r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F3D19CB-BCF4-46D1-A8CB-752CE2D79B6A}"/>
              </a:ext>
            </a:extLst>
          </p:cNvPr>
          <p:cNvSpPr txBox="1"/>
          <p:nvPr/>
        </p:nvSpPr>
        <p:spPr>
          <a:xfrm>
            <a:off x="672861" y="1673735"/>
            <a:ext cx="8315860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80975" indent="-180975">
              <a:spcBef>
                <a:spcPts val="6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Espionagem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Sabotagem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Interferência Externa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Ações contrárias à Soberania Nacional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Ataques cibernéticos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Terrorismo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Atividades ilegais envolvendo bens de uso dual e tecnologias sensíveis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8C51E347-0900-4F07-A33B-97111107DA6C}"/>
              </a:ext>
            </a:extLst>
          </p:cNvPr>
          <p:cNvGrpSpPr/>
          <p:nvPr/>
        </p:nvGrpSpPr>
        <p:grpSpPr>
          <a:xfrm>
            <a:off x="7797827" y="888980"/>
            <a:ext cx="1032318" cy="2115025"/>
            <a:chOff x="499293" y="1437961"/>
            <a:chExt cx="1032318" cy="2115025"/>
          </a:xfrm>
        </p:grpSpPr>
        <p:pic>
          <p:nvPicPr>
            <p:cNvPr id="5" name="Imagem 4">
              <a:extLst>
                <a:ext uri="{FF2B5EF4-FFF2-40B4-BE49-F238E27FC236}">
                  <a16:creationId xmlns="" xmlns:a16="http://schemas.microsoft.com/office/drawing/2014/main" id="{9F898EE5-9671-402F-848C-3DB14171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93" y="2097088"/>
              <a:ext cx="1032318" cy="145589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173C275F-0055-403F-B8D5-DBADEC0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7" y="1437961"/>
              <a:ext cx="1000631" cy="994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PRINCIPAIS AMEAÇAS</a:t>
            </a:r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F3D19CB-BCF4-46D1-A8CB-752CE2D79B6A}"/>
              </a:ext>
            </a:extLst>
          </p:cNvPr>
          <p:cNvSpPr txBox="1"/>
          <p:nvPr/>
        </p:nvSpPr>
        <p:spPr>
          <a:xfrm>
            <a:off x="672861" y="1673735"/>
            <a:ext cx="831586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Armas de destruição em massa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Criminalidade organizada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Corrupção </a:t>
            </a:r>
          </a:p>
          <a:p>
            <a:pPr marL="180975" indent="-180975">
              <a:spcBef>
                <a:spcPts val="1200"/>
              </a:spcBef>
            </a:pPr>
            <a:r>
              <a:rPr lang="pt-BR" sz="28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- Ações contrárias ao Estado Democrático de Direito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7C99BE87-B0EB-47E3-BC87-6BD436221D63}"/>
              </a:ext>
            </a:extLst>
          </p:cNvPr>
          <p:cNvGrpSpPr/>
          <p:nvPr/>
        </p:nvGrpSpPr>
        <p:grpSpPr>
          <a:xfrm>
            <a:off x="7797827" y="3528654"/>
            <a:ext cx="1032318" cy="2115025"/>
            <a:chOff x="499293" y="1437961"/>
            <a:chExt cx="1032318" cy="2115025"/>
          </a:xfrm>
        </p:grpSpPr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16CFD46D-2BF8-45DC-AB49-BA2AEAF8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93" y="2097088"/>
              <a:ext cx="1032318" cy="145589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AF4E6BF8-093F-4504-9471-C6B8EBD65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7" y="1437961"/>
              <a:ext cx="1000631" cy="994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3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BC82D2F-AA93-4D38-B6CA-99143748D1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649" y="705706"/>
            <a:ext cx="1512701" cy="15108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815B2F-A2E3-449C-A868-F688DC7526F8}"/>
              </a:ext>
            </a:extLst>
          </p:cNvPr>
          <p:cNvSpPr txBox="1"/>
          <p:nvPr/>
        </p:nvSpPr>
        <p:spPr>
          <a:xfrm>
            <a:off x="334370" y="2247083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PRESIDÊNCIA DA REPÚBLICA</a:t>
            </a:r>
            <a:endParaRPr lang="pt-BR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GABINETE DE SEGURANÇA INSTITUCIONAL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07BCD2F-4FE4-481A-9930-E0D2B06CDB9D}"/>
              </a:ext>
            </a:extLst>
          </p:cNvPr>
          <p:cNvSpPr txBox="1"/>
          <p:nvPr/>
        </p:nvSpPr>
        <p:spPr>
          <a:xfrm>
            <a:off x="2943896" y="3800815"/>
            <a:ext cx="325620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OBRIGADO!</a:t>
            </a:r>
          </a:p>
          <a:p>
            <a:pPr algn="ctr"/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www.gsi.gov.br</a:t>
            </a:r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C36532E-EA1F-46F2-9227-3C9FD45DDA04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ESTRUTURA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4C0E4D4-606B-454A-97A3-1F110DB130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  <p:cxnSp>
        <p:nvCxnSpPr>
          <p:cNvPr id="54" name="Conector reto 53"/>
          <p:cNvCxnSpPr/>
          <p:nvPr/>
        </p:nvCxnSpPr>
        <p:spPr>
          <a:xfrm flipH="1">
            <a:off x="4552765" y="1484784"/>
            <a:ext cx="3175" cy="2016125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56" name="Conector reto 55"/>
          <p:cNvCxnSpPr/>
          <p:nvPr/>
        </p:nvCxnSpPr>
        <p:spPr>
          <a:xfrm flipH="1">
            <a:off x="4548939" y="1974867"/>
            <a:ext cx="1084263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57" name="Conector reto 56"/>
          <p:cNvCxnSpPr/>
          <p:nvPr/>
        </p:nvCxnSpPr>
        <p:spPr>
          <a:xfrm flipH="1">
            <a:off x="3468502" y="1975624"/>
            <a:ext cx="1084263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58" name="Conector reto 57"/>
          <p:cNvCxnSpPr/>
          <p:nvPr/>
        </p:nvCxnSpPr>
        <p:spPr>
          <a:xfrm flipH="1">
            <a:off x="7459241" y="4982913"/>
            <a:ext cx="36195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59" name="Conector reto 58"/>
          <p:cNvCxnSpPr/>
          <p:nvPr/>
        </p:nvCxnSpPr>
        <p:spPr>
          <a:xfrm>
            <a:off x="7454977" y="3485225"/>
            <a:ext cx="3175" cy="1800225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0" name="Conector reto 59"/>
          <p:cNvCxnSpPr/>
          <p:nvPr/>
        </p:nvCxnSpPr>
        <p:spPr>
          <a:xfrm>
            <a:off x="3714088" y="527255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1" name="Conector reto 60"/>
          <p:cNvCxnSpPr/>
          <p:nvPr/>
        </p:nvCxnSpPr>
        <p:spPr>
          <a:xfrm>
            <a:off x="5576947" y="527255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2" name="Conector reto 61"/>
          <p:cNvCxnSpPr/>
          <p:nvPr/>
        </p:nvCxnSpPr>
        <p:spPr>
          <a:xfrm>
            <a:off x="6951243" y="527255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onector reto 62"/>
          <p:cNvCxnSpPr/>
          <p:nvPr/>
        </p:nvCxnSpPr>
        <p:spPr>
          <a:xfrm>
            <a:off x="8045626" y="527890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onector reto 63"/>
          <p:cNvCxnSpPr/>
          <p:nvPr/>
        </p:nvCxnSpPr>
        <p:spPr>
          <a:xfrm>
            <a:off x="4554992" y="3496869"/>
            <a:ext cx="3175" cy="224790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onector reto 64"/>
          <p:cNvCxnSpPr/>
          <p:nvPr/>
        </p:nvCxnSpPr>
        <p:spPr>
          <a:xfrm flipH="1">
            <a:off x="1513614" y="5001097"/>
            <a:ext cx="36195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onector reto 65"/>
          <p:cNvCxnSpPr/>
          <p:nvPr/>
        </p:nvCxnSpPr>
        <p:spPr>
          <a:xfrm>
            <a:off x="1495286" y="3490518"/>
            <a:ext cx="14287" cy="2330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sp>
        <p:nvSpPr>
          <p:cNvPr id="67" name="Retângulo de cantos arredondados 66"/>
          <p:cNvSpPr/>
          <p:nvPr/>
        </p:nvSpPr>
        <p:spPr>
          <a:xfrm>
            <a:off x="5459228" y="1865690"/>
            <a:ext cx="1812727" cy="218354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Gabinete do Ministro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359204" y="3994622"/>
            <a:ext cx="2456600" cy="554037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 de Assuntos de Defesa e Segurança Nacional (</a:t>
            </a: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SADSN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9" name="Conector reto 68"/>
          <p:cNvCxnSpPr/>
          <p:nvPr/>
        </p:nvCxnSpPr>
        <p:spPr>
          <a:xfrm>
            <a:off x="11128375" y="6789738"/>
            <a:ext cx="0" cy="63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sp>
        <p:nvSpPr>
          <p:cNvPr id="70" name="Retângulo de cantos arredondados 69"/>
          <p:cNvSpPr/>
          <p:nvPr/>
        </p:nvSpPr>
        <p:spPr>
          <a:xfrm>
            <a:off x="262389" y="3994622"/>
            <a:ext cx="2423076" cy="554037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 de </a:t>
            </a:r>
            <a:r>
              <a:rPr kumimoji="0" lang="pt-B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Coordenação de Sistemas (SCS)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6292587" y="3994622"/>
            <a:ext cx="2435504" cy="554037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 de Segurança e Coordenação </a:t>
            </a:r>
            <a:r>
              <a:rPr kumimoji="0" lang="pt-B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Presidencial (SCP)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4919617" y="4882034"/>
            <a:ext cx="720726" cy="180975"/>
          </a:xfrm>
          <a:prstGeom prst="roundRect">
            <a:avLst>
              <a:gd name="adj" fmla="val 9664"/>
            </a:avLst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7778328" y="4867025"/>
            <a:ext cx="720725" cy="180975"/>
          </a:xfrm>
          <a:prstGeom prst="roundRect">
            <a:avLst>
              <a:gd name="adj" fmla="val 0"/>
            </a:avLst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1721577" y="4905847"/>
            <a:ext cx="720725" cy="179387"/>
          </a:xfrm>
          <a:prstGeom prst="roundRect">
            <a:avLst>
              <a:gd name="adj" fmla="val 16107"/>
            </a:avLst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6372937" y="5436764"/>
            <a:ext cx="1014558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Segurança Presidencial</a:t>
            </a:r>
          </a:p>
        </p:txBody>
      </p:sp>
      <p:sp>
        <p:nvSpPr>
          <p:cNvPr id="76" name="Retângulo de cantos arredondados 75"/>
          <p:cNvSpPr/>
          <p:nvPr/>
        </p:nvSpPr>
        <p:spPr>
          <a:xfrm>
            <a:off x="3661375" y="2872632"/>
            <a:ext cx="1808163" cy="21590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Secretaria-Executiva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(NE)</a:t>
            </a:r>
          </a:p>
        </p:txBody>
      </p:sp>
      <p:sp>
        <p:nvSpPr>
          <p:cNvPr id="77" name="Retângulo de cantos arredondados 76"/>
          <p:cNvSpPr/>
          <p:nvPr/>
        </p:nvSpPr>
        <p:spPr>
          <a:xfrm>
            <a:off x="7446544" y="5436764"/>
            <a:ext cx="1198164" cy="101711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Coordenação 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Eventos,  Viagens e Cerimonial Militar  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3357767" y="5451052"/>
            <a:ext cx="805295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Assuntos Militares</a:t>
            </a:r>
          </a:p>
        </p:txBody>
      </p:sp>
      <p:sp>
        <p:nvSpPr>
          <p:cNvPr id="79" name="Retângulo de cantos arredondados 78"/>
          <p:cNvSpPr/>
          <p:nvPr/>
        </p:nvSpPr>
        <p:spPr>
          <a:xfrm>
            <a:off x="4259106" y="5451052"/>
            <a:ext cx="803853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Assuntos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tângulo de cantos arredondados 79"/>
          <p:cNvSpPr/>
          <p:nvPr/>
        </p:nvSpPr>
        <p:spPr>
          <a:xfrm>
            <a:off x="5135623" y="5446721"/>
            <a:ext cx="882648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Assuntos  CREDEN</a:t>
            </a:r>
          </a:p>
        </p:txBody>
      </p:sp>
      <p:cxnSp>
        <p:nvCxnSpPr>
          <p:cNvPr id="81" name="Conector reto 80"/>
          <p:cNvCxnSpPr/>
          <p:nvPr/>
        </p:nvCxnSpPr>
        <p:spPr>
          <a:xfrm flipH="1">
            <a:off x="4546910" y="4972522"/>
            <a:ext cx="36195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82" name="Conector reto 81"/>
          <p:cNvCxnSpPr/>
          <p:nvPr/>
        </p:nvCxnSpPr>
        <p:spPr>
          <a:xfrm flipH="1" flipV="1">
            <a:off x="3714088" y="5272559"/>
            <a:ext cx="186690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83" name="Conector reto 82"/>
          <p:cNvCxnSpPr/>
          <p:nvPr/>
        </p:nvCxnSpPr>
        <p:spPr>
          <a:xfrm flipH="1">
            <a:off x="6953159" y="5281795"/>
            <a:ext cx="108656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sp>
        <p:nvSpPr>
          <p:cNvPr id="84" name="Retângulo de cantos arredondados 83"/>
          <p:cNvSpPr/>
          <p:nvPr/>
        </p:nvSpPr>
        <p:spPr>
          <a:xfrm>
            <a:off x="1054827" y="4589934"/>
            <a:ext cx="936625" cy="21748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tângulo de cantos arredondados 84"/>
          <p:cNvSpPr/>
          <p:nvPr/>
        </p:nvSpPr>
        <p:spPr>
          <a:xfrm>
            <a:off x="4143939" y="4588867"/>
            <a:ext cx="935037" cy="21748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tângulo de cantos arredondados 85"/>
          <p:cNvSpPr/>
          <p:nvPr/>
        </p:nvSpPr>
        <p:spPr>
          <a:xfrm>
            <a:off x="6986664" y="4599098"/>
            <a:ext cx="936625" cy="21748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pt-BR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tângulo de cantos arredondados 86"/>
          <p:cNvSpPr/>
          <p:nvPr/>
        </p:nvSpPr>
        <p:spPr>
          <a:xfrm>
            <a:off x="3649477" y="1479704"/>
            <a:ext cx="1811338" cy="21748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Ministro</a:t>
            </a:r>
          </a:p>
        </p:txBody>
      </p:sp>
      <p:cxnSp>
        <p:nvCxnSpPr>
          <p:cNvPr id="88" name="Conector reto 87"/>
          <p:cNvCxnSpPr/>
          <p:nvPr/>
        </p:nvCxnSpPr>
        <p:spPr>
          <a:xfrm>
            <a:off x="575402" y="527890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89" name="Conector reto 88"/>
          <p:cNvCxnSpPr/>
          <p:nvPr/>
        </p:nvCxnSpPr>
        <p:spPr>
          <a:xfrm>
            <a:off x="2448652" y="5278909"/>
            <a:ext cx="0" cy="55245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sp>
        <p:nvSpPr>
          <p:cNvPr id="90" name="Retângulo de cantos arredondados 89"/>
          <p:cNvSpPr/>
          <p:nvPr/>
        </p:nvSpPr>
        <p:spPr>
          <a:xfrm>
            <a:off x="187908" y="5457402"/>
            <a:ext cx="805295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DSIC</a:t>
            </a:r>
          </a:p>
        </p:txBody>
      </p:sp>
      <p:sp>
        <p:nvSpPr>
          <p:cNvPr id="91" name="Retângulo de cantos arredondados 90"/>
          <p:cNvSpPr/>
          <p:nvPr/>
        </p:nvSpPr>
        <p:spPr>
          <a:xfrm>
            <a:off x="1110894" y="5457402"/>
            <a:ext cx="809839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Assuntos </a:t>
            </a: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Aepc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tângulo de cantos arredondados 91"/>
          <p:cNvSpPr/>
          <p:nvPr/>
        </p:nvSpPr>
        <p:spPr>
          <a:xfrm>
            <a:off x="2049179" y="5454227"/>
            <a:ext cx="805295" cy="1001869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Dpt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Coor SIPRON</a:t>
            </a:r>
          </a:p>
        </p:txBody>
      </p:sp>
      <p:cxnSp>
        <p:nvCxnSpPr>
          <p:cNvPr id="93" name="Conector reto 92"/>
          <p:cNvCxnSpPr/>
          <p:nvPr/>
        </p:nvCxnSpPr>
        <p:spPr>
          <a:xfrm flipH="1" flipV="1">
            <a:off x="575402" y="5278909"/>
            <a:ext cx="186690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94" name="Conector reto 93"/>
          <p:cNvCxnSpPr/>
          <p:nvPr/>
        </p:nvCxnSpPr>
        <p:spPr>
          <a:xfrm flipH="1">
            <a:off x="1496373" y="3496869"/>
            <a:ext cx="5969362" cy="0"/>
          </a:xfrm>
          <a:prstGeom prst="line">
            <a:avLst/>
          </a:prstGeom>
          <a:noFill/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sp>
        <p:nvSpPr>
          <p:cNvPr id="100" name="Retângulo de cantos arredondados 99"/>
          <p:cNvSpPr/>
          <p:nvPr/>
        </p:nvSpPr>
        <p:spPr>
          <a:xfrm>
            <a:off x="1787050" y="1866447"/>
            <a:ext cx="1812727" cy="218354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Assessoria Especial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549529" y="2215827"/>
            <a:ext cx="1283002" cy="554037"/>
            <a:chOff x="4786205" y="2215827"/>
            <a:chExt cx="1283002" cy="554037"/>
          </a:xfrm>
        </p:grpSpPr>
        <p:cxnSp>
          <p:nvCxnSpPr>
            <p:cNvPr id="96" name="Conector reto 95"/>
            <p:cNvCxnSpPr/>
            <p:nvPr/>
          </p:nvCxnSpPr>
          <p:spPr>
            <a:xfrm>
              <a:off x="4786205" y="2502515"/>
              <a:ext cx="666286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5" name="Retângulo de cantos arredondados 94"/>
            <p:cNvSpPr/>
            <p:nvPr/>
          </p:nvSpPr>
          <p:spPr>
            <a:xfrm>
              <a:off x="5289770" y="2215827"/>
              <a:ext cx="779437" cy="554037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1905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ABIN</a:t>
              </a: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5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C36532E-EA1F-46F2-9227-3C9FD45DDA04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COMPETÊNCIAS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4C0E4D4-606B-454A-97A3-1F110DB130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179512" y="2479601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 – assessorar direta e imediatamente o Presidente da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República;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II – analisar e acompanhar riscos à estabilidade institucional;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III – prevenir a ocorrência e articular o gerenciamento de crises;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IV – coordenar as atividades de inteligência federal;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 – assessorar em</a:t>
            </a:r>
            <a:r>
              <a:rPr kumimoji="0" lang="pt-B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assuntos militares e de segurança;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 – planejar e coordenar viagens presidenciais;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VII –segurança da informação e das comunicações;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42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C36532E-EA1F-46F2-9227-3C9FD45DDA04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COMPETÊNCIAS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4C0E4D4-606B-454A-97A3-1F110DB130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9512" y="1775137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VIII –segurança pessoal do PR, do VPR e familiares;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IX –segurança dos palácios e das residências</a:t>
            </a:r>
            <a:r>
              <a:rPr kumimoji="0" lang="pt-BR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oficiais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 – Conselho de Defesa Nacional;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XI – Secretaria-Executiva da Câmara de Relações Exteriores e Defesa Nacional - CREDEN;</a:t>
            </a:r>
          </a:p>
          <a:p>
            <a:pPr lvl="0">
              <a:defRPr/>
            </a:pPr>
            <a:r>
              <a:rPr lang="pt-BR" sz="2400" b="1" kern="0" dirty="0">
                <a:solidFill>
                  <a:schemeClr val="tx2"/>
                </a:solidFill>
              </a:rPr>
              <a:t>XII – acompanhar assuntos pertinentes ao terrorismo;</a:t>
            </a:r>
          </a:p>
          <a:p>
            <a:pPr lvl="0">
              <a:defRPr/>
            </a:pPr>
            <a:r>
              <a:rPr lang="pt-BR" sz="2400" b="1" kern="0" dirty="0">
                <a:solidFill>
                  <a:schemeClr val="tx2"/>
                </a:solidFill>
              </a:rPr>
              <a:t>XIII – acompanhar assuntos pertinentes às infraestruturas críticas;</a:t>
            </a:r>
          </a:p>
          <a:p>
            <a:pPr lvl="0">
              <a:defRPr/>
            </a:pPr>
            <a:r>
              <a:rPr lang="pt-BR" sz="2400" b="1" kern="0" dirty="0">
                <a:solidFill>
                  <a:schemeClr val="tx2"/>
                </a:solidFill>
              </a:rPr>
              <a:t>XIV – Órgão Central do Sistema de Proteção ao Programa Nuclear Brasileiro; e</a:t>
            </a:r>
          </a:p>
          <a:p>
            <a:pPr lvl="0">
              <a:defRPr/>
            </a:pPr>
            <a:r>
              <a:rPr lang="pt-BR" sz="2400" b="1" kern="0" dirty="0">
                <a:solidFill>
                  <a:schemeClr val="tx2"/>
                </a:solidFill>
              </a:rPr>
              <a:t>XV – Autoridade Nacional de Segurança em tratados, acordos ou atos internacionais que envolvam o tratamento e a troca de informação sigilosa.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5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92CE7623-2496-474D-9122-BA5542D79676}"/>
              </a:ext>
            </a:extLst>
          </p:cNvPr>
          <p:cNvGrpSpPr/>
          <p:nvPr/>
        </p:nvGrpSpPr>
        <p:grpSpPr>
          <a:xfrm>
            <a:off x="5926168" y="3193695"/>
            <a:ext cx="2707173" cy="2864205"/>
            <a:chOff x="5802343" y="3193695"/>
            <a:chExt cx="2707173" cy="2864205"/>
          </a:xfrm>
        </p:grpSpPr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96ADE213-4C7F-494B-BB6D-23B478D5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343" y="3193695"/>
              <a:ext cx="1800000" cy="25385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A26C81AE-8BAB-4020-9199-8042C1CA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195" y="3998381"/>
              <a:ext cx="1460321" cy="20595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C36532E-EA1F-46F2-9227-3C9FD45DDA04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BASE  LEGAL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4C0E4D4-606B-454A-97A3-1F110DB13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71AC3C-F673-4850-AE89-0A71823DD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1" y="1412875"/>
            <a:ext cx="1800000" cy="25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21EF03AA-AD3E-4A24-AF1E-C8E9CC3F1B98}"/>
              </a:ext>
            </a:extLst>
          </p:cNvPr>
          <p:cNvGrpSpPr/>
          <p:nvPr/>
        </p:nvGrpSpPr>
        <p:grpSpPr>
          <a:xfrm>
            <a:off x="2848712" y="2128386"/>
            <a:ext cx="2632285" cy="2888372"/>
            <a:chOff x="3545842" y="2274710"/>
            <a:chExt cx="2632285" cy="2888372"/>
          </a:xfrm>
        </p:grpSpPr>
        <p:pic>
          <p:nvPicPr>
            <p:cNvPr id="7" name="Imagem 6">
              <a:extLst>
                <a:ext uri="{FF2B5EF4-FFF2-40B4-BE49-F238E27FC236}">
                  <a16:creationId xmlns="" xmlns:a16="http://schemas.microsoft.com/office/drawing/2014/main" id="{F5808E72-077C-4251-B7EB-065DBBC2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842" y="2274710"/>
              <a:ext cx="1800000" cy="25385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5BEFFEC8-3784-4739-B342-4927FF98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807" y="3103563"/>
              <a:ext cx="1460320" cy="20595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87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EC6B189-4E7C-4770-905F-BDF3C42FFC66}"/>
              </a:ext>
            </a:extLst>
          </p:cNvPr>
          <p:cNvSpPr/>
          <p:nvPr/>
        </p:nvSpPr>
        <p:spPr>
          <a:xfrm>
            <a:off x="603541" y="1646889"/>
            <a:ext cx="8319456" cy="48167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DECRETO 8.793, </a:t>
            </a:r>
            <a:b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 29 DE JUNHO DE 2016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Fixa a Política Nacional de Inteligência</a:t>
            </a:r>
          </a:p>
          <a:p>
            <a:pPr algn="just">
              <a:lnSpc>
                <a:spcPts val="3600"/>
              </a:lnSpc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Art. 1º  A Política Nacional de Inteligência - </a:t>
            </a:r>
            <a:r>
              <a:rPr lang="pt-BR" sz="24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PNI</a:t>
            </a: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, fixada na forma do Anexo, visa a definir os parâmetros e os </a:t>
            </a:r>
            <a:r>
              <a:rPr lang="pt-BR" sz="24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limites de atuação </a:t>
            </a: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da atividade de inteligência e de seus executores no âmbito do Sistema Brasileiro de Inteligência - </a:t>
            </a:r>
            <a:r>
              <a:rPr lang="pt-BR" sz="24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SISBIN</a:t>
            </a: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, nos termos estabelecidos pela Lei nº 9.883, de 7 de dezembro de 1999.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03193ED-935C-4562-859E-6197C5F2F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72" y="368300"/>
            <a:ext cx="1474577" cy="20796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7F21C9E-5DD4-4CA5-B727-95FFC881C538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BASE  LEGAL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E2FC736-2328-4C90-A475-C1BC813860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EC6B189-4E7C-4770-905F-BDF3C42FFC66}"/>
              </a:ext>
            </a:extLst>
          </p:cNvPr>
          <p:cNvSpPr/>
          <p:nvPr/>
        </p:nvSpPr>
        <p:spPr>
          <a:xfrm>
            <a:off x="603541" y="1646889"/>
            <a:ext cx="8319456" cy="38933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DECRETO 8.793, </a:t>
            </a:r>
            <a:b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 29 DE JUNHO DE 2016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Fixa a Política Nacional de Inteligência</a:t>
            </a:r>
          </a:p>
          <a:p>
            <a:pPr algn="just">
              <a:lnSpc>
                <a:spcPts val="3600"/>
              </a:lnSpc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Art. 2º  Compete ao Gabinete de Segurança Institucional da Presidência da República -GSI/PR a coordenação das atividades de inteligência no âmbito da administração pública federal.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03193ED-935C-4562-859E-6197C5F2F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72" y="368300"/>
            <a:ext cx="1474577" cy="20796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7F21C9E-5DD4-4CA5-B727-95FFC881C538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BASE  LEGAL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E2FC736-2328-4C90-A475-C1BC813860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EC6B189-4E7C-4770-905F-BDF3C42FFC66}"/>
              </a:ext>
            </a:extLst>
          </p:cNvPr>
          <p:cNvSpPr/>
          <p:nvPr/>
        </p:nvSpPr>
        <p:spPr>
          <a:xfrm>
            <a:off x="603541" y="1646889"/>
            <a:ext cx="8319456" cy="38933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DECRETO 8.793, </a:t>
            </a:r>
            <a:b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DE 29 DE JUNHO DE 2016</a:t>
            </a: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Fixa a Política Nacional de Inteligência</a:t>
            </a:r>
          </a:p>
          <a:p>
            <a:pPr algn="just">
              <a:lnSpc>
                <a:spcPts val="3600"/>
              </a:lnSpc>
            </a:pP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Art. 3º  Os órgãos e as entidades da administração pública federal deverão considerar, em seus planejamentos, as ações que concorram para o fortalecimento do Sistema Brasileiro de Inteligência - </a:t>
            </a:r>
            <a:r>
              <a:rPr lang="pt-BR" sz="24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SISBIN</a:t>
            </a:r>
            <a:r>
              <a:rPr lang="pt-BR" sz="24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03193ED-935C-4562-859E-6197C5F2F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72" y="368300"/>
            <a:ext cx="1474577" cy="20796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7F21C9E-5DD4-4CA5-B727-95FFC881C538}"/>
              </a:ext>
            </a:extLst>
          </p:cNvPr>
          <p:cNvSpPr txBox="1"/>
          <p:nvPr/>
        </p:nvSpPr>
        <p:spPr>
          <a:xfrm>
            <a:off x="319719" y="746775"/>
            <a:ext cx="851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BASE  LEGAL</a:t>
            </a:r>
            <a:endParaRPr lang="pt-BR" sz="27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E2FC736-2328-4C90-A475-C1BC813860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1" y="255076"/>
            <a:ext cx="1014571" cy="10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908D454-2ACA-4C80-9152-5A839E06FB72}"/>
              </a:ext>
            </a:extLst>
          </p:cNvPr>
          <p:cNvSpPr txBox="1"/>
          <p:nvPr/>
        </p:nvSpPr>
        <p:spPr>
          <a:xfrm>
            <a:off x="319719" y="746771"/>
            <a:ext cx="85104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 err="1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SISBIN</a:t>
            </a:r>
            <a:endParaRPr lang="pt-BR" sz="2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FACD6F8-ED47-4C02-879A-6E8BF6B8B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/>
          <a:stretch/>
        </p:blipFill>
        <p:spPr>
          <a:xfrm>
            <a:off x="0" y="1393102"/>
            <a:ext cx="9144000" cy="54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0705"/>
      </p:ext>
    </p:extLst>
  </p:cSld>
  <p:clrMapOvr>
    <a:masterClrMapping/>
  </p:clrMapOvr>
</p:sld>
</file>

<file path=ppt/theme/theme1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3296</Words>
  <Application>Microsoft Office PowerPoint</Application>
  <PresentationFormat>Apresentação na tela (4:3)</PresentationFormat>
  <Paragraphs>342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7_Personalizar design</vt:lpstr>
      <vt:lpstr>8_Personalizar design</vt:lpstr>
      <vt:lpstr>4_Personalizar design</vt:lpstr>
      <vt:lpstr>2_Personalizar design</vt:lpstr>
      <vt:lpstr>5_Personalizar design</vt:lpstr>
      <vt:lpstr>3_Personalizar design</vt:lpstr>
      <vt:lpstr>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1º Ten Missias - GSI/PR</Manager>
  <Company>Gabinete de Segurança Institucional da Presidência da República(GSI/PR);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Gabinete de Segurança Institucional da Presidência da República(GSI/PR);</dc:title>
  <dc:subject>Gabinete de Segurança Institucional da Presidência da República(GSI/PR);</dc:subject>
  <dc:creator>General Sergio Etchegoyen</dc:creator>
  <cp:keywords>Gabinete de Segurança Institucional da Presidência da República(GSI/PR)</cp:keywords>
  <cp:lastModifiedBy>Guilherme Guimaraes Ferreira</cp:lastModifiedBy>
  <cp:revision>563</cp:revision>
  <cp:lastPrinted>2017-08-08T17:02:07Z</cp:lastPrinted>
  <dcterms:created xsi:type="dcterms:W3CDTF">2016-04-15T13:00:06Z</dcterms:created>
  <dcterms:modified xsi:type="dcterms:W3CDTF">2017-08-09T20:58:17Z</dcterms:modified>
  <cp:category>Gabinete de Segurança Institucional da Presidência da República(GSI/PR)</cp:category>
</cp:coreProperties>
</file>