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70" r:id="rId7"/>
    <p:sldId id="271" r:id="rId8"/>
    <p:sldId id="279" r:id="rId9"/>
    <p:sldId id="273" r:id="rId10"/>
    <p:sldId id="274" r:id="rId11"/>
    <p:sldId id="275" r:id="rId12"/>
    <p:sldId id="276" r:id="rId13"/>
    <p:sldId id="280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C2E8"/>
    <a:srgbClr val="5685B6"/>
    <a:srgbClr val="064D93"/>
    <a:srgbClr val="3772AC"/>
    <a:srgbClr val="115298"/>
    <a:srgbClr val="18579B"/>
    <a:srgbClr val="6F95BF"/>
    <a:srgbClr val="7CB6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AA1E-2FE7-4535-84E5-450EC566DEC2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2215-5DE0-479A-BFE7-9EDB632C03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27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947-17AE-4C56-B7CA-F8484E1B2B2C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7DDF-4CEF-4901-94E4-ED909CB582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59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E576-E4B6-4464-AAF4-429ACA34C7FE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65AF-6E0F-47B1-B343-A7A9E2AFBD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84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A898-92CF-4A2A-9513-D9B9F87D53A2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B3E4-0E38-469A-8556-B6F34ED0F4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32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A3D3-3D98-40A4-BC50-E567770A6BAB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DA50-6C29-4799-B953-66ADAD5937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90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29618-7E41-40CA-8B68-58923A08E0B9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BC29-2FE2-4C33-BDCC-1519EBC45C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27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C1D5-E1AE-4E72-8B2F-1571C83CDB7B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DB2AF-C390-4C5F-A5A0-666DF1802E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2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A194-7892-482E-A62E-86FB28A89D8B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843F-0CEA-4073-89B5-DF55FF3416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99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93DA-2417-4162-BBCF-41992BA06A2F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28CC-B46F-4EE6-AF9D-E5E88DC53F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28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9CBA-B7C8-480C-9A90-938D2A0DD3AB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DA11-5C83-43AC-96B3-20EBE7BA45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18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E1D9-3463-4CBA-8F1B-1418CB9E9B50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517F-F582-4488-85E0-4CA62CBE72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43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DF4435-7EF0-4BFF-8132-862E280BF7E0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E93408-C7AA-48C8-8BCA-2DC7D6CFDF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5" y="1039813"/>
            <a:ext cx="50514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367213" y="4127500"/>
            <a:ext cx="5621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Uma mudança de Perspectiva.</a:t>
            </a:r>
            <a:endParaRPr lang="en-US" altLang="en-US" sz="2400" b="1">
              <a:solidFill>
                <a:srgbClr val="125197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5264150" y="6091238"/>
            <a:ext cx="349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Lucas Mourthé Starling Pinheiro</a:t>
            </a:r>
            <a:endParaRPr lang="en-US" altLang="en-US"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817563" y="630238"/>
            <a:ext cx="561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Intercâmbio   </a:t>
            </a:r>
            <a:r>
              <a:rPr lang="pt-BR" altLang="en-US" sz="1400" b="1">
                <a:solidFill>
                  <a:schemeClr val="accent1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Segundo Semestre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1126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563" y="2555875"/>
            <a:ext cx="2960687" cy="2473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925" y="2984500"/>
            <a:ext cx="3641725" cy="273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8" descr="Resultado de imagem para what is 6 sig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563" y="5173663"/>
            <a:ext cx="1587500" cy="155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2" descr="Resultado de imagem para cleveland Clin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5" y="1758950"/>
            <a:ext cx="3044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24363" y="2027238"/>
            <a:ext cx="12700" cy="42116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1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817563" y="625475"/>
            <a:ext cx="561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Intercâmbio    </a:t>
            </a:r>
            <a:r>
              <a:rPr lang="pt-BR" altLang="en-US" sz="1400" b="1">
                <a:solidFill>
                  <a:schemeClr val="accent1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Retorno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12293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78863" y="8280400"/>
            <a:ext cx="67627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Escolha da Universidade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Burocracia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b="24690"/>
          <a:stretch/>
        </p:blipFill>
        <p:spPr>
          <a:xfrm>
            <a:off x="1251826" y="2078678"/>
            <a:ext cx="2409598" cy="2767641"/>
          </a:xfrm>
          <a:prstGeom prst="rect">
            <a:avLst/>
          </a:prstGeom>
          <a:ln>
            <a:noFill/>
          </a:ln>
          <a:effectLst>
            <a:softEdge rad="30480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03463" y="2705100"/>
            <a:ext cx="676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Viagem Tranquila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32063" y="3152775"/>
            <a:ext cx="676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Burocracia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84463" y="3592513"/>
            <a:ext cx="6764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Aproveitamento de Créditos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36863" y="4044950"/>
            <a:ext cx="67643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Prestação de Contas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638175" y="625475"/>
            <a:ext cx="5621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Transformação como Recurso Humano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1331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171700"/>
            <a:ext cx="34004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2" descr="Resultado de imagem para bsb fab lab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08" name="Picture 4" descr="http://www.brasiliafablab.com.br/wp-content/uploads/2015/01/logo_reti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851275"/>
            <a:ext cx="660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65175" y="1716088"/>
            <a:ext cx="5021263" cy="455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Participação na criação da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4101306" y="3902869"/>
            <a:ext cx="915988" cy="444500"/>
          </a:xfrm>
          <a:prstGeom prst="rightArrow">
            <a:avLst/>
          </a:prstGeom>
          <a:solidFill>
            <a:srgbClr val="62C2E8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" name="Picture 215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629025"/>
            <a:ext cx="9779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649413" y="4645025"/>
            <a:ext cx="6764337" cy="561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Tecnologias </a:t>
            </a:r>
            <a:r>
              <a:rPr lang="pt-BR" b="1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disruptivas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na área de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Eletromotricidade</a:t>
            </a: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700" y="5819775"/>
            <a:ext cx="20447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215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6075" y="5608638"/>
            <a:ext cx="101123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>
            <a:off x="7672388" y="3321050"/>
            <a:ext cx="1360487" cy="854075"/>
          </a:xfrm>
          <a:prstGeom prst="rightArrow">
            <a:avLst/>
          </a:prstGeom>
          <a:solidFill>
            <a:srgbClr val="62C2E8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638175" y="625475"/>
            <a:ext cx="5621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Transformação como Recurso Humano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1434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2" descr="Resultado de imagem para bsb fab lab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644650" y="2363788"/>
          <a:ext cx="6096000" cy="272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91450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Velocidade</a:t>
                      </a:r>
                      <a:endParaRPr lang="en-US" sz="1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 Concorrência</a:t>
                      </a:r>
                      <a:endParaRPr lang="en-US" sz="1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Superação</a:t>
                      </a:r>
                      <a:r>
                        <a:rPr lang="pt-BR" sz="1400" baseline="0" dirty="0" smtClean="0"/>
                        <a:t> do Selo A de eficiência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GEMBRAP</a:t>
                      </a:r>
                      <a:endParaRPr lang="en-US" sz="1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Superação</a:t>
                      </a:r>
                      <a:r>
                        <a:rPr lang="pt-BR" sz="1400" baseline="0" dirty="0" smtClean="0"/>
                        <a:t> do Selo A de eficiência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T="45725" marB="45725"/>
                </a:tc>
              </a:tr>
              <a:tr h="37088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ALTA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0,0057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45%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0,0158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295%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  <a:tr h="50298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MÉDIA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0,0057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45%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0,0165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312%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  <a:tr h="50298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BAIXA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0,0056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40%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0,0182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355%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  <a:tr h="370884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 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0,245</a:t>
                      </a:r>
                      <a:endParaRPr lang="en-US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</a:rPr>
                        <a:t>512%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pic>
        <p:nvPicPr>
          <p:cNvPr id="14380" name="Picture 6" descr="Inme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467350"/>
            <a:ext cx="2857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3675" y="5081183"/>
            <a:ext cx="676433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Tecnologia de interesse </a:t>
            </a:r>
            <a:r>
              <a:rPr lang="pt-BR" sz="1600" b="1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Federal e Estadual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b="1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Falta de apoio nas duas esferas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b="1" dirty="0" smtClean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Convite para ir para fora</a:t>
            </a:r>
            <a:endParaRPr lang="pt-BR" sz="1600" b="1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5938" y="1643063"/>
            <a:ext cx="6764337" cy="56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Ventilado de mesa 30 cm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3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817563" y="625475"/>
            <a:ext cx="561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Considerações Finais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1536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78863" y="8280400"/>
            <a:ext cx="67627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Escolha da Universidade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Burocracia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2213" y="2116138"/>
            <a:ext cx="6764337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Pós-intercâmbio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Ano mais significativo de toda a minha graduação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Gerar Inquietação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Romper de Fronteiras 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Gratidão ao país, ao povo e a todos que contribuíram para a existência do programa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Compromisso com o País e o povo brasileiro.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817563" y="625475"/>
            <a:ext cx="561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Muito Obrigado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1638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78863" y="8280400"/>
            <a:ext cx="67627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Escolha da Universidade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Burocracia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8888" y="3171825"/>
            <a:ext cx="6764337" cy="122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Lucas Mourthé </a:t>
            </a:r>
            <a:r>
              <a:rPr lang="pt-BR" sz="2000" dirty="0" err="1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Starling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Pinheiro</a:t>
            </a:r>
          </a:p>
          <a:p>
            <a:pPr algn="ctr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mourthelucas@gmail.com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1016000" y="434975"/>
            <a:ext cx="2466975" cy="639763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18579B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Quem sou eu?</a:t>
            </a: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3995738"/>
            <a:ext cx="4613564" cy="264477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612" y="4602596"/>
            <a:ext cx="6764338" cy="1247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Engenheiro Mecânico – UnB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Bolsista em Cleveland, OH, EUA, 2013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115298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34" y="5445405"/>
            <a:ext cx="967059" cy="888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32" name="Picture 8" descr="http://www.iie.org/_res/img/ii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1018" y="5647248"/>
            <a:ext cx="1457698" cy="543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9" name="TextBox 18"/>
          <p:cNvSpPr txBox="1"/>
          <p:nvPr/>
        </p:nvSpPr>
        <p:spPr>
          <a:xfrm>
            <a:off x="663575" y="4079875"/>
            <a:ext cx="3922280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115298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Lucas Mourthé </a:t>
            </a:r>
            <a:r>
              <a:rPr lang="pt-BR" sz="1600" b="1" dirty="0" err="1">
                <a:solidFill>
                  <a:srgbClr val="115298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Starling</a:t>
            </a:r>
            <a:r>
              <a:rPr lang="pt-BR" sz="1600" b="1" dirty="0">
                <a:solidFill>
                  <a:srgbClr val="115298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Pinheiro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115298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636713" y="2078038"/>
            <a:ext cx="67643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Intercâmbio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en-US" sz="1600" b="1">
                <a:solidFill>
                  <a:srgbClr val="5685B6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Preparação para a Viagem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en-US" sz="1600" b="1">
                <a:solidFill>
                  <a:srgbClr val="5685B6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Chegada na Universidade Americana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en-US" sz="1600" b="1">
                <a:solidFill>
                  <a:srgbClr val="5685B6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Primeiro Semestre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en-US" sz="1600" b="1">
                <a:solidFill>
                  <a:srgbClr val="5685B6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Academic Training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en-US" sz="1600" b="1">
                <a:solidFill>
                  <a:srgbClr val="5685B6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Segundo Semestre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en-US" sz="1600" b="1">
                <a:solidFill>
                  <a:srgbClr val="5685B6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Retorno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Minha transformação como Recurso Humano 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Considerações Gerais</a:t>
            </a:r>
          </a:p>
        </p:txBody>
      </p:sp>
      <p:sp>
        <p:nvSpPr>
          <p:cNvPr id="4100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817563" y="630238"/>
            <a:ext cx="561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Roteiro da Apresentação</a:t>
            </a:r>
            <a:endParaRPr lang="en-US" altLang="en-US" sz="2400" b="1">
              <a:solidFill>
                <a:srgbClr val="125197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4102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3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817563" y="630238"/>
            <a:ext cx="561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Intercâmbio    </a:t>
            </a:r>
            <a:r>
              <a:rPr lang="pt-BR" altLang="en-US" sz="1400" b="1">
                <a:solidFill>
                  <a:schemeClr val="accent1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Preparação para a viagem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512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78863" y="8280400"/>
            <a:ext cx="67627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Escolha da Universidade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Burocracia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827" y="2145722"/>
            <a:ext cx="2409598" cy="3674973"/>
          </a:xfrm>
          <a:prstGeom prst="rect">
            <a:avLst/>
          </a:prstGeom>
          <a:ln>
            <a:noFill/>
          </a:ln>
          <a:effectLst>
            <a:softEdge rad="30480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03463" y="2705100"/>
            <a:ext cx="67643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Seleção da Universidade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32063" y="3152775"/>
            <a:ext cx="597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Relação com a CAPES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84463" y="3592513"/>
            <a:ext cx="5545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Relação com a Universidade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36863" y="4044950"/>
            <a:ext cx="5849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Relação com o Parceiro Americano -&gt; IIE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55938" y="4500563"/>
            <a:ext cx="5630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Contato com Bolsistas  da Universidade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3413" y="4926013"/>
            <a:ext cx="5894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pt-BR" altLang="en-US" b="1">
                <a:solidFill>
                  <a:srgbClr val="064D93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Visto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817563" y="630238"/>
            <a:ext cx="561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Intercâmbio    </a:t>
            </a:r>
            <a:r>
              <a:rPr lang="pt-BR" altLang="en-US" sz="1400" b="1">
                <a:solidFill>
                  <a:schemeClr val="accent1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Chegada na Universidade Americana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78863" y="8280400"/>
            <a:ext cx="67627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Escolha da Universidade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Burocracia</a:t>
            </a:r>
          </a:p>
        </p:txBody>
      </p:sp>
      <p:grpSp>
        <p:nvGrpSpPr>
          <p:cNvPr id="6151" name="Group 2"/>
          <p:cNvGrpSpPr>
            <a:grpSpLocks/>
          </p:cNvGrpSpPr>
          <p:nvPr/>
        </p:nvGrpSpPr>
        <p:grpSpPr bwMode="auto">
          <a:xfrm>
            <a:off x="0" y="1749425"/>
            <a:ext cx="9144000" cy="4376738"/>
            <a:chOff x="307975" y="2496771"/>
            <a:chExt cx="8160728" cy="3753818"/>
          </a:xfrm>
        </p:grpSpPr>
        <p:pic>
          <p:nvPicPr>
            <p:cNvPr id="6157" name="Picture 4" descr="http://www.goodyclancy.com/wp-content/uploads/2014/05/cwru_village-at-115-ext-track_goody-clancy-900x6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496771"/>
              <a:ext cx="5493389" cy="375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6" descr="https://students.case.edu/living/housing/guest/img/h2roo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364" y="2496771"/>
              <a:ext cx="2658951" cy="199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8" descr="http://www.bamco.com/content/uploads/2011/07/CaseWestern_Award_Overall_Interior_Horizontal-300x2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976" y="4490984"/>
              <a:ext cx="2675727" cy="1759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460375" y="2281238"/>
            <a:ext cx="4165600" cy="3313112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563" y="2474913"/>
            <a:ext cx="67627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Excelente Recepção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Excelentes Acomodações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Burocracia - OK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Finanças  - OK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237163" y="3714750"/>
            <a:ext cx="739775" cy="446088"/>
          </a:xfrm>
          <a:prstGeom prst="rightArrow">
            <a:avLst/>
          </a:prstGeom>
          <a:solidFill>
            <a:srgbClr val="62C2E8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24600" y="3019425"/>
            <a:ext cx="2181225" cy="195897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pic>
        <p:nvPicPr>
          <p:cNvPr id="25" name="Picture 10" descr="Resultado de imagem para study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475038"/>
            <a:ext cx="1901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1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817563" y="630238"/>
            <a:ext cx="561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Intercâmbio    </a:t>
            </a:r>
            <a:r>
              <a:rPr lang="pt-BR" altLang="en-US" sz="1400" b="1">
                <a:solidFill>
                  <a:schemeClr val="accent1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Primeiro Semestre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7173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460375" y="2281238"/>
            <a:ext cx="4165600" cy="3313112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563" y="2474913"/>
            <a:ext cx="67627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Excelente Recepção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Excelentes Acomodações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Burocracia - OK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Finanças  - OK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237163" y="3714750"/>
            <a:ext cx="739775" cy="446088"/>
          </a:xfrm>
          <a:prstGeom prst="rightArrow">
            <a:avLst/>
          </a:prstGeom>
          <a:solidFill>
            <a:srgbClr val="62C2E8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267575" y="5495925"/>
            <a:ext cx="2181225" cy="195897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pic>
        <p:nvPicPr>
          <p:cNvPr id="7178" name="Picture 4" descr="http://www.bloomberg.com/ss/09/04/0410_bschool_special_undergrad/image/040_c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60375" y="2462213"/>
            <a:ext cx="4165600" cy="3776662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563" y="2957513"/>
            <a:ext cx="676275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Busca por matérias novas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Adaptação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Familiaridade com a Língua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Boa preparação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Choque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284413" y="5343525"/>
            <a:ext cx="4983162" cy="444500"/>
          </a:xfrm>
          <a:prstGeom prst="rightArrow">
            <a:avLst/>
          </a:prstGeom>
          <a:solidFill>
            <a:srgbClr val="62C2E8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media.cleveland.com/business_impact/photo/12565542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549"/>
          <a:stretch>
            <a:fillRect/>
          </a:stretch>
        </p:blipFill>
        <p:spPr bwMode="auto">
          <a:xfrm>
            <a:off x="0" y="1789113"/>
            <a:ext cx="9144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817563" y="630238"/>
            <a:ext cx="561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Intercâmbio    </a:t>
            </a:r>
            <a:r>
              <a:rPr lang="pt-BR" altLang="en-US" sz="1400" b="1">
                <a:solidFill>
                  <a:schemeClr val="accent1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Primeiro Semestre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819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4425950" y="4097338"/>
            <a:ext cx="5360988" cy="3290887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179888"/>
            <a:ext cx="46847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Quantidade de Recurso Investido em infraestrutura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Tudo aberto aos alunos –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Think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Box –  $25 mi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Forte parceria público - privada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Real incentivo a inovação -&gt; Sem burocracias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Menos teoria e mais ação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Reflexão sobre o perfil do estudante brasileiro</a:t>
            </a:r>
          </a:p>
        </p:txBody>
      </p:sp>
      <p:sp>
        <p:nvSpPr>
          <p:cNvPr id="8200" name="AutoShape 2" descr="Resultado de imagem para thinkbox cwru dream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817563" y="630238"/>
            <a:ext cx="561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Intercâmbio    </a:t>
            </a:r>
            <a:r>
              <a:rPr lang="pt-BR" altLang="en-US" sz="1400" b="1">
                <a:solidFill>
                  <a:schemeClr val="accent1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Academic Training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92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460375" y="2281238"/>
            <a:ext cx="4165600" cy="3313112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175" y="1716088"/>
            <a:ext cx="502126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Parte mais rica do Intercâmbio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Mais avançada tecnologia de impressão 3D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     E manufatura aditiva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Ida a conferências na área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Visitas a centros de Pesquisa e Inovação</a:t>
            </a:r>
          </a:p>
        </p:txBody>
      </p:sp>
      <p:grpSp>
        <p:nvGrpSpPr>
          <p:cNvPr id="9224" name="Group 2"/>
          <p:cNvGrpSpPr>
            <a:grpSpLocks/>
          </p:cNvGrpSpPr>
          <p:nvPr/>
        </p:nvGrpSpPr>
        <p:grpSpPr bwMode="auto">
          <a:xfrm>
            <a:off x="654050" y="1671638"/>
            <a:ext cx="7564438" cy="4970462"/>
            <a:chOff x="1579572" y="2054084"/>
            <a:chExt cx="7564428" cy="4971260"/>
          </a:xfrm>
        </p:grpSpPr>
        <p:pic>
          <p:nvPicPr>
            <p:cNvPr id="9225" name="Picture 2" descr="https://fbcdn-sphotos-g-a.akamaihd.net/hphotos-ak-xtf1/t31.0-8/10467046_763586063693935_198582705702634659_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67" r="-2167" b="26488"/>
            <a:stretch>
              <a:fillRect/>
            </a:stretch>
          </p:blipFill>
          <p:spPr bwMode="auto">
            <a:xfrm>
              <a:off x="1579572" y="4539348"/>
              <a:ext cx="4397369" cy="2485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4" descr="http://d2n4wb9orp1vta.cloudfront.net/resources/images/cdn/cms/am1202_redefiningplasticsmfg_1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38" y="4533705"/>
              <a:ext cx="3314662" cy="2485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38" y="2054084"/>
              <a:ext cx="3314661" cy="250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6.static.flickr.com/5335/7231278622_e9f68b3a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6550"/>
            <a:ext cx="914400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0375" y="417513"/>
            <a:ext cx="5976938" cy="887412"/>
          </a:xfrm>
          <a:prstGeom prst="roundRect">
            <a:avLst/>
          </a:prstGeom>
          <a:solidFill>
            <a:srgbClr val="62C2E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4" name="AutoShape 4" descr="Resultado de imagem para i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817563" y="630238"/>
            <a:ext cx="561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en-US" sz="2400" b="1">
                <a:solidFill>
                  <a:srgbClr val="125197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Intercâmbio   </a:t>
            </a:r>
            <a:r>
              <a:rPr lang="pt-BR" altLang="en-US" sz="1400" b="1">
                <a:solidFill>
                  <a:schemeClr val="accent1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</a:rPr>
              <a:t>Segundo Semestre</a:t>
            </a:r>
            <a:endParaRPr lang="en-US" altLang="en-US" sz="1400" b="1">
              <a:solidFill>
                <a:schemeClr val="accent1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</a:endParaRPr>
          </a:p>
        </p:txBody>
      </p:sp>
      <p:pic>
        <p:nvPicPr>
          <p:cNvPr id="1024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17513"/>
            <a:ext cx="18923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460375" y="2281238"/>
            <a:ext cx="4406900" cy="2868612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18579B"/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563" y="2474913"/>
            <a:ext cx="67627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Matérias da Pós-Graduação</a:t>
            </a:r>
          </a:p>
          <a:p>
            <a:pPr lvl="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Biomechanics</a:t>
            </a: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lvl="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Engineering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and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Management</a:t>
            </a:r>
          </a:p>
          <a:p>
            <a:pPr lvl="1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Mechanical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Engineering</a:t>
            </a:r>
            <a:endParaRPr lang="pt-BR" dirty="0">
              <a:solidFill>
                <a:schemeClr val="bg2">
                  <a:lumMod val="25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37163" y="3714750"/>
            <a:ext cx="3005137" cy="446088"/>
          </a:xfrm>
          <a:prstGeom prst="rightArrow">
            <a:avLst/>
          </a:prstGeom>
          <a:solidFill>
            <a:srgbClr val="62C2E8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374</Words>
  <Application>Microsoft Office PowerPoint</Application>
  <PresentationFormat>Apresentação na tela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Pinheiro</dc:creator>
  <cp:lastModifiedBy>amandavs</cp:lastModifiedBy>
  <cp:revision>40</cp:revision>
  <dcterms:created xsi:type="dcterms:W3CDTF">2015-08-24T18:29:48Z</dcterms:created>
  <dcterms:modified xsi:type="dcterms:W3CDTF">2015-08-25T11:51:03Z</dcterms:modified>
</cp:coreProperties>
</file>