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69" r:id="rId6"/>
    <p:sldId id="270" r:id="rId7"/>
    <p:sldId id="271" r:id="rId8"/>
    <p:sldId id="279" r:id="rId9"/>
    <p:sldId id="273" r:id="rId10"/>
    <p:sldId id="274" r:id="rId11"/>
    <p:sldId id="275" r:id="rId12"/>
    <p:sldId id="276" r:id="rId13"/>
    <p:sldId id="280" r:id="rId14"/>
    <p:sldId id="277" r:id="rId15"/>
    <p:sldId id="278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C2E8"/>
    <a:srgbClr val="5685B6"/>
    <a:srgbClr val="064D93"/>
    <a:srgbClr val="3772AC"/>
    <a:srgbClr val="115298"/>
    <a:srgbClr val="18579B"/>
    <a:srgbClr val="6F95BF"/>
    <a:srgbClr val="7CB6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1" autoAdjust="0"/>
    <p:restoredTop sz="94660"/>
  </p:normalViewPr>
  <p:slideViewPr>
    <p:cSldViewPr snapToGrid="0"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CAA1E-2FE7-4535-84E5-450EC566DEC2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12215-5DE0-479A-BFE7-9EDB632C03C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1278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A6947-17AE-4C56-B7CA-F8484E1B2B2C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37DDF-4CEF-4901-94E4-ED909CB5828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4597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4E576-E4B6-4464-AAF4-429ACA34C7FE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965AF-6E0F-47B1-B343-A7A9E2AFBD7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5840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CA898-92CF-4A2A-9513-D9B9F87D53A2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8B3E4-0E38-469A-8556-B6F34ED0F42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90325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6A3D3-3D98-40A4-BC50-E567770A6BAB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ADA50-6C29-4799-B953-66ADAD5937D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5907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29618-7E41-40CA-8B68-58923A08E0B9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EBBC29-2FE2-4C33-BDCC-1519EBC45CA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027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7C1D5-E1AE-4E72-8B2F-1571C83CDB7B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DB2AF-C390-4C5F-A5A0-666DF1802EE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324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0A194-7892-482E-A62E-86FB28A89D8B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E843F-0CEA-4073-89B5-DF55FF34160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990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E93DA-2417-4162-BBCF-41992BA06A2F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928CC-B46F-4EE6-AF9D-E5E88DC53FF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1287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49CBA-B7C8-480C-9A90-938D2A0DD3AB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ADA11-5C83-43AC-96B3-20EBE7BA45D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5181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1E1D9-3463-4CBA-8F1B-1418CB9E9B50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E517F-F582-4488-85E0-4CA62CBE72A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4435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DF4435-7EF0-4BFF-8132-862E280BF7E0}" type="datetimeFigureOut">
              <a:rPr lang="en-US"/>
              <a:pPr>
                <a:defRPr/>
              </a:pPr>
              <a:t>8/25/2015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3E93408-C7AA-48C8-8BCA-2DC7D6CFDF77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075" y="1039813"/>
            <a:ext cx="5051425" cy="234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Box 5"/>
          <p:cNvSpPr txBox="1">
            <a:spLocks noChangeArrowheads="1"/>
          </p:cNvSpPr>
          <p:nvPr/>
        </p:nvSpPr>
        <p:spPr bwMode="auto">
          <a:xfrm>
            <a:off x="4367213" y="4127500"/>
            <a:ext cx="56213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Uma mudança de Perspectiva.</a:t>
            </a:r>
            <a:endParaRPr lang="en-US" altLang="en-US" sz="2400" b="1">
              <a:solidFill>
                <a:srgbClr val="125197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sp>
        <p:nvSpPr>
          <p:cNvPr id="2052" name="TextBox 6"/>
          <p:cNvSpPr txBox="1">
            <a:spLocks noChangeArrowheads="1"/>
          </p:cNvSpPr>
          <p:nvPr/>
        </p:nvSpPr>
        <p:spPr bwMode="auto">
          <a:xfrm>
            <a:off x="5264150" y="6091238"/>
            <a:ext cx="34940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Lucas Mourthé Starling Pinheiro</a:t>
            </a:r>
            <a:endParaRPr lang="en-US" altLang="en-US"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267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268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Segundo Semestre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1126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7563" y="2555875"/>
            <a:ext cx="2960687" cy="2473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925" y="2984500"/>
            <a:ext cx="3641725" cy="2732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8" descr="Resultado de imagem para what is 6 sig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7563" y="5173663"/>
            <a:ext cx="1587500" cy="1554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3" name="Picture 2" descr="Resultado de imagem para cleveland Clini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075" y="1758950"/>
            <a:ext cx="3044825" cy="53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4424363" y="2027238"/>
            <a:ext cx="12700" cy="421163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291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2292" name="TextBox 7"/>
          <p:cNvSpPr txBox="1">
            <a:spLocks noChangeArrowheads="1"/>
          </p:cNvSpPr>
          <p:nvPr/>
        </p:nvSpPr>
        <p:spPr bwMode="auto">
          <a:xfrm>
            <a:off x="817563" y="625475"/>
            <a:ext cx="5619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Retorno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12293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678863" y="8280400"/>
            <a:ext cx="676275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Escolha da Universidade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Burocracia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b="24690"/>
          <a:stretch/>
        </p:blipFill>
        <p:spPr>
          <a:xfrm>
            <a:off x="1251826" y="2078678"/>
            <a:ext cx="2409598" cy="2767641"/>
          </a:xfrm>
          <a:prstGeom prst="rect">
            <a:avLst/>
          </a:prstGeom>
          <a:ln>
            <a:noFill/>
          </a:ln>
          <a:effectLst>
            <a:softEdge rad="304800"/>
          </a:effec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303463" y="2705100"/>
            <a:ext cx="6764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Viagem Tranquila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32063" y="3152775"/>
            <a:ext cx="67643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Burocracia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684463" y="3592513"/>
            <a:ext cx="67643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Aproveitamento de Créditos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36863" y="4044950"/>
            <a:ext cx="6764337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Prestação de Contas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638175" y="625475"/>
            <a:ext cx="56213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Transformação como Recurso Humano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13316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9088" y="2171700"/>
            <a:ext cx="3400425" cy="160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AutoShape 2" descr="Resultado de imagem para bsb fab lab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1508" name="Picture 4" descr="http://www.brasiliafablab.com.br/wp-content/uploads/2015/01/logo_retina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188" y="3851275"/>
            <a:ext cx="660400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765175" y="1716088"/>
            <a:ext cx="5021263" cy="4556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Participação na criação da</a:t>
            </a:r>
          </a:p>
        </p:txBody>
      </p:sp>
      <p:sp>
        <p:nvSpPr>
          <p:cNvPr id="33" name="Right Arrow 32"/>
          <p:cNvSpPr/>
          <p:nvPr/>
        </p:nvSpPr>
        <p:spPr>
          <a:xfrm rot="5400000">
            <a:off x="4101306" y="3902869"/>
            <a:ext cx="915988" cy="444500"/>
          </a:xfrm>
          <a:prstGeom prst="rightArrow">
            <a:avLst/>
          </a:prstGeom>
          <a:solidFill>
            <a:srgbClr val="62C2E8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1504" name="Picture 2150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5763" y="3629025"/>
            <a:ext cx="97790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1649413" y="4645025"/>
            <a:ext cx="6764337" cy="561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Tecnologias </a:t>
            </a:r>
            <a:r>
              <a:rPr lang="pt-BR" b="1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disruptivas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na área de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Eletromotricidade</a:t>
            </a: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4700" y="5819775"/>
            <a:ext cx="204470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" name="Picture 2150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26075" y="5608638"/>
            <a:ext cx="1011238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Right Arrow 39"/>
          <p:cNvSpPr/>
          <p:nvPr/>
        </p:nvSpPr>
        <p:spPr>
          <a:xfrm>
            <a:off x="7672388" y="3321050"/>
            <a:ext cx="1360487" cy="854075"/>
          </a:xfrm>
          <a:prstGeom prst="rightArrow">
            <a:avLst/>
          </a:prstGeom>
          <a:solidFill>
            <a:srgbClr val="62C2E8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6" grpId="0"/>
      <p:bldP spid="4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638175" y="625475"/>
            <a:ext cx="56213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Transformação como Recurso Humano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1434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AutoShape 2" descr="Resultado de imagem para bsb fab lab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1644650" y="2363788"/>
          <a:ext cx="6096000" cy="2722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914509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Velocidade</a:t>
                      </a:r>
                      <a:endParaRPr lang="en-US" sz="1400" dirty="0"/>
                    </a:p>
                  </a:txBody>
                  <a:tcPr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 Concorrência</a:t>
                      </a:r>
                      <a:endParaRPr lang="en-US" sz="1400" dirty="0"/>
                    </a:p>
                  </a:txBody>
                  <a:tcPr marT="45725" marB="4572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Superação</a:t>
                      </a:r>
                      <a:r>
                        <a:rPr lang="pt-BR" sz="1400" baseline="0" dirty="0" smtClean="0"/>
                        <a:t> do Selo A de eficiência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GEMBRAP</a:t>
                      </a:r>
                      <a:endParaRPr lang="en-US" sz="1400" dirty="0"/>
                    </a:p>
                  </a:txBody>
                  <a:tcPr marT="45725" marB="45725" anchor="ctr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Superação</a:t>
                      </a:r>
                      <a:r>
                        <a:rPr lang="pt-BR" sz="1400" baseline="0" dirty="0" smtClean="0"/>
                        <a:t> do Selo A de eficiência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 marT="45725" marB="45725"/>
                </a:tc>
              </a:tr>
              <a:tr h="370884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ALTA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0,0057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45%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0,0158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rgbClr val="FF0000"/>
                          </a:solidFill>
                        </a:rPr>
                        <a:t>295%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5" marB="45725"/>
                </a:tc>
              </a:tr>
              <a:tr h="50298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MÉDIA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0,0057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45%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0,0165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rgbClr val="FF0000"/>
                          </a:solidFill>
                        </a:rPr>
                        <a:t>312%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5" marB="45725"/>
                </a:tc>
              </a:tr>
              <a:tr h="50298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BAIXA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0,0056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40%</a:t>
                      </a:r>
                      <a:endParaRPr lang="en-US" sz="1400" dirty="0" smtClean="0"/>
                    </a:p>
                    <a:p>
                      <a:pPr algn="ctr"/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0,0182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rgbClr val="FF0000"/>
                          </a:solidFill>
                        </a:rPr>
                        <a:t>355%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5" marB="45725"/>
                </a:tc>
              </a:tr>
              <a:tr h="370884">
                <a:tc>
                  <a:txBody>
                    <a:bodyPr/>
                    <a:lstStyle/>
                    <a:p>
                      <a:r>
                        <a:rPr lang="pt-BR" sz="1400" dirty="0" smtClean="0"/>
                        <a:t> 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0,245</a:t>
                      </a:r>
                      <a:endParaRPr lang="en-US" sz="1400" dirty="0"/>
                    </a:p>
                  </a:txBody>
                  <a:tcPr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rgbClr val="FF0000"/>
                          </a:solidFill>
                        </a:rPr>
                        <a:t>512%</a:t>
                      </a:r>
                      <a:endParaRPr lang="en-US" sz="1400" b="1" dirty="0">
                        <a:solidFill>
                          <a:srgbClr val="FF0000"/>
                        </a:solidFill>
                      </a:endParaRPr>
                    </a:p>
                  </a:txBody>
                  <a:tcPr marT="45725" marB="45725"/>
                </a:tc>
              </a:tr>
            </a:tbl>
          </a:graphicData>
        </a:graphic>
      </p:graphicFrame>
      <p:pic>
        <p:nvPicPr>
          <p:cNvPr id="14380" name="Picture 6" descr="Inmetr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6175" y="5467350"/>
            <a:ext cx="28575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003675" y="5081183"/>
            <a:ext cx="6764338" cy="267765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600" b="1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Tecnologia de interesse </a:t>
            </a: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Federal e Estadual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Falta de apoio nas duas esferas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600" b="1" dirty="0" smtClean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Convite para ir para fora</a:t>
            </a:r>
            <a:endParaRPr lang="pt-BR" sz="1600" b="1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55938" y="1643063"/>
            <a:ext cx="6764337" cy="5603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Ventilado de mesa 30 cm</a:t>
            </a:r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363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5364" name="TextBox 7"/>
          <p:cNvSpPr txBox="1">
            <a:spLocks noChangeArrowheads="1"/>
          </p:cNvSpPr>
          <p:nvPr/>
        </p:nvSpPr>
        <p:spPr bwMode="auto">
          <a:xfrm>
            <a:off x="817563" y="625475"/>
            <a:ext cx="5619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Considerações Finais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15365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678863" y="8280400"/>
            <a:ext cx="676275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Escolha da Universidade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Burocracia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92213" y="2116138"/>
            <a:ext cx="6764337" cy="5078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Pós-intercâmbio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Ano mais significativo de toda a minha graduação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Gerar Inquietação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Romper de Fronteiras 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Gratidão ao país, ao povo e a todos que contribuíram para a existência do programa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Compromisso com o País e o povo brasileiro.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87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88" name="TextBox 7"/>
          <p:cNvSpPr txBox="1">
            <a:spLocks noChangeArrowheads="1"/>
          </p:cNvSpPr>
          <p:nvPr/>
        </p:nvSpPr>
        <p:spPr bwMode="auto">
          <a:xfrm>
            <a:off x="817563" y="625475"/>
            <a:ext cx="5619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Muito Obrigado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1638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678863" y="8280400"/>
            <a:ext cx="676275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Escolha da Universidade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Burocracia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58888" y="3171825"/>
            <a:ext cx="6764337" cy="1228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Lucas Mourthé </a:t>
            </a:r>
            <a:r>
              <a:rPr lang="pt-BR" sz="2000" dirty="0" err="1">
                <a:solidFill>
                  <a:schemeClr val="bg1">
                    <a:lumMod val="50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Starling</a:t>
            </a: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Pinheiro</a:t>
            </a:r>
          </a:p>
          <a:p>
            <a:pPr algn="ctr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>
                <a:solidFill>
                  <a:schemeClr val="bg1">
                    <a:lumMod val="50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mourthelucas@gmail.com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075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" name="Rounded Rectangle 12"/>
          <p:cNvSpPr/>
          <p:nvPr/>
        </p:nvSpPr>
        <p:spPr>
          <a:xfrm>
            <a:off x="1016000" y="434975"/>
            <a:ext cx="2466975" cy="639763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18579B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Quem sou eu?</a:t>
            </a: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04800" y="3995738"/>
            <a:ext cx="4613564" cy="2644775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69612" y="4602596"/>
            <a:ext cx="6764338" cy="1247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Engenheiro Mecânico – UnB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bg1">
                    <a:lumMod val="50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Bolsista em Cleveland, OH, EUA, 2013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rgbClr val="115298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9534" y="5445405"/>
            <a:ext cx="967059" cy="888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032" name="Picture 8" descr="http://www.iie.org/_res/img/iie-logo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21018" y="5647248"/>
            <a:ext cx="1457698" cy="5433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19" name="TextBox 18"/>
          <p:cNvSpPr txBox="1"/>
          <p:nvPr/>
        </p:nvSpPr>
        <p:spPr>
          <a:xfrm>
            <a:off x="663575" y="4079875"/>
            <a:ext cx="3922280" cy="842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rgbClr val="115298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Lucas Mourthé </a:t>
            </a:r>
            <a:r>
              <a:rPr lang="pt-BR" sz="1600" b="1" dirty="0" err="1">
                <a:solidFill>
                  <a:srgbClr val="115298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Starling</a:t>
            </a:r>
            <a:r>
              <a:rPr lang="pt-BR" sz="1600" b="1" dirty="0">
                <a:solidFill>
                  <a:srgbClr val="115298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Pinheiro</a:t>
            </a:r>
          </a:p>
          <a:p>
            <a:pPr marL="285750" indent="-2857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b="1" dirty="0">
              <a:solidFill>
                <a:srgbClr val="115298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1636713" y="2078038"/>
            <a:ext cx="6764337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</a:t>
            </a:r>
          </a:p>
          <a:p>
            <a:pPr lvl="1" eaLnBrk="1" hangingPunct="1">
              <a:lnSpc>
                <a:spcPct val="150000"/>
              </a:lnSpc>
            </a:pPr>
            <a:r>
              <a:rPr lang="pt-BR" altLang="en-US" sz="1600" b="1">
                <a:solidFill>
                  <a:srgbClr val="5685B6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Preparação para a Viagem</a:t>
            </a:r>
          </a:p>
          <a:p>
            <a:pPr lvl="1" eaLnBrk="1" hangingPunct="1">
              <a:lnSpc>
                <a:spcPct val="150000"/>
              </a:lnSpc>
            </a:pPr>
            <a:r>
              <a:rPr lang="pt-BR" altLang="en-US" sz="1600" b="1">
                <a:solidFill>
                  <a:srgbClr val="5685B6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Chegada na Universidade Americana</a:t>
            </a:r>
          </a:p>
          <a:p>
            <a:pPr lvl="1" eaLnBrk="1" hangingPunct="1">
              <a:lnSpc>
                <a:spcPct val="150000"/>
              </a:lnSpc>
            </a:pPr>
            <a:r>
              <a:rPr lang="pt-BR" altLang="en-US" sz="1600" b="1">
                <a:solidFill>
                  <a:srgbClr val="5685B6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Primeiro Semestre</a:t>
            </a:r>
          </a:p>
          <a:p>
            <a:pPr lvl="1" eaLnBrk="1" hangingPunct="1">
              <a:lnSpc>
                <a:spcPct val="150000"/>
              </a:lnSpc>
            </a:pPr>
            <a:r>
              <a:rPr lang="pt-BR" altLang="en-US" sz="1600" b="1">
                <a:solidFill>
                  <a:srgbClr val="5685B6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Academic Training</a:t>
            </a:r>
          </a:p>
          <a:p>
            <a:pPr lvl="1" eaLnBrk="1" hangingPunct="1">
              <a:lnSpc>
                <a:spcPct val="150000"/>
              </a:lnSpc>
            </a:pPr>
            <a:r>
              <a:rPr lang="pt-BR" altLang="en-US" sz="1600" b="1">
                <a:solidFill>
                  <a:srgbClr val="5685B6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Segundo Semestre</a:t>
            </a:r>
          </a:p>
          <a:p>
            <a:pPr lvl="1" eaLnBrk="1" hangingPunct="1">
              <a:lnSpc>
                <a:spcPct val="150000"/>
              </a:lnSpc>
            </a:pPr>
            <a:r>
              <a:rPr lang="pt-BR" altLang="en-US" sz="1600" b="1">
                <a:solidFill>
                  <a:srgbClr val="5685B6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Retorno</a:t>
            </a:r>
          </a:p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Minha transformação como Recurso Humano </a:t>
            </a:r>
          </a:p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Considerações Gerais</a:t>
            </a:r>
          </a:p>
        </p:txBody>
      </p:sp>
      <p:sp>
        <p:nvSpPr>
          <p:cNvPr id="4100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1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Roteiro da Apresentação</a:t>
            </a:r>
            <a:endParaRPr lang="en-US" altLang="en-US" sz="2400" b="1">
              <a:solidFill>
                <a:srgbClr val="125197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4102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23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24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Preparação para a viagem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5125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678863" y="8280400"/>
            <a:ext cx="676275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Escolha da Universidade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Burocracia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1827" y="2145722"/>
            <a:ext cx="2409598" cy="3674973"/>
          </a:xfrm>
          <a:prstGeom prst="rect">
            <a:avLst/>
          </a:prstGeom>
          <a:ln>
            <a:noFill/>
          </a:ln>
          <a:effectLst>
            <a:softEdge rad="304800"/>
          </a:effectLst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303463" y="2705100"/>
            <a:ext cx="676433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Seleção da Universidade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532063" y="3152775"/>
            <a:ext cx="59785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Relação com a CAPES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2684463" y="3592513"/>
            <a:ext cx="55451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Relação com a Universidade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836863" y="4044950"/>
            <a:ext cx="5849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Relação com o Parceiro Americano -&gt; IIE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055938" y="4500563"/>
            <a:ext cx="56308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Contato com Bolsistas  da Universidade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173413" y="4926013"/>
            <a:ext cx="58943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pt-BR" altLang="en-US" b="1">
                <a:solidFill>
                  <a:srgbClr val="064D93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Visto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147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48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Chegada na Universidade Americana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614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678863" y="8280400"/>
            <a:ext cx="6762750" cy="1754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Escolha da Universidade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Burocracia</a:t>
            </a:r>
          </a:p>
        </p:txBody>
      </p:sp>
      <p:grpSp>
        <p:nvGrpSpPr>
          <p:cNvPr id="6151" name="Group 2"/>
          <p:cNvGrpSpPr>
            <a:grpSpLocks/>
          </p:cNvGrpSpPr>
          <p:nvPr/>
        </p:nvGrpSpPr>
        <p:grpSpPr bwMode="auto">
          <a:xfrm>
            <a:off x="0" y="1749425"/>
            <a:ext cx="9144000" cy="4376738"/>
            <a:chOff x="307975" y="2496771"/>
            <a:chExt cx="8160728" cy="3753818"/>
          </a:xfrm>
        </p:grpSpPr>
        <p:pic>
          <p:nvPicPr>
            <p:cNvPr id="6157" name="Picture 4" descr="http://www.goodyclancy.com/wp-content/uploads/2014/05/cwru_village-at-115-ext-track_goody-clancy-900x61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975" y="2496771"/>
              <a:ext cx="5493389" cy="37538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8" name="Picture 6" descr="https://students.case.edu/living/housing/guest/img/h2room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1364" y="2496771"/>
              <a:ext cx="2658951" cy="1994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9" name="Picture 8" descr="http://www.bamco.com/content/uploads/2011/07/CaseWestern_Award_Overall_Interior_Horizontal-300x200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2976" y="4490984"/>
              <a:ext cx="2675727" cy="17596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Rounded Rectangle 21"/>
          <p:cNvSpPr/>
          <p:nvPr/>
        </p:nvSpPr>
        <p:spPr>
          <a:xfrm>
            <a:off x="460375" y="2281238"/>
            <a:ext cx="4165600" cy="3313112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7563" y="2474913"/>
            <a:ext cx="676275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Excelente Recepção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Excelentes Acomodações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Burocracia - OK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Finanças  - OK</a:t>
            </a:r>
          </a:p>
        </p:txBody>
      </p:sp>
      <p:sp>
        <p:nvSpPr>
          <p:cNvPr id="5" name="Right Arrow 4"/>
          <p:cNvSpPr/>
          <p:nvPr/>
        </p:nvSpPr>
        <p:spPr>
          <a:xfrm>
            <a:off x="5237163" y="3714750"/>
            <a:ext cx="739775" cy="446088"/>
          </a:xfrm>
          <a:prstGeom prst="rightArrow">
            <a:avLst/>
          </a:prstGeom>
          <a:solidFill>
            <a:srgbClr val="62C2E8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6324600" y="3019425"/>
            <a:ext cx="2181225" cy="1958975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pic>
        <p:nvPicPr>
          <p:cNvPr id="25" name="Picture 10" descr="Resultado de imagem para study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56363" y="3475038"/>
            <a:ext cx="19018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71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2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Primeiro Semestre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7173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460375" y="2281238"/>
            <a:ext cx="4165600" cy="3313112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7563" y="2474913"/>
            <a:ext cx="676275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Excelente Recepção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Excelentes Acomodações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Burocracia - OK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Finanças  - OK</a:t>
            </a:r>
          </a:p>
        </p:txBody>
      </p:sp>
      <p:sp>
        <p:nvSpPr>
          <p:cNvPr id="5" name="Right Arrow 4"/>
          <p:cNvSpPr/>
          <p:nvPr/>
        </p:nvSpPr>
        <p:spPr>
          <a:xfrm>
            <a:off x="5237163" y="3714750"/>
            <a:ext cx="739775" cy="446088"/>
          </a:xfrm>
          <a:prstGeom prst="rightArrow">
            <a:avLst/>
          </a:prstGeom>
          <a:solidFill>
            <a:srgbClr val="62C2E8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7267575" y="5495925"/>
            <a:ext cx="2181225" cy="1958975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pic>
        <p:nvPicPr>
          <p:cNvPr id="7178" name="Picture 4" descr="http://www.bloomberg.com/ss/09/04/0410_bschool_special_undergrad/image/040_cas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62125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ounded Rectangle 17"/>
          <p:cNvSpPr/>
          <p:nvPr/>
        </p:nvSpPr>
        <p:spPr>
          <a:xfrm>
            <a:off x="460375" y="2462213"/>
            <a:ext cx="4165600" cy="3776662"/>
          </a:xfrm>
          <a:prstGeom prst="roundRect">
            <a:avLst/>
          </a:prstGeom>
          <a:solidFill>
            <a:schemeClr val="bg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17563" y="2957513"/>
            <a:ext cx="6762750" cy="286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Busca por matérias novas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Adaptação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Familiaridade com a Língua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Boa preparação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Choque</a:t>
            </a:r>
          </a:p>
        </p:txBody>
      </p:sp>
      <p:sp>
        <p:nvSpPr>
          <p:cNvPr id="21" name="Right Arrow 20"/>
          <p:cNvSpPr/>
          <p:nvPr/>
        </p:nvSpPr>
        <p:spPr>
          <a:xfrm>
            <a:off x="2284413" y="5343525"/>
            <a:ext cx="4983162" cy="444500"/>
          </a:xfrm>
          <a:prstGeom prst="rightArrow">
            <a:avLst/>
          </a:prstGeom>
          <a:solidFill>
            <a:srgbClr val="62C2E8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http://media.cleveland.com/business_impact/photo/12565542-lar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549"/>
          <a:stretch>
            <a:fillRect/>
          </a:stretch>
        </p:blipFill>
        <p:spPr bwMode="auto">
          <a:xfrm>
            <a:off x="0" y="1789113"/>
            <a:ext cx="9144000" cy="505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96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Primeiro Semestre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8197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4425950" y="4097338"/>
            <a:ext cx="5360988" cy="3290887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4179888"/>
            <a:ext cx="4684713" cy="2678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Quantidade de Recurso Investido em infraestrutura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Tudo aberto aos alunos – </a:t>
            </a:r>
            <a:r>
              <a:rPr lang="pt-BR" sz="1400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Think</a:t>
            </a: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Box –  $25 mi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Forte parceria público - privada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Real incentivo a inovação -&gt; Sem burocracias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Menos teoria e mais ação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Reflexão sobre o perfil do estudante brasileiro</a:t>
            </a:r>
          </a:p>
        </p:txBody>
      </p:sp>
      <p:sp>
        <p:nvSpPr>
          <p:cNvPr id="8200" name="AutoShape 2" descr="Resultado de imagem para thinkbox cwru dream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219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0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Academic Training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9221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460375" y="2281238"/>
            <a:ext cx="4165600" cy="3313112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5175" y="1716088"/>
            <a:ext cx="5021263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Parte mais rica do Intercâmbio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Mais avançada tecnologia de impressão 3D</a:t>
            </a:r>
          </a:p>
          <a:p>
            <a:pPr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     E manufatura aditiva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Ida a conferências na área</a:t>
            </a:r>
          </a:p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sz="1400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Visitas a centros de Pesquisa e Inovação</a:t>
            </a:r>
          </a:p>
        </p:txBody>
      </p:sp>
      <p:grpSp>
        <p:nvGrpSpPr>
          <p:cNvPr id="9224" name="Group 2"/>
          <p:cNvGrpSpPr>
            <a:grpSpLocks/>
          </p:cNvGrpSpPr>
          <p:nvPr/>
        </p:nvGrpSpPr>
        <p:grpSpPr bwMode="auto">
          <a:xfrm>
            <a:off x="654050" y="1671638"/>
            <a:ext cx="7564438" cy="4970462"/>
            <a:chOff x="1579572" y="2054084"/>
            <a:chExt cx="7564428" cy="4971260"/>
          </a:xfrm>
        </p:grpSpPr>
        <p:pic>
          <p:nvPicPr>
            <p:cNvPr id="9225" name="Picture 2" descr="https://fbcdn-sphotos-g-a.akamaihd.net/hphotos-ak-xtf1/t31.0-8/10467046_763586063693935_198582705702634659_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167" r="-2167" b="26488"/>
            <a:stretch>
              <a:fillRect/>
            </a:stretch>
          </p:blipFill>
          <p:spPr bwMode="auto">
            <a:xfrm>
              <a:off x="1579572" y="4539348"/>
              <a:ext cx="4397369" cy="2485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6" name="Picture 4" descr="http://d2n4wb9orp1vta.cloudfront.net/resources/images/cdn/cms/am1202_redefiningplasticsmfg_1A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9338" y="4533705"/>
              <a:ext cx="3314662" cy="2485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7" name="Pictur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9338" y="2054084"/>
              <a:ext cx="3314661" cy="2504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farm6.static.flickr.com/5335/7231278622_e9f68b3ab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06550"/>
            <a:ext cx="9144000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60375" y="417513"/>
            <a:ext cx="5976938" cy="887412"/>
          </a:xfrm>
          <a:prstGeom prst="roundRect">
            <a:avLst/>
          </a:prstGeom>
          <a:solidFill>
            <a:srgbClr val="62C2E8">
              <a:alpha val="2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44" name="AutoShape 4" descr="Resultado de imagem para i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5" name="TextBox 7"/>
          <p:cNvSpPr txBox="1">
            <a:spLocks noChangeArrowheads="1"/>
          </p:cNvSpPr>
          <p:nvPr/>
        </p:nvSpPr>
        <p:spPr bwMode="auto">
          <a:xfrm>
            <a:off x="817563" y="630238"/>
            <a:ext cx="56197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en-US" sz="2400" b="1">
                <a:solidFill>
                  <a:srgbClr val="125197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Intercâmbio   </a:t>
            </a:r>
            <a:r>
              <a:rPr lang="pt-BR" altLang="en-US" sz="1400" b="1">
                <a:solidFill>
                  <a:schemeClr val="accent1"/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</a:rPr>
              <a:t>Segundo Semestre</a:t>
            </a:r>
            <a:endParaRPr lang="en-US" altLang="en-US" sz="1400" b="1">
              <a:solidFill>
                <a:schemeClr val="accent1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</a:endParaRPr>
          </a:p>
        </p:txBody>
      </p:sp>
      <p:pic>
        <p:nvPicPr>
          <p:cNvPr id="10246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4500" y="417513"/>
            <a:ext cx="1892300" cy="87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ounded Rectangle 21"/>
          <p:cNvSpPr/>
          <p:nvPr/>
        </p:nvSpPr>
        <p:spPr>
          <a:xfrm>
            <a:off x="460375" y="2281238"/>
            <a:ext cx="4406900" cy="2868612"/>
          </a:xfrm>
          <a:prstGeom prst="round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rgbClr val="18579B"/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7563" y="2474913"/>
            <a:ext cx="676275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Matérias da Pós-Graduação</a:t>
            </a:r>
          </a:p>
          <a:p>
            <a:pPr lvl="1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Biomechanics</a:t>
            </a: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  <a:p>
            <a:pPr lvl="1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Engineering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and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Management</a:t>
            </a:r>
          </a:p>
          <a:p>
            <a:pPr lvl="1" eaLnBrk="1" fontAlgn="auto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Mechanical</a:t>
            </a:r>
            <a:r>
              <a:rPr lang="pt-BR" dirty="0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 </a:t>
            </a:r>
            <a:r>
              <a:rPr lang="pt-BR" dirty="0" err="1">
                <a:solidFill>
                  <a:schemeClr val="bg2">
                    <a:lumMod val="25000"/>
                  </a:schemeClr>
                </a:solidFill>
                <a:latin typeface="Microsoft JhengHei Light" panose="020B0304030504040204" pitchFamily="34" charset="-128"/>
                <a:ea typeface="Microsoft JhengHei Light" panose="020B0304030504040204" pitchFamily="34" charset="-128"/>
                <a:cs typeface="Microsoft JhengHei Light" panose="020B0304030504040204" pitchFamily="34" charset="-128"/>
              </a:rPr>
              <a:t>Engineering</a:t>
            </a:r>
            <a:endParaRPr lang="pt-BR" dirty="0">
              <a:solidFill>
                <a:schemeClr val="bg2">
                  <a:lumMod val="25000"/>
                </a:schemeClr>
              </a:solidFill>
              <a:latin typeface="Microsoft JhengHei Light" panose="020B0304030504040204" pitchFamily="34" charset="-128"/>
              <a:ea typeface="Microsoft JhengHei Light" panose="020B0304030504040204" pitchFamily="34" charset="-128"/>
              <a:cs typeface="Microsoft JhengHei Light" panose="020B0304030504040204" pitchFamily="34" charset="-128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5237163" y="3714750"/>
            <a:ext cx="3005137" cy="446088"/>
          </a:xfrm>
          <a:prstGeom prst="rightArrow">
            <a:avLst/>
          </a:prstGeom>
          <a:solidFill>
            <a:srgbClr val="62C2E8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374</Words>
  <Application>Microsoft Office PowerPoint</Application>
  <PresentationFormat>Apresentação na tela (4:3)</PresentationFormat>
  <Paragraphs>118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Lucas Pinheiro</dc:creator>
  <cp:lastModifiedBy>amandavs</cp:lastModifiedBy>
  <cp:revision>40</cp:revision>
  <dcterms:created xsi:type="dcterms:W3CDTF">2015-08-24T18:29:48Z</dcterms:created>
  <dcterms:modified xsi:type="dcterms:W3CDTF">2015-08-25T11:51:03Z</dcterms:modified>
</cp:coreProperties>
</file>