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796088" cy="987107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74930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687888"/>
            <a:ext cx="5435600" cy="44402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931863" y="749300"/>
            <a:ext cx="4932362" cy="3700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79450" y="4687888"/>
            <a:ext cx="5437188" cy="44418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372EA4-BB9F-4E95-A6C6-FEC3ACE3CF9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F40CA86-0424-4127-969C-F903BD06079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7250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7250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2B118A7-5718-4BCF-8B52-FDFE3A2CCE0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0551E43-CCF0-4EB8-B958-FBBF28D75B8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73FF69-0AFF-494B-B065-E267371AECB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577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604B61-92D3-463D-B003-939DB050F28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44F521C-C78E-4958-9E35-C2CBC328CD4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F0794D-FFB7-4204-9C81-E4DE8C356F5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A6ACD0-3A0E-43EF-9296-E03CE87C603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BF74E8-1336-4B13-A4A1-CA13D5CD73C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E66F2F-CAFC-48DE-B89D-3406654B5D6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577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  <a:p>
            <a:pPr lvl="4"/>
            <a:r>
              <a:rPr lang="en-GB" smtClean="0"/>
              <a:t>8.º Nível da estrutura de tópicos</a:t>
            </a:r>
          </a:p>
          <a:p>
            <a:pPr lvl="4"/>
            <a:r>
              <a:rPr lang="en-GB" smtClean="0"/>
              <a:t>9.º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pt-BR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7B37111F-9BB3-45F5-9C0D-4B1CC35AF4A7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5929313"/>
            <a:ext cx="9136063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 algn="ctr">
              <a:lnSpc>
                <a:spcPct val="93000"/>
              </a:lnSpc>
              <a:spcAft>
                <a:spcPts val="500"/>
              </a:spcAft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1600">
                <a:solidFill>
                  <a:srgbClr val="006600"/>
                </a:solidFill>
              </a:rPr>
              <a:t>Brasília-DF</a:t>
            </a:r>
          </a:p>
          <a:p>
            <a:pPr marL="17006888" indent="6586538" algn="ctr">
              <a:lnSpc>
                <a:spcPct val="93000"/>
              </a:lnSpc>
              <a:spcAft>
                <a:spcPts val="500"/>
              </a:spcAft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1600">
                <a:solidFill>
                  <a:srgbClr val="006600"/>
                </a:solidFill>
              </a:rPr>
              <a:t>Março/2014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0" y="1357313"/>
            <a:ext cx="1714500" cy="191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95288" y="3860800"/>
            <a:ext cx="8424862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>
                <a:solidFill>
                  <a:srgbClr val="006600"/>
                </a:solidFill>
              </a:rPr>
              <a:t>FLORESTA NACIONAL DE BRASILIA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36588" y="1268413"/>
            <a:ext cx="69357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6600"/>
                </a:solidFill>
              </a:rPr>
              <a:t>Ocupações anteriores à Criação da FLONA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11188" y="2017713"/>
            <a:ext cx="8064500" cy="3109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r>
              <a:rPr lang="pt-BR" sz="2200">
                <a:solidFill>
                  <a:srgbClr val="000000"/>
                </a:solidFill>
              </a:rPr>
              <a:t>Área II da FLONA de Brasília</a:t>
            </a:r>
          </a:p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 marL="457200" lvl="1" indent="0">
              <a:buFont typeface="Arial" charset="0"/>
              <a:buChar char="•"/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r>
              <a:rPr lang="pt-BR" sz="2200">
                <a:solidFill>
                  <a:srgbClr val="000000"/>
                </a:solidFill>
              </a:rPr>
              <a:t>Assentamento 26 de Setembro - 1996 (137 famílias)</a:t>
            </a:r>
          </a:p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r>
              <a:rPr lang="pt-BR" sz="2200">
                <a:solidFill>
                  <a:srgbClr val="000000"/>
                </a:solidFill>
              </a:rPr>
              <a:t>Área III da FLONA</a:t>
            </a:r>
          </a:p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 marL="457200" lvl="1" indent="0">
              <a:buFont typeface="Arial" charset="0"/>
              <a:buChar char="•"/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r>
              <a:rPr lang="pt-BR" sz="2200">
                <a:solidFill>
                  <a:srgbClr val="000000"/>
                </a:solidFill>
              </a:rPr>
              <a:t>Capãozinho II, Maranata, Córrego Cortado</a:t>
            </a:r>
          </a:p>
          <a:p>
            <a:pPr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 marL="457200" lvl="1" indent="0">
              <a:buFont typeface="Arial" charset="0"/>
              <a:buChar char="•"/>
              <a:tabLst>
                <a:tab pos="-8696325" algn="l"/>
                <a:tab pos="-7781925" algn="l"/>
                <a:tab pos="-6867525" algn="l"/>
                <a:tab pos="-5953125" algn="l"/>
                <a:tab pos="-5038725" algn="l"/>
                <a:tab pos="-4124325" algn="l"/>
                <a:tab pos="-3209925" algn="l"/>
                <a:tab pos="-2295525" algn="l"/>
                <a:tab pos="-1381125" algn="l"/>
                <a:tab pos="-466725" algn="l"/>
                <a:tab pos="447675" algn="l"/>
                <a:tab pos="1362075" algn="l"/>
              </a:tabLst>
            </a:pPr>
            <a:r>
              <a:rPr lang="pt-BR" sz="2200">
                <a:solidFill>
                  <a:srgbClr val="000000"/>
                </a:solidFill>
              </a:rPr>
              <a:t>Córrego Zé Pires (cerca 200 famílias)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36588" y="1268413"/>
            <a:ext cx="69357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6600"/>
                </a:solidFill>
              </a:rPr>
              <a:t>Presença aproximada de moradores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84213" y="1628775"/>
            <a:ext cx="8064500" cy="1100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</p:txBody>
      </p:sp>
      <p:graphicFrame>
        <p:nvGraphicFramePr>
          <p:cNvPr id="13319" name="Group 7"/>
          <p:cNvGraphicFramePr>
            <a:graphicFrameLocks noGrp="1"/>
          </p:cNvGraphicFramePr>
          <p:nvPr/>
        </p:nvGraphicFramePr>
        <p:xfrm>
          <a:off x="1258888" y="2017713"/>
          <a:ext cx="6097587" cy="1866905"/>
        </p:xfrm>
        <a:graphic>
          <a:graphicData uri="http://schemas.openxmlformats.org/drawingml/2006/table">
            <a:tbl>
              <a:tblPr/>
              <a:tblGrid>
                <a:gridCol w="3049587"/>
                <a:gridCol w="30480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ÁREA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Nº de famílias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ÁREA 1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ÁREA 2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900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ÁREA 3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250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ÁREA 4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</a:rPr>
                        <a:t>10</a:t>
                      </a:r>
                    </a:p>
                  </a:txBody>
                  <a:tcPr marL="90000" marR="90000" marT="46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1649413"/>
            <a:ext cx="7416800" cy="437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951038" y="1187450"/>
            <a:ext cx="4595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0000"/>
                </a:solidFill>
              </a:rPr>
              <a:t>Área III em Junho de 2011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51038" y="1187450"/>
            <a:ext cx="4595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0000"/>
                </a:solidFill>
              </a:rPr>
              <a:t>Área III em Junho de 2012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1649413"/>
            <a:ext cx="7489825" cy="44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951038" y="1187450"/>
            <a:ext cx="4595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0000"/>
                </a:solidFill>
              </a:rPr>
              <a:t>Área IV em Abril de 2010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2838" y="1649413"/>
            <a:ext cx="7780337" cy="430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951038" y="1187450"/>
            <a:ext cx="4595812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0000"/>
                </a:solidFill>
              </a:rPr>
              <a:t>Área IV em Junho DE 2012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649413"/>
            <a:ext cx="7570787" cy="422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42938" y="571500"/>
            <a:ext cx="7600950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 – Áreas I e II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1196975"/>
            <a:ext cx="7561263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 – Área II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" y="1268413"/>
            <a:ext cx="8110538" cy="424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42938" y="571500"/>
            <a:ext cx="8321675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 – Áreas III e IV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1196975"/>
            <a:ext cx="7559675" cy="4824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1341438"/>
            <a:ext cx="7561263" cy="4319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187450" y="939800"/>
            <a:ext cx="71294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>
                <a:solidFill>
                  <a:srgbClr val="000000"/>
                </a:solidFill>
              </a:rPr>
              <a:t>Área 3 – Junho 2012 – Maranata e Capãozinho 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2938" y="765175"/>
            <a:ext cx="8105775" cy="366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>
                <a:solidFill>
                  <a:srgbClr val="006600"/>
                </a:solidFill>
              </a:rPr>
              <a:t>AUDIÊNCIA PÚBLICA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>
                <a:solidFill>
                  <a:srgbClr val="006600"/>
                </a:solidFill>
              </a:rPr>
              <a:t>COMISSÃO DE MEIO AMBIENTE, DEFESA DO CONSUMIDOR E FISCALIZAÇÃO E CONTROLE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3600">
              <a:solidFill>
                <a:srgbClr val="0066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 b="1">
                <a:solidFill>
                  <a:srgbClr val="006600"/>
                </a:solidFill>
              </a:rPr>
              <a:t>SENADO FEDERAL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b="1">
                <a:solidFill>
                  <a:srgbClr val="006600"/>
                </a:solidFill>
              </a:rPr>
              <a:t>17 de março de 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87450" y="908050"/>
            <a:ext cx="7129463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>
                <a:solidFill>
                  <a:srgbClr val="000000"/>
                </a:solidFill>
              </a:rPr>
              <a:t>Área 3 – Junho 2012 – Córrego Cortado e Córrego Zé Pires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1277938"/>
            <a:ext cx="7777163" cy="427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11188" y="1800225"/>
            <a:ext cx="8064500" cy="222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400">
                <a:solidFill>
                  <a:srgbClr val="000000"/>
                </a:solidFill>
              </a:rPr>
              <a:t>Ações Fiscalizatórias - ICMBio, AGEFIS, SEOPS, PM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4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400">
                <a:solidFill>
                  <a:srgbClr val="000000"/>
                </a:solidFill>
              </a:rPr>
              <a:t>2000 a 2009 - </a:t>
            </a:r>
            <a:r>
              <a:rPr lang="pt-BR" sz="2000">
                <a:solidFill>
                  <a:srgbClr val="000000"/>
                </a:solidFill>
              </a:rPr>
              <a:t>150 autuações por  infração ambiental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4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400">
                <a:solidFill>
                  <a:srgbClr val="000000"/>
                </a:solidFill>
              </a:rPr>
              <a:t>2010 a 2013 - 209</a:t>
            </a:r>
            <a:r>
              <a:rPr lang="pt-BR" sz="2000">
                <a:solidFill>
                  <a:srgbClr val="000000"/>
                </a:solidFill>
              </a:rPr>
              <a:t> autuações por infração ambiental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000">
              <a:solidFill>
                <a:srgbClr val="000000"/>
              </a:solidFill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636588" y="1268413"/>
            <a:ext cx="69357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6600"/>
                </a:solidFill>
              </a:rPr>
              <a:t>Ações de Controle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11188" y="1700213"/>
            <a:ext cx="8064500" cy="3781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u="sng">
                <a:solidFill>
                  <a:srgbClr val="000000"/>
                </a:solidFill>
              </a:rPr>
              <a:t>Conselho Consultivo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 u="sng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</a:rPr>
              <a:t>Renovado </a:t>
            </a: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</a:rPr>
              <a:t>Participação da sociedade civil organizada e das instituições públicas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 u="sng">
                <a:solidFill>
                  <a:srgbClr val="000000"/>
                </a:solidFill>
              </a:rPr>
              <a:t>Plano de Manejo:</a:t>
            </a: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</a:rPr>
              <a:t>Fase final de elaboração com previsão de aprovação em julho de 2014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" y="1370013"/>
            <a:ext cx="2540000" cy="4227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536950" y="908050"/>
            <a:ext cx="4752975" cy="350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>
                <a:solidFill>
                  <a:srgbClr val="000000"/>
                </a:solidFill>
                <a:cs typeface="Arial" charset="0"/>
              </a:rPr>
              <a:t>Sistema </a:t>
            </a:r>
            <a:br>
              <a:rPr lang="en-GB" sz="2200" b="1">
                <a:solidFill>
                  <a:srgbClr val="000000"/>
                </a:solidFill>
                <a:cs typeface="Arial" charset="0"/>
              </a:rPr>
            </a:br>
            <a:r>
              <a:rPr lang="en-GB" sz="2200" b="1">
                <a:solidFill>
                  <a:srgbClr val="000000"/>
                </a:solidFill>
                <a:cs typeface="Arial" charset="0"/>
              </a:rPr>
              <a:t>Nacional de Unidades de Conservação da Natureza (SNUC)</a:t>
            </a:r>
            <a:br>
              <a:rPr lang="en-GB" sz="2200" b="1">
                <a:solidFill>
                  <a:srgbClr val="000000"/>
                </a:solidFill>
                <a:cs typeface="Arial" charset="0"/>
              </a:rPr>
            </a:br>
            <a:endParaRPr lang="en-GB" sz="2200" b="1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>
                <a:solidFill>
                  <a:srgbClr val="000000"/>
                </a:solidFill>
                <a:cs typeface="Arial" charset="0"/>
              </a:rPr>
              <a:t>Lei nº 9.985 de 18/07/2000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600" i="1">
                <a:solidFill>
                  <a:srgbClr val="000000"/>
                </a:solidFill>
              </a:rPr>
              <a:t>CAPÍTULO IV</a:t>
            </a:r>
            <a:br>
              <a:rPr lang="pt-BR" sz="1600" i="1">
                <a:solidFill>
                  <a:srgbClr val="000000"/>
                </a:solidFill>
              </a:rPr>
            </a:br>
            <a:r>
              <a:rPr lang="pt-BR" sz="1600" i="1">
                <a:solidFill>
                  <a:srgbClr val="000000"/>
                </a:solidFill>
              </a:rPr>
              <a:t>DA CRIAÇÃO, IMPLANTAÇÃO E GESTÃO DAS UNIDADES DE CONSERVAÇÃO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>
                <a:solidFill>
                  <a:srgbClr val="000000"/>
                </a:solidFill>
              </a:rPr>
              <a:t>Art. 22.</a:t>
            </a:r>
            <a:r>
              <a:rPr lang="pt-BR" b="1" i="1">
                <a:solidFill>
                  <a:srgbClr val="000000"/>
                </a:solidFill>
              </a:rPr>
              <a:t> </a:t>
            </a:r>
            <a:r>
              <a:rPr lang="pt-BR" i="1">
                <a:solidFill>
                  <a:srgbClr val="000000"/>
                </a:solidFill>
              </a:rPr>
              <a:t>As unidades de conservação são criadas por ato do Poder Público.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i="1">
              <a:solidFill>
                <a:srgbClr val="000000"/>
              </a:solidFill>
            </a:endParaRP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>
                <a:solidFill>
                  <a:srgbClr val="000000"/>
                </a:solidFill>
              </a:rPr>
              <a:t>§ 7</a:t>
            </a:r>
            <a:r>
              <a:rPr lang="pt-BR" i="1" u="sng" baseline="30000">
                <a:solidFill>
                  <a:srgbClr val="000000"/>
                </a:solidFill>
              </a:rPr>
              <a:t>o</a:t>
            </a:r>
            <a:r>
              <a:rPr lang="pt-BR" i="1">
                <a:solidFill>
                  <a:srgbClr val="000000"/>
                </a:solidFill>
              </a:rPr>
              <a:t> A desafetação ou redução dos limites de uma unidade de conservação só pode ser feita mediante lei específica.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2905125"/>
            <a:ext cx="9136063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lnSpc>
                <a:spcPct val="93000"/>
              </a:lnSpc>
              <a:spcAft>
                <a:spcPts val="500"/>
              </a:spcAft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6600"/>
                </a:solidFill>
              </a:rPr>
              <a:t>www.icmbio.gov.br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4575" y="0"/>
            <a:ext cx="1749425" cy="1928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66813" cy="1285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38" y="5575300"/>
            <a:ext cx="5572125" cy="74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-36513" y="44450"/>
            <a:ext cx="8569326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>
                <a:solidFill>
                  <a:srgbClr val="006600"/>
                </a:solidFill>
              </a:rPr>
              <a:t>Unidades de Conservação Federal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>
                <a:solidFill>
                  <a:srgbClr val="006600"/>
                </a:solidFill>
              </a:rPr>
              <a:t>DISTRITO FEDERAL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38" y="1125538"/>
            <a:ext cx="8347075" cy="5697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0"/>
            <a:ext cx="8874125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0063" y="1125538"/>
            <a:ext cx="7959725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SzPct val="26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200" u="sng">
                <a:solidFill>
                  <a:srgbClr val="000000"/>
                </a:solidFill>
                <a:cs typeface="Arial" charset="0"/>
              </a:rPr>
              <a:t>Histórico</a:t>
            </a:r>
            <a:r>
              <a:rPr lang="en-US" sz="220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>
              <a:buClrTx/>
              <a:buSzPct val="26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>
              <a:solidFill>
                <a:srgbClr val="000000"/>
              </a:solidFill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1998 - Termo de Ajustamento de Conduta </a:t>
            </a: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>
              <a:solidFill>
                <a:srgbClr val="000000"/>
              </a:solidFill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(IBAMA, TERRACAP, Fundação Zoobotânica do DF, INCRA, MPDFT e MPF)</a:t>
            </a: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>
              <a:solidFill>
                <a:srgbClr val="000000"/>
              </a:solidFill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>
                <a:solidFill>
                  <a:srgbClr val="000000"/>
                </a:solidFill>
                <a:cs typeface="Arial" charset="0"/>
              </a:rPr>
              <a:t>1999 - Criação da FLONA de Brasília através do Decreto Presidencial S/Nº, de 10/6/1999</a:t>
            </a:r>
          </a:p>
          <a:p>
            <a:pP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>
              <a:solidFill>
                <a:srgbClr val="000000"/>
              </a:solidFill>
              <a:cs typeface="Arial" charset="0"/>
            </a:endParaRPr>
          </a:p>
          <a:p>
            <a:pP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2000 - Ação Civil Pública (2000.34.00.019.016-5)</a:t>
            </a:r>
          </a:p>
          <a:p>
            <a:pPr algn="just">
              <a:spcBef>
                <a:spcPts val="450"/>
              </a:spcBef>
              <a:spcAft>
                <a:spcPts val="500"/>
              </a:spcAft>
              <a:buClr>
                <a:srgbClr val="006600"/>
              </a:buClr>
              <a:buSzPct val="80000"/>
              <a:buFont typeface="Wingdings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cs typeface="Arial" charset="0"/>
            </a:endParaRPr>
          </a:p>
          <a:p>
            <a:pPr algn="just">
              <a:spcBef>
                <a:spcPts val="450"/>
              </a:spcBef>
              <a:buClr>
                <a:srgbClr val="006600"/>
              </a:buClr>
              <a:buSzPct val="80000"/>
              <a:buFont typeface="Wingdings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642938" y="1095375"/>
            <a:ext cx="7673975" cy="4592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800"/>
              </a:spcBef>
              <a:buClrTx/>
              <a:buSzPct val="37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u="sng">
                <a:solidFill>
                  <a:srgbClr val="000000"/>
                </a:solidFill>
                <a:cs typeface="Arial" charset="0"/>
              </a:rPr>
              <a:t>Histórico</a:t>
            </a:r>
            <a:r>
              <a:rPr lang="en-US" sz="220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>
              <a:spcBef>
                <a:spcPts val="800"/>
              </a:spcBef>
              <a:buClrTx/>
              <a:buSzPct val="37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2003 – Sentença 235/2003</a:t>
            </a: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 Confirma a antecipação da Tutela</a:t>
            </a:r>
          </a:p>
          <a:p>
            <a:pPr>
              <a:spcBef>
                <a:spcPts val="80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 Determina à TERRACAP outorgar os títulos de domínio</a:t>
            </a:r>
          </a:p>
          <a:p>
            <a:pPr>
              <a:spcBef>
                <a:spcPts val="80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 GDF efetuar a desocupação da Área II da FLONA (26 de Setembro)</a:t>
            </a:r>
          </a:p>
          <a:p>
            <a:pPr>
              <a:spcBef>
                <a:spcPts val="80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200">
              <a:solidFill>
                <a:srgbClr val="000000"/>
              </a:solidFill>
              <a:cs typeface="Arial" charset="0"/>
            </a:endParaRPr>
          </a:p>
          <a:p>
            <a:pPr>
              <a:spcBef>
                <a:spcPts val="8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200">
                <a:solidFill>
                  <a:srgbClr val="000000"/>
                </a:solidFill>
                <a:cs typeface="Arial" charset="0"/>
              </a:rPr>
              <a:t> IBAMA continuar com “as atribuições que lhe competem como administradora da Unidade de Conservação”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827088" y="1187450"/>
            <a:ext cx="7847012" cy="7591425"/>
            <a:chOff x="521" y="748"/>
            <a:chExt cx="4943" cy="4782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748"/>
              <a:ext cx="4923" cy="33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245" name="Text Box 5"/>
            <p:cNvSpPr txBox="1">
              <a:spLocks noChangeArrowheads="1"/>
            </p:cNvSpPr>
            <p:nvPr/>
          </p:nvSpPr>
          <p:spPr bwMode="auto">
            <a:xfrm>
              <a:off x="4285" y="2880"/>
              <a:ext cx="1179" cy="2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marL="17006888" indent="6586538" algn="r">
                <a:buClrTx/>
                <a:buFontTx/>
                <a:buNone/>
                <a:tabLst>
                  <a:tab pos="17006888" algn="l"/>
                  <a:tab pos="17921288" algn="l"/>
                  <a:tab pos="18835688" algn="l"/>
                  <a:tab pos="19750088" algn="l"/>
                  <a:tab pos="20664488" algn="l"/>
                  <a:tab pos="21578888" algn="l"/>
                  <a:tab pos="22493288" algn="l"/>
                  <a:tab pos="23407688" algn="l"/>
                  <a:tab pos="24322088" algn="l"/>
                  <a:tab pos="25236488" algn="l"/>
                  <a:tab pos="26150888" algn="l"/>
                  <a:tab pos="27065288" algn="l"/>
                </a:tabLst>
              </a:pPr>
              <a:r>
                <a:rPr lang="pt-BR" b="1">
                  <a:solidFill>
                    <a:srgbClr val="FFC000"/>
                  </a:solidFill>
                </a:rPr>
                <a:t>Área 2 </a:t>
              </a:r>
              <a:r>
                <a:rPr lang="pt-BR" b="1">
                  <a:solidFill>
                    <a:srgbClr val="FFC000"/>
                  </a:solidFill>
                  <a:latin typeface="Symbol" pitchFamily="16" charset="2"/>
                </a:rPr>
                <a:t></a:t>
              </a:r>
              <a:r>
                <a:rPr lang="pt-BR" b="1">
                  <a:solidFill>
                    <a:srgbClr val="FFC000"/>
                  </a:solidFill>
                </a:rPr>
                <a:t> 996 ha</a:t>
              </a:r>
            </a:p>
          </p:txBody>
        </p:sp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680" y="2696"/>
              <a:ext cx="1314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b="1">
                  <a:solidFill>
                    <a:srgbClr val="FFC000"/>
                  </a:solidFill>
                </a:rPr>
                <a:t>Área 3 </a:t>
              </a:r>
              <a:r>
                <a:rPr lang="pt-BR" b="1">
                  <a:solidFill>
                    <a:srgbClr val="FFC000"/>
                  </a:solidFill>
                  <a:latin typeface="Symbol" pitchFamily="16" charset="2"/>
                </a:rPr>
                <a:t></a:t>
              </a:r>
              <a:r>
                <a:rPr lang="pt-BR" b="1">
                  <a:solidFill>
                    <a:srgbClr val="FFC000"/>
                  </a:solidFill>
                </a:rPr>
                <a:t> 3.074 ha</a:t>
              </a:r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3197" y="1065"/>
              <a:ext cx="1359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b="1">
                  <a:solidFill>
                    <a:srgbClr val="FFC000"/>
                  </a:solidFill>
                </a:rPr>
                <a:t>Área 4 </a:t>
              </a:r>
              <a:r>
                <a:rPr lang="pt-BR" b="1">
                  <a:solidFill>
                    <a:srgbClr val="FFC000"/>
                  </a:solidFill>
                  <a:latin typeface="Symbol" pitchFamily="16" charset="2"/>
                </a:rPr>
                <a:t></a:t>
              </a:r>
              <a:r>
                <a:rPr lang="pt-BR" b="1">
                  <a:solidFill>
                    <a:srgbClr val="FFC000"/>
                  </a:solidFill>
                </a:rPr>
                <a:t> 1.927 ha</a:t>
              </a:r>
            </a:p>
          </p:txBody>
        </p:sp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2063" y="3203"/>
              <a:ext cx="1360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b="1">
                  <a:solidFill>
                    <a:srgbClr val="FFC000"/>
                  </a:solidFill>
                </a:rPr>
                <a:t>Área 1 </a:t>
              </a:r>
              <a:r>
                <a:rPr lang="pt-BR" b="1">
                  <a:solidFill>
                    <a:srgbClr val="FFC000"/>
                  </a:solidFill>
                  <a:latin typeface="Symbol" pitchFamily="16" charset="2"/>
                </a:rPr>
                <a:t></a:t>
              </a:r>
              <a:r>
                <a:rPr lang="pt-BR" b="1">
                  <a:solidFill>
                    <a:srgbClr val="FFC000"/>
                  </a:solidFill>
                </a:rPr>
                <a:t> 3.353 ha</a:t>
              </a:r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3786" y="3294"/>
              <a:ext cx="317" cy="317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marL="21791613" indent="1801813" algn="r">
                <a:buClrTx/>
                <a:buFontTx/>
                <a:buNone/>
                <a:tabLst>
                  <a:tab pos="21791613" algn="l"/>
                  <a:tab pos="22706013" algn="l"/>
                  <a:tab pos="23620413" algn="l"/>
                  <a:tab pos="24534813" algn="l"/>
                  <a:tab pos="25449213" algn="l"/>
                  <a:tab pos="26363613" algn="l"/>
                  <a:tab pos="27278013" algn="l"/>
                  <a:tab pos="28192413" algn="l"/>
                  <a:tab pos="29106813" algn="l"/>
                  <a:tab pos="30021213" algn="l"/>
                  <a:tab pos="30935613" algn="l"/>
                  <a:tab pos="31850013" algn="l"/>
                </a:tabLst>
              </a:pPr>
              <a:r>
                <a:rPr lang="pt-BR" sz="2400" b="1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10250" name="Oval 10"/>
            <p:cNvSpPr>
              <a:spLocks noChangeArrowheads="1"/>
            </p:cNvSpPr>
            <p:nvPr/>
          </p:nvSpPr>
          <p:spPr bwMode="auto">
            <a:xfrm>
              <a:off x="4784" y="3294"/>
              <a:ext cx="317" cy="317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2400" b="1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10251" name="Oval 11"/>
            <p:cNvSpPr>
              <a:spLocks noChangeArrowheads="1"/>
            </p:cNvSpPr>
            <p:nvPr/>
          </p:nvSpPr>
          <p:spPr bwMode="auto">
            <a:xfrm>
              <a:off x="1201" y="1524"/>
              <a:ext cx="317" cy="317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2400" b="1">
                  <a:solidFill>
                    <a:srgbClr val="FF3300"/>
                  </a:solidFill>
                </a:rPr>
                <a:t>3</a:t>
              </a:r>
            </a:p>
          </p:txBody>
        </p:sp>
        <p:sp>
          <p:nvSpPr>
            <p:cNvPr id="10252" name="Oval 12"/>
            <p:cNvSpPr>
              <a:spLocks noChangeArrowheads="1"/>
            </p:cNvSpPr>
            <p:nvPr/>
          </p:nvSpPr>
          <p:spPr bwMode="auto">
            <a:xfrm>
              <a:off x="2653" y="1071"/>
              <a:ext cx="317" cy="317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2400" b="1">
                  <a:solidFill>
                    <a:srgbClr val="FF330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49913"/>
            <a:ext cx="2000250" cy="1208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8425" y="0"/>
            <a:ext cx="1425575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75" y="5597525"/>
            <a:ext cx="928688" cy="1036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42938" y="571500"/>
            <a:ext cx="6929437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marL="17006888" indent="6586538">
              <a:lnSpc>
                <a:spcPct val="93000"/>
              </a:lnSpc>
              <a:buClrTx/>
              <a:buFontTx/>
              <a:buNone/>
              <a:tabLst>
                <a:tab pos="17006888" algn="l"/>
                <a:tab pos="17921288" algn="l"/>
                <a:tab pos="18835688" algn="l"/>
                <a:tab pos="19750088" algn="l"/>
                <a:tab pos="20664488" algn="l"/>
                <a:tab pos="21578888" algn="l"/>
                <a:tab pos="22493288" algn="l"/>
                <a:tab pos="23407688" algn="l"/>
                <a:tab pos="24322088" algn="l"/>
                <a:tab pos="25236488" algn="l"/>
                <a:tab pos="26150888" algn="l"/>
                <a:tab pos="27065288" algn="l"/>
              </a:tabLst>
            </a:pPr>
            <a:r>
              <a:rPr lang="pt-BR" sz="3600">
                <a:solidFill>
                  <a:srgbClr val="006600"/>
                </a:solidFill>
              </a:rPr>
              <a:t>FLONA DE BRASILIA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258888" y="1628775"/>
            <a:ext cx="8066087" cy="445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Conter a ocupação desordenada do solo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Proteção de nascentes e áreas de recarga de mananciais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Proximidade com o Parque Nacional de Brasília 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Proximidade com a barragem do Descoberto  (abastecimento de 65% da população do DF)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protege espécies da fauna ameaçada, endêmicas do Cerrado e abriga riqueza de flora</a:t>
            </a: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endParaRPr lang="pt-BR" sz="2200">
              <a:solidFill>
                <a:srgbClr val="000000"/>
              </a:solidFill>
            </a:endParaRPr>
          </a:p>
          <a:p>
            <a:pPr>
              <a:tabLst>
                <a:tab pos="-6243638" algn="l"/>
                <a:tab pos="-5329238" algn="l"/>
                <a:tab pos="-4414838" algn="l"/>
                <a:tab pos="-3500438" algn="l"/>
                <a:tab pos="-2586038" algn="l"/>
                <a:tab pos="-1671638" algn="l"/>
                <a:tab pos="-757238" algn="l"/>
                <a:tab pos="157163" algn="l"/>
                <a:tab pos="1071563" algn="l"/>
                <a:tab pos="1985963" algn="l"/>
                <a:tab pos="2900363" algn="l"/>
                <a:tab pos="3814763" algn="l"/>
              </a:tabLst>
            </a:pPr>
            <a:r>
              <a:rPr lang="pt-BR" sz="2200">
                <a:solidFill>
                  <a:srgbClr val="000000"/>
                </a:solidFill>
              </a:rPr>
              <a:t>17 pesquisas científicas em curso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36588" y="1196975"/>
            <a:ext cx="693578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>
                <a:solidFill>
                  <a:srgbClr val="006600"/>
                </a:solidFill>
              </a:rPr>
              <a:t>Relevância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452</Words>
  <Application>Microsoft Office PowerPoint</Application>
  <PresentationFormat>Apresentação na tela (4:3)</PresentationFormat>
  <Paragraphs>117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Times New Roman</vt:lpstr>
      <vt:lpstr>Calibri</vt:lpstr>
      <vt:lpstr>Microsoft YaHei</vt:lpstr>
      <vt:lpstr>Arial</vt:lpstr>
      <vt:lpstr>Lucida Sans Unicode</vt:lpstr>
      <vt:lpstr>Wingdings</vt:lpstr>
      <vt:lpstr>Symbol</vt:lpstr>
      <vt:lpstr>Verdana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60196203104</dc:creator>
  <cp:lastModifiedBy>operne</cp:lastModifiedBy>
  <cp:revision>20</cp:revision>
  <cp:lastPrinted>1601-01-01T00:00:00Z</cp:lastPrinted>
  <dcterms:created xsi:type="dcterms:W3CDTF">2010-06-29T14:46:35Z</dcterms:created>
  <dcterms:modified xsi:type="dcterms:W3CDTF">2014-03-17T11:27:32Z</dcterms:modified>
</cp:coreProperties>
</file>