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64" r:id="rId10"/>
    <p:sldId id="265" r:id="rId11"/>
    <p:sldId id="269" r:id="rId12"/>
    <p:sldId id="268" r:id="rId13"/>
    <p:sldId id="26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66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ardo Ortiz" userId="a353e1ebb1806bcc" providerId="LiveId" clId="{86D926E3-355B-461C-AD81-A01D92C37C5A}"/>
    <pc:docChg chg="custSel modSld">
      <pc:chgData name="Ricardo Ortiz" userId="a353e1ebb1806bcc" providerId="LiveId" clId="{86D926E3-355B-461C-AD81-A01D92C37C5A}" dt="2023-07-01T05:31:22.718" v="393" actId="20577"/>
      <pc:docMkLst>
        <pc:docMk/>
      </pc:docMkLst>
      <pc:sldChg chg="modSp mod modTransition">
        <pc:chgData name="Ricardo Ortiz" userId="a353e1ebb1806bcc" providerId="LiveId" clId="{86D926E3-355B-461C-AD81-A01D92C37C5A}" dt="2023-07-01T05:24:22.052" v="142" actId="20577"/>
        <pc:sldMkLst>
          <pc:docMk/>
          <pc:sldMk cId="1395750405" sldId="256"/>
        </pc:sldMkLst>
        <pc:spChg chg="mod">
          <ac:chgData name="Ricardo Ortiz" userId="a353e1ebb1806bcc" providerId="LiveId" clId="{86D926E3-355B-461C-AD81-A01D92C37C5A}" dt="2023-07-01T05:24:22.052" v="142" actId="20577"/>
          <ac:spMkLst>
            <pc:docMk/>
            <pc:sldMk cId="1395750405" sldId="256"/>
            <ac:spMk id="2" creationId="{8FE829CB-6123-36DF-7358-0D152E4327FC}"/>
          </ac:spMkLst>
        </pc:spChg>
        <pc:spChg chg="mod">
          <ac:chgData name="Ricardo Ortiz" userId="a353e1ebb1806bcc" providerId="LiveId" clId="{86D926E3-355B-461C-AD81-A01D92C37C5A}" dt="2023-07-01T05:24:14.030" v="131" actId="114"/>
          <ac:spMkLst>
            <pc:docMk/>
            <pc:sldMk cId="1395750405" sldId="256"/>
            <ac:spMk id="3" creationId="{CE7CF944-0539-0F9B-62EE-CF249B47A687}"/>
          </ac:spMkLst>
        </pc:spChg>
      </pc:sldChg>
      <pc:sldChg chg="modSp mod modTransition">
        <pc:chgData name="Ricardo Ortiz" userId="a353e1ebb1806bcc" providerId="LiveId" clId="{86D926E3-355B-461C-AD81-A01D92C37C5A}" dt="2023-07-01T05:25:05.792" v="144" actId="115"/>
        <pc:sldMkLst>
          <pc:docMk/>
          <pc:sldMk cId="145800358" sldId="257"/>
        </pc:sldMkLst>
        <pc:spChg chg="mod">
          <ac:chgData name="Ricardo Ortiz" userId="a353e1ebb1806bcc" providerId="LiveId" clId="{86D926E3-355B-461C-AD81-A01D92C37C5A}" dt="2023-07-01T05:25:05.792" v="144" actId="115"/>
          <ac:spMkLst>
            <pc:docMk/>
            <pc:sldMk cId="145800358" sldId="257"/>
            <ac:spMk id="2" creationId="{79898825-F70F-AD21-D9B2-37147F128052}"/>
          </ac:spMkLst>
        </pc:spChg>
      </pc:sldChg>
      <pc:sldChg chg="modTransition">
        <pc:chgData name="Ricardo Ortiz" userId="a353e1ebb1806bcc" providerId="LiveId" clId="{86D926E3-355B-461C-AD81-A01D92C37C5A}" dt="2023-07-01T05:22:39.334" v="119"/>
        <pc:sldMkLst>
          <pc:docMk/>
          <pc:sldMk cId="1518986706" sldId="258"/>
        </pc:sldMkLst>
      </pc:sldChg>
      <pc:sldChg chg="modTransition">
        <pc:chgData name="Ricardo Ortiz" userId="a353e1ebb1806bcc" providerId="LiveId" clId="{86D926E3-355B-461C-AD81-A01D92C37C5A}" dt="2023-07-01T05:22:16.110" v="116"/>
        <pc:sldMkLst>
          <pc:docMk/>
          <pc:sldMk cId="2826282286" sldId="259"/>
        </pc:sldMkLst>
      </pc:sldChg>
      <pc:sldChg chg="modTransition">
        <pc:chgData name="Ricardo Ortiz" userId="a353e1ebb1806bcc" providerId="LiveId" clId="{86D926E3-355B-461C-AD81-A01D92C37C5A}" dt="2023-07-01T05:22:24.061" v="117"/>
        <pc:sldMkLst>
          <pc:docMk/>
          <pc:sldMk cId="3430351112" sldId="260"/>
        </pc:sldMkLst>
      </pc:sldChg>
      <pc:sldChg chg="modSp mod modTransition">
        <pc:chgData name="Ricardo Ortiz" userId="a353e1ebb1806bcc" providerId="LiveId" clId="{86D926E3-355B-461C-AD81-A01D92C37C5A}" dt="2023-07-01T05:30:23.346" v="371" actId="27636"/>
        <pc:sldMkLst>
          <pc:docMk/>
          <pc:sldMk cId="2222885405" sldId="261"/>
        </pc:sldMkLst>
        <pc:spChg chg="mod">
          <ac:chgData name="Ricardo Ortiz" userId="a353e1ebb1806bcc" providerId="LiveId" clId="{86D926E3-355B-461C-AD81-A01D92C37C5A}" dt="2023-07-01T05:30:23.346" v="371" actId="27636"/>
          <ac:spMkLst>
            <pc:docMk/>
            <pc:sldMk cId="2222885405" sldId="261"/>
            <ac:spMk id="3" creationId="{6910319F-D999-813A-DA32-338D5797026C}"/>
          </ac:spMkLst>
        </pc:spChg>
      </pc:sldChg>
      <pc:sldChg chg="modSp mod modTransition">
        <pc:chgData name="Ricardo Ortiz" userId="a353e1ebb1806bcc" providerId="LiveId" clId="{86D926E3-355B-461C-AD81-A01D92C37C5A}" dt="2023-07-01T05:30:39.092" v="377" actId="1076"/>
        <pc:sldMkLst>
          <pc:docMk/>
          <pc:sldMk cId="3238046330" sldId="262"/>
        </pc:sldMkLst>
        <pc:spChg chg="mod">
          <ac:chgData name="Ricardo Ortiz" userId="a353e1ebb1806bcc" providerId="LiveId" clId="{86D926E3-355B-461C-AD81-A01D92C37C5A}" dt="2023-07-01T05:30:39.092" v="377" actId="1076"/>
          <ac:spMkLst>
            <pc:docMk/>
            <pc:sldMk cId="3238046330" sldId="262"/>
            <ac:spMk id="2" creationId="{BCEE55E4-3E15-FBFB-8326-AA75947E56E1}"/>
          </ac:spMkLst>
        </pc:spChg>
        <pc:spChg chg="mod">
          <ac:chgData name="Ricardo Ortiz" userId="a353e1ebb1806bcc" providerId="LiveId" clId="{86D926E3-355B-461C-AD81-A01D92C37C5A}" dt="2023-07-01T05:30:35.834" v="376" actId="688"/>
          <ac:spMkLst>
            <pc:docMk/>
            <pc:sldMk cId="3238046330" sldId="262"/>
            <ac:spMk id="3" creationId="{103D300D-FD75-F4D5-4903-71529840DAC2}"/>
          </ac:spMkLst>
        </pc:spChg>
      </pc:sldChg>
      <pc:sldChg chg="modTransition">
        <pc:chgData name="Ricardo Ortiz" userId="a353e1ebb1806bcc" providerId="LiveId" clId="{86D926E3-355B-461C-AD81-A01D92C37C5A}" dt="2023-07-01T05:23:02.677" v="122"/>
        <pc:sldMkLst>
          <pc:docMk/>
          <pc:sldMk cId="3103638817" sldId="263"/>
        </pc:sldMkLst>
      </pc:sldChg>
      <pc:sldChg chg="modSp mod modTransition">
        <pc:chgData name="Ricardo Ortiz" userId="a353e1ebb1806bcc" providerId="LiveId" clId="{86D926E3-355B-461C-AD81-A01D92C37C5A}" dt="2023-07-01T05:30:52.701" v="380" actId="27636"/>
        <pc:sldMkLst>
          <pc:docMk/>
          <pc:sldMk cId="2568200471" sldId="264"/>
        </pc:sldMkLst>
        <pc:spChg chg="mod">
          <ac:chgData name="Ricardo Ortiz" userId="a353e1ebb1806bcc" providerId="LiveId" clId="{86D926E3-355B-461C-AD81-A01D92C37C5A}" dt="2023-07-01T05:30:52.701" v="380" actId="27636"/>
          <ac:spMkLst>
            <pc:docMk/>
            <pc:sldMk cId="2568200471" sldId="264"/>
            <ac:spMk id="3" creationId="{CCC72FC9-764C-F504-042D-6421426C2377}"/>
          </ac:spMkLst>
        </pc:spChg>
      </pc:sldChg>
      <pc:sldChg chg="modTransition">
        <pc:chgData name="Ricardo Ortiz" userId="a353e1ebb1806bcc" providerId="LiveId" clId="{86D926E3-355B-461C-AD81-A01D92C37C5A}" dt="2023-07-01T05:23:22.499" v="124"/>
        <pc:sldMkLst>
          <pc:docMk/>
          <pc:sldMk cId="3909101811" sldId="265"/>
        </pc:sldMkLst>
      </pc:sldChg>
      <pc:sldChg chg="modSp mod modTransition">
        <pc:chgData name="Ricardo Ortiz" userId="a353e1ebb1806bcc" providerId="LiveId" clId="{86D926E3-355B-461C-AD81-A01D92C37C5A}" dt="2023-07-01T05:31:22.718" v="393" actId="20577"/>
        <pc:sldMkLst>
          <pc:docMk/>
          <pc:sldMk cId="1693775091" sldId="266"/>
        </pc:sldMkLst>
        <pc:spChg chg="mod">
          <ac:chgData name="Ricardo Ortiz" userId="a353e1ebb1806bcc" providerId="LiveId" clId="{86D926E3-355B-461C-AD81-A01D92C37C5A}" dt="2023-07-01T05:25:44.644" v="166" actId="20577"/>
          <ac:spMkLst>
            <pc:docMk/>
            <pc:sldMk cId="1693775091" sldId="266"/>
            <ac:spMk id="2" creationId="{E8B91D6A-E2CE-CFC7-406A-84D32C75503B}"/>
          </ac:spMkLst>
        </pc:spChg>
        <pc:spChg chg="mod">
          <ac:chgData name="Ricardo Ortiz" userId="a353e1ebb1806bcc" providerId="LiveId" clId="{86D926E3-355B-461C-AD81-A01D92C37C5A}" dt="2023-07-01T05:31:22.718" v="393" actId="20577"/>
          <ac:spMkLst>
            <pc:docMk/>
            <pc:sldMk cId="1693775091" sldId="266"/>
            <ac:spMk id="3" creationId="{A5D9CDB8-4297-EEA1-DE5A-55C33EF6BE2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pt-BR"/>
              <a:t>Clique para editar o título Mestre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C6AB66EF-9DB6-494B-834A-0DBEDF30FB1E}" type="datetimeFigureOut">
              <a:rPr lang="pt-BR" smtClean="0"/>
              <a:t>02/07/2023</a:t>
            </a:fld>
            <a:endParaRPr lang="pt-B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pt-B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5E966136-F934-487D-A6E1-1BF7F7A34817}" type="slidenum">
              <a:rPr lang="pt-BR" smtClean="0"/>
              <a:t>‹nº›</a:t>
            </a:fld>
            <a:endParaRPr lang="pt-B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419705895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C6AB66EF-9DB6-494B-834A-0DBEDF30FB1E}" type="datetimeFigureOut">
              <a:rPr lang="pt-BR" smtClean="0"/>
              <a:t>02/07/2023</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5E966136-F934-487D-A6E1-1BF7F7A34817}" type="slidenum">
              <a:rPr lang="pt-BR" smtClean="0"/>
              <a:t>‹nº›</a:t>
            </a:fld>
            <a:endParaRPr lang="pt-BR"/>
          </a:p>
        </p:txBody>
      </p:sp>
    </p:spTree>
    <p:extLst>
      <p:ext uri="{BB962C8B-B14F-4D97-AF65-F5344CB8AC3E}">
        <p14:creationId xmlns:p14="http://schemas.microsoft.com/office/powerpoint/2010/main" val="4068591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C6AB66EF-9DB6-494B-834A-0DBEDF30FB1E}" type="datetimeFigureOut">
              <a:rPr lang="pt-BR" smtClean="0"/>
              <a:t>02/07/2023</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5E966136-F934-487D-A6E1-1BF7F7A34817}" type="slidenum">
              <a:rPr lang="pt-BR" smtClean="0"/>
              <a:t>‹nº›</a:t>
            </a:fld>
            <a:endParaRPr lang="pt-BR"/>
          </a:p>
        </p:txBody>
      </p:sp>
    </p:spTree>
    <p:extLst>
      <p:ext uri="{BB962C8B-B14F-4D97-AF65-F5344CB8AC3E}">
        <p14:creationId xmlns:p14="http://schemas.microsoft.com/office/powerpoint/2010/main" val="3383743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C6AB66EF-9DB6-494B-834A-0DBEDF30FB1E}" type="datetimeFigureOut">
              <a:rPr lang="pt-BR" smtClean="0"/>
              <a:t>02/07/2023</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5E966136-F934-487D-A6E1-1BF7F7A34817}" type="slidenum">
              <a:rPr lang="pt-BR" smtClean="0"/>
              <a:t>‹nº›</a:t>
            </a:fld>
            <a:endParaRPr lang="pt-BR"/>
          </a:p>
        </p:txBody>
      </p:sp>
    </p:spTree>
    <p:extLst>
      <p:ext uri="{BB962C8B-B14F-4D97-AF65-F5344CB8AC3E}">
        <p14:creationId xmlns:p14="http://schemas.microsoft.com/office/powerpoint/2010/main" val="2114493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pt-BR"/>
              <a:t>Clique para editar o título Mestre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C6AB66EF-9DB6-494B-834A-0DBEDF30FB1E}" type="datetimeFigureOut">
              <a:rPr lang="pt-BR" smtClean="0"/>
              <a:t>02/07/2023</a:t>
            </a:fld>
            <a:endParaRPr lang="pt-B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pt-B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5E966136-F934-487D-A6E1-1BF7F7A34817}" type="slidenum">
              <a:rPr lang="pt-BR" smtClean="0"/>
              <a:t>‹nº›</a:t>
            </a:fld>
            <a:endParaRPr lang="pt-B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37113502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pt-BR"/>
              <a:t>Clique para editar o título Mestre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C6AB66EF-9DB6-494B-834A-0DBEDF30FB1E}" type="datetimeFigureOut">
              <a:rPr lang="pt-BR" smtClean="0"/>
              <a:t>02/07/2023</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5E966136-F934-487D-A6E1-1BF7F7A34817}" type="slidenum">
              <a:rPr lang="pt-BR" smtClean="0"/>
              <a:t>‹nº›</a:t>
            </a:fld>
            <a:endParaRPr lang="pt-BR"/>
          </a:p>
        </p:txBody>
      </p:sp>
    </p:spTree>
    <p:extLst>
      <p:ext uri="{BB962C8B-B14F-4D97-AF65-F5344CB8AC3E}">
        <p14:creationId xmlns:p14="http://schemas.microsoft.com/office/powerpoint/2010/main" val="3706902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pt-BR"/>
              <a:t>Clique para editar o título Mestre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C6AB66EF-9DB6-494B-834A-0DBEDF30FB1E}" type="datetimeFigureOut">
              <a:rPr lang="pt-BR" smtClean="0"/>
              <a:t>02/07/2023</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5E966136-F934-487D-A6E1-1BF7F7A34817}" type="slidenum">
              <a:rPr lang="pt-BR" smtClean="0"/>
              <a:t>‹nº›</a:t>
            </a:fld>
            <a:endParaRPr lang="pt-BR"/>
          </a:p>
        </p:txBody>
      </p:sp>
    </p:spTree>
    <p:extLst>
      <p:ext uri="{BB962C8B-B14F-4D97-AF65-F5344CB8AC3E}">
        <p14:creationId xmlns:p14="http://schemas.microsoft.com/office/powerpoint/2010/main" val="2811400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C6AB66EF-9DB6-494B-834A-0DBEDF30FB1E}" type="datetimeFigureOut">
              <a:rPr lang="pt-BR" smtClean="0"/>
              <a:t>02/07/2023</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5E966136-F934-487D-A6E1-1BF7F7A34817}" type="slidenum">
              <a:rPr lang="pt-BR" smtClean="0"/>
              <a:t>‹nº›</a:t>
            </a:fld>
            <a:endParaRPr lang="pt-BR"/>
          </a:p>
        </p:txBody>
      </p:sp>
    </p:spTree>
    <p:extLst>
      <p:ext uri="{BB962C8B-B14F-4D97-AF65-F5344CB8AC3E}">
        <p14:creationId xmlns:p14="http://schemas.microsoft.com/office/powerpoint/2010/main" val="1806794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AB66EF-9DB6-494B-834A-0DBEDF30FB1E}" type="datetimeFigureOut">
              <a:rPr lang="pt-BR" smtClean="0"/>
              <a:t>02/07/2023</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5E966136-F934-487D-A6E1-1BF7F7A34817}" type="slidenum">
              <a:rPr lang="pt-BR" smtClean="0"/>
              <a:t>‹nº›</a:t>
            </a:fld>
            <a:endParaRPr lang="pt-BR"/>
          </a:p>
        </p:txBody>
      </p:sp>
    </p:spTree>
    <p:extLst>
      <p:ext uri="{BB962C8B-B14F-4D97-AF65-F5344CB8AC3E}">
        <p14:creationId xmlns:p14="http://schemas.microsoft.com/office/powerpoint/2010/main" val="4852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pt-BR"/>
              <a:t>Clique para editar o título Mestre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C6AB66EF-9DB6-494B-834A-0DBEDF30FB1E}" type="datetimeFigureOut">
              <a:rPr lang="pt-BR" smtClean="0"/>
              <a:t>02/07/2023</a:t>
            </a:fld>
            <a:endParaRPr lang="pt-B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pt-B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5E966136-F934-487D-A6E1-1BF7F7A34817}" type="slidenum">
              <a:rPr lang="pt-BR" smtClean="0"/>
              <a:t>‹nº›</a:t>
            </a:fld>
            <a:endParaRPr lang="pt-B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89492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C6AB66EF-9DB6-494B-834A-0DBEDF30FB1E}" type="datetimeFigureOut">
              <a:rPr lang="pt-BR" smtClean="0"/>
              <a:t>02/07/2023</a:t>
            </a:fld>
            <a:endParaRPr lang="pt-B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pt-B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5E966136-F934-487D-A6E1-1BF7F7A34817}" type="slidenum">
              <a:rPr lang="pt-BR" smtClean="0"/>
              <a:t>‹nº›</a:t>
            </a:fld>
            <a:endParaRPr lang="pt-B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2320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C6AB66EF-9DB6-494B-834A-0DBEDF30FB1E}" type="datetimeFigureOut">
              <a:rPr lang="pt-BR" smtClean="0"/>
              <a:t>02/07/2023</a:t>
            </a:fld>
            <a:endParaRPr lang="pt-B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pt-B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5E966136-F934-487D-A6E1-1BF7F7A34817}" type="slidenum">
              <a:rPr lang="pt-BR" smtClean="0"/>
              <a:t>‹nº›</a:t>
            </a:fld>
            <a:endParaRPr lang="pt-B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2592849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cpj.org/data/killed/2022/?status=Killed&amp;motiveConfirmed%5B%5D=Confirmed&amp;motiveUnconfirmed%5B%5D=Unconfirmed&amp;type%5B%5D=Journalist&amp;type%5B%5D=Media%20Worker&amp;start_year=2022&amp;end_year=2022&amp;group_by=location"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unesdoc.unesco.org/ark:/48223/pf0000379589"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E829CB-6123-36DF-7358-0D152E4327FC}"/>
              </a:ext>
            </a:extLst>
          </p:cNvPr>
          <p:cNvSpPr>
            <a:spLocks noGrp="1"/>
          </p:cNvSpPr>
          <p:nvPr>
            <p:ph type="ctrTitle"/>
          </p:nvPr>
        </p:nvSpPr>
        <p:spPr>
          <a:xfrm>
            <a:off x="1751497" y="1220563"/>
            <a:ext cx="8361229" cy="781492"/>
          </a:xfrm>
        </p:spPr>
        <p:txBody>
          <a:bodyPr/>
          <a:lstStyle/>
          <a:p>
            <a:r>
              <a:rPr lang="pt-BR" sz="4400" b="1" dirty="0">
                <a:effectLst>
                  <a:outerShdw blurRad="38100" dist="38100" dir="2700000" algn="tl">
                    <a:srgbClr val="000000">
                      <a:alpha val="43137"/>
                    </a:srgbClr>
                  </a:outerShdw>
                </a:effectLst>
              </a:rPr>
              <a:t>Audiência pública interativa</a:t>
            </a:r>
          </a:p>
        </p:txBody>
      </p:sp>
      <p:sp>
        <p:nvSpPr>
          <p:cNvPr id="3" name="Subtítulo 2">
            <a:extLst>
              <a:ext uri="{FF2B5EF4-FFF2-40B4-BE49-F238E27FC236}">
                <a16:creationId xmlns:a16="http://schemas.microsoft.com/office/drawing/2014/main" id="{CE7CF944-0539-0F9B-62EE-CF249B47A687}"/>
              </a:ext>
            </a:extLst>
          </p:cNvPr>
          <p:cNvSpPr>
            <a:spLocks noGrp="1"/>
          </p:cNvSpPr>
          <p:nvPr>
            <p:ph type="subTitle" idx="1"/>
          </p:nvPr>
        </p:nvSpPr>
        <p:spPr>
          <a:xfrm>
            <a:off x="2680163" y="2252313"/>
            <a:ext cx="6831673" cy="3484344"/>
          </a:xfrm>
        </p:spPr>
        <p:txBody>
          <a:bodyPr>
            <a:normAutofit/>
          </a:bodyPr>
          <a:lstStyle/>
          <a:p>
            <a:r>
              <a:rPr lang="pt-BR" sz="4400" i="1" dirty="0">
                <a:effectLst>
                  <a:outerShdw blurRad="38100" dist="38100" dir="2700000" algn="tl">
                    <a:srgbClr val="000000">
                      <a:alpha val="43137"/>
                    </a:srgbClr>
                  </a:outerShdw>
                </a:effectLst>
              </a:rPr>
              <a:t>Violência Contra Profissionais de Comunicação e Valorização da Comunicação Social </a:t>
            </a:r>
            <a:endParaRPr lang="pt-BR" sz="4000" i="1" dirty="0">
              <a:effectLst>
                <a:outerShdw blurRad="38100" dist="38100" dir="2700000" algn="tl">
                  <a:srgbClr val="000000">
                    <a:alpha val="43137"/>
                  </a:srgbClr>
                </a:outerShdw>
              </a:effectLst>
            </a:endParaRPr>
          </a:p>
        </p:txBody>
      </p:sp>
      <p:sp>
        <p:nvSpPr>
          <p:cNvPr id="4" name="Subtítulo 2">
            <a:extLst>
              <a:ext uri="{FF2B5EF4-FFF2-40B4-BE49-F238E27FC236}">
                <a16:creationId xmlns:a16="http://schemas.microsoft.com/office/drawing/2014/main" id="{DC01E1B6-7C54-F338-9F37-7442144D7071}"/>
              </a:ext>
            </a:extLst>
          </p:cNvPr>
          <p:cNvSpPr txBox="1">
            <a:spLocks/>
          </p:cNvSpPr>
          <p:nvPr/>
        </p:nvSpPr>
        <p:spPr>
          <a:xfrm>
            <a:off x="1379148" y="5637436"/>
            <a:ext cx="4338258" cy="1181261"/>
          </a:xfrm>
          <a:prstGeom prst="rect">
            <a:avLst/>
          </a:prstGeom>
        </p:spPr>
        <p:txBody>
          <a:bodyPr vert="horz" lIns="91440" tIns="45720" rIns="91440" bIns="45720" rtlCol="0">
            <a:normAutofit fontScale="85000" lnSpcReduction="10000"/>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r>
              <a:rPr lang="pt-BR" sz="4400" dirty="0"/>
              <a:t>Brasília – 03/07/23 </a:t>
            </a:r>
            <a:endParaRPr lang="pt-BR" sz="4000" dirty="0"/>
          </a:p>
        </p:txBody>
      </p:sp>
    </p:spTree>
    <p:extLst>
      <p:ext uri="{BB962C8B-B14F-4D97-AF65-F5344CB8AC3E}">
        <p14:creationId xmlns:p14="http://schemas.microsoft.com/office/powerpoint/2010/main" val="1395750405"/>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2882D9-5CA1-6B66-D2F3-C8EB91804D99}"/>
              </a:ext>
            </a:extLst>
          </p:cNvPr>
          <p:cNvSpPr>
            <a:spLocks noGrp="1"/>
          </p:cNvSpPr>
          <p:nvPr>
            <p:ph type="title"/>
          </p:nvPr>
        </p:nvSpPr>
        <p:spPr>
          <a:xfrm>
            <a:off x="1371600" y="685800"/>
            <a:ext cx="9601200" cy="719488"/>
          </a:xfrm>
        </p:spPr>
        <p:txBody>
          <a:bodyPr>
            <a:normAutofit/>
          </a:bodyPr>
          <a:lstStyle/>
          <a:p>
            <a:pPr algn="ctr"/>
            <a:r>
              <a:rPr lang="pt-BR" b="1" u="sng" dirty="0">
                <a:solidFill>
                  <a:srgbClr val="0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VIOLÊNCIA NO CENTRO OESTE</a:t>
            </a:r>
            <a:endParaRPr lang="pt-BR" sz="8800" b="1" u="sng" dirty="0">
              <a:effectLst>
                <a:outerShdw blurRad="38100" dist="38100" dir="2700000" algn="tl">
                  <a:srgbClr val="000000">
                    <a:alpha val="43137"/>
                  </a:srgbClr>
                </a:outerShdw>
              </a:effectLst>
            </a:endParaRPr>
          </a:p>
        </p:txBody>
      </p:sp>
      <p:sp>
        <p:nvSpPr>
          <p:cNvPr id="3" name="Espaço Reservado para Conteúdo 2">
            <a:extLst>
              <a:ext uri="{FF2B5EF4-FFF2-40B4-BE49-F238E27FC236}">
                <a16:creationId xmlns:a16="http://schemas.microsoft.com/office/drawing/2014/main" id="{71C1F15B-C1B1-CDD3-0C6B-3324D87F2F8D}"/>
              </a:ext>
            </a:extLst>
          </p:cNvPr>
          <p:cNvSpPr>
            <a:spLocks noGrp="1"/>
          </p:cNvSpPr>
          <p:nvPr>
            <p:ph idx="1"/>
          </p:nvPr>
        </p:nvSpPr>
        <p:spPr>
          <a:xfrm>
            <a:off x="1371600" y="1921844"/>
            <a:ext cx="9601200" cy="4250356"/>
          </a:xfrm>
        </p:spPr>
        <p:txBody>
          <a:bodyPr>
            <a:normAutofit/>
          </a:bodyPr>
          <a:lstStyle/>
          <a:p>
            <a:pPr algn="just"/>
            <a:r>
              <a:rPr lang="pt-BR" sz="3200" dirty="0">
                <a:effectLst/>
                <a:latin typeface="Arial" panose="020B0604020202020204" pitchFamily="34" charset="0"/>
                <a:ea typeface="Calibri" panose="020F0502020204030204" pitchFamily="34" charset="0"/>
              </a:rPr>
              <a:t>Por outro lado, o Centro-Oeste, região marcada pelo agronegócio, tem um número expressivo de registros;</a:t>
            </a:r>
          </a:p>
          <a:p>
            <a:pPr algn="just"/>
            <a:r>
              <a:rPr lang="pt-BR" sz="3200" dirty="0">
                <a:latin typeface="Arial" panose="020B0604020202020204" pitchFamily="34" charset="0"/>
                <a:ea typeface="Calibri" panose="020F0502020204030204" pitchFamily="34" charset="0"/>
              </a:rPr>
              <a:t>A violência na fronteira de MS também é constante e as ameaças e perseguições colaboram para o número crescente de homicídio na região. Brasília também é destaque, pois, </a:t>
            </a:r>
            <a:r>
              <a:rPr lang="pt-BR" sz="3200" dirty="0">
                <a:effectLst/>
                <a:latin typeface="Arial" panose="020B0604020202020204" pitchFamily="34" charset="0"/>
                <a:ea typeface="Calibri" panose="020F0502020204030204" pitchFamily="34" charset="0"/>
              </a:rPr>
              <a:t>120 casos registrados ocorreram no Distrito Federal</a:t>
            </a:r>
            <a:r>
              <a:rPr lang="pt-BR" sz="3200" dirty="0">
                <a:latin typeface="Arial" panose="020B0604020202020204" pitchFamily="34" charset="0"/>
                <a:ea typeface="Calibri" panose="020F0502020204030204" pitchFamily="34" charset="0"/>
              </a:rPr>
              <a:t>;</a:t>
            </a:r>
          </a:p>
          <a:p>
            <a:endParaRPr lang="pt-BR" dirty="0"/>
          </a:p>
        </p:txBody>
      </p:sp>
    </p:spTree>
    <p:extLst>
      <p:ext uri="{BB962C8B-B14F-4D97-AF65-F5344CB8AC3E}">
        <p14:creationId xmlns:p14="http://schemas.microsoft.com/office/powerpoint/2010/main" val="3909101811"/>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2AB4BD-2FAE-47C1-78EA-DE37EA4FA940}"/>
              </a:ext>
            </a:extLst>
          </p:cNvPr>
          <p:cNvSpPr>
            <a:spLocks noGrp="1"/>
          </p:cNvSpPr>
          <p:nvPr>
            <p:ph type="title"/>
          </p:nvPr>
        </p:nvSpPr>
        <p:spPr>
          <a:xfrm>
            <a:off x="1371600" y="685800"/>
            <a:ext cx="9601200" cy="873493"/>
          </a:xfrm>
        </p:spPr>
        <p:txBody>
          <a:bodyPr/>
          <a:lstStyle/>
          <a:p>
            <a:pPr algn="ctr"/>
            <a:r>
              <a:rPr lang="pt-BR" b="1" i="0" dirty="0">
                <a:solidFill>
                  <a:schemeClr val="tx1"/>
                </a:solidFill>
                <a:effectLst/>
                <a:latin typeface="Roboto Condensed"/>
              </a:rPr>
              <a:t>Riscos à liberdade de expressão</a:t>
            </a:r>
            <a:endParaRPr lang="pt-BR" dirty="0">
              <a:solidFill>
                <a:schemeClr val="tx1"/>
              </a:solidFill>
            </a:endParaRPr>
          </a:p>
        </p:txBody>
      </p:sp>
      <p:sp>
        <p:nvSpPr>
          <p:cNvPr id="3" name="Espaço Reservado para Conteúdo 2">
            <a:extLst>
              <a:ext uri="{FF2B5EF4-FFF2-40B4-BE49-F238E27FC236}">
                <a16:creationId xmlns:a16="http://schemas.microsoft.com/office/drawing/2014/main" id="{F64FA061-864F-C416-BE77-C2253CE4414B}"/>
              </a:ext>
            </a:extLst>
          </p:cNvPr>
          <p:cNvSpPr>
            <a:spLocks noGrp="1"/>
          </p:cNvSpPr>
          <p:nvPr>
            <p:ph idx="1"/>
          </p:nvPr>
        </p:nvSpPr>
        <p:spPr>
          <a:xfrm>
            <a:off x="1371600" y="1559293"/>
            <a:ext cx="9601200" cy="4308107"/>
          </a:xfrm>
        </p:spPr>
        <p:txBody>
          <a:bodyPr>
            <a:normAutofit lnSpcReduction="10000"/>
          </a:bodyPr>
          <a:lstStyle/>
          <a:p>
            <a:pPr algn="l"/>
            <a:r>
              <a:rPr lang="pt-BR" sz="2800" b="0" i="0" dirty="0">
                <a:solidFill>
                  <a:schemeClr val="tx1"/>
                </a:solidFill>
                <a:effectLst/>
                <a:latin typeface="Roboto"/>
              </a:rPr>
              <a:t>O total quase dobrou de 35 casos em 2021 para 61 em 2022, representando três quartos de todos os assassinatos no ano passado. As mortes teriam ocorrido em represálias por reportagens sobre crime organizado, conflitos armados ou aumento do extremismo.</a:t>
            </a:r>
          </a:p>
          <a:p>
            <a:pPr algn="l"/>
            <a:r>
              <a:rPr lang="pt-BR" sz="2800" b="0" i="0" dirty="0">
                <a:solidFill>
                  <a:schemeClr val="tx1"/>
                </a:solidFill>
                <a:effectLst/>
                <a:latin typeface="Roboto"/>
              </a:rPr>
              <a:t>A cobertura de assuntos delicados como corrupção, crimes ambientais, abuso de poder e protestos também levou a ataques.</a:t>
            </a:r>
          </a:p>
          <a:p>
            <a:pPr algn="l"/>
            <a:r>
              <a:rPr lang="pt-BR" sz="2800" b="0" i="0" dirty="0">
                <a:solidFill>
                  <a:schemeClr val="tx1"/>
                </a:solidFill>
                <a:effectLst/>
                <a:latin typeface="Roboto"/>
              </a:rPr>
              <a:t>E a taxa de impunidade segue alta com 86% dos casos de assassinatos ficando impunes.</a:t>
            </a:r>
          </a:p>
        </p:txBody>
      </p:sp>
    </p:spTree>
    <p:extLst>
      <p:ext uri="{BB962C8B-B14F-4D97-AF65-F5344CB8AC3E}">
        <p14:creationId xmlns:p14="http://schemas.microsoft.com/office/powerpoint/2010/main" val="3365858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4826C0-D404-5CB1-9BF8-F96D7315DC55}"/>
              </a:ext>
            </a:extLst>
          </p:cNvPr>
          <p:cNvSpPr>
            <a:spLocks noGrp="1"/>
          </p:cNvSpPr>
          <p:nvPr>
            <p:ph type="title"/>
          </p:nvPr>
        </p:nvSpPr>
        <p:spPr>
          <a:xfrm>
            <a:off x="1371600" y="685800"/>
            <a:ext cx="9601200" cy="863867"/>
          </a:xfrm>
        </p:spPr>
        <p:txBody>
          <a:bodyPr/>
          <a:lstStyle/>
          <a:p>
            <a:pPr algn="ctr"/>
            <a:r>
              <a:rPr lang="pt-BR" b="1" u="sng" dirty="0">
                <a:solidFill>
                  <a:srgbClr val="000000"/>
                </a:solidFill>
                <a:effectLst>
                  <a:outerShdw blurRad="38100" dist="38100" dir="2700000" algn="tl">
                    <a:srgbClr val="000000">
                      <a:alpha val="43137"/>
                    </a:srgbClr>
                  </a:outerShdw>
                </a:effectLst>
                <a:latin typeface="Arial" panose="020B0604020202020204" pitchFamily="34" charset="0"/>
              </a:rPr>
              <a:t>AÇÕES</a:t>
            </a:r>
            <a:endParaRPr lang="pt-BR" dirty="0"/>
          </a:p>
        </p:txBody>
      </p:sp>
      <p:sp>
        <p:nvSpPr>
          <p:cNvPr id="3" name="Espaço Reservado para Conteúdo 2">
            <a:extLst>
              <a:ext uri="{FF2B5EF4-FFF2-40B4-BE49-F238E27FC236}">
                <a16:creationId xmlns:a16="http://schemas.microsoft.com/office/drawing/2014/main" id="{9C40E037-3AA6-3764-8527-B7D5DFE774BB}"/>
              </a:ext>
            </a:extLst>
          </p:cNvPr>
          <p:cNvSpPr>
            <a:spLocks noGrp="1"/>
          </p:cNvSpPr>
          <p:nvPr>
            <p:ph idx="1"/>
          </p:nvPr>
        </p:nvSpPr>
        <p:spPr>
          <a:xfrm>
            <a:off x="1371600" y="1549667"/>
            <a:ext cx="9601200" cy="4870384"/>
          </a:xfrm>
        </p:spPr>
        <p:txBody>
          <a:bodyPr>
            <a:normAutofit lnSpcReduction="10000"/>
          </a:bodyPr>
          <a:lstStyle/>
          <a:p>
            <a:pPr algn="just"/>
            <a:r>
              <a:rPr lang="pt-BR" sz="3200" b="0" i="0" dirty="0">
                <a:solidFill>
                  <a:srgbClr val="212121"/>
                </a:solidFill>
                <a:effectLst/>
                <a:latin typeface="Inter"/>
              </a:rPr>
              <a:t>A Unesco condena e monitora o processo judicial de todos os assassinatos de jornalistas e profissionais da imprensa. Também oferece capacitação para jornalistas e atores judiciais, trabalha com governos para desenvolver políticas e leis de apoio e aumenta a conscientização mundial por meio de eventos e celebrações anuais, como o Dia Mundial da Liberdade de Imprensa (3 de maio) e o Dia Internacional pelo Fim da Impunidade dos Crimes contra Jornalistas e Profissionais </a:t>
            </a:r>
            <a:r>
              <a:rPr lang="pt-BR" sz="3200" b="0" i="0">
                <a:solidFill>
                  <a:srgbClr val="212121"/>
                </a:solidFill>
                <a:effectLst/>
                <a:latin typeface="Inter"/>
              </a:rPr>
              <a:t>da Imprensa </a:t>
            </a:r>
            <a:r>
              <a:rPr lang="pt-BR" sz="3200" b="0" i="0" dirty="0">
                <a:solidFill>
                  <a:srgbClr val="212121"/>
                </a:solidFill>
                <a:effectLst/>
                <a:latin typeface="Inter"/>
              </a:rPr>
              <a:t>(2 de novembro).</a:t>
            </a:r>
            <a:endParaRPr lang="pt-BR" sz="3200" dirty="0"/>
          </a:p>
        </p:txBody>
      </p:sp>
    </p:spTree>
    <p:extLst>
      <p:ext uri="{BB962C8B-B14F-4D97-AF65-F5344CB8AC3E}">
        <p14:creationId xmlns:p14="http://schemas.microsoft.com/office/powerpoint/2010/main" val="20899578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8B91D6A-E2CE-CFC7-406A-84D32C75503B}"/>
              </a:ext>
            </a:extLst>
          </p:cNvPr>
          <p:cNvSpPr>
            <a:spLocks noGrp="1"/>
          </p:cNvSpPr>
          <p:nvPr>
            <p:ph type="title"/>
          </p:nvPr>
        </p:nvSpPr>
        <p:spPr>
          <a:xfrm>
            <a:off x="1371600" y="685800"/>
            <a:ext cx="9601200" cy="680987"/>
          </a:xfrm>
        </p:spPr>
        <p:txBody>
          <a:bodyPr>
            <a:normAutofit/>
          </a:bodyPr>
          <a:lstStyle/>
          <a:p>
            <a:pPr algn="ctr"/>
            <a:r>
              <a:rPr lang="pt-BR" sz="4000" b="1" u="sng" dirty="0">
                <a:solidFill>
                  <a:srgbClr val="0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rPr>
              <a:t>CONCLUSÃO E PROPOSTA</a:t>
            </a:r>
            <a:endParaRPr lang="pt-BR" sz="8000" b="1" u="sng" dirty="0">
              <a:effectLst>
                <a:outerShdw blurRad="38100" dist="38100" dir="2700000" algn="tl">
                  <a:srgbClr val="000000">
                    <a:alpha val="43137"/>
                  </a:srgbClr>
                </a:outerShdw>
              </a:effectLst>
            </a:endParaRPr>
          </a:p>
        </p:txBody>
      </p:sp>
      <p:sp>
        <p:nvSpPr>
          <p:cNvPr id="3" name="Espaço Reservado para Conteúdo 2">
            <a:extLst>
              <a:ext uri="{FF2B5EF4-FFF2-40B4-BE49-F238E27FC236}">
                <a16:creationId xmlns:a16="http://schemas.microsoft.com/office/drawing/2014/main" id="{A5D9CDB8-4297-EEA1-DE5A-55C33EF6BE21}"/>
              </a:ext>
            </a:extLst>
          </p:cNvPr>
          <p:cNvSpPr>
            <a:spLocks noGrp="1"/>
          </p:cNvSpPr>
          <p:nvPr>
            <p:ph idx="1"/>
          </p:nvPr>
        </p:nvSpPr>
        <p:spPr>
          <a:xfrm>
            <a:off x="1371600" y="1674795"/>
            <a:ext cx="9601200" cy="4889633"/>
          </a:xfrm>
        </p:spPr>
        <p:txBody>
          <a:bodyPr>
            <a:normAutofit fontScale="85000" lnSpcReduction="10000"/>
          </a:bodyPr>
          <a:lstStyle/>
          <a:p>
            <a:pPr>
              <a:lnSpc>
                <a:spcPct val="107000"/>
              </a:lnSpc>
              <a:spcAft>
                <a:spcPts val="800"/>
              </a:spcAft>
            </a:pPr>
            <a:r>
              <a:rPr lang="pt-BR" sz="32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Valorização da comunicação social para efetivar a democracia;</a:t>
            </a:r>
          </a:p>
          <a:p>
            <a:pPr>
              <a:lnSpc>
                <a:spcPct val="107000"/>
              </a:lnSpc>
              <a:spcAft>
                <a:spcPts val="800"/>
              </a:spcAft>
            </a:pPr>
            <a:r>
              <a:rPr lang="pt-BR" sz="32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 Estado precisa criar mecanismo efetivo para apoiar os trabalhadores da comunicação;</a:t>
            </a:r>
          </a:p>
          <a:p>
            <a:pPr>
              <a:lnSpc>
                <a:spcPct val="107000"/>
              </a:lnSpc>
              <a:spcAft>
                <a:spcPts val="800"/>
              </a:spcAft>
            </a:pPr>
            <a:r>
              <a:rPr lang="pt-BR" sz="32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Política de proteção aos profissionais;</a:t>
            </a:r>
          </a:p>
          <a:p>
            <a:pPr>
              <a:lnSpc>
                <a:spcPct val="107000"/>
              </a:lnSpc>
              <a:spcAft>
                <a:spcPts val="800"/>
              </a:spcAft>
            </a:pPr>
            <a:r>
              <a:rPr lang="pt-BR" sz="32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Debate da valorização da comunicação pública mais ampla e participativa;</a:t>
            </a:r>
          </a:p>
          <a:p>
            <a:pPr>
              <a:lnSpc>
                <a:spcPct val="107000"/>
              </a:lnSpc>
              <a:spcAft>
                <a:spcPts val="800"/>
              </a:spcAft>
            </a:pPr>
            <a:r>
              <a:rPr lang="pt-BR" sz="32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 papel das Fundações de Rádio e TV e emissoras públicas tem que funcionar como agentes de apoio e conscientização.</a:t>
            </a:r>
          </a:p>
          <a:p>
            <a:endParaRPr lang="pt-BR" dirty="0"/>
          </a:p>
        </p:txBody>
      </p:sp>
    </p:spTree>
    <p:extLst>
      <p:ext uri="{BB962C8B-B14F-4D97-AF65-F5344CB8AC3E}">
        <p14:creationId xmlns:p14="http://schemas.microsoft.com/office/powerpoint/2010/main" val="169377509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898825-F70F-AD21-D9B2-37147F128052}"/>
              </a:ext>
            </a:extLst>
          </p:cNvPr>
          <p:cNvSpPr>
            <a:spLocks noGrp="1"/>
          </p:cNvSpPr>
          <p:nvPr>
            <p:ph type="title"/>
          </p:nvPr>
        </p:nvSpPr>
        <p:spPr>
          <a:xfrm>
            <a:off x="1371599" y="685800"/>
            <a:ext cx="9870707" cy="1220002"/>
          </a:xfrm>
        </p:spPr>
        <p:txBody>
          <a:bodyPr>
            <a:noAutofit/>
          </a:bodyPr>
          <a:lstStyle/>
          <a:p>
            <a:pPr algn="ctr"/>
            <a:r>
              <a:rPr lang="pt-BR" sz="3600" b="1" u="sng" dirty="0">
                <a:effectLst/>
                <a:latin typeface="Arial" panose="020B0604020202020204" pitchFamily="34" charset="0"/>
                <a:ea typeface="Calibri" panose="020F0502020204030204" pitchFamily="34" charset="0"/>
              </a:rPr>
              <a:t>A 1ª. </a:t>
            </a:r>
            <a:r>
              <a:rPr lang="pt-BR" sz="3600" b="1" u="sng" dirty="0" err="1">
                <a:effectLst/>
                <a:latin typeface="Arial" panose="020B0604020202020204" pitchFamily="34" charset="0"/>
                <a:ea typeface="Calibri" panose="020F0502020204030204" pitchFamily="34" charset="0"/>
              </a:rPr>
              <a:t>Confecom</a:t>
            </a:r>
            <a:r>
              <a:rPr lang="pt-BR" sz="3600" b="1" u="sng" dirty="0">
                <a:effectLst/>
                <a:latin typeface="Arial" panose="020B0604020202020204" pitchFamily="34" charset="0"/>
                <a:ea typeface="Calibri" panose="020F0502020204030204" pitchFamily="34" charset="0"/>
              </a:rPr>
              <a:t>, realizada em Brasília, no período de 14 a 17 de dezembro de 2009.</a:t>
            </a:r>
            <a:endParaRPr lang="pt-BR" sz="3600" b="1" u="sng" dirty="0"/>
          </a:p>
        </p:txBody>
      </p:sp>
      <p:sp>
        <p:nvSpPr>
          <p:cNvPr id="3" name="Espaço Reservado para Conteúdo 2">
            <a:extLst>
              <a:ext uri="{FF2B5EF4-FFF2-40B4-BE49-F238E27FC236}">
                <a16:creationId xmlns:a16="http://schemas.microsoft.com/office/drawing/2014/main" id="{92076688-789B-4095-24A3-462727A1D924}"/>
              </a:ext>
            </a:extLst>
          </p:cNvPr>
          <p:cNvSpPr>
            <a:spLocks noGrp="1"/>
          </p:cNvSpPr>
          <p:nvPr>
            <p:ph idx="1"/>
          </p:nvPr>
        </p:nvSpPr>
        <p:spPr/>
        <p:txBody>
          <a:bodyPr>
            <a:normAutofit lnSpcReduction="10000"/>
          </a:bodyPr>
          <a:lstStyle/>
          <a:p>
            <a:r>
              <a:rPr lang="pt-BR" sz="3200" kern="100" dirty="0">
                <a:latin typeface="Arial" panose="020B0604020202020204" pitchFamily="34" charset="0"/>
                <a:ea typeface="Calibri" panose="020F0502020204030204" pitchFamily="34" charset="0"/>
                <a:cs typeface="Times New Roman" panose="02020603050405020304" pitchFamily="18" charset="0"/>
              </a:rPr>
              <a:t>R</a:t>
            </a:r>
            <a:r>
              <a:rPr lang="pt-BR" sz="3200" kern="100" dirty="0">
                <a:effectLst/>
                <a:latin typeface="Arial" panose="020B0604020202020204" pitchFamily="34" charset="0"/>
                <a:ea typeface="Calibri" panose="020F0502020204030204" pitchFamily="34" charset="0"/>
                <a:cs typeface="Times New Roman" panose="02020603050405020304" pitchFamily="18" charset="0"/>
              </a:rPr>
              <a:t>euniu quase 2 mil pessoas (</a:t>
            </a:r>
            <a:r>
              <a:rPr lang="pt-BR" sz="3200" u="sng" kern="100" dirty="0">
                <a:effectLst/>
                <a:latin typeface="Arial" panose="020B0604020202020204" pitchFamily="34" charset="0"/>
                <a:ea typeface="Calibri" panose="020F0502020204030204" pitchFamily="34" charset="0"/>
                <a:cs typeface="Times New Roman" panose="02020603050405020304" pitchFamily="18" charset="0"/>
              </a:rPr>
              <a:t>1684 delegados/as</a:t>
            </a:r>
            <a:r>
              <a:rPr lang="pt-BR" sz="3200" kern="100" dirty="0">
                <a:effectLst/>
                <a:latin typeface="Arial" panose="020B0604020202020204" pitchFamily="34" charset="0"/>
                <a:ea typeface="Calibri" panose="020F0502020204030204" pitchFamily="34" charset="0"/>
                <a:cs typeface="Times New Roman" panose="02020603050405020304" pitchFamily="18" charset="0"/>
              </a:rPr>
              <a:t> – sendo 40% do empresariado, 40% da sociedade civil organizada e 20% do governo –, além de 300 observadores/as), dos 26 estados e distrito federal. Aprovou um total de 672 propostas, depois da análise em 15 grupos temáticos, sendo 601 aprovadas nos grupos com mais de 80% dos votos e 71 em plenária final.</a:t>
            </a:r>
            <a:endParaRPr lang="pt-BR"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580035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7FDE83-04D2-14F3-FC25-7376C58D2634}"/>
              </a:ext>
            </a:extLst>
          </p:cNvPr>
          <p:cNvSpPr>
            <a:spLocks noGrp="1"/>
          </p:cNvSpPr>
          <p:nvPr>
            <p:ph type="title"/>
          </p:nvPr>
        </p:nvSpPr>
        <p:spPr/>
        <p:txBody>
          <a:bodyPr/>
          <a:lstStyle/>
          <a:p>
            <a:pPr algn="ctr"/>
            <a:r>
              <a:rPr lang="pt-BR" b="1" u="sng" dirty="0">
                <a:effectLst>
                  <a:outerShdw blurRad="38100" dist="38100" dir="2700000" algn="tl">
                    <a:srgbClr val="000000">
                      <a:alpha val="43137"/>
                    </a:srgbClr>
                  </a:outerShdw>
                </a:effectLst>
              </a:rPr>
              <a:t>Relatos e  Violência contra profissionais da Imprensa</a:t>
            </a:r>
          </a:p>
        </p:txBody>
      </p:sp>
      <p:sp>
        <p:nvSpPr>
          <p:cNvPr id="3" name="Espaço Reservado para Conteúdo 2">
            <a:extLst>
              <a:ext uri="{FF2B5EF4-FFF2-40B4-BE49-F238E27FC236}">
                <a16:creationId xmlns:a16="http://schemas.microsoft.com/office/drawing/2014/main" id="{9E631972-FEE7-EC3E-11C9-3FA8345FE0F3}"/>
              </a:ext>
            </a:extLst>
          </p:cNvPr>
          <p:cNvSpPr>
            <a:spLocks noGrp="1"/>
          </p:cNvSpPr>
          <p:nvPr>
            <p:ph idx="1"/>
          </p:nvPr>
        </p:nvSpPr>
        <p:spPr/>
        <p:txBody>
          <a:bodyPr/>
          <a:lstStyle/>
          <a:p>
            <a:r>
              <a:rPr lang="pt-BR" sz="3200" dirty="0">
                <a:solidFill>
                  <a:srgbClr val="000000"/>
                </a:solidFill>
                <a:effectLst/>
                <a:latin typeface="Arial" panose="020B0604020202020204" pitchFamily="34" charset="0"/>
                <a:ea typeface="Calibri" panose="020F0502020204030204" pitchFamily="34" charset="0"/>
              </a:rPr>
              <a:t>Produtor Artístico - Eduardo Enrique de Moraes, SP – Morto em 2015;</a:t>
            </a:r>
          </a:p>
          <a:p>
            <a:r>
              <a:rPr lang="pt-BR" sz="3200" spc="-25" dirty="0">
                <a:solidFill>
                  <a:srgbClr val="000000"/>
                </a:solidFill>
                <a:effectLst/>
                <a:latin typeface="Arial" panose="020B0604020202020204" pitchFamily="34" charset="0"/>
                <a:ea typeface="Calibri" panose="020F0502020204030204" pitchFamily="34" charset="0"/>
              </a:rPr>
              <a:t>Radialista Jefferson Pureza</a:t>
            </a:r>
            <a:r>
              <a:rPr lang="pt-BR" sz="3200" spc="-25" dirty="0">
                <a:solidFill>
                  <a:srgbClr val="000000"/>
                </a:solidFill>
                <a:latin typeface="Arial" panose="020B0604020202020204" pitchFamily="34" charset="0"/>
                <a:ea typeface="Calibri" panose="020F0502020204030204" pitchFamily="34" charset="0"/>
              </a:rPr>
              <a:t>, GO – Morto em 2018;</a:t>
            </a:r>
          </a:p>
          <a:p>
            <a:r>
              <a:rPr lang="pt-BR" sz="3200" spc="-45" dirty="0">
                <a:solidFill>
                  <a:srgbClr val="000000"/>
                </a:solidFill>
                <a:latin typeface="Arial" panose="020B0604020202020204" pitchFamily="34" charset="0"/>
                <a:ea typeface="Calibri" panose="020F0502020204030204" pitchFamily="34" charset="0"/>
              </a:rPr>
              <a:t>Radialista</a:t>
            </a:r>
            <a:r>
              <a:rPr lang="pt-BR" sz="3200" spc="-45" dirty="0">
                <a:solidFill>
                  <a:srgbClr val="000000"/>
                </a:solidFill>
                <a:effectLst/>
                <a:latin typeface="Arial" panose="020B0604020202020204" pitchFamily="34" charset="0"/>
                <a:ea typeface="Calibri" panose="020F0502020204030204" pitchFamily="34" charset="0"/>
              </a:rPr>
              <a:t> Gerson Ferreira</a:t>
            </a:r>
            <a:r>
              <a:rPr lang="pt-BR" sz="3200" spc="-25" dirty="0">
                <a:solidFill>
                  <a:srgbClr val="000000"/>
                </a:solidFill>
                <a:effectLst/>
                <a:latin typeface="Arial" panose="020B0604020202020204" pitchFamily="34" charset="0"/>
                <a:ea typeface="Calibri" panose="020F0502020204030204" pitchFamily="34" charset="0"/>
              </a:rPr>
              <a:t>, CE – Morto em </a:t>
            </a:r>
            <a:r>
              <a:rPr lang="pt-BR" sz="3200" spc="-25" dirty="0">
                <a:solidFill>
                  <a:srgbClr val="000000"/>
                </a:solidFill>
                <a:latin typeface="Arial" panose="020B0604020202020204" pitchFamily="34" charset="0"/>
                <a:ea typeface="Calibri" panose="020F0502020204030204" pitchFamily="34" charset="0"/>
              </a:rPr>
              <a:t>2023;</a:t>
            </a:r>
          </a:p>
          <a:p>
            <a:r>
              <a:rPr lang="pt-BR" sz="3200" dirty="0">
                <a:solidFill>
                  <a:srgbClr val="000000"/>
                </a:solidFill>
                <a:latin typeface="Arial" panose="020B0604020202020204" pitchFamily="34" charset="0"/>
                <a:ea typeface="Calibri" panose="020F0502020204030204" pitchFamily="34" charset="0"/>
              </a:rPr>
              <a:t>Jornalista e Radialista </a:t>
            </a:r>
            <a:r>
              <a:rPr lang="pt-BR" sz="3200" dirty="0">
                <a:solidFill>
                  <a:srgbClr val="000000"/>
                </a:solidFill>
                <a:effectLst/>
                <a:latin typeface="Arial" panose="020B0604020202020204" pitchFamily="34" charset="0"/>
                <a:ea typeface="Calibri" panose="020F0502020204030204" pitchFamily="34" charset="0"/>
              </a:rPr>
              <a:t>Sandro Almeida de Araújo – Agredido por PM – 2023;</a:t>
            </a:r>
            <a:endParaRPr lang="pt-BR" sz="3200" spc="-25" dirty="0">
              <a:solidFill>
                <a:srgbClr val="000000"/>
              </a:solidFill>
              <a:latin typeface="Arial" panose="020B0604020202020204" pitchFamily="34" charset="0"/>
              <a:ea typeface="Calibri" panose="020F0502020204030204" pitchFamily="34" charset="0"/>
            </a:endParaRPr>
          </a:p>
          <a:p>
            <a:endParaRPr lang="pt-BR" dirty="0"/>
          </a:p>
        </p:txBody>
      </p:sp>
    </p:spTree>
    <p:extLst>
      <p:ext uri="{BB962C8B-B14F-4D97-AF65-F5344CB8AC3E}">
        <p14:creationId xmlns:p14="http://schemas.microsoft.com/office/powerpoint/2010/main" val="151898670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856A45-5BA2-E625-4BFB-530070553580}"/>
              </a:ext>
            </a:extLst>
          </p:cNvPr>
          <p:cNvSpPr>
            <a:spLocks noGrp="1"/>
          </p:cNvSpPr>
          <p:nvPr>
            <p:ph type="title"/>
          </p:nvPr>
        </p:nvSpPr>
        <p:spPr>
          <a:xfrm>
            <a:off x="1371600" y="990600"/>
            <a:ext cx="9601200" cy="1181100"/>
          </a:xfrm>
        </p:spPr>
        <p:txBody>
          <a:bodyPr>
            <a:normAutofit/>
          </a:bodyPr>
          <a:lstStyle/>
          <a:p>
            <a:pPr algn="ctr"/>
            <a:r>
              <a:rPr lang="pt-BR" sz="3200" b="1" u="sng" kern="100" spc="-25" dirty="0">
                <a:solidFill>
                  <a:srgbClr val="000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Times New Roman" panose="02020603050405020304" pitchFamily="18" charset="0"/>
              </a:rPr>
              <a:t>LEVANTAMENTO DE MORTE NA FRONTEIRA</a:t>
            </a:r>
            <a:endParaRPr lang="pt-BR" sz="6600" b="1" u="sng" dirty="0">
              <a:effectLst>
                <a:outerShdw blurRad="38100" dist="38100" dir="2700000" algn="tl">
                  <a:srgbClr val="000000">
                    <a:alpha val="43137"/>
                  </a:srgbClr>
                </a:outerShdw>
              </a:effectLst>
            </a:endParaRPr>
          </a:p>
        </p:txBody>
      </p:sp>
      <p:sp>
        <p:nvSpPr>
          <p:cNvPr id="3" name="Espaço Reservado para Conteúdo 2">
            <a:extLst>
              <a:ext uri="{FF2B5EF4-FFF2-40B4-BE49-F238E27FC236}">
                <a16:creationId xmlns:a16="http://schemas.microsoft.com/office/drawing/2014/main" id="{44AF285E-399C-079A-1F9F-D3954102AC50}"/>
              </a:ext>
            </a:extLst>
          </p:cNvPr>
          <p:cNvSpPr>
            <a:spLocks noGrp="1"/>
          </p:cNvSpPr>
          <p:nvPr>
            <p:ph idx="1"/>
          </p:nvPr>
        </p:nvSpPr>
        <p:spPr>
          <a:xfrm>
            <a:off x="1371600" y="2286000"/>
            <a:ext cx="9601200" cy="4297680"/>
          </a:xfrm>
        </p:spPr>
        <p:txBody>
          <a:bodyPr>
            <a:normAutofit lnSpcReduction="10000"/>
          </a:bodyPr>
          <a:lstStyle/>
          <a:p>
            <a:r>
              <a:rPr lang="pt-BR" sz="3200" dirty="0">
                <a:effectLst/>
                <a:latin typeface="Arial" panose="020B0604020202020204" pitchFamily="34" charset="0"/>
                <a:ea typeface="Calibri" panose="020F0502020204030204" pitchFamily="34" charset="0"/>
              </a:rPr>
              <a:t>MS (Fronteira com 2 países – Paraguai e Bolívia e 4 Estados – Goiás, Minas Gerais, São Paulo e Paraná. </a:t>
            </a:r>
          </a:p>
          <a:p>
            <a:r>
              <a:rPr lang="pt-BR" sz="3200" dirty="0">
                <a:effectLst/>
                <a:latin typeface="Arial" panose="020B0604020202020204" pitchFamily="34" charset="0"/>
                <a:ea typeface="Calibri" panose="020F0502020204030204" pitchFamily="34" charset="0"/>
              </a:rPr>
              <a:t>1991 a 2004 ocorreram cinco execuções</a:t>
            </a:r>
            <a:r>
              <a:rPr lang="pt-BR" sz="3200" dirty="0">
                <a:latin typeface="Arial" panose="020B0604020202020204" pitchFamily="34" charset="0"/>
                <a:ea typeface="Calibri" panose="020F0502020204030204" pitchFamily="34" charset="0"/>
              </a:rPr>
              <a:t>;</a:t>
            </a:r>
          </a:p>
          <a:p>
            <a:r>
              <a:rPr lang="pt-BR" sz="3200" dirty="0">
                <a:effectLst/>
                <a:latin typeface="Arial" panose="020B0604020202020204" pitchFamily="34" charset="0"/>
                <a:ea typeface="Calibri" panose="020F0502020204030204" pitchFamily="34" charset="0"/>
              </a:rPr>
              <a:t>2012 a 2015 os casos de execuções chegaram a 8 assassinatos</a:t>
            </a:r>
          </a:p>
          <a:p>
            <a:r>
              <a:rPr lang="pt-BR" sz="3200" kern="100" dirty="0">
                <a:latin typeface="Arial" panose="020B0604020202020204" pitchFamily="34" charset="0"/>
                <a:ea typeface="Calibri" panose="020F0502020204030204" pitchFamily="34" charset="0"/>
                <a:cs typeface="Times New Roman" panose="02020603050405020304" pitchFamily="18" charset="0"/>
              </a:rPr>
              <a:t>E</a:t>
            </a:r>
            <a:r>
              <a:rPr lang="pt-BR" sz="3200" kern="100" dirty="0">
                <a:effectLst/>
                <a:latin typeface="Arial" panose="020B0604020202020204" pitchFamily="34" charset="0"/>
                <a:ea typeface="Calibri" panose="020F0502020204030204" pitchFamily="34" charset="0"/>
                <a:cs typeface="Times New Roman" panose="02020603050405020304" pitchFamily="18" charset="0"/>
              </a:rPr>
              <a:t>xecuções estão ligadas ao exercício da profissão, conduta ética ou atividades paralelas.</a:t>
            </a:r>
          </a:p>
          <a:p>
            <a:r>
              <a:rPr lang="pt-BR" sz="1400" kern="100" dirty="0">
                <a:effectLst/>
                <a:latin typeface="Arial" panose="020B0604020202020204" pitchFamily="34" charset="0"/>
                <a:ea typeface="Calibri" panose="020F0502020204030204" pitchFamily="34" charset="0"/>
                <a:cs typeface="Times New Roman" panose="02020603050405020304" pitchFamily="18" charset="0"/>
              </a:rPr>
              <a:t>Fonte: </a:t>
            </a:r>
            <a:r>
              <a:rPr lang="pt-BR" sz="1400" kern="100" dirty="0" err="1">
                <a:effectLst/>
                <a:latin typeface="Arial" panose="020B0604020202020204" pitchFamily="34" charset="0"/>
                <a:ea typeface="Calibri" panose="020F0502020204030204" pitchFamily="34" charset="0"/>
                <a:cs typeface="Times New Roman" panose="02020603050405020304" pitchFamily="18" charset="0"/>
              </a:rPr>
              <a:t>Intercom</a:t>
            </a:r>
            <a:r>
              <a:rPr lang="pt-BR" sz="1400" kern="100" dirty="0">
                <a:effectLst/>
                <a:latin typeface="Arial" panose="020B0604020202020204" pitchFamily="34" charset="0"/>
                <a:ea typeface="Calibri" panose="020F0502020204030204" pitchFamily="34" charset="0"/>
                <a:cs typeface="Times New Roman" panose="02020603050405020304" pitchFamily="18" charset="0"/>
              </a:rPr>
              <a:t> – Sociedade Brasileira de Estudos Interdisciplinares da Comunicação (Gerson Jara)</a:t>
            </a:r>
            <a:endParaRPr lang="pt-BR" sz="1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26282286"/>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EB7C841-F9BB-44CD-9243-FC54C49246DC}"/>
              </a:ext>
            </a:extLst>
          </p:cNvPr>
          <p:cNvSpPr>
            <a:spLocks noGrp="1"/>
          </p:cNvSpPr>
          <p:nvPr>
            <p:ph type="title"/>
          </p:nvPr>
        </p:nvSpPr>
        <p:spPr>
          <a:xfrm>
            <a:off x="1371600" y="685800"/>
            <a:ext cx="9601200" cy="844617"/>
          </a:xfrm>
        </p:spPr>
        <p:txBody>
          <a:bodyPr>
            <a:normAutofit/>
          </a:bodyPr>
          <a:lstStyle/>
          <a:p>
            <a:r>
              <a:rPr lang="pt-BR" sz="3600" b="1" u="sng" kern="100" spc="-25" dirty="0">
                <a:solidFill>
                  <a:srgbClr val="000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Times New Roman" panose="02020603050405020304" pitchFamily="18" charset="0"/>
              </a:rPr>
              <a:t>BRASIL – ENTRE OS 10 MAIS PERIGOSOS</a:t>
            </a:r>
            <a:endParaRPr lang="pt-BR" sz="7200" b="1" u="sng" dirty="0">
              <a:effectLst>
                <a:outerShdw blurRad="38100" dist="38100" dir="2700000" algn="tl">
                  <a:srgbClr val="000000">
                    <a:alpha val="43137"/>
                  </a:srgbClr>
                </a:outerShdw>
              </a:effectLst>
            </a:endParaRPr>
          </a:p>
        </p:txBody>
      </p:sp>
      <p:sp>
        <p:nvSpPr>
          <p:cNvPr id="3" name="Espaço Reservado para Conteúdo 2">
            <a:extLst>
              <a:ext uri="{FF2B5EF4-FFF2-40B4-BE49-F238E27FC236}">
                <a16:creationId xmlns:a16="http://schemas.microsoft.com/office/drawing/2014/main" id="{4B053D29-1231-1162-66B0-6B7434EECD71}"/>
              </a:ext>
            </a:extLst>
          </p:cNvPr>
          <p:cNvSpPr>
            <a:spLocks noGrp="1"/>
          </p:cNvSpPr>
          <p:nvPr>
            <p:ph idx="1"/>
          </p:nvPr>
        </p:nvSpPr>
        <p:spPr>
          <a:xfrm>
            <a:off x="1371600" y="1684421"/>
            <a:ext cx="9601200" cy="4487779"/>
          </a:xfrm>
        </p:spPr>
        <p:txBody>
          <a:bodyPr/>
          <a:lstStyle/>
          <a:p>
            <a:r>
              <a:rPr lang="pt-BR" sz="3200" dirty="0">
                <a:solidFill>
                  <a:srgbClr val="000000"/>
                </a:solidFill>
                <a:effectLst/>
                <a:latin typeface="Arial" panose="020B0604020202020204" pitchFamily="34" charset="0"/>
                <a:ea typeface="Calibri" panose="020F0502020204030204" pitchFamily="34" charset="0"/>
              </a:rPr>
              <a:t>A América Latina tornou-se na segunda região mais perigosa para a profissão;</a:t>
            </a:r>
          </a:p>
          <a:p>
            <a:r>
              <a:rPr lang="pt-BR" sz="3200" spc="-5" dirty="0">
                <a:effectLst/>
                <a:latin typeface="Arial" panose="020B0604020202020204" pitchFamily="34" charset="0"/>
                <a:ea typeface="Calibri" panose="020F0502020204030204" pitchFamily="34" charset="0"/>
              </a:rPr>
              <a:t>Nos últimos 20 anos, de 2003 a 2022, 1.688 mortes de jornalistas e radialistas no exercício da profissão</a:t>
            </a:r>
            <a:r>
              <a:rPr lang="pt-BR" sz="3200" spc="-5" dirty="0">
                <a:solidFill>
                  <a:srgbClr val="000000"/>
                </a:solidFill>
                <a:latin typeface="Arial" panose="020B0604020202020204" pitchFamily="34" charset="0"/>
                <a:ea typeface="Calibri" panose="020F0502020204030204" pitchFamily="34" charset="0"/>
              </a:rPr>
              <a:t>;</a:t>
            </a:r>
          </a:p>
          <a:p>
            <a:r>
              <a:rPr lang="pt-BR" sz="3200" spc="-5" dirty="0">
                <a:solidFill>
                  <a:srgbClr val="000000"/>
                </a:solidFill>
                <a:effectLst/>
                <a:latin typeface="Arial" panose="020B0604020202020204" pitchFamily="34" charset="0"/>
                <a:ea typeface="Times New Roman" panose="02020603050405020304" pitchFamily="18" charset="0"/>
              </a:rPr>
              <a:t>Brasil entre os 10 países mais perigosos para os profissionais de imprensa.</a:t>
            </a:r>
          </a:p>
          <a:p>
            <a:r>
              <a:rPr lang="pt-BR" sz="1400"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Fonte: Organização de defesa da liberdade de imprensa Repórteres Sem Fronteiras</a:t>
            </a:r>
            <a:endParaRPr lang="pt-BR"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pt-BR" sz="3200" dirty="0">
              <a:effectLst/>
              <a:latin typeface="Times New Roman" panose="02020603050405020304" pitchFamily="18" charset="0"/>
              <a:ea typeface="Times New Roman" panose="02020603050405020304" pitchFamily="18" charset="0"/>
            </a:endParaRPr>
          </a:p>
          <a:p>
            <a:endParaRPr lang="pt-BR" dirty="0"/>
          </a:p>
        </p:txBody>
      </p:sp>
    </p:spTree>
    <p:extLst>
      <p:ext uri="{BB962C8B-B14F-4D97-AF65-F5344CB8AC3E}">
        <p14:creationId xmlns:p14="http://schemas.microsoft.com/office/powerpoint/2010/main" val="343035111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41DAF9-A230-FD0D-E722-60C79B9DBB35}"/>
              </a:ext>
            </a:extLst>
          </p:cNvPr>
          <p:cNvSpPr>
            <a:spLocks noGrp="1"/>
          </p:cNvSpPr>
          <p:nvPr>
            <p:ph type="title"/>
          </p:nvPr>
        </p:nvSpPr>
        <p:spPr>
          <a:xfrm>
            <a:off x="1371600" y="685800"/>
            <a:ext cx="9601200" cy="834992"/>
          </a:xfrm>
        </p:spPr>
        <p:txBody>
          <a:bodyPr>
            <a:normAutofit/>
          </a:bodyPr>
          <a:lstStyle/>
          <a:p>
            <a:pPr algn="ctr"/>
            <a:r>
              <a:rPr lang="pt-BR" sz="3600" b="1" u="sng" kern="100" dirty="0">
                <a:solidFill>
                  <a:srgbClr val="000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Times New Roman" panose="02020603050405020304" pitchFamily="18" charset="0"/>
              </a:rPr>
              <a:t>AUMENTO DA VIOLÊNCIA</a:t>
            </a:r>
            <a:endParaRPr lang="pt-BR" sz="7200" b="1" u="sng" dirty="0">
              <a:effectLst>
                <a:outerShdw blurRad="38100" dist="38100" dir="2700000" algn="tl">
                  <a:srgbClr val="000000">
                    <a:alpha val="43137"/>
                  </a:srgbClr>
                </a:outerShdw>
              </a:effectLst>
            </a:endParaRPr>
          </a:p>
        </p:txBody>
      </p:sp>
      <p:sp>
        <p:nvSpPr>
          <p:cNvPr id="3" name="Espaço Reservado para Conteúdo 2">
            <a:extLst>
              <a:ext uri="{FF2B5EF4-FFF2-40B4-BE49-F238E27FC236}">
                <a16:creationId xmlns:a16="http://schemas.microsoft.com/office/drawing/2014/main" id="{6910319F-D999-813A-DA32-338D5797026C}"/>
              </a:ext>
            </a:extLst>
          </p:cNvPr>
          <p:cNvSpPr>
            <a:spLocks noGrp="1"/>
          </p:cNvSpPr>
          <p:nvPr>
            <p:ph idx="1"/>
          </p:nvPr>
        </p:nvSpPr>
        <p:spPr>
          <a:xfrm>
            <a:off x="1371600" y="1607419"/>
            <a:ext cx="9601200" cy="4995512"/>
          </a:xfrm>
        </p:spPr>
        <p:txBody>
          <a:bodyPr>
            <a:normAutofit lnSpcReduction="10000"/>
          </a:bodyPr>
          <a:lstStyle/>
          <a:p>
            <a:r>
              <a:rPr lang="pt-BR" sz="3200" dirty="0">
                <a:solidFill>
                  <a:schemeClr val="tx1"/>
                </a:solidFill>
                <a:effectLst/>
                <a:latin typeface="Arial" panose="020B0604020202020204" pitchFamily="34" charset="0"/>
                <a:ea typeface="Calibri" panose="020F0502020204030204" pitchFamily="34" charset="0"/>
              </a:rPr>
              <a:t>2022 foi mortal para membros da imprensa. Pelo </a:t>
            </a:r>
            <a:r>
              <a:rPr lang="pt-BR" sz="3600" strike="noStrike" dirty="0">
                <a:solidFill>
                  <a:schemeClr val="tx1"/>
                </a:solidFill>
                <a:effectLst/>
                <a:hlinkClick r:id="rId2">
                  <a:extLst>
                    <a:ext uri="{A12FA001-AC4F-418D-AE19-62706E023703}">
                      <ahyp:hlinkClr xmlns:ahyp="http://schemas.microsoft.com/office/drawing/2018/hyperlinkcolor" val="tx"/>
                    </a:ext>
                  </a:extLst>
                </a:hlinkClick>
              </a:rPr>
              <a:t>menos 67 jornalistas e trabalhadores da mídia foram assassinados</a:t>
            </a:r>
            <a:r>
              <a:rPr lang="pt-BR" sz="3600" strike="noStrike" dirty="0">
                <a:solidFill>
                  <a:schemeClr val="tx1"/>
                </a:solidFill>
                <a:effectLst/>
              </a:rPr>
              <a:t>;</a:t>
            </a:r>
          </a:p>
          <a:p>
            <a:r>
              <a:rPr lang="pt-BR" sz="3200" dirty="0">
                <a:effectLst/>
                <a:latin typeface="Arial" panose="020B0604020202020204" pitchFamily="34" charset="0"/>
                <a:ea typeface="Calibri" panose="020F0502020204030204" pitchFamily="34" charset="0"/>
              </a:rPr>
              <a:t>50% em relação a 2021 - </a:t>
            </a:r>
            <a:r>
              <a:rPr lang="pt-BR" sz="3200" spc="-5" dirty="0">
                <a:solidFill>
                  <a:srgbClr val="000000"/>
                </a:solidFill>
                <a:effectLst/>
                <a:latin typeface="Arial" panose="020B0604020202020204" pitchFamily="34" charset="0"/>
                <a:ea typeface="Times New Roman" panose="02020603050405020304" pitchFamily="18" charset="0"/>
              </a:rPr>
              <a:t>Isso significa um aumento de 13,7%, quando 51 profissionais foram vitimados fatalmente.</a:t>
            </a:r>
            <a:endParaRPr lang="pt-BR" sz="3200" dirty="0">
              <a:effectLst/>
              <a:latin typeface="Times New Roman" panose="02020603050405020304" pitchFamily="18" charset="0"/>
              <a:ea typeface="Times New Roman" panose="02020603050405020304" pitchFamily="18" charset="0"/>
            </a:endParaRPr>
          </a:p>
          <a:p>
            <a:r>
              <a:rPr lang="pt-BR" sz="3200" u="sng" spc="-5" dirty="0">
                <a:solidFill>
                  <a:srgbClr val="000000"/>
                </a:solidFill>
                <a:effectLst/>
                <a:latin typeface="Arial" panose="020B0604020202020204" pitchFamily="34" charset="0"/>
                <a:ea typeface="Times New Roman" panose="02020603050405020304" pitchFamily="18" charset="0"/>
              </a:rPr>
              <a:t>95% das vítimas são do sexo masculino</a:t>
            </a:r>
            <a:r>
              <a:rPr lang="pt-BR" sz="3200" spc="-5" dirty="0">
                <a:solidFill>
                  <a:srgbClr val="000000"/>
                </a:solidFill>
                <a:effectLst/>
                <a:latin typeface="Arial" panose="020B0604020202020204" pitchFamily="34" charset="0"/>
                <a:ea typeface="Times New Roman" panose="02020603050405020304" pitchFamily="18" charset="0"/>
              </a:rPr>
              <a:t> e coloca como uma das causas o fato de serem mais propensos a trabalharem em zonas de conflitos. </a:t>
            </a:r>
            <a:endParaRPr lang="pt-BR" sz="3200" dirty="0">
              <a:effectLst/>
              <a:latin typeface="Times New Roman" panose="02020603050405020304" pitchFamily="18" charset="0"/>
              <a:ea typeface="Times New Roman" panose="02020603050405020304" pitchFamily="18" charset="0"/>
            </a:endParaRPr>
          </a:p>
          <a:p>
            <a:pPr marL="0" indent="0">
              <a:buNone/>
            </a:pPr>
            <a:r>
              <a:rPr lang="pt-BR" sz="1900" spc="-5" dirty="0">
                <a:solidFill>
                  <a:srgbClr val="000000"/>
                </a:solidFill>
                <a:effectLst/>
                <a:latin typeface="Arial" panose="020B0604020202020204" pitchFamily="34" charset="0"/>
                <a:ea typeface="Times New Roman" panose="02020603050405020304" pitchFamily="18" charset="0"/>
              </a:rPr>
              <a:t>Fonte: Coletiva Net</a:t>
            </a:r>
            <a:endParaRPr lang="pt-BR" sz="2200" dirty="0">
              <a:solidFill>
                <a:schemeClr val="tx1"/>
              </a:solidFill>
              <a:effectLst/>
            </a:endParaRPr>
          </a:p>
          <a:p>
            <a:endParaRPr lang="pt-BR" dirty="0">
              <a:solidFill>
                <a:schemeClr val="tx1"/>
              </a:solidFill>
            </a:endParaRPr>
          </a:p>
        </p:txBody>
      </p:sp>
    </p:spTree>
    <p:extLst>
      <p:ext uri="{BB962C8B-B14F-4D97-AF65-F5344CB8AC3E}">
        <p14:creationId xmlns:p14="http://schemas.microsoft.com/office/powerpoint/2010/main" val="222288540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EE55E4-3E15-FBFB-8326-AA75947E56E1}"/>
              </a:ext>
            </a:extLst>
          </p:cNvPr>
          <p:cNvSpPr>
            <a:spLocks noGrp="1"/>
          </p:cNvSpPr>
          <p:nvPr>
            <p:ph type="title"/>
          </p:nvPr>
        </p:nvSpPr>
        <p:spPr>
          <a:xfrm>
            <a:off x="1496729" y="435543"/>
            <a:ext cx="9601200" cy="921619"/>
          </a:xfrm>
        </p:spPr>
        <p:txBody>
          <a:bodyPr/>
          <a:lstStyle/>
          <a:p>
            <a:pPr algn="ctr"/>
            <a:r>
              <a:rPr lang="pt-BR" b="1" u="sng" dirty="0">
                <a:effectLst>
                  <a:outerShdw blurRad="38100" dist="38100" dir="2700000" algn="tl">
                    <a:srgbClr val="000000">
                      <a:alpha val="43137"/>
                    </a:srgbClr>
                  </a:outerShdw>
                </a:effectLst>
              </a:rPr>
              <a:t>RELATÓRIO - UNESCO</a:t>
            </a:r>
          </a:p>
        </p:txBody>
      </p:sp>
      <p:sp>
        <p:nvSpPr>
          <p:cNvPr id="3" name="Espaço Reservado para Conteúdo 2">
            <a:extLst>
              <a:ext uri="{FF2B5EF4-FFF2-40B4-BE49-F238E27FC236}">
                <a16:creationId xmlns:a16="http://schemas.microsoft.com/office/drawing/2014/main" id="{103D300D-FD75-F4D5-4903-71529840DAC2}"/>
              </a:ext>
            </a:extLst>
          </p:cNvPr>
          <p:cNvSpPr>
            <a:spLocks noGrp="1"/>
          </p:cNvSpPr>
          <p:nvPr>
            <p:ph idx="1"/>
          </p:nvPr>
        </p:nvSpPr>
        <p:spPr>
          <a:xfrm>
            <a:off x="1295400" y="1501542"/>
            <a:ext cx="9601200" cy="5265018"/>
          </a:xfrm>
        </p:spPr>
        <p:txBody>
          <a:bodyPr>
            <a:normAutofit lnSpcReduction="10000"/>
          </a:bodyPr>
          <a:lstStyle/>
          <a:p>
            <a:r>
              <a:rPr lang="pt-BR" sz="2600" kern="1800" dirty="0">
                <a:solidFill>
                  <a:srgbClr val="000000"/>
                </a:solidFill>
                <a:effectLst/>
                <a:latin typeface="Arial" panose="020B0604020202020204" pitchFamily="34" charset="0"/>
                <a:ea typeface="Times New Roman" panose="02020603050405020304" pitchFamily="18" charset="0"/>
              </a:rPr>
              <a:t>UNESCO: Assassinatos de profissionais da imprensa aumentam em 50% em 2022, sendo que metade dos profissionais estava fora de serviço;</a:t>
            </a:r>
          </a:p>
          <a:p>
            <a:r>
              <a:rPr lang="pt-BR" sz="2600" u="sng" kern="0" dirty="0">
                <a:effectLst/>
                <a:latin typeface="Arial" panose="020B0604020202020204" pitchFamily="34" charset="0"/>
                <a:ea typeface="Times New Roman" panose="02020603050405020304" pitchFamily="18" charset="0"/>
              </a:rPr>
              <a:t>Em todo o mundo, 86 jornalistas e profissionais da mídia foram mortos em 2022</a:t>
            </a:r>
            <a:r>
              <a:rPr lang="pt-BR" sz="2600" u="sng" kern="0" dirty="0">
                <a:latin typeface="Arial" panose="020B0604020202020204" pitchFamily="34" charset="0"/>
                <a:ea typeface="Times New Roman" panose="02020603050405020304" pitchFamily="18" charset="0"/>
              </a:rPr>
              <a:t>;</a:t>
            </a:r>
          </a:p>
          <a:p>
            <a:r>
              <a:rPr lang="pt-BR" sz="2600" dirty="0">
                <a:solidFill>
                  <a:srgbClr val="000000"/>
                </a:solidFill>
                <a:effectLst/>
                <a:latin typeface="Arial" panose="020B0604020202020204" pitchFamily="34" charset="0"/>
                <a:ea typeface="Times New Roman" panose="02020603050405020304" pitchFamily="18" charset="0"/>
              </a:rPr>
              <a:t>O Relatório de Tendências Mundiais em Liberdade de Expressão já destaca esses desafios, apontando para uso de leis de difamação, leis cibernéticas e legislação de combate a “notícias falsas” como pretexto.</a:t>
            </a:r>
            <a:endParaRPr lang="pt-BR" sz="2600" dirty="0">
              <a:effectLst/>
              <a:latin typeface="Times New Roman" panose="02020603050405020304" pitchFamily="18" charset="0"/>
              <a:ea typeface="Times New Roman" panose="02020603050405020304" pitchFamily="18" charset="0"/>
            </a:endParaRPr>
          </a:p>
          <a:p>
            <a:r>
              <a:rPr lang="pt-BR" sz="2600" dirty="0">
                <a:solidFill>
                  <a:srgbClr val="000000"/>
                </a:solidFill>
                <a:effectLst/>
                <a:latin typeface="Arial" panose="020B0604020202020204" pitchFamily="34" charset="0"/>
                <a:ea typeface="Times New Roman" panose="02020603050405020304" pitchFamily="18" charset="0"/>
              </a:rPr>
              <a:t>Essas ferramentas podem ser usadas como um meio de limitar a liberdade de expressão visando “criar um ambiente tóxico para os jornalistas operarem”.</a:t>
            </a:r>
            <a:endParaRPr lang="pt-BR" sz="1800" dirty="0">
              <a:effectLst/>
              <a:latin typeface="Times New Roman" panose="02020603050405020304" pitchFamily="18" charset="0"/>
              <a:ea typeface="Times New Roman" panose="02020603050405020304" pitchFamily="18" charset="0"/>
            </a:endParaRPr>
          </a:p>
          <a:p>
            <a:r>
              <a:rPr lang="pt-BR" sz="1800" spc="-5" dirty="0">
                <a:solidFill>
                  <a:srgbClr val="000000"/>
                </a:solidFill>
                <a:effectLst/>
                <a:latin typeface="Arial" panose="020B0604020202020204" pitchFamily="34" charset="0"/>
                <a:ea typeface="Times New Roman" panose="02020603050405020304" pitchFamily="18" charset="0"/>
              </a:rPr>
              <a:t>Fonte: </a:t>
            </a:r>
            <a:r>
              <a:rPr lang="pt-BR" sz="1800" spc="-5" dirty="0" err="1">
                <a:solidFill>
                  <a:srgbClr val="000000"/>
                </a:solidFill>
                <a:effectLst/>
                <a:latin typeface="Arial" panose="020B0604020202020204" pitchFamily="34" charset="0"/>
                <a:ea typeface="Times New Roman" panose="02020603050405020304" pitchFamily="18" charset="0"/>
              </a:rPr>
              <a:t>Onu</a:t>
            </a:r>
            <a:r>
              <a:rPr lang="pt-BR" sz="1800" spc="-5" dirty="0">
                <a:solidFill>
                  <a:srgbClr val="000000"/>
                </a:solidFill>
                <a:effectLst/>
                <a:latin typeface="Arial" panose="020B0604020202020204" pitchFamily="34" charset="0"/>
                <a:ea typeface="Times New Roman" panose="02020603050405020304" pitchFamily="18" charset="0"/>
              </a:rPr>
              <a:t> News</a:t>
            </a:r>
            <a:endParaRPr lang="pt-BR" sz="1800" dirty="0">
              <a:effectLst/>
              <a:latin typeface="Times New Roman" panose="02020603050405020304" pitchFamily="18" charset="0"/>
              <a:ea typeface="Times New Roman" panose="02020603050405020304" pitchFamily="18" charset="0"/>
            </a:endParaRPr>
          </a:p>
          <a:p>
            <a:endParaRPr lang="pt-BR" dirty="0"/>
          </a:p>
        </p:txBody>
      </p:sp>
    </p:spTree>
    <p:extLst>
      <p:ext uri="{BB962C8B-B14F-4D97-AF65-F5344CB8AC3E}">
        <p14:creationId xmlns:p14="http://schemas.microsoft.com/office/powerpoint/2010/main" val="323804633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F2DEFA-87B8-56B7-1030-45E85F6CAD58}"/>
              </a:ext>
            </a:extLst>
          </p:cNvPr>
          <p:cNvSpPr>
            <a:spLocks noGrp="1"/>
          </p:cNvSpPr>
          <p:nvPr>
            <p:ph type="title"/>
          </p:nvPr>
        </p:nvSpPr>
        <p:spPr>
          <a:xfrm>
            <a:off x="1371600" y="685800"/>
            <a:ext cx="9601200" cy="834992"/>
          </a:xfrm>
        </p:spPr>
        <p:txBody>
          <a:bodyPr/>
          <a:lstStyle/>
          <a:p>
            <a:pPr algn="ctr"/>
            <a:r>
              <a:rPr lang="pt-BR" b="1" u="sng" dirty="0">
                <a:effectLst>
                  <a:outerShdw blurRad="38100" dist="38100" dir="2700000" algn="tl">
                    <a:srgbClr val="000000">
                      <a:alpha val="43137"/>
                    </a:srgbClr>
                  </a:outerShdw>
                </a:effectLst>
              </a:rPr>
              <a:t>ATIVIDADES E CONSEQUÊNCIAS</a:t>
            </a:r>
          </a:p>
        </p:txBody>
      </p:sp>
      <p:sp>
        <p:nvSpPr>
          <p:cNvPr id="3" name="Espaço Reservado para Conteúdo 2">
            <a:extLst>
              <a:ext uri="{FF2B5EF4-FFF2-40B4-BE49-F238E27FC236}">
                <a16:creationId xmlns:a16="http://schemas.microsoft.com/office/drawing/2014/main" id="{EF7C80AA-E052-794B-8F57-47853D9156B9}"/>
              </a:ext>
            </a:extLst>
          </p:cNvPr>
          <p:cNvSpPr>
            <a:spLocks noGrp="1"/>
          </p:cNvSpPr>
          <p:nvPr>
            <p:ph idx="1"/>
          </p:nvPr>
        </p:nvSpPr>
        <p:spPr>
          <a:xfrm>
            <a:off x="1371600" y="1694046"/>
            <a:ext cx="9601200" cy="4735630"/>
          </a:xfrm>
        </p:spPr>
        <p:txBody>
          <a:bodyPr>
            <a:normAutofit fontScale="92500" lnSpcReduction="10000"/>
          </a:bodyPr>
          <a:lstStyle/>
          <a:p>
            <a:pPr algn="just"/>
            <a:r>
              <a:rPr lang="pt-BR" sz="3900" dirty="0">
                <a:solidFill>
                  <a:srgbClr val="000000"/>
                </a:solidFill>
                <a:latin typeface="Arial" panose="020B0604020202020204" pitchFamily="34" charset="0"/>
                <a:ea typeface="Times New Roman" panose="02020603050405020304" pitchFamily="18" charset="0"/>
              </a:rPr>
              <a:t>Os profissionais</a:t>
            </a:r>
            <a:r>
              <a:rPr lang="pt-BR" sz="3900" dirty="0">
                <a:solidFill>
                  <a:srgbClr val="000000"/>
                </a:solidFill>
                <a:effectLst/>
                <a:latin typeface="Arial" panose="020B0604020202020204" pitchFamily="34" charset="0"/>
                <a:ea typeface="Times New Roman" panose="02020603050405020304" pitchFamily="18" charset="0"/>
              </a:rPr>
              <a:t> que estão cobrindo corrupção, crimes ambientais e violações de direitos humanos, e, claro, em conflitos armados;</a:t>
            </a:r>
          </a:p>
          <a:p>
            <a:pPr algn="just"/>
            <a:r>
              <a:rPr lang="pt-BR" sz="3900" dirty="0">
                <a:solidFill>
                  <a:srgbClr val="000000"/>
                </a:solidFill>
                <a:effectLst/>
                <a:latin typeface="Arial" panose="020B0604020202020204" pitchFamily="34" charset="0"/>
                <a:ea typeface="Times New Roman" panose="02020603050405020304" pitchFamily="18" charset="0"/>
              </a:rPr>
              <a:t>Entre as múltiplas formas de violência usadas para ameaçar jornalistas estão desaparecimentos forçados, sequestros, detenções arbitrárias, assédio e violência digital, principalmente contra mulheres.</a:t>
            </a:r>
            <a:endParaRPr lang="pt-BR" sz="3900" dirty="0">
              <a:latin typeface="Times New Roman" panose="02020603050405020304" pitchFamily="18" charset="0"/>
              <a:ea typeface="Times New Roman" panose="02020603050405020304" pitchFamily="18" charset="0"/>
            </a:endParaRPr>
          </a:p>
          <a:p>
            <a:pPr algn="just"/>
            <a:endParaRPr lang="pt-BR" sz="1800" dirty="0">
              <a:solidFill>
                <a:srgbClr val="000000"/>
              </a:solidFill>
              <a:effectLst/>
              <a:latin typeface="Arial" panose="020B0604020202020204" pitchFamily="34" charset="0"/>
              <a:ea typeface="Times New Roman" panose="02020603050405020304" pitchFamily="18" charset="0"/>
            </a:endParaRPr>
          </a:p>
          <a:p>
            <a:endParaRPr lang="pt-BR" sz="1800" dirty="0">
              <a:effectLst/>
              <a:latin typeface="Times New Roman" panose="02020603050405020304" pitchFamily="18" charset="0"/>
              <a:ea typeface="Times New Roman" panose="02020603050405020304" pitchFamily="18" charset="0"/>
            </a:endParaRPr>
          </a:p>
          <a:p>
            <a:endParaRPr lang="pt-BR" dirty="0"/>
          </a:p>
        </p:txBody>
      </p:sp>
    </p:spTree>
    <p:extLst>
      <p:ext uri="{BB962C8B-B14F-4D97-AF65-F5344CB8AC3E}">
        <p14:creationId xmlns:p14="http://schemas.microsoft.com/office/powerpoint/2010/main" val="310363881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A063FC-91A8-AC9F-5C9B-F785F8730316}"/>
              </a:ext>
            </a:extLst>
          </p:cNvPr>
          <p:cNvSpPr>
            <a:spLocks noGrp="1"/>
          </p:cNvSpPr>
          <p:nvPr>
            <p:ph type="title"/>
          </p:nvPr>
        </p:nvSpPr>
        <p:spPr>
          <a:xfrm>
            <a:off x="1371600" y="685800"/>
            <a:ext cx="9601200" cy="1248878"/>
          </a:xfrm>
        </p:spPr>
        <p:txBody>
          <a:bodyPr>
            <a:normAutofit/>
          </a:bodyPr>
          <a:lstStyle/>
          <a:p>
            <a:pPr algn="ctr"/>
            <a:r>
              <a:rPr lang="pt-BR" sz="3600" b="1" u="sng" kern="100" dirty="0">
                <a:solidFill>
                  <a:srgbClr val="000000"/>
                </a:solidFill>
                <a:effectLst>
                  <a:outerShdw blurRad="38100" dist="38100" dir="2700000" algn="tl">
                    <a:srgbClr val="000000">
                      <a:alpha val="43137"/>
                    </a:srgbClr>
                  </a:outerShdw>
                </a:effectLst>
                <a:latin typeface="Arial" panose="020B0604020202020204" pitchFamily="34" charset="0"/>
                <a:ea typeface="Times New Roman" panose="02020603050405020304" pitchFamily="18" charset="0"/>
                <a:cs typeface="Times New Roman" panose="02020603050405020304" pitchFamily="18" charset="0"/>
              </a:rPr>
              <a:t>COMUNICADORES E JORNALISTAS AMEAÇADOS</a:t>
            </a:r>
            <a:endParaRPr lang="pt-BR" sz="7200" u="sng" dirty="0">
              <a:effectLst>
                <a:outerShdw blurRad="38100" dist="38100" dir="2700000" algn="tl">
                  <a:srgbClr val="000000">
                    <a:alpha val="43137"/>
                  </a:srgbClr>
                </a:outerShdw>
              </a:effectLst>
            </a:endParaRPr>
          </a:p>
        </p:txBody>
      </p:sp>
      <p:sp>
        <p:nvSpPr>
          <p:cNvPr id="3" name="Espaço Reservado para Conteúdo 2">
            <a:extLst>
              <a:ext uri="{FF2B5EF4-FFF2-40B4-BE49-F238E27FC236}">
                <a16:creationId xmlns:a16="http://schemas.microsoft.com/office/drawing/2014/main" id="{CCC72FC9-764C-F504-042D-6421426C2377}"/>
              </a:ext>
            </a:extLst>
          </p:cNvPr>
          <p:cNvSpPr>
            <a:spLocks noGrp="1"/>
          </p:cNvSpPr>
          <p:nvPr>
            <p:ph idx="1"/>
          </p:nvPr>
        </p:nvSpPr>
        <p:spPr>
          <a:xfrm>
            <a:off x="1371600" y="1857677"/>
            <a:ext cx="9601200" cy="4764504"/>
          </a:xfrm>
        </p:spPr>
        <p:txBody>
          <a:bodyPr>
            <a:normAutofit fontScale="92500"/>
          </a:bodyPr>
          <a:lstStyle/>
          <a:p>
            <a:pPr algn="just"/>
            <a:r>
              <a:rPr lang="pt-BR" sz="2600" i="1" dirty="0">
                <a:solidFill>
                  <a:schemeClr val="tx1"/>
                </a:solidFill>
                <a:effectLst/>
                <a:latin typeface="Arial" panose="020B0604020202020204" pitchFamily="34" charset="0"/>
                <a:ea typeface="Calibri" panose="020F0502020204030204" pitchFamily="34" charset="0"/>
              </a:rPr>
              <a:t>"Quantos jornalistas morreram e nem viraram notícia? Geralmente, eles trabalham em veículos locais de pequenas cidades e são a única fonte de informação independente”</a:t>
            </a:r>
            <a:r>
              <a:rPr lang="pt-BR" sz="2600" dirty="0">
                <a:solidFill>
                  <a:schemeClr val="tx1"/>
                </a:solidFill>
                <a:effectLst/>
                <a:latin typeface="Arial" panose="020B0604020202020204" pitchFamily="34" charset="0"/>
                <a:ea typeface="Calibri" panose="020F0502020204030204" pitchFamily="34" charset="0"/>
              </a:rPr>
              <a:t>;</a:t>
            </a:r>
          </a:p>
          <a:p>
            <a:pPr algn="just"/>
            <a:r>
              <a:rPr lang="pt-BR" sz="2600" dirty="0">
                <a:solidFill>
                  <a:schemeClr val="tx1"/>
                </a:solidFill>
                <a:effectLst/>
                <a:latin typeface="Arial" panose="020B0604020202020204" pitchFamily="34" charset="0"/>
                <a:ea typeface="Times New Roman" panose="02020603050405020304" pitchFamily="18" charset="0"/>
              </a:rPr>
              <a:t>O relatório </a:t>
            </a:r>
            <a:r>
              <a:rPr lang="pt-BR" sz="2600" i="1" dirty="0">
                <a:solidFill>
                  <a:schemeClr val="tx1"/>
                </a:solidFill>
                <a:effectLst/>
                <a:latin typeface="Arial" panose="020B0604020202020204" pitchFamily="34" charset="0"/>
                <a:ea typeface="Times New Roman" panose="02020603050405020304" pitchFamily="18" charset="0"/>
              </a:rPr>
              <a:t>Ameaças que Silenciam</a:t>
            </a:r>
            <a:r>
              <a:rPr lang="pt-BR" sz="2600" dirty="0">
                <a:solidFill>
                  <a:schemeClr val="tx1"/>
                </a:solidFill>
                <a:effectLst/>
                <a:latin typeface="Arial" panose="020B0604020202020204" pitchFamily="34" charset="0"/>
                <a:ea typeface="Times New Roman" panose="02020603050405020304" pitchFamily="18" charset="0"/>
              </a:rPr>
              <a:t>, </a:t>
            </a:r>
            <a:r>
              <a:rPr lang="pt-BR" sz="2600" u="sng" strike="noStrike" dirty="0">
                <a:solidFill>
                  <a:schemeClr val="tx1"/>
                </a:solidFill>
                <a:effectLst/>
                <a:latin typeface="Arial" panose="020B0604020202020204" pitchFamily="34" charset="0"/>
                <a:ea typeface="Times New Roman" panose="02020603050405020304" pitchFamily="18" charset="0"/>
                <a:hlinkClick r:id="rId2">
                  <a:extLst>
                    <a:ext uri="{A12FA001-AC4F-418D-AE19-62706E023703}">
                      <ahyp:hlinkClr xmlns:ahyp="http://schemas.microsoft.com/office/drawing/2018/hyperlinkcolor" val="tx"/>
                    </a:ext>
                  </a:extLst>
                </a:hlinkClick>
              </a:rPr>
              <a:t>publicado pela Organização das Nações Unidas para a Educação, a Ciência e a Cultura (Unesco)</a:t>
            </a:r>
            <a:r>
              <a:rPr lang="pt-BR" sz="2600" u="sng" dirty="0">
                <a:solidFill>
                  <a:schemeClr val="tx1"/>
                </a:solidFill>
                <a:effectLst/>
                <a:latin typeface="Arial" panose="020B0604020202020204" pitchFamily="34" charset="0"/>
                <a:ea typeface="Times New Roman" panose="02020603050405020304" pitchFamily="18" charset="0"/>
              </a:rPr>
              <a:t> </a:t>
            </a:r>
            <a:r>
              <a:rPr lang="pt-BR" sz="2600" dirty="0">
                <a:solidFill>
                  <a:schemeClr val="tx1"/>
                </a:solidFill>
                <a:effectLst/>
                <a:latin typeface="Arial" panose="020B0604020202020204" pitchFamily="34" charset="0"/>
                <a:ea typeface="Times New Roman" panose="02020603050405020304" pitchFamily="18" charset="0"/>
              </a:rPr>
              <a:t>calcula que, entre 2016 e 2020, 14 jornalistas foram assassinados no Brasil.</a:t>
            </a:r>
            <a:endParaRPr lang="pt-BR" sz="2600" dirty="0">
              <a:solidFill>
                <a:schemeClr val="tx1"/>
              </a:solidFill>
              <a:effectLst/>
              <a:latin typeface="Times New Roman" panose="02020603050405020304" pitchFamily="18" charset="0"/>
              <a:ea typeface="Times New Roman" panose="02020603050405020304" pitchFamily="18" charset="0"/>
            </a:endParaRPr>
          </a:p>
          <a:p>
            <a:pPr algn="just"/>
            <a:r>
              <a:rPr lang="pt-BR" sz="2600" dirty="0">
                <a:solidFill>
                  <a:schemeClr val="tx1"/>
                </a:solidFill>
                <a:effectLst/>
                <a:latin typeface="Arial" panose="020B0604020202020204" pitchFamily="34" charset="0"/>
                <a:ea typeface="Times New Roman" panose="02020603050405020304" pitchFamily="18" charset="0"/>
              </a:rPr>
              <a:t>(Abert), foram registrados 145 casos de violência não letal com profissionais da área somente em 2021;</a:t>
            </a:r>
          </a:p>
          <a:p>
            <a:pPr algn="just"/>
            <a:r>
              <a:rPr lang="pt-BR" sz="2600" dirty="0">
                <a:solidFill>
                  <a:srgbClr val="000000"/>
                </a:solidFill>
                <a:effectLst/>
                <a:latin typeface="Arial" panose="020B0604020202020204" pitchFamily="34" charset="0"/>
                <a:ea typeface="Times New Roman" panose="02020603050405020304" pitchFamily="18" charset="0"/>
              </a:rPr>
              <a:t>Os tipos de ataques mais comuns são ofensas (53 casos), agressões (34), intimidações (26), ameaças (12) e atentados (8).</a:t>
            </a:r>
            <a:endParaRPr lang="pt-BR" sz="2600" dirty="0">
              <a:effectLst/>
              <a:latin typeface="Times New Roman" panose="02020603050405020304" pitchFamily="18" charset="0"/>
              <a:ea typeface="Times New Roman" panose="02020603050405020304" pitchFamily="18" charset="0"/>
            </a:endParaRPr>
          </a:p>
          <a:p>
            <a:pPr algn="just"/>
            <a:r>
              <a:rPr lang="pt-BR" sz="1800" spc="-5" dirty="0">
                <a:solidFill>
                  <a:srgbClr val="000000"/>
                </a:solidFill>
                <a:effectLst/>
                <a:latin typeface="Arial" panose="020B0604020202020204" pitchFamily="34" charset="0"/>
                <a:ea typeface="Times New Roman" panose="02020603050405020304" pitchFamily="18" charset="0"/>
              </a:rPr>
              <a:t>Fonte: BBC – Brasil </a:t>
            </a:r>
            <a:endParaRPr lang="pt-BR" sz="1800" dirty="0">
              <a:effectLst/>
              <a:latin typeface="Times New Roman" panose="02020603050405020304" pitchFamily="18" charset="0"/>
              <a:ea typeface="Times New Roman" panose="02020603050405020304" pitchFamily="18" charset="0"/>
            </a:endParaRPr>
          </a:p>
          <a:p>
            <a:pPr marL="0" indent="0">
              <a:buNone/>
            </a:pPr>
            <a:endParaRPr lang="pt-BR" sz="1800" dirty="0">
              <a:effectLst/>
              <a:latin typeface="Times New Roman" panose="02020603050405020304" pitchFamily="18" charset="0"/>
              <a:ea typeface="Times New Roman" panose="02020603050405020304" pitchFamily="18" charset="0"/>
            </a:endParaRPr>
          </a:p>
          <a:p>
            <a:endParaRPr lang="pt-BR" dirty="0"/>
          </a:p>
        </p:txBody>
      </p:sp>
    </p:spTree>
    <p:extLst>
      <p:ext uri="{BB962C8B-B14F-4D97-AF65-F5344CB8AC3E}">
        <p14:creationId xmlns:p14="http://schemas.microsoft.com/office/powerpoint/2010/main" val="256820047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theme/theme1.xml><?xml version="1.0" encoding="utf-8"?>
<a:theme xmlns:a="http://schemas.openxmlformats.org/drawingml/2006/main" name="Cortar">
  <a:themeElements>
    <a:clrScheme name="Cortar">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ortar">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ortar">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Cortar</Template>
  <TotalTime>141</TotalTime>
  <Words>967</Words>
  <Application>Microsoft Office PowerPoint</Application>
  <PresentationFormat>Widescreen</PresentationFormat>
  <Paragraphs>57</Paragraphs>
  <Slides>13</Slides>
  <Notes>0</Notes>
  <HiddenSlides>0</HiddenSlides>
  <MMClips>0</MMClips>
  <ScaleCrop>false</ScaleCrop>
  <HeadingPairs>
    <vt:vector size="6" baseType="variant">
      <vt:variant>
        <vt:lpstr>Fontes usadas</vt:lpstr>
      </vt:variant>
      <vt:variant>
        <vt:i4>7</vt:i4>
      </vt:variant>
      <vt:variant>
        <vt:lpstr>Tema</vt:lpstr>
      </vt:variant>
      <vt:variant>
        <vt:i4>1</vt:i4>
      </vt:variant>
      <vt:variant>
        <vt:lpstr>Títulos de slides</vt:lpstr>
      </vt:variant>
      <vt:variant>
        <vt:i4>13</vt:i4>
      </vt:variant>
    </vt:vector>
  </HeadingPairs>
  <TitlesOfParts>
    <vt:vector size="21" baseType="lpstr">
      <vt:lpstr>Arial</vt:lpstr>
      <vt:lpstr>Calibri</vt:lpstr>
      <vt:lpstr>Franklin Gothic Book</vt:lpstr>
      <vt:lpstr>Inter</vt:lpstr>
      <vt:lpstr>Roboto</vt:lpstr>
      <vt:lpstr>Roboto Condensed</vt:lpstr>
      <vt:lpstr>Times New Roman</vt:lpstr>
      <vt:lpstr>Cortar</vt:lpstr>
      <vt:lpstr>Audiência pública interativa</vt:lpstr>
      <vt:lpstr>A 1ª. Confecom, realizada em Brasília, no período de 14 a 17 de dezembro de 2009.</vt:lpstr>
      <vt:lpstr>Relatos e  Violência contra profissionais da Imprensa</vt:lpstr>
      <vt:lpstr>LEVANTAMENTO DE MORTE NA FRONTEIRA</vt:lpstr>
      <vt:lpstr>BRASIL – ENTRE OS 10 MAIS PERIGOSOS</vt:lpstr>
      <vt:lpstr>AUMENTO DA VIOLÊNCIA</vt:lpstr>
      <vt:lpstr>RELATÓRIO - UNESCO</vt:lpstr>
      <vt:lpstr>ATIVIDADES E CONSEQUÊNCIAS</vt:lpstr>
      <vt:lpstr>COMUNICADORES E JORNALISTAS AMEAÇADOS</vt:lpstr>
      <vt:lpstr>VIOLÊNCIA NO CENTRO OESTE</vt:lpstr>
      <vt:lpstr>Riscos à liberdade de expressão</vt:lpstr>
      <vt:lpstr>AÇÕES</vt:lpstr>
      <vt:lpstr>CONCLUSÃO E PROPOSTA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Audiência pública</dc:title>
  <dc:creator>Ricardo Ortiz</dc:creator>
  <cp:lastModifiedBy>Ricardo Ortiz</cp:lastModifiedBy>
  <cp:revision>6</cp:revision>
  <dcterms:created xsi:type="dcterms:W3CDTF">2023-07-01T04:11:40Z</dcterms:created>
  <dcterms:modified xsi:type="dcterms:W3CDTF">2023-07-03T01:41:23Z</dcterms:modified>
</cp:coreProperties>
</file>