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7"/>
  </p:handoutMasterIdLst>
  <p:sldIdLst>
    <p:sldId id="256" r:id="rId2"/>
    <p:sldId id="257" r:id="rId3"/>
    <p:sldId id="258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83" r:id="rId16"/>
  </p:sldIdLst>
  <p:sldSz cx="12192000" cy="6858000"/>
  <p:notesSz cx="6881813" cy="96615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6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49995C9E-0A1E-4B67-B4D7-B01DC2BFC67D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7D10A434-7E92-417A-B7EF-18E01D6EF7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977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3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636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4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68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9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09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4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47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30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71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004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1D408-500B-4F7B-97E0-51FDB43F4118}" type="datetimeFigureOut">
              <a:rPr lang="pt-BR" smtClean="0"/>
              <a:t>29/06/2015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F0132-E136-4064-BD70-0563466218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84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padaviolencia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51164" y="1041400"/>
            <a:ext cx="10889672" cy="2387600"/>
          </a:xfrm>
        </p:spPr>
        <p:txBody>
          <a:bodyPr>
            <a:noAutofit/>
          </a:bodyPr>
          <a:lstStyle/>
          <a:p>
            <a:r>
              <a:rPr lang="pt-BR" sz="4000" b="1" u="sng" dirty="0" smtClean="0">
                <a:latin typeface="+mn-lt"/>
              </a:rPr>
              <a:t>Brasília: 29/06/2015</a:t>
            </a:r>
            <a:r>
              <a:rPr lang="pt-BR" sz="5400" b="1" u="sng" dirty="0" smtClean="0">
                <a:latin typeface="+mn-lt"/>
              </a:rPr>
              <a:t> </a:t>
            </a:r>
            <a:endParaRPr lang="pt-BR" sz="5400" b="1" u="sng" dirty="0">
              <a:latin typeface="+mn-lt"/>
            </a:endParaRPr>
          </a:p>
        </p:txBody>
      </p:sp>
      <p:sp>
        <p:nvSpPr>
          <p:cNvPr id="5" name="Marcador de Posição de Conteúdo 4"/>
          <p:cNvSpPr>
            <a:spLocks noGrp="1"/>
          </p:cNvSpPr>
          <p:nvPr>
            <p:ph type="subTitle" idx="1"/>
          </p:nvPr>
        </p:nvSpPr>
        <p:spPr>
          <a:xfrm>
            <a:off x="1246909" y="4263242"/>
            <a:ext cx="9832769" cy="1864425"/>
          </a:xfrm>
        </p:spPr>
        <p:txBody>
          <a:bodyPr>
            <a:normAutofit fontScale="92500" lnSpcReduction="10000"/>
          </a:bodyPr>
          <a:lstStyle/>
          <a:p>
            <a:r>
              <a:rPr lang="pt-BR" sz="4800" dirty="0" smtClean="0"/>
              <a:t>MAPA DA VIOLÊNCIA 2015.</a:t>
            </a:r>
          </a:p>
          <a:p>
            <a:r>
              <a:rPr lang="pt-BR" sz="4800" dirty="0"/>
              <a:t>A</a:t>
            </a:r>
            <a:r>
              <a:rPr lang="pt-BR" sz="4800" dirty="0" smtClean="0"/>
              <a:t>dolescentes de 16 e 17 anos do Brasil</a:t>
            </a:r>
          </a:p>
          <a:p>
            <a:r>
              <a:rPr lang="pt-BR" sz="3200" b="1" u="sng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Julio</a:t>
            </a:r>
            <a:r>
              <a:rPr lang="pt-BR" sz="3200" b="1" u="sng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Jacobo </a:t>
            </a:r>
            <a:r>
              <a:rPr lang="pt-BR" sz="3200" b="1" u="sng" dirty="0" err="1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Waiselfisz</a:t>
            </a:r>
            <a:r>
              <a:rPr lang="pt-BR" sz="32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endParaRPr lang="pt-BR" sz="36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246909" y="901029"/>
            <a:ext cx="1022581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CPI </a:t>
            </a:r>
            <a:r>
              <a:rPr lang="pt-BR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DO ASSASSINATO DE JOVENS </a:t>
            </a:r>
            <a:r>
              <a:rPr lang="pt-B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– </a:t>
            </a:r>
          </a:p>
          <a:p>
            <a:pPr algn="ctr"/>
            <a:r>
              <a:rPr lang="pt-BR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CPIADJ </a:t>
            </a:r>
            <a:endParaRPr lang="pt-B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7444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280"/>
          </a:xfrm>
        </p:spPr>
        <p:txBody>
          <a:bodyPr/>
          <a:lstStyle/>
          <a:p>
            <a:pPr algn="r"/>
            <a:r>
              <a:rPr lang="pt-BR" b="1" dirty="0" smtClean="0"/>
              <a:t>A cor dos homicídios </a:t>
            </a:r>
            <a:endParaRPr lang="pt-BR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04" y="955316"/>
            <a:ext cx="11515392" cy="577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490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89" y="118754"/>
            <a:ext cx="11395622" cy="661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51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4379" y="166255"/>
            <a:ext cx="11732821" cy="629392"/>
          </a:xfrm>
        </p:spPr>
        <p:txBody>
          <a:bodyPr>
            <a:normAutofit/>
          </a:bodyPr>
          <a:lstStyle/>
          <a:p>
            <a:pPr algn="r"/>
            <a:r>
              <a:rPr lang="pt-BR" sz="3200" b="1" dirty="0" smtClean="0"/>
              <a:t>Participação (%) dos meios nos homicídios por idade simples. 2013</a:t>
            </a:r>
            <a:endParaRPr lang="pt-BR" sz="3200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026381"/>
              </p:ext>
            </p:extLst>
          </p:nvPr>
        </p:nvGraphicFramePr>
        <p:xfrm>
          <a:off x="2006928" y="795647"/>
          <a:ext cx="7564582" cy="57821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8334"/>
                <a:gridCol w="908976"/>
                <a:gridCol w="908976"/>
                <a:gridCol w="908976"/>
                <a:gridCol w="908976"/>
                <a:gridCol w="908976"/>
                <a:gridCol w="908976"/>
                <a:gridCol w="972392"/>
              </a:tblGrid>
              <a:tr h="11491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Idade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 err="1">
                          <a:effectLst/>
                        </a:rPr>
                        <a:t>Estrangula-mento</a:t>
                      </a:r>
                      <a:r>
                        <a:rPr lang="pt-BR" sz="1600" dirty="0">
                          <a:effectLst/>
                        </a:rPr>
                        <a:t>/ Sufocação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Arma de Fogo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Cortante-Penetrante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Objeto contundente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Força Corporal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Outros Meios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Total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 anchor="ctr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0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10,5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10,5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5,3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10,5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3,3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59,9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12,8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15,4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7,7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15,4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10,3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38,5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42,3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11,5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7,7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3,8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30,8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19,0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14,3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23,8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38,1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13,3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26,7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6,7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33,3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5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43,5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17,4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21,7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6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13,0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47,8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26,1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7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8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39,1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13,0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26,1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9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19,0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38,1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9,5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28,6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10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54,8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16,1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6,5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16,1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11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13,0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52,2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17,4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12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68,8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14,1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4,7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1,6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6,3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13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72,5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12,9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7,0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14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80,4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4,0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15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81,1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16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1,3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81,9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9,5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3,4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3,4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17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84,1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9,8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2,5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298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Total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1,9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78,2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10,0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3,5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0,8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>
                          <a:effectLst/>
                        </a:rPr>
                        <a:t>5,6</a:t>
                      </a:r>
                      <a:endParaRPr lang="pt-B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100,0</a:t>
                      </a:r>
                      <a:endParaRPr lang="pt-B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998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4221" y="3586349"/>
            <a:ext cx="7937780" cy="3271652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312727" y="866899"/>
            <a:ext cx="1413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chemeClr val="accent1">
                    <a:lumMod val="50000"/>
                  </a:schemeClr>
                </a:solidFill>
              </a:rPr>
              <a:t>Ufs</a:t>
            </a: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pt-B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022279" cy="358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32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485357"/>
              </p:ext>
            </p:extLst>
          </p:nvPr>
        </p:nvGraphicFramePr>
        <p:xfrm>
          <a:off x="878776" y="0"/>
          <a:ext cx="7488259" cy="6771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4402"/>
                <a:gridCol w="514698"/>
                <a:gridCol w="837062"/>
                <a:gridCol w="528242"/>
                <a:gridCol w="558800"/>
                <a:gridCol w="1065515"/>
                <a:gridCol w="1065515"/>
                <a:gridCol w="614025"/>
              </a:tblGrid>
              <a:tr h="7106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Município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UF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Média população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Homicídios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Taxa média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Posi-ção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4737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2013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2011/13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Simões Filho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4.510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332,6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Lauro de Freitas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5.618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308,5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Porto Seguro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4.760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301,1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Serra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14.410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277,6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4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Ananindeua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18.491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256,0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5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Maceió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AL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33.996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248,1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6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Marituba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4.214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237,3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Itabuna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6.945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235,2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8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Santa Rita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PB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4.500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229,6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9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Fortaleza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CE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89.566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123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222,6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10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João Pessoa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PB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25.011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221,2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11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Vitória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9.965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217,4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12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Teixeira de Freitas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5.485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212,7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13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Cariacica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12.153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208,5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14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Mossoró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RN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9.338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15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196,3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15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São Mateus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4.356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191,3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16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Valparaíso de Goiás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GO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4.940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188,9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17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Camaçari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BA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9.094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14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186,9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18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Vila Velha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ES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13.247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27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18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163,6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19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  <a:tr h="278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Luziânia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GO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6.990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10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13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162,1</a:t>
                      </a:r>
                      <a:endParaRPr lang="pt-BR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20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8763991" y="237506"/>
            <a:ext cx="32419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/>
              <a:t>243 Municípios</a:t>
            </a:r>
          </a:p>
          <a:p>
            <a:r>
              <a:rPr lang="pt-BR" sz="3600" b="1" dirty="0" smtClean="0"/>
              <a:t>com + de 4.000 adolescentes de 16 e 17 anos. 2013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1862959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28800" y="2204865"/>
            <a:ext cx="8686800" cy="20882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sz="5400" b="1" dirty="0">
                <a:solidFill>
                  <a:srgbClr val="0E0EBE"/>
                </a:solidFill>
                <a:hlinkClick r:id="rId2"/>
              </a:rPr>
              <a:t>www.mapadaviolencia.org.br</a:t>
            </a:r>
            <a:endParaRPr lang="pt-BR" sz="5400" b="1" dirty="0">
              <a:solidFill>
                <a:srgbClr val="0E0EBE"/>
              </a:solidFill>
            </a:endParaRPr>
          </a:p>
          <a:p>
            <a:pPr marL="0" indent="0" algn="ctr">
              <a:buNone/>
            </a:pPr>
            <a:endParaRPr lang="pt-BR" sz="5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pt-BR" sz="5400" b="1" dirty="0">
                <a:solidFill>
                  <a:srgbClr val="C00000"/>
                </a:solidFill>
              </a:rPr>
              <a:t>mail: juliowa@gmail.com</a:t>
            </a:r>
          </a:p>
          <a:p>
            <a:pPr marL="0" indent="0">
              <a:buNone/>
            </a:pPr>
            <a:endParaRPr lang="pt-BR" sz="5400" b="1" dirty="0">
              <a:solidFill>
                <a:srgbClr val="0E0EBE"/>
              </a:solidFill>
            </a:endParaRPr>
          </a:p>
          <a:p>
            <a:pPr marL="0" indent="0">
              <a:buNone/>
            </a:pPr>
            <a:endParaRPr lang="pt-BR" sz="5400" b="1" dirty="0">
              <a:solidFill>
                <a:srgbClr val="0E0EBE"/>
              </a:solidFill>
            </a:endParaRPr>
          </a:p>
          <a:p>
            <a:pPr marL="0" indent="0">
              <a:buNone/>
            </a:pPr>
            <a:endParaRPr lang="pt-BR" sz="5400" b="1" dirty="0">
              <a:solidFill>
                <a:srgbClr val="0E0EBE"/>
              </a:solidFill>
            </a:endParaRPr>
          </a:p>
          <a:p>
            <a:pPr marL="0" indent="0">
              <a:buNone/>
            </a:pPr>
            <a:endParaRPr lang="pt-BR" sz="5400" b="1" dirty="0">
              <a:solidFill>
                <a:srgbClr val="0E0EB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54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802"/>
          </a:xfrm>
        </p:spPr>
        <p:txBody>
          <a:bodyPr>
            <a:noAutofit/>
          </a:bodyPr>
          <a:lstStyle/>
          <a:p>
            <a:pPr algn="r"/>
            <a:r>
              <a:rPr lang="pt-BR" sz="5400" b="1" u="sng" dirty="0" smtClean="0"/>
              <a:t>Histórico dos Mapa da Violência</a:t>
            </a:r>
            <a:endParaRPr lang="pt-BR" sz="5400" b="1" u="sng" dirty="0"/>
          </a:p>
        </p:txBody>
      </p:sp>
      <p:sp>
        <p:nvSpPr>
          <p:cNvPr id="5" name="Marcador de Posição de Conteúdo 4"/>
          <p:cNvSpPr>
            <a:spLocks noGrp="1"/>
          </p:cNvSpPr>
          <p:nvPr>
            <p:ph idx="1"/>
          </p:nvPr>
        </p:nvSpPr>
        <p:spPr>
          <a:xfrm>
            <a:off x="484909" y="1825625"/>
            <a:ext cx="11471563" cy="47552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600" dirty="0"/>
              <a:t>Desde o </a:t>
            </a:r>
            <a:r>
              <a:rPr lang="pt-BR" sz="3600" dirty="0" smtClean="0"/>
              <a:t>primeiro mapa, </a:t>
            </a:r>
            <a:r>
              <a:rPr lang="pt-BR" sz="3600" dirty="0"/>
              <a:t>divulgado em 1998 pela Unesco/ Instituto Ayrton Senna com o tema “Os Jovens do Brasil” até </a:t>
            </a:r>
            <a:r>
              <a:rPr lang="pt-BR" sz="3600" dirty="0" smtClean="0"/>
              <a:t>o atual, </a:t>
            </a:r>
            <a:r>
              <a:rPr lang="pt-BR" sz="3600" dirty="0"/>
              <a:t>foram divulgados </a:t>
            </a:r>
            <a:r>
              <a:rPr lang="pt-BR" sz="3600" dirty="0" smtClean="0"/>
              <a:t>27 Mapas. </a:t>
            </a:r>
            <a:endParaRPr lang="pt-BR" sz="3600" dirty="0"/>
          </a:p>
          <a:p>
            <a:pPr algn="just"/>
            <a:r>
              <a:rPr lang="pt-BR" sz="3600" dirty="0" smtClean="0"/>
              <a:t>O </a:t>
            </a:r>
            <a:r>
              <a:rPr lang="pt-BR" sz="3600" dirty="0"/>
              <a:t>foco global </a:t>
            </a:r>
            <a:r>
              <a:rPr lang="pt-BR" sz="3600" dirty="0" smtClean="0"/>
              <a:t>foi </a:t>
            </a:r>
            <a:r>
              <a:rPr lang="pt-BR" sz="3600" dirty="0"/>
              <a:t>sempre violência letal </a:t>
            </a:r>
            <a:r>
              <a:rPr lang="pt-BR" sz="3600" dirty="0" smtClean="0"/>
              <a:t>(homicídios, suicídios e acidentes de transporte) relacionada </a:t>
            </a:r>
            <a:r>
              <a:rPr lang="pt-BR" sz="3600" dirty="0"/>
              <a:t>com a  juventude, com </a:t>
            </a:r>
            <a:r>
              <a:rPr lang="pt-BR" sz="3600" dirty="0" smtClean="0"/>
              <a:t>focos específicos</a:t>
            </a:r>
            <a:r>
              <a:rPr lang="pt-BR" sz="3600" dirty="0"/>
              <a:t>: mulher, América Latina, </a:t>
            </a:r>
            <a:r>
              <a:rPr lang="pt-BR" sz="3600" dirty="0" smtClean="0"/>
              <a:t>infância </a:t>
            </a:r>
            <a:r>
              <a:rPr lang="pt-BR" sz="3600" dirty="0"/>
              <a:t>e adolescência</a:t>
            </a:r>
            <a:r>
              <a:rPr lang="pt-BR" sz="3600" dirty="0" smtClean="0"/>
              <a:t>, armas de fogo, etc.</a:t>
            </a:r>
            <a:endParaRPr lang="pt-BR" sz="3600" dirty="0"/>
          </a:p>
          <a:p>
            <a:pPr algn="just"/>
            <a:r>
              <a:rPr lang="pt-BR" sz="3600" dirty="0"/>
              <a:t>Teve diversas parcerias, exclusivamente para sua divulgação: Ministérios da Justiça e da Saúde, Unesco, </a:t>
            </a:r>
            <a:r>
              <a:rPr lang="pt-BR" sz="3600" dirty="0" err="1"/>
              <a:t>Ritla</a:t>
            </a:r>
            <a:r>
              <a:rPr lang="pt-BR" sz="3600" dirty="0"/>
              <a:t>, </a:t>
            </a:r>
            <a:r>
              <a:rPr lang="pt-BR" sz="3600" dirty="0" err="1"/>
              <a:t>Seppir</a:t>
            </a:r>
            <a:r>
              <a:rPr lang="pt-BR" sz="3600" dirty="0"/>
              <a:t>, OEI, Instituto Ayrton Senna, Instituto </a:t>
            </a:r>
            <a:r>
              <a:rPr lang="pt-BR" sz="3600" dirty="0" err="1"/>
              <a:t>Sangari</a:t>
            </a:r>
            <a:r>
              <a:rPr lang="pt-BR" sz="3600" dirty="0"/>
              <a:t>, </a:t>
            </a:r>
            <a:r>
              <a:rPr lang="pt-BR" sz="3600" dirty="0" err="1"/>
              <a:t>Flacso</a:t>
            </a:r>
            <a:r>
              <a:rPr lang="pt-BR" sz="3600" dirty="0"/>
              <a:t>, </a:t>
            </a:r>
            <a:r>
              <a:rPr lang="pt-BR" sz="3600" dirty="0" err="1"/>
              <a:t>Cebela</a:t>
            </a:r>
            <a:r>
              <a:rPr lang="pt-BR" sz="3600" dirty="0"/>
              <a:t>, </a:t>
            </a:r>
            <a:r>
              <a:rPr lang="pt-BR" sz="3600" dirty="0" err="1"/>
              <a:t>Sec.Geral</a:t>
            </a:r>
            <a:r>
              <a:rPr lang="pt-BR" sz="3600" dirty="0"/>
              <a:t> da Presidência, </a:t>
            </a:r>
            <a:r>
              <a:rPr lang="pt-BR" sz="3600" dirty="0" err="1"/>
              <a:t>Sec.Nacional</a:t>
            </a:r>
            <a:r>
              <a:rPr lang="pt-BR" sz="3600" dirty="0"/>
              <a:t> de Juventude, etc. </a:t>
            </a:r>
          </a:p>
        </p:txBody>
      </p:sp>
    </p:spTree>
    <p:extLst>
      <p:ext uri="{BB962C8B-B14F-4D97-AF65-F5344CB8AC3E}">
        <p14:creationId xmlns:p14="http://schemas.microsoft.com/office/powerpoint/2010/main" val="1466127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pPr algn="r"/>
            <a:r>
              <a:rPr lang="pt-BR" b="1" u="sng" dirty="0" smtClean="0"/>
              <a:t>As Fontes</a:t>
            </a:r>
            <a:endParaRPr lang="pt-BR" b="1" u="sng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buSzPct val="89000"/>
              <a:buFont typeface="Wingdings" pitchFamily="2" charset="2"/>
              <a:buChar char="Ø"/>
            </a:pPr>
            <a:r>
              <a:rPr lang="pt-BR" sz="3000" b="1" u="sng" dirty="0" smtClean="0">
                <a:solidFill>
                  <a:srgbClr val="4E3B30"/>
                </a:solidFill>
                <a:latin typeface="Franklin Gothic Book"/>
              </a:rPr>
              <a:t>Óbitos</a:t>
            </a:r>
            <a:r>
              <a:rPr lang="pt-BR" sz="3000" dirty="0" smtClean="0">
                <a:solidFill>
                  <a:srgbClr val="4E3B30"/>
                </a:solidFill>
                <a:latin typeface="Franklin Gothic Book"/>
              </a:rPr>
              <a:t>: </a:t>
            </a:r>
            <a:r>
              <a:rPr lang="pt-BR" sz="3000" dirty="0">
                <a:solidFill>
                  <a:srgbClr val="4E3B30"/>
                </a:solidFill>
                <a:latin typeface="Franklin Gothic Book"/>
              </a:rPr>
              <a:t>Declarações de Óbito, Subsistema de Informações de Mortalidade – SIM – do Ministério da Saúde - MS. 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buSzPct val="89000"/>
              <a:buFont typeface="Wingdings" pitchFamily="2" charset="2"/>
              <a:buChar char="Ø"/>
            </a:pPr>
            <a:r>
              <a:rPr lang="pt-BR" sz="3000" b="1" u="sng" dirty="0" smtClean="0">
                <a:solidFill>
                  <a:srgbClr val="4E3B30"/>
                </a:solidFill>
                <a:latin typeface="Franklin Gothic Book"/>
              </a:rPr>
              <a:t>População Geral</a:t>
            </a:r>
            <a:r>
              <a:rPr lang="pt-BR" sz="3000" dirty="0" smtClean="0">
                <a:solidFill>
                  <a:srgbClr val="4E3B30"/>
                </a:solidFill>
                <a:latin typeface="Franklin Gothic Book"/>
              </a:rPr>
              <a:t>. </a:t>
            </a:r>
            <a:r>
              <a:rPr lang="pt-BR" sz="3000" dirty="0">
                <a:solidFill>
                  <a:srgbClr val="4E3B30"/>
                </a:solidFill>
                <a:latin typeface="Franklin Gothic Book"/>
              </a:rPr>
              <a:t>Censos do IBGE e estimativas intercensitárias do DATASUS/MS</a:t>
            </a:r>
            <a:r>
              <a:rPr lang="pt-BR" sz="3000" dirty="0" smtClean="0">
                <a:solidFill>
                  <a:srgbClr val="4E3B30"/>
                </a:solidFill>
                <a:latin typeface="Franklin Gothic Book"/>
              </a:rPr>
              <a:t>.</a:t>
            </a: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buSzPct val="89000"/>
              <a:buFont typeface="Wingdings" pitchFamily="2" charset="2"/>
              <a:buChar char="Ø"/>
            </a:pPr>
            <a:r>
              <a:rPr lang="pt-BR" sz="3000" b="1" u="sng" dirty="0" smtClean="0">
                <a:solidFill>
                  <a:srgbClr val="4E3B30"/>
                </a:solidFill>
                <a:latin typeface="Franklin Gothic Book"/>
              </a:rPr>
              <a:t>População por cor</a:t>
            </a:r>
            <a:r>
              <a:rPr lang="pt-BR" sz="3000" dirty="0" smtClean="0">
                <a:solidFill>
                  <a:srgbClr val="4E3B30"/>
                </a:solidFill>
                <a:latin typeface="Franklin Gothic Book"/>
              </a:rPr>
              <a:t>. Estimativas por interpolação linear com base nos Censos Demográficos do IBGE de 2000 e 2010.</a:t>
            </a:r>
            <a:endParaRPr lang="pt-BR" sz="3000" dirty="0">
              <a:solidFill>
                <a:srgbClr val="4E3B30"/>
              </a:solidFill>
              <a:latin typeface="Franklin Gothic Book"/>
            </a:endParaRPr>
          </a:p>
          <a:p>
            <a:pPr marL="342900" lvl="0" indent="-342900" algn="just">
              <a:lnSpc>
                <a:spcPct val="100000"/>
              </a:lnSpc>
              <a:spcBef>
                <a:spcPct val="20000"/>
              </a:spcBef>
              <a:buClr>
                <a:srgbClr val="FF0000"/>
              </a:buClr>
              <a:buSzPct val="89000"/>
              <a:buFont typeface="Wingdings" pitchFamily="2" charset="2"/>
              <a:buChar char="Ø"/>
            </a:pPr>
            <a:r>
              <a:rPr lang="pt-BR" sz="3000" b="1" u="sng" dirty="0">
                <a:solidFill>
                  <a:srgbClr val="4E3B30"/>
                </a:solidFill>
                <a:latin typeface="Franklin Gothic Book"/>
              </a:rPr>
              <a:t>Estatísticas Internacionais</a:t>
            </a:r>
            <a:r>
              <a:rPr lang="pt-BR" sz="3000" dirty="0">
                <a:solidFill>
                  <a:srgbClr val="4E3B30"/>
                </a:solidFill>
                <a:latin typeface="Franklin Gothic Book"/>
              </a:rPr>
              <a:t>. Organização Mundial da Saúde – OMS: </a:t>
            </a:r>
            <a:r>
              <a:rPr lang="en-US" sz="3000" dirty="0">
                <a:solidFill>
                  <a:srgbClr val="4E3B30"/>
                </a:solidFill>
                <a:latin typeface="Arial"/>
                <a:ea typeface="MS Mincho"/>
                <a:cs typeface="Times New Roman"/>
              </a:rPr>
              <a:t>WHOSIS, World Mortality Databases</a:t>
            </a:r>
            <a:endParaRPr lang="pt-BR" sz="3000" dirty="0">
              <a:solidFill>
                <a:srgbClr val="4E3B30"/>
              </a:solidFill>
              <a:latin typeface="Franklin Gothic Book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609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09" y="166256"/>
            <a:ext cx="12125791" cy="1258784"/>
          </a:xfrm>
        </p:spPr>
        <p:txBody>
          <a:bodyPr>
            <a:noAutofit/>
          </a:bodyPr>
          <a:lstStyle/>
          <a:p>
            <a:pPr algn="r"/>
            <a:r>
              <a:rPr lang="pt-BR" sz="3200" b="1" dirty="0" smtClean="0"/>
              <a:t>Evolução das taxas de mortalidade (por 100 mil) de crianças e adolescentes de 0 a 19 anos de idade segundo causa. Brasil, 1980/2013</a:t>
            </a:r>
            <a:endParaRPr lang="pt-BR" sz="3200" b="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674" y="1192913"/>
            <a:ext cx="10994154" cy="5665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069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07283"/>
          </a:xfrm>
        </p:spPr>
        <p:txBody>
          <a:bodyPr/>
          <a:lstStyle/>
          <a:p>
            <a:pPr algn="r"/>
            <a:r>
              <a:rPr lang="pt-BR" dirty="0" smtClean="0"/>
              <a:t>TAXAS (POR 100 MIL) 1980/2013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283" y="1007284"/>
            <a:ext cx="9737766" cy="585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02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7511" y="1"/>
            <a:ext cx="11269683" cy="1690688"/>
          </a:xfrm>
        </p:spPr>
        <p:txBody>
          <a:bodyPr>
            <a:noAutofit/>
          </a:bodyPr>
          <a:lstStyle/>
          <a:p>
            <a:r>
              <a:rPr lang="pt-BR" sz="3200" b="1" dirty="0"/>
              <a:t>Evolução </a:t>
            </a:r>
            <a:r>
              <a:rPr lang="pt-BR" sz="3200" b="1" dirty="0" smtClean="0"/>
              <a:t>do número, das </a:t>
            </a:r>
            <a:r>
              <a:rPr lang="pt-BR" sz="3200" b="1" dirty="0"/>
              <a:t>taxas </a:t>
            </a:r>
            <a:r>
              <a:rPr lang="pt-BR" sz="3200" b="1" dirty="0" smtClean="0"/>
              <a:t>(</a:t>
            </a:r>
            <a:r>
              <a:rPr lang="pt-BR" sz="3200" b="1" dirty="0"/>
              <a:t>por 100 mil</a:t>
            </a:r>
            <a:r>
              <a:rPr lang="pt-BR" sz="3200" b="1" dirty="0" smtClean="0"/>
              <a:t>) e da participação (%) na mortalidade de </a:t>
            </a:r>
            <a:r>
              <a:rPr lang="pt-BR" sz="3200" b="1" dirty="0"/>
              <a:t>adolescentes de </a:t>
            </a:r>
            <a:r>
              <a:rPr lang="pt-BR" sz="3200" b="1" dirty="0" smtClean="0"/>
              <a:t>16 e 17 anos segundo </a:t>
            </a:r>
            <a:r>
              <a:rPr lang="pt-BR" sz="3200" b="1" dirty="0"/>
              <a:t>causa. Brasil, 1980/2013</a:t>
            </a:r>
            <a:endParaRPr lang="pt-BR" sz="32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030" y="1591294"/>
            <a:ext cx="9502259" cy="537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26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6415" y="1"/>
            <a:ext cx="11695163" cy="1175656"/>
          </a:xfrm>
        </p:spPr>
        <p:txBody>
          <a:bodyPr>
            <a:normAutofit/>
          </a:bodyPr>
          <a:lstStyle/>
          <a:p>
            <a:r>
              <a:rPr lang="pt-BR" sz="3600" b="1" dirty="0"/>
              <a:t>Participação % das causas de mortalidade de crianças e adolescentes </a:t>
            </a:r>
            <a:r>
              <a:rPr lang="pt-BR" sz="3600" b="1" dirty="0" smtClean="0"/>
              <a:t>(0 a 19 anos) por </a:t>
            </a:r>
            <a:r>
              <a:rPr lang="pt-BR" sz="3600" b="1" dirty="0"/>
              <a:t>idades </a:t>
            </a:r>
            <a:r>
              <a:rPr lang="pt-BR" sz="3600" b="1" dirty="0" smtClean="0"/>
              <a:t>simples. </a:t>
            </a:r>
            <a:r>
              <a:rPr lang="pt-BR" sz="3600" b="1" dirty="0"/>
              <a:t>Brasil. 2013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415" y="1121817"/>
            <a:ext cx="11499169" cy="573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450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32" y="0"/>
            <a:ext cx="11080668" cy="884713"/>
          </a:xfrm>
        </p:spPr>
        <p:txBody>
          <a:bodyPr>
            <a:normAutofit fontScale="90000"/>
          </a:bodyPr>
          <a:lstStyle/>
          <a:p>
            <a:pPr algn="r"/>
            <a:r>
              <a:rPr lang="pt-BR" b="1" dirty="0" smtClean="0"/>
              <a:t>Estatísticas </a:t>
            </a:r>
            <a:r>
              <a:rPr lang="pt-BR" b="1" dirty="0" smtClean="0"/>
              <a:t>Internacionais (85 países: </a:t>
            </a:r>
            <a:r>
              <a:rPr lang="pt-BR" b="1" dirty="0" err="1" smtClean="0"/>
              <a:t>Whosis</a:t>
            </a:r>
            <a:r>
              <a:rPr lang="pt-BR" b="1" dirty="0" smtClean="0"/>
              <a:t>/OMS</a:t>
            </a:r>
            <a:r>
              <a:rPr lang="pt-BR" b="1" dirty="0" smtClean="0"/>
              <a:t>).</a:t>
            </a:r>
            <a:endParaRPr lang="pt-BR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583" y="884713"/>
            <a:ext cx="9418834" cy="597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690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31272"/>
          </a:xfrm>
        </p:spPr>
        <p:txBody>
          <a:bodyPr>
            <a:normAutofit/>
          </a:bodyPr>
          <a:lstStyle/>
          <a:p>
            <a:pPr algn="r"/>
            <a:r>
              <a:rPr lang="pt-BR" b="1" dirty="0" smtClean="0"/>
              <a:t>Perfil das vítimas</a:t>
            </a:r>
            <a:endParaRPr lang="pt-BR" b="1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>
          <a:xfrm>
            <a:off x="838200" y="831273"/>
            <a:ext cx="10515600" cy="5345690"/>
          </a:xfrm>
        </p:spPr>
        <p:txBody>
          <a:bodyPr/>
          <a:lstStyle/>
          <a:p>
            <a:r>
              <a:rPr lang="pt-BR" dirty="0"/>
              <a:t>Em 2013, a participação </a:t>
            </a:r>
            <a:r>
              <a:rPr lang="pt-BR" dirty="0" smtClean="0"/>
              <a:t>masculina (16 </a:t>
            </a:r>
            <a:r>
              <a:rPr lang="pt-BR" dirty="0"/>
              <a:t>e 17 </a:t>
            </a:r>
            <a:r>
              <a:rPr lang="pt-BR" dirty="0" smtClean="0"/>
              <a:t>anos) </a:t>
            </a:r>
            <a:r>
              <a:rPr lang="pt-BR" dirty="0"/>
              <a:t>foi de 93,0%. Entre os estados, a variabilidade foi moderada: de 100% de vítimas do sexo masculino no Amapá a 71,4% em Roraima</a:t>
            </a:r>
            <a:r>
              <a:rPr lang="pt-BR" dirty="0" smtClean="0"/>
              <a:t>.</a:t>
            </a:r>
          </a:p>
          <a:p>
            <a:r>
              <a:rPr lang="pt-BR" dirty="0" smtClean="0"/>
              <a:t>Nível educacional das vítimas de 16 e 17 anos (PNAD 2013/SIM)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369" y="2660072"/>
            <a:ext cx="9250172" cy="419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85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2045</TotalTime>
  <Words>756</Words>
  <Application>Microsoft Office PowerPoint</Application>
  <PresentationFormat>Ecrã Panorâmico</PresentationFormat>
  <Paragraphs>363</Paragraphs>
  <Slides>15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15</vt:i4>
      </vt:variant>
    </vt:vector>
  </HeadingPairs>
  <TitlesOfParts>
    <vt:vector size="23" baseType="lpstr">
      <vt:lpstr>MS Mincho</vt:lpstr>
      <vt:lpstr>Arial</vt:lpstr>
      <vt:lpstr>Calibri</vt:lpstr>
      <vt:lpstr>Calibri Light</vt:lpstr>
      <vt:lpstr>Franklin Gothic Book</vt:lpstr>
      <vt:lpstr>Times New Roman</vt:lpstr>
      <vt:lpstr>Wingdings</vt:lpstr>
      <vt:lpstr>Office Theme</vt:lpstr>
      <vt:lpstr>Brasília: 29/06/2015 </vt:lpstr>
      <vt:lpstr>Histórico dos Mapa da Violência</vt:lpstr>
      <vt:lpstr>As Fontes</vt:lpstr>
      <vt:lpstr>Evolução das taxas de mortalidade (por 100 mil) de crianças e adolescentes de 0 a 19 anos de idade segundo causa. Brasil, 1980/2013</vt:lpstr>
      <vt:lpstr>TAXAS (POR 100 MIL) 1980/2013</vt:lpstr>
      <vt:lpstr>Evolução do número, das taxas (por 100 mil) e da participação (%) na mortalidade de adolescentes de 16 e 17 anos segundo causa. Brasil, 1980/2013</vt:lpstr>
      <vt:lpstr>Participação % das causas de mortalidade de crianças e adolescentes (0 a 19 anos) por idades simples. Brasil. 2013</vt:lpstr>
      <vt:lpstr>Estatísticas Internacionais (85 países: Whosis/OMS).</vt:lpstr>
      <vt:lpstr>Perfil das vítimas</vt:lpstr>
      <vt:lpstr>A cor dos homicídios </vt:lpstr>
      <vt:lpstr>Apresentação do PowerPoint</vt:lpstr>
      <vt:lpstr>Participação (%) dos meios nos homicídios por idade simples. 2013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CPI – VIOLÊNCIA CONTRA JOVENS NEGROS E POBRES. Brasília: 9 de Abril de 2015</dc:title>
  <dc:creator>Jacobo Waiselfisz</dc:creator>
  <cp:lastModifiedBy>Jacobo</cp:lastModifiedBy>
  <cp:revision>73</cp:revision>
  <cp:lastPrinted>2015-04-09T03:12:33Z</cp:lastPrinted>
  <dcterms:created xsi:type="dcterms:W3CDTF">2015-04-08T07:34:40Z</dcterms:created>
  <dcterms:modified xsi:type="dcterms:W3CDTF">2015-06-29T07:06:30Z</dcterms:modified>
</cp:coreProperties>
</file>