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5" r:id="rId2"/>
    <p:sldId id="268" r:id="rId3"/>
    <p:sldId id="266" r:id="rId4"/>
    <p:sldId id="269" r:id="rId5"/>
    <p:sldId id="270" r:id="rId6"/>
    <p:sldId id="256" r:id="rId7"/>
    <p:sldId id="258" r:id="rId8"/>
    <p:sldId id="260" r:id="rId9"/>
    <p:sldId id="261" r:id="rId10"/>
    <p:sldId id="262" r:id="rId11"/>
    <p:sldId id="263" r:id="rId12"/>
    <p:sldId id="264" r:id="rId13"/>
    <p:sldId id="267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24" autoAdjust="0"/>
  </p:normalViewPr>
  <p:slideViewPr>
    <p:cSldViewPr>
      <p:cViewPr>
        <p:scale>
          <a:sx n="80" d="100"/>
          <a:sy n="80" d="100"/>
        </p:scale>
        <p:origin x="-1360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56792"/>
            <a:ext cx="8229600" cy="4767808"/>
          </a:xfr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1763688" y="6381328"/>
            <a:ext cx="6912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ribeiro\Documents\SEDETEC\ufrgs_cor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09" y="6055810"/>
            <a:ext cx="934039" cy="710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60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1763688" y="6453336"/>
            <a:ext cx="69847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41037"/>
            <a:ext cx="8229600" cy="529117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1278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dirty="0" smtClean="0"/>
              <a:t>Clique para editar o texto mestre</a:t>
            </a:r>
          </a:p>
          <a:p>
            <a:pPr lvl="1" eaLnBrk="1" latinLnBrk="0" hangingPunct="1"/>
            <a:r>
              <a:rPr kumimoji="0" lang="pt-BR" dirty="0" smtClean="0"/>
              <a:t>Segundo nível</a:t>
            </a:r>
          </a:p>
          <a:p>
            <a:pPr lvl="2" eaLnBrk="1" latinLnBrk="0" hangingPunct="1"/>
            <a:r>
              <a:rPr kumimoji="0" lang="pt-BR" dirty="0" smtClean="0"/>
              <a:t>Terceiro nível</a:t>
            </a:r>
          </a:p>
          <a:p>
            <a:pPr lvl="3" eaLnBrk="1" latinLnBrk="0" hangingPunct="1"/>
            <a:r>
              <a:rPr kumimoji="0" lang="pt-BR" dirty="0" smtClean="0"/>
              <a:t>Quarto nível</a:t>
            </a:r>
          </a:p>
          <a:p>
            <a:pPr lvl="4" eaLnBrk="1" latinLnBrk="0" hangingPunct="1"/>
            <a:r>
              <a:rPr kumimoji="0" lang="pt-BR" dirty="0" smtClean="0"/>
              <a:t>Quinto nível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51B57C-8AF0-4916-8150-EE9972ACCA83}" type="datetimeFigureOut">
              <a:rPr lang="en-US" smtClean="0"/>
              <a:t>11/8/16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49188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3DD298-39C7-4914-A81D-FF1C1E9F439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2800" b="1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39552" y="1124744"/>
            <a:ext cx="7772400" cy="1362456"/>
          </a:xfrm>
        </p:spPr>
        <p:txBody>
          <a:bodyPr/>
          <a:lstStyle/>
          <a:p>
            <a:pPr algn="ctr"/>
            <a:r>
              <a:rPr lang="pt-BR" sz="3600" noProof="0" dirty="0" smtClean="0">
                <a:solidFill>
                  <a:srgbClr val="C00000"/>
                </a:solidFill>
              </a:rPr>
              <a:t>Avaliação dos fundos de incentivo ao desenvolvimento científico e tecnológico</a:t>
            </a:r>
            <a:endParaRPr lang="pt-BR" sz="3600" noProof="0" dirty="0">
              <a:solidFill>
                <a:srgbClr val="C00000"/>
              </a:solidFill>
            </a:endParaRP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BR" sz="2400" b="1" noProof="0" dirty="0" smtClean="0">
                <a:solidFill>
                  <a:schemeClr val="bg1"/>
                </a:solidFill>
              </a:rPr>
              <a:t>Percepções da Universidade Federal do Rio Grande do Sul</a:t>
            </a:r>
          </a:p>
          <a:p>
            <a:pPr algn="ctr"/>
            <a:r>
              <a:rPr lang="pt-BR" sz="2000" b="1" noProof="0" dirty="0" smtClean="0">
                <a:solidFill>
                  <a:schemeClr val="bg1"/>
                </a:solidFill>
              </a:rPr>
              <a:t>Reitor – Prof. Rui Vicente </a:t>
            </a:r>
            <a:r>
              <a:rPr lang="pt-BR" sz="2000" b="1" noProof="0" dirty="0" err="1" smtClean="0">
                <a:solidFill>
                  <a:schemeClr val="bg1"/>
                </a:solidFill>
              </a:rPr>
              <a:t>Oppermann</a:t>
            </a:r>
            <a:endParaRPr lang="pt-BR" sz="2000" b="1" noProof="0" dirty="0" smtClean="0">
              <a:solidFill>
                <a:schemeClr val="bg1"/>
              </a:solidFill>
            </a:endParaRPr>
          </a:p>
          <a:p>
            <a:pPr algn="ctr"/>
            <a:r>
              <a:rPr lang="pt-BR" sz="2000" b="1" noProof="0" dirty="0" smtClean="0">
                <a:solidFill>
                  <a:schemeClr val="bg1"/>
                </a:solidFill>
              </a:rPr>
              <a:t>Novembro de 2016</a:t>
            </a:r>
            <a:endParaRPr lang="pt-BR" sz="2000" b="1" noProof="0" dirty="0">
              <a:solidFill>
                <a:schemeClr val="bg1"/>
              </a:solidFill>
            </a:endParaRPr>
          </a:p>
        </p:txBody>
      </p:sp>
      <p:pic>
        <p:nvPicPr>
          <p:cNvPr id="3074" name="Picture 2" descr="C:\Users\ribeiro\Documents\SEDETEC\ufrgs_cor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509120"/>
            <a:ext cx="189423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751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0" u="none" strike="noStrike" baseline="0" dirty="0" smtClean="0">
                <a:latin typeface="Calibri"/>
              </a:rPr>
              <a:t>3</a:t>
            </a:r>
            <a:r>
              <a:rPr lang="pt-BR" dirty="0" smtClean="0"/>
              <a:t>.... </a:t>
            </a:r>
            <a:r>
              <a:rPr lang="pt-BR" dirty="0"/>
              <a:t>Como é possível estimular a realização de pesquisas que efetivamente contribuam para o desenvolvimento de tecnologias que o Brasil não domina e que importa??</a:t>
            </a:r>
            <a:endParaRPr lang="pt-BR" b="1" i="0" u="none" strike="noStrike" baseline="0" dirty="0" smtClean="0">
              <a:latin typeface="Calibri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Do ponto de vista do ambiente universitário, é preciso reforçar a cultura de empreendedorismo e inovação.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A UFRGS está fazendo várias ações nesse sentido.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Do ponto de vista do governo, as políticas públicas podem direcionar recursos para pesquisas que tenham esse propósito.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Paralelamente, a legislação deve continuar avançando de forma a possibilitar o uso pleno da Lei da Inovação.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Isso facilitaria a contratação de pessoas qualificadas e o processo de aquisição de equipamentos e insumos para pesquisa e desenvolvimento.</a:t>
            </a:r>
          </a:p>
        </p:txBody>
      </p:sp>
    </p:spTree>
    <p:extLst>
      <p:ext uri="{BB962C8B-B14F-4D97-AF65-F5344CB8AC3E}">
        <p14:creationId xmlns:p14="http://schemas.microsoft.com/office/powerpoint/2010/main" val="1359003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pt-BR" b="1" i="0" u="none" strike="noStrike" baseline="0" dirty="0" smtClean="0">
                <a:latin typeface="Calibri"/>
              </a:rPr>
              <a:t>3.... Como é possível estimular a realização de pesquisas que efetivamente contribuam para o desenvolvimento de tecnologias que o Brasil não domina e que importa?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rtl="0">
              <a:buNone/>
            </a:pPr>
            <a:r>
              <a:rPr lang="pt-BR" b="0" i="0" u="none" strike="noStrike" baseline="0" dirty="0" smtClean="0">
                <a:latin typeface="Calibri"/>
              </a:rPr>
              <a:t>Em resumo: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A universidade pode continuamente revisar a sua agenda de pesquisa, priorizando temas importantes para o Brasil.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O governo pode ampliar os fundos de incentivo à inovação.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O governo pode estabelecer políticas que estimulem a aproximação universidade-empresa, que ainda é incipiente no Brasil.</a:t>
            </a:r>
          </a:p>
        </p:txBody>
      </p:sp>
    </p:spTree>
    <p:extLst>
      <p:ext uri="{BB962C8B-B14F-4D97-AF65-F5344CB8AC3E}">
        <p14:creationId xmlns:p14="http://schemas.microsoft.com/office/powerpoint/2010/main" val="116420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pt-BR" b="1" i="0" u="none" strike="noStrike" baseline="0" dirty="0" smtClean="0">
                <a:latin typeface="Calibri"/>
              </a:rPr>
              <a:t>4. Como se avalia a progressiva redução de recursos do FNDCT para ações verticais e crescimento para ações transversais? Que benefícios ou prejuízos essa alteração de perfil provoca?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Ações transversais são bem vindas, pois permitem explorar interfaces usualmente pouco desenvolvidas.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Mas tanto ações verticais, quanto transversais são fundamentais para a geração de inovações.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As empresas do Vale do Silício, por exemplo, surgiram, a partir de investimentos verticais, em áreas específicas e altamente sofisticadas do ponto de vista científico.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Um balanço entre ações verticais e transversais talvez seja o mais adequado. </a:t>
            </a:r>
          </a:p>
          <a:p>
            <a:pPr marR="0" lvl="0" rtl="0"/>
            <a:r>
              <a:rPr lang="pt-BR" b="1" i="0" u="none" strike="noStrike" baseline="0" dirty="0" smtClean="0">
                <a:solidFill>
                  <a:srgbClr val="C00000"/>
                </a:solidFill>
                <a:latin typeface="Calibri"/>
              </a:rPr>
              <a:t>No entanto, o aspecto que preocupa neste momento é a redução de recursos para pesquisa e inovação, atividades essenciais para a competitividade do Brasil em curto e médio prazo</a:t>
            </a:r>
            <a:r>
              <a:rPr lang="pt-BR" b="0" i="0" u="none" strike="noStrike" baseline="0" dirty="0" smtClean="0">
                <a:solidFill>
                  <a:srgbClr val="C00000"/>
                </a:solidFill>
                <a:latin typeface="Calibri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06287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Conclusões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pt-BR" dirty="0" smtClean="0"/>
              <a:t>FNDCT, FUNTTEL e </a:t>
            </a:r>
            <a:r>
              <a:rPr lang="pt-BR" dirty="0"/>
              <a:t>as políticas públicas são essenciais para </a:t>
            </a:r>
            <a:r>
              <a:rPr lang="pt-BR" dirty="0" smtClean="0"/>
              <a:t>a pesquisa </a:t>
            </a:r>
            <a:r>
              <a:rPr lang="pt-BR" dirty="0"/>
              <a:t>e inovação em Universidades Públicas. </a:t>
            </a:r>
          </a:p>
          <a:p>
            <a:r>
              <a:rPr lang="pt-BR" dirty="0" smtClean="0"/>
              <a:t>Os </a:t>
            </a:r>
            <a:r>
              <a:rPr lang="pt-BR" dirty="0"/>
              <a:t>recursos </a:t>
            </a:r>
            <a:r>
              <a:rPr lang="pt-BR" dirty="0" smtClean="0"/>
              <a:t>desses fundos foram drasticamente reduzidos a partir de 2013 e isso precisa ser revertido.</a:t>
            </a:r>
          </a:p>
          <a:p>
            <a:pPr lvl="0"/>
            <a:r>
              <a:rPr lang="pt-BR" dirty="0"/>
              <a:t>O governo </a:t>
            </a:r>
            <a:r>
              <a:rPr lang="pt-BR" dirty="0" smtClean="0"/>
              <a:t>deve </a:t>
            </a:r>
            <a:r>
              <a:rPr lang="pt-BR" dirty="0"/>
              <a:t>estabelecer políticas que estimulem a aproximação universidade-empresa, que ainda é incipiente no Brasil</a:t>
            </a:r>
            <a:r>
              <a:rPr lang="pt-BR" dirty="0" smtClean="0"/>
              <a:t>.</a:t>
            </a:r>
          </a:p>
          <a:p>
            <a:r>
              <a:rPr lang="pt-BR" dirty="0" smtClean="0"/>
              <a:t>A </a:t>
            </a:r>
            <a:r>
              <a:rPr lang="pt-BR" dirty="0"/>
              <a:t>legislação deve continuar avançando </a:t>
            </a:r>
            <a:r>
              <a:rPr lang="pt-BR" dirty="0" smtClean="0"/>
              <a:t>para fomentar a cultura da Inovação</a:t>
            </a:r>
            <a:r>
              <a:rPr lang="pt-BR" dirty="0"/>
              <a:t>.</a:t>
            </a:r>
          </a:p>
          <a:p>
            <a:r>
              <a:rPr lang="pt-BR" dirty="0" smtClean="0"/>
              <a:t>Um país sem pesquisa e inovação é um país sem futuro.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59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 smtClean="0"/>
              <a:t>Recursos para pesquisa e inovação oriundos do FNDCT e FUNTTEL </a:t>
            </a:r>
            <a:endParaRPr lang="pt-BR" noProof="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97484"/>
            <a:ext cx="6624736" cy="3919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lipse 2"/>
          <p:cNvSpPr/>
          <p:nvPr/>
        </p:nvSpPr>
        <p:spPr>
          <a:xfrm>
            <a:off x="6372200" y="4797152"/>
            <a:ext cx="151216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/>
          <p:cNvSpPr txBox="1"/>
          <p:nvPr/>
        </p:nvSpPr>
        <p:spPr>
          <a:xfrm>
            <a:off x="539552" y="558924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+mj-lt"/>
              </a:rPr>
              <a:t>Valores para financiar projetos de inovação (transferência de tecnologia) envolvendo interação empresas - universidades e centros de pesquisa brasileiros</a:t>
            </a:r>
            <a:endParaRPr lang="pt-BR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181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 smtClean="0"/>
              <a:t>Recursos para pesquisa e inovação </a:t>
            </a:r>
            <a:r>
              <a:rPr lang="pt-BR" noProof="0" dirty="0" smtClean="0">
                <a:solidFill>
                  <a:srgbClr val="C00000"/>
                </a:solidFill>
              </a:rPr>
              <a:t>na UFRGS </a:t>
            </a:r>
            <a:r>
              <a:rPr lang="pt-BR" noProof="0" dirty="0" smtClean="0"/>
              <a:t>oriundos do FNDCT e FUNTTEL </a:t>
            </a:r>
            <a:endParaRPr lang="pt-BR" noProof="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39552" y="558924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+mj-lt"/>
              </a:rPr>
              <a:t>Valores aprovados para financiar projetos de inovação (transferência de tecnologia) apoiada por pesquisadores da UFRGS</a:t>
            </a:r>
            <a:endParaRPr lang="pt-BR" b="1" dirty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932" y="1659643"/>
            <a:ext cx="6430143" cy="3809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lipse 2"/>
          <p:cNvSpPr/>
          <p:nvPr/>
        </p:nvSpPr>
        <p:spPr>
          <a:xfrm>
            <a:off x="6372200" y="4725144"/>
            <a:ext cx="151216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70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 smtClean="0"/>
              <a:t>Produção científica - UFRGS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05264"/>
            <a:ext cx="8229600" cy="519336"/>
          </a:xfrm>
        </p:spPr>
        <p:txBody>
          <a:bodyPr/>
          <a:lstStyle/>
          <a:p>
            <a:pPr algn="ctr"/>
            <a:r>
              <a:rPr lang="en-US" dirty="0" err="1" smtClean="0"/>
              <a:t>Pesquisa</a:t>
            </a:r>
            <a:r>
              <a:rPr lang="en-US" dirty="0" smtClean="0"/>
              <a:t> </a:t>
            </a:r>
            <a:r>
              <a:rPr lang="en-US" dirty="0" err="1" smtClean="0"/>
              <a:t>ainda</a:t>
            </a:r>
            <a:r>
              <a:rPr lang="en-US" smtClean="0"/>
              <a:t> se </a:t>
            </a:r>
            <a:r>
              <a:rPr lang="en-US" dirty="0" err="1" smtClean="0"/>
              <a:t>mantém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80196"/>
            <a:ext cx="6935664" cy="4169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310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 smtClean="0"/>
              <a:t>Depósito de patentes, por ano - UFRGS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77272"/>
            <a:ext cx="8229600" cy="37532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err="1" smtClean="0"/>
              <a:t>Inovação</a:t>
            </a:r>
            <a:r>
              <a:rPr lang="en-US" dirty="0" smtClean="0"/>
              <a:t> (</a:t>
            </a:r>
            <a:r>
              <a:rPr lang="en-US" dirty="0" err="1" smtClean="0"/>
              <a:t>pesquisa</a:t>
            </a:r>
            <a:r>
              <a:rPr lang="en-US" dirty="0" smtClean="0"/>
              <a:t> que </a:t>
            </a:r>
            <a:r>
              <a:rPr lang="en-US" dirty="0" err="1" smtClean="0"/>
              <a:t>chega</a:t>
            </a:r>
            <a:r>
              <a:rPr lang="en-US" dirty="0" smtClean="0"/>
              <a:t> à </a:t>
            </a:r>
            <a:r>
              <a:rPr lang="en-US" dirty="0" err="1" smtClean="0"/>
              <a:t>sociedade</a:t>
            </a:r>
            <a:r>
              <a:rPr lang="en-US" dirty="0" smtClean="0"/>
              <a:t>)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declínio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28800"/>
            <a:ext cx="6708358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lipse 4"/>
          <p:cNvSpPr/>
          <p:nvPr/>
        </p:nvSpPr>
        <p:spPr>
          <a:xfrm>
            <a:off x="6372200" y="3789039"/>
            <a:ext cx="151216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79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pt-BR" b="1" i="0" u="none" strike="noStrike" baseline="0" noProof="0" dirty="0" smtClean="0">
                <a:latin typeface="Calibri"/>
              </a:rPr>
              <a:t>1. Em que proporção têm sido aproveitados por sua universidade os recursos do FNDCT, FUNTTEL e de outras políticas públicas de incentivo à pesquisa e à inovação?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pt-BR" b="0" i="0" u="none" strike="noStrike" baseline="0" noProof="0" dirty="0" smtClean="0">
                <a:latin typeface="Calibri"/>
              </a:rPr>
              <a:t>Esses fundos e as políticas públicas são essenciais para sustentar pesquisa e inovação em Universidades Públicas. </a:t>
            </a:r>
          </a:p>
          <a:p>
            <a:pPr marR="0" lvl="0" rtl="0"/>
            <a:r>
              <a:rPr lang="pt-BR" b="1" i="0" u="none" strike="noStrike" baseline="0" noProof="0" dirty="0" smtClean="0">
                <a:solidFill>
                  <a:srgbClr val="C00000"/>
                </a:solidFill>
                <a:latin typeface="Calibri"/>
              </a:rPr>
              <a:t>Nos últimos 10 anos esses fundos responderam por 42% </a:t>
            </a:r>
            <a:r>
              <a:rPr lang="pt-BR" b="1" i="0" u="none" strike="noStrike" baseline="0" dirty="0" smtClean="0">
                <a:solidFill>
                  <a:srgbClr val="C00000"/>
                </a:solidFill>
                <a:latin typeface="Calibri"/>
              </a:rPr>
              <a:t>da verba para pesquisa e inovação na UFRGS.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Observa-se que, entre 2008 e 2013 houve vários editais financiados pelo FNDCT através do CNPq, </a:t>
            </a:r>
          </a:p>
          <a:p>
            <a:pPr marR="0" lvl="0" rtl="0"/>
            <a:r>
              <a:rPr lang="pt-BR" b="1" i="0" u="none" strike="noStrike" baseline="0" dirty="0" smtClean="0">
                <a:solidFill>
                  <a:srgbClr val="C00000"/>
                </a:solidFill>
                <a:latin typeface="Calibri"/>
              </a:rPr>
              <a:t>Mas nos últimos 3 anos, houve somente um edital, relacionado ao vírus </a:t>
            </a:r>
            <a:r>
              <a:rPr lang="pt-BR" b="1" i="0" u="none" strike="noStrike" baseline="0" dirty="0" err="1" smtClean="0">
                <a:solidFill>
                  <a:srgbClr val="C00000"/>
                </a:solidFill>
                <a:latin typeface="Calibri"/>
              </a:rPr>
              <a:t>Zika</a:t>
            </a:r>
            <a:r>
              <a:rPr lang="pt-BR" b="1" i="0" u="none" strike="noStrike" baseline="0" dirty="0" smtClean="0">
                <a:solidFill>
                  <a:srgbClr val="C00000"/>
                </a:solidFill>
                <a:latin typeface="Calibri"/>
              </a:rPr>
              <a:t> </a:t>
            </a:r>
            <a:r>
              <a:rPr lang="pt-BR" i="0" u="none" strike="noStrike" baseline="0" dirty="0" smtClean="0">
                <a:solidFill>
                  <a:srgbClr val="C00000"/>
                </a:solidFill>
                <a:latin typeface="Calibri"/>
              </a:rPr>
              <a:t>(coordenado pelo CNPq)</a:t>
            </a:r>
            <a:r>
              <a:rPr lang="pt-BR" b="1" i="0" u="none" strike="noStrike" baseline="0" dirty="0" smtClean="0">
                <a:solidFill>
                  <a:srgbClr val="C00000"/>
                </a:solidFill>
                <a:latin typeface="Calibri"/>
              </a:rPr>
              <a:t>. </a:t>
            </a:r>
          </a:p>
          <a:p>
            <a:pPr marR="0" lvl="0" rtl="0"/>
            <a:r>
              <a:rPr lang="pt-BR" b="1" i="0" u="none" strike="noStrike" baseline="0" dirty="0" smtClean="0">
                <a:solidFill>
                  <a:srgbClr val="C00000"/>
                </a:solidFill>
                <a:latin typeface="Calibri"/>
              </a:rPr>
              <a:t>Esses recursos foram praticamente estancados a partir de 2015,</a:t>
            </a:r>
            <a:r>
              <a:rPr lang="pt-BR" b="0" i="0" u="none" strike="noStrike" baseline="0" dirty="0" smtClean="0">
                <a:latin typeface="Calibri"/>
              </a:rPr>
              <a:t> implicando em grande prejuízo às atividades de pesquisa e inovação.</a:t>
            </a:r>
          </a:p>
        </p:txBody>
      </p:sp>
    </p:spTree>
    <p:extLst>
      <p:ext uri="{BB962C8B-B14F-4D97-AF65-F5344CB8AC3E}">
        <p14:creationId xmlns:p14="http://schemas.microsoft.com/office/powerpoint/2010/main" val="739539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pt-BR" b="1" i="0" u="none" strike="noStrike" baseline="0" dirty="0" smtClean="0">
                <a:latin typeface="Calibri"/>
              </a:rPr>
              <a:t>2. Que resultados efetivos esses recursos têm propiciado para a área da inovação e da pesquisa científica?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Esses recursos geram importantes resultados tanto do ponto de vista científico, amplamente atestado através de artigos em periódicos, teses e dissertações. </a:t>
            </a:r>
          </a:p>
          <a:p>
            <a:r>
              <a:rPr lang="pt-BR" b="0" i="0" u="none" strike="noStrike" baseline="0" dirty="0" smtClean="0">
                <a:latin typeface="Calibri"/>
              </a:rPr>
              <a:t>Como do ponto de vista da inovação, entendida como pesquisa que chega à sociedade e causa impacto positivo na sociedade (patentes e contratos de transferência de tecnologia).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Apenas a título de exemplo, podem ser citados o Programa Antártico Brasileiro e o programa de prevenção e combate ao vírus </a:t>
            </a:r>
            <a:r>
              <a:rPr lang="pt-BR" b="0" i="0" u="none" strike="noStrike" baseline="0" dirty="0" err="1" smtClean="0">
                <a:latin typeface="Calibri"/>
              </a:rPr>
              <a:t>Zika</a:t>
            </a:r>
            <a:r>
              <a:rPr lang="pt-BR" b="0" i="0" u="none" strike="noStrike" baseline="0" dirty="0" smtClean="0">
                <a:latin typeface="Calibri"/>
              </a:rPr>
              <a:t>, que têm a participação da UFRGS e são parcialmente financiados com recursos do FNDCT.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Os Institutos Nacionais de Ciência e Tecnologia, fundamentais para dar suporte às questões de inovação no país, também foram financiados parcialmente com recursos do FNDCT.</a:t>
            </a:r>
          </a:p>
        </p:txBody>
      </p:sp>
    </p:spTree>
    <p:extLst>
      <p:ext uri="{BB962C8B-B14F-4D97-AF65-F5344CB8AC3E}">
        <p14:creationId xmlns:p14="http://schemas.microsoft.com/office/powerpoint/2010/main" val="1262808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pt-BR" b="1" i="0" u="none" strike="noStrike" baseline="0" dirty="0" smtClean="0">
                <a:latin typeface="Calibri"/>
              </a:rPr>
              <a:t>3. Como é possível estimular a realização de pesquisas que efetivamente contribuam para o desenvolvimento de tecnologias que o Brasil não domina e que importa?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Esse é um importante desafio para as universidades federais.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A UFRGS tem respondido a esse desafio através da consolidação de um ambiente de inovação, que envolve suas incubadoras, seu parque tecnológico e sua secretaria de desenvolvimento tecnológico. </a:t>
            </a:r>
          </a:p>
          <a:p>
            <a:pPr marR="0" lvl="0" rtl="0"/>
            <a:r>
              <a:rPr lang="pt-BR" b="1" i="0" u="none" strike="noStrike" baseline="0" dirty="0" smtClean="0">
                <a:solidFill>
                  <a:srgbClr val="C00000"/>
                </a:solidFill>
                <a:latin typeface="Calibri"/>
              </a:rPr>
              <a:t>Nesse sentido, o FNDCT e o FUNTTEL são elementos essenciais para a consolidação do ambiente de inovação.</a:t>
            </a:r>
          </a:p>
          <a:p>
            <a:r>
              <a:rPr lang="pt-BR" dirty="0" smtClean="0"/>
              <a:t>No entanto, vários </a:t>
            </a:r>
            <a:r>
              <a:rPr lang="pt-BR" dirty="0"/>
              <a:t>motivos dificultam que o grande volume de pesquisas realizadas em universidades federais implique em um maior volume de tecnologias brasileiras. </a:t>
            </a:r>
          </a:p>
          <a:p>
            <a:pPr marR="0" lvl="0" rtl="0"/>
            <a:endParaRPr lang="pt-BR" b="1" i="0" u="none" strike="noStrike" baseline="0" dirty="0" smtClean="0">
              <a:solidFill>
                <a:srgbClr val="C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961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0" u="none" strike="noStrike" baseline="0" dirty="0" smtClean="0">
                <a:latin typeface="Calibri"/>
              </a:rPr>
              <a:t>3</a:t>
            </a:r>
            <a:r>
              <a:rPr lang="pt-BR" dirty="0" smtClean="0"/>
              <a:t>.... </a:t>
            </a:r>
            <a:r>
              <a:rPr lang="pt-BR" dirty="0"/>
              <a:t>Como é possível estimular a realização de pesquisas que efetivamente contribuam para o desenvolvimento de tecnologias que o Brasil não domina e que importa?</a:t>
            </a:r>
            <a:endParaRPr lang="pt-BR" b="1" i="0" u="none" strike="noStrike" baseline="0" dirty="0" smtClean="0">
              <a:latin typeface="Calibri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Por exemplo, o trâmite das patentes no Brasil constitui uma dificuldade, pois é notadamente mais lento que em países da América do Norte e Europa Ocidental.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Outro aspecto importante é reforçar a cultura do empreendedorismo e inovação nas universidades. </a:t>
            </a:r>
          </a:p>
          <a:p>
            <a:pPr marR="0" lvl="0" rtl="0"/>
            <a:r>
              <a:rPr lang="pt-BR" b="0" i="0" u="none" strike="noStrike" baseline="0" dirty="0" smtClean="0">
                <a:latin typeface="Calibri"/>
              </a:rPr>
              <a:t>Também deve ser reforçado o quadro funcional que lida com propriedade intelectual, envolvendo conhecimentos especializados referentes a redação de patentes e contratos de transferência de tecnologia. </a:t>
            </a:r>
          </a:p>
        </p:txBody>
      </p:sp>
    </p:spTree>
    <p:extLst>
      <p:ext uri="{BB962C8B-B14F-4D97-AF65-F5344CB8AC3E}">
        <p14:creationId xmlns:p14="http://schemas.microsoft.com/office/powerpoint/2010/main" val="17183562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Previsao Quali-Quanti FORGEP 2016</Template>
  <TotalTime>206</TotalTime>
  <Words>1011</Words>
  <Application>Microsoft Macintosh PowerPoint</Application>
  <PresentationFormat>On-screen Show (4:3)</PresentationFormat>
  <Paragraphs>55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Fluxo</vt:lpstr>
      <vt:lpstr>Avaliação dos fundos de incentivo ao desenvolvimento científico e tecnológico</vt:lpstr>
      <vt:lpstr>Recursos para pesquisa e inovação oriundos do FNDCT e FUNTTEL </vt:lpstr>
      <vt:lpstr>Recursos para pesquisa e inovação na UFRGS oriundos do FNDCT e FUNTTEL </vt:lpstr>
      <vt:lpstr>Produção científica - UFRGS</vt:lpstr>
      <vt:lpstr>Depósito de patentes, por ano - UFRGS</vt:lpstr>
      <vt:lpstr>1. Em que proporção têm sido aproveitados por sua universidade os recursos do FNDCT, FUNTTEL e de outras políticas públicas de incentivo à pesquisa e à inovação?</vt:lpstr>
      <vt:lpstr>2. Que resultados efetivos esses recursos têm propiciado para a área da inovação e da pesquisa científica?</vt:lpstr>
      <vt:lpstr>3. Como é possível estimular a realização de pesquisas que efetivamente contribuam para o desenvolvimento de tecnologias que o Brasil não domina e que importa?</vt:lpstr>
      <vt:lpstr>3.... Como é possível estimular a realização de pesquisas que efetivamente contribuam para o desenvolvimento de tecnologias que o Brasil não domina e que importa?</vt:lpstr>
      <vt:lpstr>3.... Como é possível estimular a realização de pesquisas que efetivamente contribuam para o desenvolvimento de tecnologias que o Brasil não domina e que importa??</vt:lpstr>
      <vt:lpstr>3.... Como é possível estimular a realização de pesquisas que efetivamente contribuam para o desenvolvimento de tecnologias que o Brasil não domina e que importa?</vt:lpstr>
      <vt:lpstr>4. Como se avalia a progressiva redução de recursos do FNDCT para ações verticais e crescimento para ações transversais? Que benefícios ou prejuízos essa alteração de perfil provoca?</vt:lpstr>
      <vt:lpstr>Conclusões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José Luis Duarte Ribeiro</dc:creator>
  <cp:lastModifiedBy>Luis  Lamb</cp:lastModifiedBy>
  <cp:revision>13</cp:revision>
  <dcterms:created xsi:type="dcterms:W3CDTF">2016-11-03T13:06:55Z</dcterms:created>
  <dcterms:modified xsi:type="dcterms:W3CDTF">2016-11-08T11:15:32Z</dcterms:modified>
</cp:coreProperties>
</file>