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vml" ContentType="application/vnd.openxmlformats-officedocument.vmlDrawing"/>
  <Default Extension="doc" ContentType="application/msword"/>
  <Default Extension="m4v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4"/>
  </p:notesMasterIdLst>
  <p:handoutMasterIdLst>
    <p:handoutMasterId r:id="rId35"/>
  </p:handoutMasterIdLst>
  <p:sldIdLst>
    <p:sldId id="256" r:id="rId2"/>
    <p:sldId id="257" r:id="rId3"/>
    <p:sldId id="322" r:id="rId4"/>
    <p:sldId id="323" r:id="rId5"/>
    <p:sldId id="330" r:id="rId6"/>
    <p:sldId id="282" r:id="rId7"/>
    <p:sldId id="320" r:id="rId8"/>
    <p:sldId id="298" r:id="rId9"/>
    <p:sldId id="290" r:id="rId10"/>
    <p:sldId id="326" r:id="rId11"/>
    <p:sldId id="316" r:id="rId12"/>
    <p:sldId id="294" r:id="rId13"/>
    <p:sldId id="309" r:id="rId14"/>
    <p:sldId id="297" r:id="rId15"/>
    <p:sldId id="327" r:id="rId16"/>
    <p:sldId id="275" r:id="rId17"/>
    <p:sldId id="328" r:id="rId18"/>
    <p:sldId id="273" r:id="rId19"/>
    <p:sldId id="304" r:id="rId20"/>
    <p:sldId id="308" r:id="rId21"/>
    <p:sldId id="283" r:id="rId22"/>
    <p:sldId id="285" r:id="rId23"/>
    <p:sldId id="311" r:id="rId24"/>
    <p:sldId id="307" r:id="rId25"/>
    <p:sldId id="310" r:id="rId26"/>
    <p:sldId id="278" r:id="rId27"/>
    <p:sldId id="279" r:id="rId28"/>
    <p:sldId id="280" r:id="rId29"/>
    <p:sldId id="313" r:id="rId30"/>
    <p:sldId id="263" r:id="rId31"/>
    <p:sldId id="268" r:id="rId32"/>
    <p:sldId id="312" r:id="rId33"/>
  </p:sldIdLst>
  <p:sldSz cx="9144000" cy="6858000" type="screen4x3"/>
  <p:notesSz cx="6858000" cy="9144000"/>
  <p:defaultTextStyle>
    <a:defPPr>
      <a:defRPr lang="fr-FR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611" autoAdjust="0"/>
  </p:normalViewPr>
  <p:slideViewPr>
    <p:cSldViewPr snapToGrid="0" snapToObjects="1">
      <p:cViewPr varScale="1">
        <p:scale>
          <a:sx n="70" d="100"/>
          <a:sy n="70" d="100"/>
        </p:scale>
        <p:origin x="51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107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A507D5-041E-E948-B57A-EFBA9F62EF7D}" type="datetimeFigureOut">
              <a:rPr lang="fr-FR" smtClean="0"/>
              <a:t>21/10/2015</a:t>
            </a:fld>
            <a:endParaRPr lang="fr-FR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8CBDE2-2CD5-A44E-A2F4-DD65EDEC8374}" type="slidenum">
              <a:rPr lang="fr-FR" smtClean="0"/>
              <a:t>‹nº›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9403238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28ED62-808E-F14A-AEE3-16CE207BB328}" type="datetimeFigureOut">
              <a:rPr lang="fr-FR" smtClean="0"/>
              <a:t>21/10/2015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commentaires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EEBF91-25FE-4642-8401-740093C57692}" type="slidenum">
              <a:rPr lang="fr-FR" smtClean="0"/>
              <a:t>‹nº›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4160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fr-FR" smtClean="0"/>
              <a:t>Cliquez et modifiez le titre</a:t>
            </a:r>
            <a:endParaRPr lang="fr-FR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r-FR" smtClean="0"/>
              <a:t>Cliquez pour modifier le style des sous-titres du masque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01EFA-A856-2849-A23D-B3F34EA67937}" type="datetime1">
              <a:rPr lang="fr-FR" smtClean="0"/>
              <a:t>21/10/2015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9B522-4144-364C-9268-D7B03ACEEFC3}" type="slidenum">
              <a:rPr lang="fr-FR" smtClean="0"/>
              <a:t>‹nº›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482289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8A1C6-9D47-BF4E-A504-037234B58A08}" type="datetime1">
              <a:rPr lang="fr-FR" smtClean="0"/>
              <a:t>21/10/2015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9B522-4144-364C-9268-D7B03ACEEFC3}" type="slidenum">
              <a:rPr lang="fr-FR" smtClean="0"/>
              <a:t>‹nº›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561858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-têt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fr-FR" smtClean="0"/>
              <a:t>Cliquez et modifiez le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D33F2-196B-0648-879B-5B0DF51C6949}" type="datetime1">
              <a:rPr lang="fr-FR" smtClean="0"/>
              <a:t>21/10/2015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9B522-4144-364C-9268-D7B03ACEEFC3}" type="slidenum">
              <a:rPr lang="fr-FR" smtClean="0"/>
              <a:t>‹nº›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792210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514E1-13E9-4244-952F-2102125C8FCF}" type="datetime1">
              <a:rPr lang="fr-FR" smtClean="0"/>
              <a:t>21/10/2015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9B522-4144-364C-9268-D7B03ACEEFC3}" type="slidenum">
              <a:rPr lang="fr-FR" smtClean="0"/>
              <a:t>‹nº›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552844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r-FR" smtClean="0"/>
              <a:t>Cliquez et modifiez le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0A38E-BA25-8848-BCDD-E304C1F386BB}" type="datetime1">
              <a:rPr lang="fr-FR" smtClean="0"/>
              <a:t>21/10/2015</a:t>
            </a:fld>
            <a:endParaRPr lang="fr-FR"/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9B522-4144-364C-9268-D7B03ACEEFC3}" type="slidenum">
              <a:rPr lang="fr-FR" smtClean="0"/>
              <a:t>‹nº›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14230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BAEE2-F815-3B43-836B-7CC7292C58C5}" type="datetime1">
              <a:rPr lang="fr-FR" smtClean="0"/>
              <a:t>21/10/2015</a:t>
            </a:fld>
            <a:endParaRPr lang="fr-FR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9B522-4144-364C-9268-D7B03ACEEFC3}" type="slidenum">
              <a:rPr lang="fr-FR" smtClean="0"/>
              <a:t>‹nº›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700729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B3F33-9D64-304A-B47D-105CD52D7507}" type="datetime1">
              <a:rPr lang="fr-FR" smtClean="0"/>
              <a:t>21/10/2015</a:t>
            </a:fld>
            <a:endParaRPr lang="fr-FR"/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9B522-4144-364C-9268-D7B03ACEEFC3}" type="slidenum">
              <a:rPr lang="fr-FR" smtClean="0"/>
              <a:t>‹nº›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70984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 smtClean="0"/>
              <a:t>Cliquez et modifiez le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CF316-7FF3-B740-941D-0EE8FA60F03F}" type="datetime1">
              <a:rPr lang="fr-FR" smtClean="0"/>
              <a:t>21/10/2015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9B522-4144-364C-9268-D7B03ACEEFC3}" type="slidenum">
              <a:rPr lang="fr-FR" smtClean="0"/>
              <a:t>‹nº›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79377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 smtClean="0"/>
              <a:t>Cliquez et modifiez le titre</a:t>
            </a:r>
            <a:endParaRPr lang="fr-FR"/>
          </a:p>
        </p:txBody>
      </p:sp>
      <p:sp>
        <p:nvSpPr>
          <p:cNvPr id="3" name="Espace réservé pour une image 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BBB61-4083-5146-AD5E-6D0D43355866}" type="datetime1">
              <a:rPr lang="fr-FR" smtClean="0"/>
              <a:t>21/10/2015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9B522-4144-364C-9268-D7B03ACEEFC3}" type="slidenum">
              <a:rPr lang="fr-FR" smtClean="0"/>
              <a:t>‹nº›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79938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 lang="fr-FR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D1CB3-1214-774C-921B-4C7FDEC938CF}" type="datetime1">
              <a:rPr lang="fr-FR" smtClean="0"/>
              <a:t>21/10/2015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9B522-4144-364C-9268-D7B03ACEEFC3}" type="slidenum">
              <a:rPr lang="fr-FR" smtClean="0"/>
              <a:t>‹nº›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55763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fr-FR" smtClean="0"/>
              <a:t>Cliquez et modifiez le titre</a:t>
            </a:r>
            <a:endParaRPr lang="fr-FR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B88468-F889-154E-9152-AF60B7684368}" type="datetime1">
              <a:rPr lang="fr-FR" smtClean="0"/>
              <a:t>21/10/2015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9B522-4144-364C-9268-D7B03ACEEFC3}" type="slidenum">
              <a:rPr lang="fr-FR" smtClean="0"/>
              <a:t>‹nº›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5256739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 smtClean="0"/>
              <a:t>Cliquez et modifiez le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6662D6-DA6C-8840-B218-A59118318AE2}" type="datetime1">
              <a:rPr lang="fr-FR" smtClean="0"/>
              <a:t>21/10/2015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E9B522-4144-364C-9268-D7B03ACEEFC3}" type="slidenum">
              <a:rPr lang="fr-FR" smtClean="0"/>
              <a:t>‹nº›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5963143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oleObject" Target="../embeddings/Documento_do_Microsoft_Word_97_-_20031.doc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4v"/><Relationship Id="rId1" Type="http://schemas.microsoft.com/office/2007/relationships/media" Target="../media/media2.m4v"/><Relationship Id="rId4" Type="http://schemas.openxmlformats.org/officeDocument/2006/relationships/image" Target="../media/image8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685800" y="739625"/>
            <a:ext cx="7772400" cy="2571476"/>
          </a:xfrm>
        </p:spPr>
        <p:txBody>
          <a:bodyPr>
            <a:normAutofit/>
          </a:bodyPr>
          <a:lstStyle/>
          <a:p>
            <a:r>
              <a:rPr lang="fr-FR" sz="2400" dirty="0" smtClean="0">
                <a:solidFill>
                  <a:srgbClr val="0000FF"/>
                </a:solidFill>
              </a:rPr>
              <a:t>Améliorer l’écosystème parents-bébé </a:t>
            </a:r>
            <a:br>
              <a:rPr lang="fr-FR" sz="2400" dirty="0" smtClean="0">
                <a:solidFill>
                  <a:srgbClr val="0000FF"/>
                </a:solidFill>
              </a:rPr>
            </a:br>
            <a:r>
              <a:rPr lang="fr-FR" sz="2400" i="1" dirty="0" smtClean="0">
                <a:solidFill>
                  <a:srgbClr val="0000FF"/>
                </a:solidFill>
              </a:rPr>
              <a:t>par les formations interdisciplinaires</a:t>
            </a:r>
            <a:br>
              <a:rPr lang="fr-FR" sz="2400" i="1" dirty="0" smtClean="0">
                <a:solidFill>
                  <a:srgbClr val="0000FF"/>
                </a:solidFill>
              </a:rPr>
            </a:br>
            <a:r>
              <a:rPr lang="fr-FR" sz="2800" i="1" dirty="0" err="1" smtClean="0">
                <a:solidFill>
                  <a:srgbClr val="0000FF"/>
                </a:solidFill>
              </a:rPr>
              <a:t>malhorar</a:t>
            </a:r>
            <a:r>
              <a:rPr lang="fr-FR" sz="2800" i="1" dirty="0" smtClean="0">
                <a:solidFill>
                  <a:srgbClr val="0000FF"/>
                </a:solidFill>
              </a:rPr>
              <a:t> o </a:t>
            </a:r>
            <a:r>
              <a:rPr lang="fr-FR" sz="2800" i="1" dirty="0" err="1" smtClean="0">
                <a:solidFill>
                  <a:srgbClr val="0000FF"/>
                </a:solidFill>
              </a:rPr>
              <a:t>ambiente</a:t>
            </a:r>
            <a:r>
              <a:rPr lang="fr-FR" sz="2800" i="1" dirty="0" smtClean="0">
                <a:solidFill>
                  <a:srgbClr val="0000FF"/>
                </a:solidFill>
              </a:rPr>
              <a:t> </a:t>
            </a:r>
            <a:r>
              <a:rPr lang="fr-FR" sz="2800" i="1" dirty="0" err="1" smtClean="0">
                <a:solidFill>
                  <a:srgbClr val="0000FF"/>
                </a:solidFill>
              </a:rPr>
              <a:t>perinatal</a:t>
            </a:r>
            <a:r>
              <a:rPr lang="fr-FR" sz="2800" i="1" dirty="0" smtClean="0">
                <a:solidFill>
                  <a:srgbClr val="0000FF"/>
                </a:solidFill>
              </a:rPr>
              <a:t> : </a:t>
            </a:r>
            <a:r>
              <a:rPr lang="fr-FR" sz="2800" i="1" dirty="0" err="1" smtClean="0">
                <a:solidFill>
                  <a:srgbClr val="0000FF"/>
                </a:solidFill>
              </a:rPr>
              <a:t>metodologias</a:t>
            </a:r>
            <a:r>
              <a:rPr lang="fr-FR" sz="2800" i="1" dirty="0" smtClean="0">
                <a:solidFill>
                  <a:srgbClr val="0000FF"/>
                </a:solidFill>
              </a:rPr>
              <a:t> </a:t>
            </a:r>
            <a:r>
              <a:rPr lang="fr-FR" sz="2800" i="1" dirty="0" err="1" smtClean="0">
                <a:solidFill>
                  <a:srgbClr val="0000FF"/>
                </a:solidFill>
              </a:rPr>
              <a:t>inovadoras</a:t>
            </a:r>
            <a:r>
              <a:rPr lang="fr-FR" sz="2800" i="1" dirty="0" smtClean="0">
                <a:solidFill>
                  <a:srgbClr val="0000FF"/>
                </a:solidFill>
              </a:rPr>
              <a:t> de </a:t>
            </a:r>
            <a:r>
              <a:rPr lang="fr-FR" sz="2800" i="1" dirty="0" err="1" smtClean="0">
                <a:solidFill>
                  <a:srgbClr val="0000FF"/>
                </a:solidFill>
              </a:rPr>
              <a:t>formaçao</a:t>
            </a:r>
            <a:r>
              <a:rPr lang="fr-FR" sz="2800" i="1" dirty="0" smtClean="0">
                <a:solidFill>
                  <a:srgbClr val="0000FF"/>
                </a:solidFill>
              </a:rPr>
              <a:t> </a:t>
            </a:r>
            <a:r>
              <a:rPr lang="fr-FR" sz="2800" i="1" dirty="0" err="1" smtClean="0">
                <a:solidFill>
                  <a:srgbClr val="0000FF"/>
                </a:solidFill>
              </a:rPr>
              <a:t>interdisciplinar</a:t>
            </a:r>
            <a:endParaRPr lang="fr-FR" sz="2800" i="1" dirty="0">
              <a:solidFill>
                <a:srgbClr val="0000FF"/>
              </a:solidFill>
            </a:endParaRPr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371600" y="3458329"/>
            <a:ext cx="6400800" cy="1752600"/>
          </a:xfrm>
        </p:spPr>
        <p:txBody>
          <a:bodyPr>
            <a:normAutofit fontScale="32500" lnSpcReduction="20000"/>
          </a:bodyPr>
          <a:lstStyle/>
          <a:p>
            <a:endParaRPr lang="fr-FR" dirty="0" smtClean="0"/>
          </a:p>
          <a:p>
            <a:r>
              <a:rPr lang="fr-FR" sz="6200" b="1" dirty="0" smtClean="0"/>
              <a:t>Sénat, Brasilia 2015</a:t>
            </a:r>
          </a:p>
          <a:p>
            <a:endParaRPr lang="fr-FR" dirty="0"/>
          </a:p>
          <a:p>
            <a:r>
              <a:rPr lang="fr-FR" sz="6200" b="1" dirty="0" smtClean="0"/>
              <a:t>Françoise MOLENAT, Pédopsychiatre</a:t>
            </a:r>
          </a:p>
          <a:p>
            <a:r>
              <a:rPr lang="fr-FR" dirty="0" smtClean="0"/>
              <a:t>Centre hospitalo-Universitaire Montpellier</a:t>
            </a:r>
          </a:p>
          <a:p>
            <a:r>
              <a:rPr lang="fr-FR" dirty="0" smtClean="0"/>
              <a:t>Société Française de Médecine Périnatale</a:t>
            </a:r>
          </a:p>
          <a:p>
            <a:r>
              <a:rPr lang="fr-FR" dirty="0" smtClean="0"/>
              <a:t>Société Francophone de Psychologie Périnatale</a:t>
            </a:r>
          </a:p>
          <a:p>
            <a:r>
              <a:rPr lang="fr-FR" dirty="0" smtClean="0"/>
              <a:t>Association de </a:t>
            </a:r>
            <a:r>
              <a:rPr lang="fr-FR" dirty="0" err="1" smtClean="0"/>
              <a:t>Forrmation</a:t>
            </a:r>
            <a:r>
              <a:rPr lang="fr-FR" dirty="0" smtClean="0"/>
              <a:t> et de Recherche sur l’Enfant et son Environnement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897678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fr-FR" sz="3200" dirty="0" smtClean="0">
                <a:solidFill>
                  <a:srgbClr val="0000FF"/>
                </a:solidFill>
              </a:rPr>
              <a:t>Rappel sur les étapes précoces du développement humain</a:t>
            </a:r>
            <a:endParaRPr lang="fr-FR" sz="3200" dirty="0">
              <a:solidFill>
                <a:srgbClr val="0000FF"/>
              </a:solidFill>
            </a:endParaRPr>
          </a:p>
        </p:txBody>
      </p:sp>
      <p:sp>
        <p:nvSpPr>
          <p:cNvPr id="5" name="Espace réservé du contenu 4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pPr marL="457200" lvl="1" indent="0">
              <a:buNone/>
            </a:pPr>
            <a:r>
              <a:rPr lang="fr-FR" sz="1300" dirty="0" smtClean="0"/>
              <a:t>       </a:t>
            </a:r>
            <a:r>
              <a:rPr lang="fr-FR" sz="1600" dirty="0" smtClean="0"/>
              <a:t> </a:t>
            </a:r>
          </a:p>
          <a:p>
            <a:pPr marL="457200" lvl="1" indent="0">
              <a:buNone/>
            </a:pPr>
            <a:r>
              <a:rPr lang="fr-FR" sz="1600" dirty="0" smtClean="0"/>
              <a:t>       </a:t>
            </a:r>
          </a:p>
          <a:p>
            <a:r>
              <a:rPr lang="fr-FR" sz="1600" dirty="0" smtClean="0"/>
              <a:t>  </a:t>
            </a:r>
          </a:p>
          <a:p>
            <a:pPr marL="0" indent="0">
              <a:buNone/>
            </a:pPr>
            <a:endParaRPr lang="fr-FR" sz="2800" dirty="0"/>
          </a:p>
        </p:txBody>
      </p:sp>
      <p:sp>
        <p:nvSpPr>
          <p:cNvPr id="6" name="ZoneTexte 5"/>
          <p:cNvSpPr txBox="1"/>
          <p:nvPr/>
        </p:nvSpPr>
        <p:spPr>
          <a:xfrm>
            <a:off x="859693" y="1880490"/>
            <a:ext cx="752178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000" dirty="0" smtClean="0">
                <a:solidFill>
                  <a:schemeClr val="accent2"/>
                </a:solidFill>
              </a:rPr>
              <a:t>Continuum</a:t>
            </a:r>
            <a:r>
              <a:rPr lang="fr-FR" sz="2000" dirty="0" smtClean="0"/>
              <a:t> grossesse/naissance/petite-enfance pour l’enfant mais pas</a:t>
            </a:r>
          </a:p>
          <a:p>
            <a:r>
              <a:rPr lang="fr-FR" sz="2000" dirty="0"/>
              <a:t>p</a:t>
            </a:r>
            <a:r>
              <a:rPr lang="fr-FR" sz="2000" dirty="0" smtClean="0"/>
              <a:t>our les professionnels ! </a:t>
            </a:r>
          </a:p>
          <a:p>
            <a:endParaRPr lang="fr-FR" sz="2000" dirty="0" smtClean="0"/>
          </a:p>
          <a:p>
            <a:r>
              <a:rPr lang="fr-FR" sz="2000" dirty="0"/>
              <a:t>	</a:t>
            </a:r>
          </a:p>
        </p:txBody>
      </p:sp>
      <p:sp>
        <p:nvSpPr>
          <p:cNvPr id="7" name="ZoneTexte 6"/>
          <p:cNvSpPr txBox="1"/>
          <p:nvPr/>
        </p:nvSpPr>
        <p:spPr>
          <a:xfrm>
            <a:off x="859692" y="2567038"/>
            <a:ext cx="760368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fr-FR" sz="2000" dirty="0" smtClean="0">
              <a:solidFill>
                <a:srgbClr val="C0504D"/>
              </a:solidFill>
            </a:endParaRPr>
          </a:p>
          <a:p>
            <a:r>
              <a:rPr lang="fr-FR" sz="2000" dirty="0" smtClean="0">
                <a:solidFill>
                  <a:srgbClr val="C0504D"/>
                </a:solidFill>
              </a:rPr>
              <a:t>Interactions</a:t>
            </a:r>
            <a:r>
              <a:rPr lang="fr-FR" sz="2000" dirty="0" smtClean="0"/>
              <a:t> </a:t>
            </a:r>
            <a:r>
              <a:rPr lang="fr-FR" sz="2000" dirty="0"/>
              <a:t>riches dès la vie intra-utérine </a:t>
            </a:r>
            <a:r>
              <a:rPr lang="fr-FR" sz="2000" dirty="0" smtClean="0"/>
              <a:t>= prémisses de l’organisation</a:t>
            </a:r>
          </a:p>
          <a:p>
            <a:r>
              <a:rPr lang="fr-FR" sz="2000" dirty="0" smtClean="0"/>
              <a:t> sensori-motrice : INTÉRÊT DU BIEN-ETRE DE LA MÈRE</a:t>
            </a:r>
            <a:endParaRPr lang="fr-FR" sz="2000" dirty="0"/>
          </a:p>
        </p:txBody>
      </p:sp>
      <p:sp>
        <p:nvSpPr>
          <p:cNvPr id="11" name="ZoneTexte 10"/>
          <p:cNvSpPr txBox="1"/>
          <p:nvPr/>
        </p:nvSpPr>
        <p:spPr>
          <a:xfrm>
            <a:off x="859693" y="3645454"/>
            <a:ext cx="73924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000" dirty="0" smtClean="0"/>
              <a:t>L</a:t>
            </a:r>
            <a:r>
              <a:rPr lang="fr-FR" sz="2000" dirty="0" smtClean="0">
                <a:solidFill>
                  <a:srgbClr val="C0504D"/>
                </a:solidFill>
              </a:rPr>
              <a:t>’émotion</a:t>
            </a:r>
            <a:r>
              <a:rPr lang="fr-FR" sz="2000" dirty="0" smtClean="0"/>
              <a:t> s’enracine dans la </a:t>
            </a:r>
            <a:r>
              <a:rPr lang="fr-FR" sz="2000" dirty="0" smtClean="0">
                <a:solidFill>
                  <a:srgbClr val="C0504D"/>
                </a:solidFill>
              </a:rPr>
              <a:t>biologie</a:t>
            </a:r>
            <a:r>
              <a:rPr lang="fr-FR" sz="2000" dirty="0" smtClean="0"/>
              <a:t>, toute expérience vécue laisse une trace neuronale</a:t>
            </a:r>
            <a:endParaRPr lang="fr-FR" sz="2000" dirty="0"/>
          </a:p>
        </p:txBody>
      </p:sp>
      <p:sp>
        <p:nvSpPr>
          <p:cNvPr id="3" name="ZoneTexte 2"/>
          <p:cNvSpPr txBox="1"/>
          <p:nvPr/>
        </p:nvSpPr>
        <p:spPr>
          <a:xfrm>
            <a:off x="1575582" y="4868003"/>
            <a:ext cx="6191168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000" u="sng" dirty="0">
                <a:solidFill>
                  <a:srgbClr val="0000FF"/>
                </a:solidFill>
              </a:rPr>
              <a:t>L’émotion organise le jugement et l’action</a:t>
            </a:r>
          </a:p>
          <a:p>
            <a:r>
              <a:rPr lang="fr-FR" sz="2000" u="sng" dirty="0">
                <a:solidFill>
                  <a:srgbClr val="0000FF"/>
                </a:solidFill>
              </a:rPr>
              <a:t>La conscience n’est que la toute petite pointe de l’iceberg 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899930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fr-FR" sz="2800" dirty="0" smtClean="0">
                <a:solidFill>
                  <a:srgbClr val="0000FF"/>
                </a:solidFill>
              </a:rPr>
              <a:t>Années 80 : Transformation des pratiques autour des situations médicales à forte charge émotionnelle</a:t>
            </a:r>
            <a:endParaRPr lang="fr-FR" sz="2800" dirty="0">
              <a:solidFill>
                <a:srgbClr val="0000FF"/>
              </a:solidFill>
            </a:endParaRPr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horz">
            <a:normAutofit lnSpcReduction="10000"/>
          </a:bodyPr>
          <a:lstStyle/>
          <a:p>
            <a:pPr marL="0" indent="0">
              <a:buNone/>
            </a:pPr>
            <a:endParaRPr lang="fr-FR" sz="2400" dirty="0"/>
          </a:p>
          <a:p>
            <a:endParaRPr lang="fr-FR" sz="2000" dirty="0" smtClean="0"/>
          </a:p>
          <a:p>
            <a:r>
              <a:rPr lang="fr-FR" sz="2000" dirty="0" smtClean="0"/>
              <a:t>Mort périnatale, annonce d’une anomalie, hospitalisation du NN</a:t>
            </a:r>
          </a:p>
          <a:p>
            <a:endParaRPr lang="fr-FR" sz="2000" dirty="0" smtClean="0"/>
          </a:p>
          <a:p>
            <a:r>
              <a:rPr lang="fr-FR" sz="2000" dirty="0" smtClean="0"/>
              <a:t>Témoignages de parents après-coup = pas de séquelles traumatiques si accompagnement correct et bonne communication</a:t>
            </a:r>
          </a:p>
          <a:p>
            <a:endParaRPr lang="fr-FR" sz="2000" dirty="0" smtClean="0">
              <a:solidFill>
                <a:srgbClr val="FF0000"/>
              </a:solidFill>
            </a:endParaRPr>
          </a:p>
          <a:p>
            <a:r>
              <a:rPr lang="fr-FR" sz="2000" dirty="0" smtClean="0">
                <a:solidFill>
                  <a:srgbClr val="FF0000"/>
                </a:solidFill>
              </a:rPr>
              <a:t>L’émotion négative ne se transforme que dans une interrelation marquée d’empathie (</a:t>
            </a:r>
            <a:r>
              <a:rPr lang="fr-FR" sz="2000" dirty="0" err="1" smtClean="0">
                <a:solidFill>
                  <a:srgbClr val="FF0000"/>
                </a:solidFill>
              </a:rPr>
              <a:t>Damasio</a:t>
            </a:r>
            <a:r>
              <a:rPr lang="fr-FR" sz="2000" dirty="0" smtClean="0">
                <a:solidFill>
                  <a:srgbClr val="FF0000"/>
                </a:solidFill>
              </a:rPr>
              <a:t>, Stern, </a:t>
            </a:r>
            <a:r>
              <a:rPr lang="fr-FR" sz="2000" dirty="0" err="1" smtClean="0">
                <a:solidFill>
                  <a:srgbClr val="FF0000"/>
                </a:solidFill>
              </a:rPr>
              <a:t>Cozolino</a:t>
            </a:r>
            <a:r>
              <a:rPr lang="fr-FR" sz="2400" dirty="0" smtClean="0">
                <a:solidFill>
                  <a:srgbClr val="FF0000"/>
                </a:solidFill>
              </a:rPr>
              <a:t>)</a:t>
            </a:r>
          </a:p>
          <a:p>
            <a:endParaRPr lang="fr-FR" sz="2400" dirty="0">
              <a:solidFill>
                <a:srgbClr val="FF0000"/>
              </a:solidFill>
            </a:endParaRPr>
          </a:p>
          <a:p>
            <a:r>
              <a:rPr lang="fr-FR" sz="2400" dirty="0" smtClean="0">
                <a:solidFill>
                  <a:srgbClr val="FF0000"/>
                </a:solidFill>
              </a:rPr>
              <a:t>Bingo ! Essayons sur les situations hypercomplexes (médico-psycho-sociales)</a:t>
            </a:r>
          </a:p>
          <a:p>
            <a:pPr marL="0" indent="0">
              <a:buNone/>
            </a:pP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924672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fr-FR" sz="2800" dirty="0" smtClean="0">
                <a:solidFill>
                  <a:srgbClr val="0000FF"/>
                </a:solidFill>
              </a:rPr>
              <a:t>Une naissance à venir : une chance !</a:t>
            </a:r>
            <a:br>
              <a:rPr lang="fr-FR" sz="2800" dirty="0" smtClean="0">
                <a:solidFill>
                  <a:srgbClr val="0000FF"/>
                </a:solidFill>
              </a:rPr>
            </a:br>
            <a:r>
              <a:rPr lang="fr-FR" sz="2800" dirty="0" smtClean="0">
                <a:solidFill>
                  <a:srgbClr val="0000FF"/>
                </a:solidFill>
              </a:rPr>
              <a:t>Surtout si fragilité parentale +++ </a:t>
            </a:r>
            <a:br>
              <a:rPr lang="fr-FR" sz="2800" dirty="0" smtClean="0">
                <a:solidFill>
                  <a:srgbClr val="0000FF"/>
                </a:solidFill>
              </a:rPr>
            </a:br>
            <a:r>
              <a:rPr lang="fr-FR" sz="2800" dirty="0" smtClean="0">
                <a:solidFill>
                  <a:srgbClr val="0000FF"/>
                </a:solidFill>
              </a:rPr>
              <a:t>ex : </a:t>
            </a:r>
            <a:r>
              <a:rPr lang="fr-FR" sz="2800" dirty="0" err="1" smtClean="0">
                <a:solidFill>
                  <a:srgbClr val="0000FF"/>
                </a:solidFill>
              </a:rPr>
              <a:t>grossessse</a:t>
            </a:r>
            <a:r>
              <a:rPr lang="fr-FR" sz="2800" dirty="0" smtClean="0">
                <a:solidFill>
                  <a:srgbClr val="0000FF"/>
                </a:solidFill>
              </a:rPr>
              <a:t> et toxicomanie</a:t>
            </a:r>
            <a:endParaRPr lang="fr-FR" sz="2800" dirty="0">
              <a:solidFill>
                <a:srgbClr val="0000FF"/>
              </a:solidFill>
            </a:endParaRPr>
          </a:p>
        </p:txBody>
      </p:sp>
      <p:sp>
        <p:nvSpPr>
          <p:cNvPr id="5" name="Espace réservé du contenu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fr-FR" sz="2000" dirty="0" smtClean="0"/>
              <a:t>Jusqu’en 1994 : une situation qui fait peur aux femmes, aux médecins</a:t>
            </a:r>
          </a:p>
          <a:p>
            <a:r>
              <a:rPr lang="fr-FR" sz="2000" dirty="0" smtClean="0"/>
              <a:t>En 1995 : Une SF organise un </a:t>
            </a:r>
            <a:r>
              <a:rPr lang="fr-FR" sz="2000" dirty="0" smtClean="0">
                <a:solidFill>
                  <a:srgbClr val="FF0000"/>
                </a:solidFill>
              </a:rPr>
              <a:t>accueil bienveillant</a:t>
            </a:r>
            <a:r>
              <a:rPr lang="fr-FR" sz="2000" dirty="0" smtClean="0"/>
              <a:t> à l’</a:t>
            </a:r>
            <a:r>
              <a:rPr lang="fr-FR" sz="2000" dirty="0" err="1" smtClean="0"/>
              <a:t>hopital</a:t>
            </a:r>
            <a:r>
              <a:rPr lang="fr-FR" sz="2000" dirty="0" smtClean="0"/>
              <a:t> pour les femmes enceintes souffrant d’addiction</a:t>
            </a:r>
          </a:p>
          <a:p>
            <a:r>
              <a:rPr lang="fr-FR" sz="2000" dirty="0" smtClean="0">
                <a:solidFill>
                  <a:srgbClr val="FF0000"/>
                </a:solidFill>
              </a:rPr>
              <a:t>Suivi de grossesse « à  risque » </a:t>
            </a:r>
            <a:r>
              <a:rPr lang="fr-FR" sz="2000" dirty="0" smtClean="0"/>
              <a:t>: RV rapprochés, soins corporels, préparation à la naissance centrée sur le corps, en lien avec le réseau de la famille</a:t>
            </a:r>
          </a:p>
          <a:p>
            <a:r>
              <a:rPr lang="fr-FR" sz="2000" dirty="0" smtClean="0">
                <a:solidFill>
                  <a:srgbClr val="FF0000"/>
                </a:solidFill>
              </a:rPr>
              <a:t>Résultats</a:t>
            </a:r>
            <a:r>
              <a:rPr lang="fr-FR" sz="2000" dirty="0" smtClean="0"/>
              <a:t> : bon suivi médical, présence du père d’emblée, pas de séparation mère-bébé (unité-kangourou)</a:t>
            </a:r>
          </a:p>
          <a:p>
            <a:r>
              <a:rPr lang="fr-FR" sz="2000" dirty="0" smtClean="0">
                <a:solidFill>
                  <a:srgbClr val="FF0000"/>
                </a:solidFill>
              </a:rPr>
              <a:t>Accueillie « comme toutes les mères » </a:t>
            </a:r>
            <a:r>
              <a:rPr lang="fr-FR" sz="2000" dirty="0" smtClean="0"/>
              <a:t>: revalorisation ! Accepte mesure de protection si nécessaire</a:t>
            </a:r>
            <a:endParaRPr lang="fr-FR" sz="2000" dirty="0"/>
          </a:p>
          <a:p>
            <a:r>
              <a:rPr lang="fr-FR" sz="2000" dirty="0" smtClean="0">
                <a:solidFill>
                  <a:srgbClr val="FF0000"/>
                </a:solidFill>
              </a:rPr>
              <a:t>Étude</a:t>
            </a:r>
            <a:r>
              <a:rPr lang="fr-FR" sz="2000" dirty="0" smtClean="0"/>
              <a:t> sur le devenir des enfants de mères toxicomanes à 5 ans (Roy et </a:t>
            </a:r>
            <a:r>
              <a:rPr lang="fr-FR" sz="2000" dirty="0" err="1" smtClean="0"/>
              <a:t>coll</a:t>
            </a:r>
            <a:r>
              <a:rPr lang="fr-FR" sz="2000" dirty="0" smtClean="0"/>
              <a:t> 2005 </a:t>
            </a:r>
            <a:r>
              <a:rPr lang="fr-FR" sz="2000" dirty="0" err="1" smtClean="0"/>
              <a:t>Arch</a:t>
            </a:r>
            <a:r>
              <a:rPr lang="fr-FR" sz="2000" dirty="0" smtClean="0"/>
              <a:t> </a:t>
            </a:r>
            <a:r>
              <a:rPr lang="fr-FR" sz="2000" dirty="0" err="1" smtClean="0"/>
              <a:t>Péd</a:t>
            </a:r>
            <a:r>
              <a:rPr lang="fr-FR" sz="2000" dirty="0" smtClean="0"/>
              <a:t>)</a:t>
            </a:r>
          </a:p>
          <a:p>
            <a:pPr lvl="1"/>
            <a:r>
              <a:rPr lang="fr-FR" sz="2100" i="1" dirty="0"/>
              <a:t>les enfants de mère « abimées par la vie » ont un meilleur développement que ceux des mères bien adaptées derrière l’addiction, qui n’ont rien exprimé, et pas suscité une mobilisation d’équipe</a:t>
            </a:r>
          </a:p>
          <a:p>
            <a:pPr lvl="1"/>
            <a:endParaRPr lang="fr-FR" sz="2400" dirty="0"/>
          </a:p>
        </p:txBody>
      </p:sp>
    </p:spTree>
    <p:extLst>
      <p:ext uri="{BB962C8B-B14F-4D97-AF65-F5344CB8AC3E}">
        <p14:creationId xmlns:p14="http://schemas.microsoft.com/office/powerpoint/2010/main" val="469270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762625"/>
            <a:ext cx="8229600" cy="1143000"/>
          </a:xfrm>
        </p:spPr>
        <p:txBody>
          <a:bodyPr>
            <a:normAutofit/>
          </a:bodyPr>
          <a:lstStyle/>
          <a:p>
            <a:r>
              <a:rPr lang="fr-FR" sz="2800" dirty="0" smtClean="0">
                <a:solidFill>
                  <a:srgbClr val="0000FF"/>
                </a:solidFill>
              </a:rPr>
              <a:t>Le collectif interprofessionnel coordonné =</a:t>
            </a:r>
            <a:br>
              <a:rPr lang="fr-FR" sz="2800" dirty="0" smtClean="0">
                <a:solidFill>
                  <a:srgbClr val="0000FF"/>
                </a:solidFill>
              </a:rPr>
            </a:br>
            <a:r>
              <a:rPr lang="fr-FR" sz="2800" dirty="0" smtClean="0">
                <a:solidFill>
                  <a:srgbClr val="0000FF"/>
                </a:solidFill>
              </a:rPr>
              <a:t>un nouvel outil « thérapeutique »</a:t>
            </a:r>
            <a:endParaRPr lang="fr-FR" sz="2800" dirty="0">
              <a:solidFill>
                <a:srgbClr val="0000FF"/>
              </a:solidFill>
            </a:endParaRP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457200" y="2130675"/>
            <a:ext cx="8229600" cy="4525963"/>
          </a:xfrm>
        </p:spPr>
        <p:txBody>
          <a:bodyPr>
            <a:normAutofit lnSpcReduction="10000"/>
          </a:bodyPr>
          <a:lstStyle/>
          <a:p>
            <a:pPr marL="457200" lvl="1" indent="0">
              <a:buNone/>
            </a:pPr>
            <a:r>
              <a:rPr lang="fr-FR" sz="2000" dirty="0" smtClean="0">
                <a:solidFill>
                  <a:srgbClr val="FF0000"/>
                </a:solidFill>
              </a:rPr>
              <a:t>Ancré sur le  suivi médical : </a:t>
            </a:r>
          </a:p>
          <a:p>
            <a:pPr lvl="1"/>
            <a:r>
              <a:rPr lang="fr-FR" sz="2000" dirty="0" smtClean="0"/>
              <a:t>soins corporels, </a:t>
            </a:r>
          </a:p>
          <a:p>
            <a:pPr lvl="1"/>
            <a:r>
              <a:rPr lang="fr-FR" sz="2000" dirty="0" smtClean="0"/>
              <a:t>positif d’une naissance, </a:t>
            </a:r>
          </a:p>
          <a:p>
            <a:pPr lvl="1"/>
            <a:r>
              <a:rPr lang="fr-FR" sz="2000" dirty="0" smtClean="0"/>
              <a:t>non stigmatisant</a:t>
            </a:r>
          </a:p>
          <a:p>
            <a:pPr marL="457200" lvl="1" indent="0">
              <a:buNone/>
            </a:pPr>
            <a:endParaRPr lang="fr-FR" sz="2000" dirty="0" smtClean="0"/>
          </a:p>
          <a:p>
            <a:pPr marL="0" indent="0">
              <a:buNone/>
            </a:pPr>
            <a:r>
              <a:rPr lang="fr-FR" sz="2000" dirty="0" smtClean="0">
                <a:solidFill>
                  <a:srgbClr val="FF0000"/>
                </a:solidFill>
              </a:rPr>
              <a:t>      Autour de la femme enceinte, le couple, les parents</a:t>
            </a:r>
          </a:p>
          <a:p>
            <a:pPr lvl="1"/>
            <a:r>
              <a:rPr lang="fr-FR" sz="2000" dirty="0" smtClean="0"/>
              <a:t>une </a:t>
            </a:r>
            <a:r>
              <a:rPr lang="fr-FR" sz="2000" dirty="0"/>
              <a:t>occasion </a:t>
            </a:r>
            <a:endParaRPr lang="fr-FR" sz="2000" dirty="0" smtClean="0"/>
          </a:p>
          <a:p>
            <a:pPr lvl="2"/>
            <a:r>
              <a:rPr lang="fr-FR" sz="1600" dirty="0" smtClean="0"/>
              <a:t>1</a:t>
            </a:r>
            <a:r>
              <a:rPr lang="fr-FR" sz="1600" dirty="0"/>
              <a:t>. de mise en sécurité  </a:t>
            </a:r>
            <a:endParaRPr lang="fr-FR" sz="1600" dirty="0" smtClean="0"/>
          </a:p>
          <a:p>
            <a:pPr lvl="2"/>
            <a:r>
              <a:rPr lang="fr-FR" sz="1600" dirty="0" smtClean="0"/>
              <a:t>2</a:t>
            </a:r>
            <a:r>
              <a:rPr lang="fr-FR" sz="1600" dirty="0"/>
              <a:t>. de reconstruction, </a:t>
            </a:r>
          </a:p>
          <a:p>
            <a:pPr lvl="1"/>
            <a:r>
              <a:rPr lang="fr-FR" sz="2000" dirty="0"/>
              <a:t>de confiance rétablie en soi et dans le système de soin</a:t>
            </a:r>
          </a:p>
          <a:p>
            <a:pPr lvl="1"/>
            <a:r>
              <a:rPr lang="fr-FR" sz="2000" dirty="0"/>
              <a:t>l’acceptation des étayages nécessaires dans la </a:t>
            </a:r>
            <a:r>
              <a:rPr lang="fr-FR" sz="2000" dirty="0" smtClean="0"/>
              <a:t>durée</a:t>
            </a:r>
          </a:p>
          <a:p>
            <a:pPr lvl="1"/>
            <a:r>
              <a:rPr lang="fr-FR" sz="2000" dirty="0" smtClean="0"/>
              <a:t>« j’accepte des soins pour mon enfant, mais je n’aurais pas demandé pour moi-même »</a:t>
            </a:r>
            <a:endParaRPr lang="fr-FR" sz="2000" dirty="0"/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698697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508462"/>
            <a:ext cx="8229600" cy="1143000"/>
          </a:xfrm>
        </p:spPr>
        <p:txBody>
          <a:bodyPr>
            <a:noAutofit/>
          </a:bodyPr>
          <a:lstStyle/>
          <a:p>
            <a:r>
              <a:rPr lang="fr-FR" sz="3200" dirty="0" smtClean="0">
                <a:solidFill>
                  <a:srgbClr val="0000FF"/>
                </a:solidFill>
              </a:rPr>
              <a:t>Objectifs généraux des formations en période périnatale et petite enfance</a:t>
            </a:r>
            <a:endParaRPr lang="fr-FR" sz="3200" dirty="0">
              <a:solidFill>
                <a:srgbClr val="0000FF"/>
              </a:solidFill>
            </a:endParaRP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fr-FR" sz="2000" dirty="0" smtClean="0"/>
          </a:p>
          <a:p>
            <a:endParaRPr lang="fr-FR" sz="2000" dirty="0"/>
          </a:p>
          <a:p>
            <a:r>
              <a:rPr lang="fr-FR" sz="2000" dirty="0" smtClean="0"/>
              <a:t>Écouter les besoins des futurs parents </a:t>
            </a:r>
          </a:p>
          <a:p>
            <a:r>
              <a:rPr lang="fr-FR" sz="2000" dirty="0" smtClean="0"/>
              <a:t>Recueillir les souhaits et les facteurs d’insécurité</a:t>
            </a:r>
          </a:p>
          <a:p>
            <a:r>
              <a:rPr lang="fr-FR" sz="2000" dirty="0" smtClean="0"/>
              <a:t>Prendre soin de la femme enceinte et respecter sa physiologie</a:t>
            </a:r>
          </a:p>
          <a:p>
            <a:r>
              <a:rPr lang="fr-FR" sz="2000" dirty="0" smtClean="0"/>
              <a:t>Veiller à la place du père: l’associer au suivi obstétrical</a:t>
            </a:r>
          </a:p>
          <a:p>
            <a:r>
              <a:rPr lang="fr-FR" sz="2000" dirty="0" smtClean="0"/>
              <a:t>Coordonner les actions = </a:t>
            </a:r>
            <a:r>
              <a:rPr lang="fr-FR" sz="2000" dirty="0" smtClean="0">
                <a:solidFill>
                  <a:srgbClr val="FF0000"/>
                </a:solidFill>
              </a:rPr>
              <a:t>se parler </a:t>
            </a:r>
          </a:p>
          <a:p>
            <a:r>
              <a:rPr lang="fr-FR" sz="2000" dirty="0" smtClean="0"/>
              <a:t>Anticiper les supports nécessaires avant retour à domicile</a:t>
            </a:r>
          </a:p>
          <a:p>
            <a:r>
              <a:rPr lang="fr-FR" sz="2000" dirty="0" smtClean="0"/>
              <a:t>Ne pas attendre la survenue des troubles</a:t>
            </a:r>
          </a:p>
          <a:p>
            <a:r>
              <a:rPr lang="fr-FR" sz="2000" dirty="0" smtClean="0"/>
              <a:t>Offrir une nouvelle expérience fondatrice pour l’enfant et les parents : respect, sécurité, attention durable, capacité à accepter l’aide</a:t>
            </a:r>
            <a:endParaRPr lang="fr-FR" sz="2000" dirty="0"/>
          </a:p>
        </p:txBody>
      </p:sp>
    </p:spTree>
    <p:extLst>
      <p:ext uri="{BB962C8B-B14F-4D97-AF65-F5344CB8AC3E}">
        <p14:creationId xmlns:p14="http://schemas.microsoft.com/office/powerpoint/2010/main" val="133729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re 5"/>
          <p:cNvSpPr>
            <a:spLocks noGrp="1"/>
          </p:cNvSpPr>
          <p:nvPr>
            <p:ph type="title"/>
          </p:nvPr>
        </p:nvSpPr>
        <p:spPr>
          <a:xfrm>
            <a:off x="457200" y="476312"/>
            <a:ext cx="8229600" cy="1143000"/>
          </a:xfrm>
        </p:spPr>
        <p:txBody>
          <a:bodyPr>
            <a:noAutofit/>
          </a:bodyPr>
          <a:lstStyle/>
          <a:p>
            <a:r>
              <a:rPr lang="fr-FR" sz="3200" dirty="0" smtClean="0">
                <a:solidFill>
                  <a:srgbClr val="0000FF"/>
                </a:solidFill>
              </a:rPr>
              <a:t>Intégrer l’ensemble des composantes de santé dans le suivi périnatal</a:t>
            </a:r>
            <a:endParaRPr lang="fr-FR" sz="3200" dirty="0">
              <a:solidFill>
                <a:srgbClr val="0000FF"/>
              </a:solidFill>
            </a:endParaRPr>
          </a:p>
        </p:txBody>
      </p:sp>
      <p:sp>
        <p:nvSpPr>
          <p:cNvPr id="7" name="Espace réservé du contenu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fr-FR" sz="2400" dirty="0" smtClean="0"/>
          </a:p>
          <a:p>
            <a:r>
              <a:rPr lang="fr-FR" sz="2400" dirty="0" smtClean="0"/>
              <a:t>Respecter la demande et la physiologie des femmes</a:t>
            </a:r>
          </a:p>
          <a:p>
            <a:r>
              <a:rPr lang="fr-FR" sz="2400" dirty="0" smtClean="0"/>
              <a:t>Associer le futur père</a:t>
            </a:r>
          </a:p>
          <a:p>
            <a:r>
              <a:rPr lang="fr-FR" sz="2400" dirty="0" smtClean="0"/>
              <a:t>Prendre en compte les facteurs d’insécurité et offrir les réponses</a:t>
            </a:r>
          </a:p>
          <a:p>
            <a:r>
              <a:rPr lang="fr-FR" sz="2400" dirty="0" smtClean="0"/>
              <a:t>Résultats amplifiés par la perméabilité+++ de la femme enceinte/mère à l’environnement aux étapes de procréation</a:t>
            </a:r>
            <a:endParaRPr lang="fr-FR" dirty="0"/>
          </a:p>
          <a:p>
            <a:pPr marL="0" indent="0">
              <a:buNone/>
            </a:pPr>
            <a:endParaRPr lang="fr-FR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fr-FR" sz="2400" dirty="0" smtClean="0">
                <a:solidFill>
                  <a:srgbClr val="FF0000"/>
                </a:solidFill>
              </a:rPr>
              <a:t>Une Mère accepte des soins pour son enfant, qu’elle n’aurait pas demandé pour elle-même</a:t>
            </a:r>
          </a:p>
          <a:p>
            <a:pPr marL="0" indent="0">
              <a:buNone/>
            </a:pPr>
            <a:endParaRPr lang="fr-FR" sz="2400" dirty="0"/>
          </a:p>
        </p:txBody>
      </p:sp>
    </p:spTree>
    <p:extLst>
      <p:ext uri="{BB962C8B-B14F-4D97-AF65-F5344CB8AC3E}">
        <p14:creationId xmlns:p14="http://schemas.microsoft.com/office/powerpoint/2010/main" val="886655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531838"/>
            <a:ext cx="8229600" cy="1143000"/>
          </a:xfrm>
        </p:spPr>
        <p:txBody>
          <a:bodyPr>
            <a:normAutofit/>
          </a:bodyPr>
          <a:lstStyle/>
          <a:p>
            <a:r>
              <a:rPr lang="fr-FR" sz="3200" i="1" dirty="0" smtClean="0">
                <a:solidFill>
                  <a:srgbClr val="0000FF"/>
                </a:solidFill>
              </a:rPr>
              <a:t>mais</a:t>
            </a:r>
            <a:r>
              <a:rPr lang="fr-FR" sz="3200" dirty="0" smtClean="0">
                <a:solidFill>
                  <a:srgbClr val="0000FF"/>
                </a:solidFill>
              </a:rPr>
              <a:t> :</a:t>
            </a:r>
            <a:endParaRPr lang="fr-FR" sz="3200" dirty="0">
              <a:solidFill>
                <a:srgbClr val="0000FF"/>
              </a:solidFill>
            </a:endParaRPr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457200" y="1825250"/>
            <a:ext cx="8229600" cy="4525963"/>
          </a:xfrm>
        </p:spPr>
        <p:txBody>
          <a:bodyPr vert="horz">
            <a:normAutofit fontScale="55000" lnSpcReduction="20000"/>
          </a:bodyPr>
          <a:lstStyle/>
          <a:p>
            <a:endParaRPr lang="fr-FR" dirty="0" smtClean="0"/>
          </a:p>
          <a:p>
            <a:r>
              <a:rPr lang="fr-FR" dirty="0" smtClean="0"/>
              <a:t> </a:t>
            </a:r>
            <a:r>
              <a:rPr lang="fr-FR" sz="3600" dirty="0" smtClean="0"/>
              <a:t>cloisonnement </a:t>
            </a:r>
            <a:r>
              <a:rPr lang="fr-FR" sz="3600" dirty="0"/>
              <a:t>des </a:t>
            </a:r>
            <a:r>
              <a:rPr lang="fr-FR" sz="3600" dirty="0" smtClean="0"/>
              <a:t>disciplines et services</a:t>
            </a:r>
          </a:p>
          <a:p>
            <a:r>
              <a:rPr lang="fr-FR" sz="3600" dirty="0" smtClean="0"/>
              <a:t>Effets iatrogènes d’une médicalisation abusive </a:t>
            </a:r>
          </a:p>
          <a:p>
            <a:r>
              <a:rPr lang="fr-FR" sz="3600" dirty="0" smtClean="0"/>
              <a:t>Peu d’outils pour s’engager dans les troubles émotionnels</a:t>
            </a:r>
          </a:p>
          <a:p>
            <a:endParaRPr lang="fr-FR" sz="2000" dirty="0" smtClean="0"/>
          </a:p>
          <a:p>
            <a:endParaRPr lang="fr-FR" sz="2000" dirty="0" smtClean="0"/>
          </a:p>
          <a:p>
            <a:endParaRPr lang="fr-FR" sz="2000" dirty="0"/>
          </a:p>
          <a:p>
            <a:endParaRPr lang="fr-FR" sz="2000" dirty="0" smtClean="0"/>
          </a:p>
          <a:p>
            <a:pPr marL="0" indent="0">
              <a:buNone/>
            </a:pPr>
            <a:r>
              <a:rPr lang="fr-FR" sz="3600" dirty="0" smtClean="0">
                <a:solidFill>
                  <a:srgbClr val="FF0000"/>
                </a:solidFill>
              </a:rPr>
              <a:t>surtout </a:t>
            </a:r>
            <a:r>
              <a:rPr lang="fr-FR" sz="3600" dirty="0">
                <a:solidFill>
                  <a:srgbClr val="FF0000"/>
                </a:solidFill>
              </a:rPr>
              <a:t>: </a:t>
            </a:r>
            <a:r>
              <a:rPr lang="fr-FR" sz="3600" u="sng" dirty="0"/>
              <a:t>culture du trouble constitué </a:t>
            </a:r>
            <a:endParaRPr lang="fr-FR" sz="3600" dirty="0" smtClean="0"/>
          </a:p>
          <a:p>
            <a:pPr marL="0" indent="0">
              <a:buNone/>
            </a:pPr>
            <a:r>
              <a:rPr lang="fr-FR" sz="3600" dirty="0"/>
              <a:t>	 </a:t>
            </a:r>
            <a:r>
              <a:rPr lang="fr-FR" sz="3600" dirty="0" smtClean="0"/>
              <a:t>      </a:t>
            </a:r>
          </a:p>
          <a:p>
            <a:pPr marL="0" indent="0">
              <a:buNone/>
            </a:pPr>
            <a:r>
              <a:rPr lang="fr-FR" sz="3600" dirty="0"/>
              <a:t>	</a:t>
            </a:r>
            <a:r>
              <a:rPr lang="fr-FR" sz="3600" dirty="0" smtClean="0"/>
              <a:t>	 la </a:t>
            </a:r>
            <a:r>
              <a:rPr lang="fr-FR" sz="3600" u="sng" dirty="0" smtClean="0"/>
              <a:t>prévention est peu valorisée, peu valorisante : </a:t>
            </a:r>
          </a:p>
          <a:p>
            <a:pPr marL="0" indent="0">
              <a:buNone/>
            </a:pPr>
            <a:endParaRPr lang="fr-FR" sz="3600" u="sng" dirty="0"/>
          </a:p>
          <a:p>
            <a:pPr marL="0" indent="0">
              <a:buNone/>
            </a:pPr>
            <a:r>
              <a:rPr lang="fr-FR" sz="3600" u="sng" dirty="0" smtClean="0">
                <a:solidFill>
                  <a:srgbClr val="FF0000"/>
                </a:solidFill>
              </a:rPr>
              <a:t>d’où un fatalisme</a:t>
            </a:r>
          </a:p>
          <a:p>
            <a:pPr marL="0" indent="0">
              <a:buNone/>
            </a:pPr>
            <a:endParaRPr lang="fr-FR" sz="2600" u="sng" dirty="0">
              <a:solidFill>
                <a:srgbClr val="FF0000"/>
              </a:solidFill>
            </a:endParaRPr>
          </a:p>
          <a:p>
            <a:pPr lvl="1"/>
            <a:r>
              <a:rPr lang="fr-FR" sz="3800" i="1" dirty="0" smtClean="0">
                <a:solidFill>
                  <a:srgbClr val="0000FF"/>
                </a:solidFill>
              </a:rPr>
              <a:t>Phrase terrible : « on verra… »</a:t>
            </a:r>
          </a:p>
          <a:p>
            <a:pPr marL="0" indent="0">
              <a:buNone/>
            </a:pPr>
            <a:endParaRPr lang="fr-FR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fr-FR" sz="2000" dirty="0"/>
              <a:t>	</a:t>
            </a:r>
            <a:endParaRPr lang="fr-FR" sz="2000" dirty="0" smtClean="0"/>
          </a:p>
          <a:p>
            <a:pPr marL="0" indent="0">
              <a:buNone/>
            </a:pPr>
            <a:endParaRPr lang="fr-FR" sz="2000" dirty="0" smtClean="0"/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257622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/>
          <p:cNvSpPr txBox="1"/>
          <p:nvPr/>
        </p:nvSpPr>
        <p:spPr>
          <a:xfrm>
            <a:off x="782520" y="413767"/>
            <a:ext cx="7643138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fr-FR" sz="2400" dirty="0" smtClean="0">
              <a:solidFill>
                <a:srgbClr val="0000FF"/>
              </a:solidFill>
            </a:endParaRPr>
          </a:p>
          <a:p>
            <a:r>
              <a:rPr lang="fr-FR" sz="2400" dirty="0" smtClean="0">
                <a:solidFill>
                  <a:srgbClr val="0000FF"/>
                </a:solidFill>
              </a:rPr>
              <a:t>		Si manque d’attention collective </a:t>
            </a:r>
            <a:endParaRPr lang="fr-FR" sz="2400" dirty="0">
              <a:solidFill>
                <a:srgbClr val="0000FF"/>
              </a:solidFill>
            </a:endParaRPr>
          </a:p>
          <a:p>
            <a:endParaRPr lang="fr-FR" sz="2400" dirty="0" smtClean="0">
              <a:solidFill>
                <a:srgbClr val="0000FF"/>
              </a:solidFill>
            </a:endParaRPr>
          </a:p>
          <a:p>
            <a:r>
              <a:rPr lang="fr-FR" sz="2000" u="sng" dirty="0" smtClean="0">
                <a:solidFill>
                  <a:srgbClr val="0000FF"/>
                </a:solidFill>
              </a:rPr>
              <a:t>Risque</a:t>
            </a:r>
          </a:p>
          <a:p>
            <a:pPr marL="342900" indent="-342900">
              <a:buFontTx/>
              <a:buChar char="-"/>
            </a:pPr>
            <a:r>
              <a:rPr lang="fr-FR" sz="2000" dirty="0" smtClean="0"/>
              <a:t>de faire revivre aux parents une expérience négative</a:t>
            </a:r>
          </a:p>
          <a:p>
            <a:pPr marL="342900" indent="-342900">
              <a:buFontTx/>
              <a:buChar char="-"/>
            </a:pPr>
            <a:r>
              <a:rPr lang="fr-FR" sz="2000" dirty="0" smtClean="0"/>
              <a:t>qui renforce les carences ou traumatismes liés </a:t>
            </a:r>
          </a:p>
          <a:p>
            <a:r>
              <a:rPr lang="fr-FR" sz="2000" dirty="0" smtClean="0"/>
              <a:t>à leur passé affectif/existentiel = sentiment renforcé de dévalorisation</a:t>
            </a:r>
          </a:p>
          <a:p>
            <a:endParaRPr lang="fr-FR" sz="2000" dirty="0">
              <a:solidFill>
                <a:srgbClr val="0000FF"/>
              </a:solidFill>
            </a:endParaRPr>
          </a:p>
          <a:p>
            <a:r>
              <a:rPr lang="fr-FR" sz="2000" u="sng" dirty="0" smtClean="0">
                <a:solidFill>
                  <a:srgbClr val="0000FF"/>
                </a:solidFill>
              </a:rPr>
              <a:t>Par contre </a:t>
            </a:r>
          </a:p>
          <a:p>
            <a:endParaRPr lang="fr-FR" sz="2400" dirty="0">
              <a:solidFill>
                <a:srgbClr val="0000FF"/>
              </a:solidFill>
            </a:endParaRPr>
          </a:p>
          <a:p>
            <a:pPr marL="342900" indent="-342900">
              <a:buFont typeface="Wingdings" charset="0"/>
              <a:buChar char="è"/>
            </a:pPr>
            <a:r>
              <a:rPr lang="fr-FR" sz="2000" dirty="0" smtClean="0">
                <a:solidFill>
                  <a:srgbClr val="FF0000"/>
                </a:solidFill>
                <a:sym typeface="Wingdings"/>
              </a:rPr>
              <a:t>Occasion d’offrir un « </a:t>
            </a:r>
            <a:r>
              <a:rPr lang="fr-FR" sz="2000" dirty="0" err="1" smtClean="0">
                <a:solidFill>
                  <a:srgbClr val="FF0000"/>
                </a:solidFill>
                <a:sym typeface="Wingdings"/>
              </a:rPr>
              <a:t>néocontexte</a:t>
            </a:r>
            <a:r>
              <a:rPr lang="fr-FR" sz="2000" dirty="0" smtClean="0">
                <a:solidFill>
                  <a:srgbClr val="FF0000"/>
                </a:solidFill>
                <a:sym typeface="Wingdings"/>
              </a:rPr>
              <a:t> » réparateur</a:t>
            </a:r>
          </a:p>
          <a:p>
            <a:r>
              <a:rPr lang="fr-FR" sz="2400" dirty="0" smtClean="0">
                <a:solidFill>
                  <a:srgbClr val="FF0000"/>
                </a:solidFill>
                <a:sym typeface="Wingdings"/>
              </a:rPr>
              <a:t>(</a:t>
            </a:r>
            <a:r>
              <a:rPr lang="fr-FR" sz="2000" dirty="0" smtClean="0">
                <a:sym typeface="Wingdings"/>
              </a:rPr>
              <a:t>Validation par les données sur la mémoire </a:t>
            </a:r>
            <a:r>
              <a:rPr lang="fr-FR" sz="2000" dirty="0" err="1" smtClean="0">
                <a:sym typeface="Wingdings"/>
              </a:rPr>
              <a:t>Damasio</a:t>
            </a:r>
            <a:r>
              <a:rPr lang="fr-FR" sz="2000" dirty="0" smtClean="0">
                <a:sym typeface="Wingdings"/>
              </a:rPr>
              <a:t>, Stern</a:t>
            </a:r>
            <a:r>
              <a:rPr lang="fr-FR" sz="2400" dirty="0" smtClean="0">
                <a:solidFill>
                  <a:srgbClr val="FF0000"/>
                </a:solidFill>
                <a:sym typeface="Wingdings"/>
              </a:rPr>
              <a:t>)</a:t>
            </a:r>
          </a:p>
          <a:p>
            <a:pPr marL="342900" indent="-342900">
              <a:buFont typeface="Wingdings" charset="0"/>
              <a:buChar char="è"/>
            </a:pPr>
            <a:r>
              <a:rPr lang="fr-FR" sz="2000" dirty="0" smtClean="0">
                <a:solidFill>
                  <a:srgbClr val="FF0000"/>
                </a:solidFill>
                <a:sym typeface="Wingdings"/>
              </a:rPr>
              <a:t>Expérience correctrice : </a:t>
            </a:r>
            <a:r>
              <a:rPr lang="fr-FR" sz="2000" u="sng" dirty="0" smtClean="0">
                <a:solidFill>
                  <a:srgbClr val="FF0000"/>
                </a:solidFill>
                <a:sym typeface="Wingdings"/>
              </a:rPr>
              <a:t>une nouvelle base de sécurité</a:t>
            </a:r>
          </a:p>
          <a:p>
            <a:r>
              <a:rPr lang="fr-FR" altLang="ja-JP" sz="2000" dirty="0" smtClean="0">
                <a:solidFill>
                  <a:schemeClr val="bg2"/>
                </a:solidFill>
              </a:rPr>
              <a:t>.((</a:t>
            </a:r>
            <a:r>
              <a:rPr lang="fr-FR" altLang="ja-JP" sz="2000" dirty="0" err="1" smtClean="0">
                <a:solidFill>
                  <a:schemeClr val="bg2"/>
                </a:solidFill>
              </a:rPr>
              <a:t>é</a:t>
            </a:r>
            <a:r>
              <a:rPr lang="fr-FR" altLang="ja-JP" sz="2000" dirty="0" smtClean="0"/>
              <a:t>= éprouver, dans leurs rencontres avec les acteurs de la périnatalité,</a:t>
            </a:r>
          </a:p>
          <a:p>
            <a:r>
              <a:rPr lang="fr-FR" altLang="ja-JP" sz="2000" dirty="0" smtClean="0"/>
              <a:t> ce qu’ils auront à faire éprouver à leur enfant : attention aux besoins, </a:t>
            </a:r>
          </a:p>
          <a:p>
            <a:r>
              <a:rPr lang="fr-FR" altLang="ja-JP" sz="2000" dirty="0" smtClean="0"/>
              <a:t>fiabilité du lien….</a:t>
            </a:r>
            <a:r>
              <a:rPr lang="fr-FR" sz="2000" u="sng" dirty="0" smtClean="0">
                <a:solidFill>
                  <a:srgbClr val="FF0000"/>
                </a:solidFill>
                <a:sym typeface="Wingdings"/>
              </a:rPr>
              <a:t> </a:t>
            </a:r>
          </a:p>
          <a:p>
            <a:endParaRPr lang="fr-FR" sz="2400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4537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3200" dirty="0" smtClean="0">
                <a:solidFill>
                  <a:srgbClr val="0000FF"/>
                </a:solidFill>
              </a:rPr>
              <a:t>résistances multiples</a:t>
            </a:r>
            <a:endParaRPr lang="fr-FR" sz="3200" dirty="0">
              <a:solidFill>
                <a:srgbClr val="0000FF"/>
              </a:solidFill>
            </a:endParaRP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lvl="1"/>
            <a:endParaRPr lang="fr-FR" sz="2400" i="1" dirty="0" smtClean="0">
              <a:solidFill>
                <a:srgbClr val="FF0000"/>
              </a:solidFill>
            </a:endParaRPr>
          </a:p>
          <a:p>
            <a:pPr marL="457200" lvl="1" indent="0">
              <a:buNone/>
            </a:pPr>
            <a:endParaRPr lang="fr-FR" sz="6000" dirty="0" smtClean="0"/>
          </a:p>
          <a:p>
            <a:pPr marL="457200" lvl="1" indent="0">
              <a:buNone/>
            </a:pPr>
            <a:r>
              <a:rPr lang="fr-FR" sz="9600" dirty="0" smtClean="0">
                <a:solidFill>
                  <a:srgbClr val="0000FF"/>
                </a:solidFill>
              </a:rPr>
              <a:t>Comment passer </a:t>
            </a:r>
            <a:r>
              <a:rPr lang="fr-FR" sz="9600" dirty="0">
                <a:solidFill>
                  <a:srgbClr val="0000FF"/>
                </a:solidFill>
              </a:rPr>
              <a:t>du pyramidal au transversal pour offrir un « nid </a:t>
            </a:r>
            <a:r>
              <a:rPr lang="fr-FR" sz="9600" dirty="0" smtClean="0">
                <a:solidFill>
                  <a:srgbClr val="0000FF"/>
                </a:solidFill>
              </a:rPr>
              <a:t>humain» </a:t>
            </a:r>
            <a:r>
              <a:rPr lang="fr-FR" sz="9600" dirty="0">
                <a:solidFill>
                  <a:srgbClr val="0000FF"/>
                </a:solidFill>
              </a:rPr>
              <a:t>à une famille dans la </a:t>
            </a:r>
            <a:r>
              <a:rPr lang="fr-FR" sz="9600" dirty="0" smtClean="0">
                <a:solidFill>
                  <a:srgbClr val="0000FF"/>
                </a:solidFill>
              </a:rPr>
              <a:t>durée ?</a:t>
            </a:r>
            <a:endParaRPr lang="fr-FR" sz="9600" dirty="0">
              <a:solidFill>
                <a:srgbClr val="0000FF"/>
              </a:solidFill>
            </a:endParaRPr>
          </a:p>
          <a:p>
            <a:pPr marL="457200" lvl="1" indent="0">
              <a:buNone/>
            </a:pPr>
            <a:endParaRPr lang="fr-FR" sz="6000" dirty="0"/>
          </a:p>
          <a:p>
            <a:pPr marL="457200" lvl="1" indent="0">
              <a:buNone/>
            </a:pPr>
            <a:endParaRPr lang="fr-FR" sz="6000" dirty="0" smtClean="0"/>
          </a:p>
          <a:p>
            <a:pPr marL="457200" lvl="1" indent="0">
              <a:buNone/>
            </a:pPr>
            <a:r>
              <a:rPr lang="fr-FR" sz="8000" dirty="0" smtClean="0"/>
              <a:t>Peu gratifiant pour l’ego</a:t>
            </a:r>
          </a:p>
          <a:p>
            <a:pPr marL="457200" lvl="1" indent="0">
              <a:buNone/>
            </a:pPr>
            <a:r>
              <a:rPr lang="fr-FR" sz="8000" dirty="0" err="1" smtClean="0"/>
              <a:t>Monodisciplinarité</a:t>
            </a:r>
            <a:r>
              <a:rPr lang="fr-FR" sz="8000" dirty="0" smtClean="0"/>
              <a:t> : chacun chez soi, publications + aisées</a:t>
            </a:r>
          </a:p>
          <a:p>
            <a:pPr marL="457200" lvl="1" indent="0">
              <a:buNone/>
            </a:pPr>
            <a:r>
              <a:rPr lang="fr-FR" sz="8000" dirty="0" smtClean="0"/>
              <a:t>Peur du regard de l’autre sur son travail…</a:t>
            </a:r>
          </a:p>
          <a:p>
            <a:pPr marL="457200" lvl="1" indent="0">
              <a:buNone/>
            </a:pPr>
            <a:r>
              <a:rPr lang="fr-FR" sz="8000" dirty="0" smtClean="0"/>
              <a:t>Habitudes ancrées, représentations mutuelles négatives</a:t>
            </a:r>
          </a:p>
          <a:p>
            <a:pPr marL="457200" lvl="1" indent="0">
              <a:buNone/>
            </a:pPr>
            <a:endParaRPr lang="fr-FR" sz="8000" dirty="0"/>
          </a:p>
          <a:p>
            <a:pPr marL="457200" lvl="1" indent="0">
              <a:buNone/>
            </a:pPr>
            <a:r>
              <a:rPr lang="fr-FR" sz="9600" dirty="0" smtClean="0">
                <a:solidFill>
                  <a:srgbClr val="FF0000"/>
                </a:solidFill>
              </a:rPr>
              <a:t>Changer l’état d’esprit de toutes les disciplines</a:t>
            </a:r>
          </a:p>
          <a:p>
            <a:pPr marL="457200" lvl="1" indent="0">
              <a:buNone/>
            </a:pPr>
            <a:endParaRPr lang="fr-FR" sz="8000" dirty="0"/>
          </a:p>
          <a:p>
            <a:pPr marL="457200" lvl="1" indent="0">
              <a:buNone/>
            </a:pPr>
            <a:endParaRPr lang="fr-FR" sz="8000" dirty="0" smtClean="0"/>
          </a:p>
          <a:p>
            <a:pPr lvl="1"/>
            <a:endParaRPr lang="fr-FR" sz="2400" i="1" dirty="0" smtClean="0">
              <a:solidFill>
                <a:srgbClr val="FF0000"/>
              </a:solidFill>
            </a:endParaRPr>
          </a:p>
          <a:p>
            <a:pPr lvl="1"/>
            <a:endParaRPr lang="fr-FR" sz="2400" i="1" dirty="0">
              <a:solidFill>
                <a:srgbClr val="FF0000"/>
              </a:solidFill>
            </a:endParaRPr>
          </a:p>
          <a:p>
            <a:r>
              <a:rPr lang="fr-FR" i="1" dirty="0" smtClean="0">
                <a:solidFill>
                  <a:srgbClr val="FF0000"/>
                </a:solidFill>
              </a:rPr>
              <a:t> 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997134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/>
          <p:cNvSpPr txBox="1"/>
          <p:nvPr/>
        </p:nvSpPr>
        <p:spPr>
          <a:xfrm>
            <a:off x="1945361" y="1682093"/>
            <a:ext cx="53133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800" dirty="0" smtClean="0">
                <a:solidFill>
                  <a:srgbClr val="0000FF"/>
                </a:solidFill>
              </a:rPr>
              <a:t>Quel moteur pour le changement ?</a:t>
            </a:r>
            <a:endParaRPr lang="fr-FR" sz="2800" dirty="0">
              <a:solidFill>
                <a:srgbClr val="0000FF"/>
              </a:solidFill>
            </a:endParaRPr>
          </a:p>
        </p:txBody>
      </p:sp>
      <p:sp>
        <p:nvSpPr>
          <p:cNvPr id="5" name="ZoneTexte 4"/>
          <p:cNvSpPr txBox="1"/>
          <p:nvPr/>
        </p:nvSpPr>
        <p:spPr>
          <a:xfrm>
            <a:off x="2540223" y="3215001"/>
            <a:ext cx="421226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b="1" dirty="0" smtClean="0"/>
              <a:t>Formations </a:t>
            </a:r>
            <a:r>
              <a:rPr lang="fr-FR" b="1" dirty="0" err="1" smtClean="0"/>
              <a:t>pluriprofessionnelles</a:t>
            </a:r>
            <a:r>
              <a:rPr lang="fr-FR" b="1" dirty="0" smtClean="0"/>
              <a:t> et interservices</a:t>
            </a:r>
          </a:p>
          <a:p>
            <a:r>
              <a:rPr lang="fr-FR" dirty="0" smtClean="0"/>
              <a:t>Éprouver le plaisir à travailler ensemble</a:t>
            </a:r>
          </a:p>
          <a:p>
            <a:r>
              <a:rPr lang="fr-FR" dirty="0" smtClean="0"/>
              <a:t>Sortir de l’isolement</a:t>
            </a:r>
          </a:p>
          <a:p>
            <a:r>
              <a:rPr lang="fr-FR" dirty="0"/>
              <a:t>I</a:t>
            </a:r>
            <a:r>
              <a:rPr lang="fr-FR" dirty="0" smtClean="0"/>
              <a:t>nventer aux interfaces</a:t>
            </a:r>
          </a:p>
          <a:p>
            <a:endParaRPr lang="fr-FR" dirty="0"/>
          </a:p>
          <a:p>
            <a:r>
              <a:rPr lang="fr-FR" sz="2000" b="1" dirty="0" smtClean="0">
                <a:solidFill>
                  <a:srgbClr val="FF0000"/>
                </a:solidFill>
              </a:rPr>
              <a:t>= efficacité aux résultats</a:t>
            </a:r>
            <a:endParaRPr lang="fr-FR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8028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2800" dirty="0" smtClean="0">
                <a:solidFill>
                  <a:srgbClr val="0000FF"/>
                </a:solidFill>
              </a:rPr>
              <a:t>Les cibles pour la formation</a:t>
            </a:r>
            <a:br>
              <a:rPr lang="fr-FR" sz="2800" dirty="0" smtClean="0">
                <a:solidFill>
                  <a:srgbClr val="0000FF"/>
                </a:solidFill>
              </a:rPr>
            </a:br>
            <a:r>
              <a:rPr lang="fr-FR" sz="2800" dirty="0" smtClean="0">
                <a:solidFill>
                  <a:srgbClr val="0000FF"/>
                </a:solidFill>
              </a:rPr>
              <a:t>organiser la continuité du support</a:t>
            </a:r>
            <a:endParaRPr lang="fr-FR" sz="2800" dirty="0">
              <a:solidFill>
                <a:srgbClr val="0000FF"/>
              </a:solidFill>
            </a:endParaRP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fr-FR" sz="2000" dirty="0" smtClean="0"/>
          </a:p>
          <a:p>
            <a:endParaRPr lang="fr-FR" sz="2000" dirty="0" smtClean="0"/>
          </a:p>
          <a:p>
            <a:r>
              <a:rPr lang="fr-FR" sz="2000" dirty="0" smtClean="0"/>
              <a:t>Améliorer </a:t>
            </a:r>
            <a:r>
              <a:rPr lang="fr-FR" sz="2000" dirty="0"/>
              <a:t>l</a:t>
            </a:r>
            <a:r>
              <a:rPr lang="fr-FR" sz="2000" dirty="0" smtClean="0"/>
              <a:t>es capacités relationnelles de chaque professionnel</a:t>
            </a:r>
            <a:endParaRPr lang="fr-FR" sz="1600" dirty="0" smtClean="0"/>
          </a:p>
          <a:p>
            <a:r>
              <a:rPr lang="fr-FR" sz="2000" dirty="0" smtClean="0"/>
              <a:t>Améliorer la communication au sein des équipes médicales et entre les divers services</a:t>
            </a:r>
          </a:p>
          <a:p>
            <a:r>
              <a:rPr lang="fr-FR" sz="2000" dirty="0" smtClean="0"/>
              <a:t>Accompagner avec rigueur la rencontre parents/bébé si vulnérabilité</a:t>
            </a:r>
          </a:p>
          <a:p>
            <a:r>
              <a:rPr lang="fr-FR" sz="2000" dirty="0" smtClean="0"/>
              <a:t>Rendre acceptable un  suivi précoce des NN avant les troubles constitués</a:t>
            </a:r>
          </a:p>
          <a:p>
            <a:endParaRPr lang="fr-FR" sz="2000" dirty="0"/>
          </a:p>
          <a:p>
            <a:pPr marL="0" indent="0">
              <a:buNone/>
            </a:pPr>
            <a:endParaRPr lang="fr-FR" sz="2000" dirty="0"/>
          </a:p>
          <a:p>
            <a:pPr marL="457200" lvl="1" indent="0">
              <a:buNone/>
            </a:pPr>
            <a:r>
              <a:rPr lang="fr-FR" sz="2000" dirty="0" smtClean="0">
                <a:solidFill>
                  <a:srgbClr val="FF0000"/>
                </a:solidFill>
              </a:rPr>
              <a:t>= nouvelles méthodes pédagogiques, nouveaux outils relationnels</a:t>
            </a:r>
          </a:p>
        </p:txBody>
      </p:sp>
    </p:spTree>
    <p:extLst>
      <p:ext uri="{BB962C8B-B14F-4D97-AF65-F5344CB8AC3E}">
        <p14:creationId xmlns:p14="http://schemas.microsoft.com/office/powerpoint/2010/main" val="2291418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/>
          <p:cNvSpPr txBox="1"/>
          <p:nvPr/>
        </p:nvSpPr>
        <p:spPr>
          <a:xfrm>
            <a:off x="1061107" y="1718461"/>
            <a:ext cx="6898243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3200" b="1" dirty="0" smtClean="0">
                <a:solidFill>
                  <a:srgbClr val="FF0000"/>
                </a:solidFill>
              </a:rPr>
              <a:t>1. </a:t>
            </a:r>
            <a:r>
              <a:rPr lang="fr-FR" sz="3200" b="1" dirty="0" smtClean="0">
                <a:solidFill>
                  <a:srgbClr val="0000FF"/>
                </a:solidFill>
              </a:rPr>
              <a:t>ENRICHIR LE MILIEU PROFESSIONNEL</a:t>
            </a:r>
            <a:endParaRPr lang="fr-FR" sz="3200" b="1" dirty="0">
              <a:solidFill>
                <a:srgbClr val="0000FF"/>
              </a:solidFill>
            </a:endParaRPr>
          </a:p>
        </p:txBody>
      </p:sp>
      <p:sp>
        <p:nvSpPr>
          <p:cNvPr id="5" name="ZoneTexte 4"/>
          <p:cNvSpPr txBox="1"/>
          <p:nvPr/>
        </p:nvSpPr>
        <p:spPr>
          <a:xfrm>
            <a:off x="1768509" y="3078167"/>
            <a:ext cx="559006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 smtClean="0"/>
              <a:t>MÉDECINS DE FAMILLE, OBSTÉTRICIENS, PÉDIATRES,</a:t>
            </a:r>
          </a:p>
          <a:p>
            <a:r>
              <a:rPr lang="fr-FR" dirty="0" smtClean="0"/>
              <a:t>INFIRMIÈRES, AIDE-SOIGNANTES, AUXILIAIRES</a:t>
            </a:r>
          </a:p>
          <a:p>
            <a:r>
              <a:rPr lang="fr-FR" dirty="0" smtClean="0"/>
              <a:t>TRAVAILLEURS SOCIAUX, PSYCHOLOGUES/PSYCHIATRES… </a:t>
            </a:r>
            <a:endParaRPr lang="fr-FR" dirty="0"/>
          </a:p>
        </p:txBody>
      </p:sp>
      <p:sp>
        <p:nvSpPr>
          <p:cNvPr id="3" name="ZoneTexte 2"/>
          <p:cNvSpPr txBox="1"/>
          <p:nvPr/>
        </p:nvSpPr>
        <p:spPr>
          <a:xfrm>
            <a:off x="884256" y="4467579"/>
            <a:ext cx="791755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000" dirty="0" smtClean="0">
                <a:solidFill>
                  <a:srgbClr val="FF0000"/>
                </a:solidFill>
              </a:rPr>
              <a:t>Un environnement humain structuré, fiable, coordonné</a:t>
            </a:r>
          </a:p>
          <a:p>
            <a:r>
              <a:rPr lang="fr-FR" sz="2000" dirty="0" smtClean="0">
                <a:solidFill>
                  <a:srgbClr val="FF0000"/>
                </a:solidFill>
              </a:rPr>
              <a:t>Est un facteur de sécurité majeur</a:t>
            </a:r>
          </a:p>
          <a:p>
            <a:r>
              <a:rPr lang="fr-FR" sz="2000" dirty="0" smtClean="0">
                <a:solidFill>
                  <a:srgbClr val="FF0000"/>
                </a:solidFill>
              </a:rPr>
              <a:t>Surtout pour les parents qui ne l’ont pas connu dans leur propre enfance</a:t>
            </a:r>
            <a:endParaRPr lang="fr-FR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9770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fr-FR" sz="3600" dirty="0" smtClean="0">
                <a:solidFill>
                  <a:srgbClr val="0000FF"/>
                </a:solidFill>
              </a:rPr>
              <a:t>Des démarches de formation personnalisée</a:t>
            </a:r>
            <a:br>
              <a:rPr lang="fr-FR" sz="3600" dirty="0" smtClean="0">
                <a:solidFill>
                  <a:srgbClr val="0000FF"/>
                </a:solidFill>
              </a:rPr>
            </a:br>
            <a:r>
              <a:rPr lang="fr-FR" sz="3600" dirty="0" smtClean="0">
                <a:solidFill>
                  <a:srgbClr val="0000FF"/>
                </a:solidFill>
              </a:rPr>
              <a:t>vers médecin</a:t>
            </a:r>
            <a:endParaRPr lang="fr-FR" sz="3600" dirty="0">
              <a:solidFill>
                <a:srgbClr val="0000FF"/>
              </a:solidFill>
            </a:endParaRP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457200" y="1632350"/>
            <a:ext cx="8229600" cy="4525963"/>
          </a:xfrm>
        </p:spPr>
        <p:txBody>
          <a:bodyPr/>
          <a:lstStyle/>
          <a:p>
            <a:pPr lvl="2"/>
            <a:endParaRPr lang="fr-FR" dirty="0" smtClean="0"/>
          </a:p>
          <a:p>
            <a:pPr lvl="2"/>
            <a:r>
              <a:rPr lang="fr-FR" dirty="0" smtClean="0"/>
              <a:t>L’enfant dans son environnement</a:t>
            </a:r>
          </a:p>
          <a:p>
            <a:pPr lvl="3"/>
            <a:r>
              <a:rPr lang="fr-FR" dirty="0"/>
              <a:t>S. Celia (Brésil, </a:t>
            </a:r>
            <a:r>
              <a:rPr lang="fr-FR" dirty="0" err="1"/>
              <a:t>Canela</a:t>
            </a:r>
            <a:r>
              <a:rPr lang="fr-FR" dirty="0"/>
              <a:t>, Porto-</a:t>
            </a:r>
            <a:r>
              <a:rPr lang="fr-FR" dirty="0" err="1" smtClean="0"/>
              <a:t>Alegre</a:t>
            </a:r>
            <a:r>
              <a:rPr lang="fr-FR" dirty="0" smtClean="0"/>
              <a:t>)</a:t>
            </a:r>
          </a:p>
          <a:p>
            <a:pPr lvl="3"/>
            <a:r>
              <a:rPr lang="fr-FR" dirty="0" smtClean="0"/>
              <a:t>L’enfant dans sa famille (Clinique du développement Montréal, G. </a:t>
            </a:r>
            <a:r>
              <a:rPr lang="fr-FR" dirty="0" err="1" smtClean="0"/>
              <a:t>Jeliu</a:t>
            </a:r>
            <a:r>
              <a:rPr lang="fr-FR" dirty="0" smtClean="0"/>
              <a:t>)</a:t>
            </a:r>
          </a:p>
          <a:p>
            <a:pPr lvl="2"/>
            <a:r>
              <a:rPr lang="fr-FR" dirty="0"/>
              <a:t>c</a:t>
            </a:r>
            <a:r>
              <a:rPr lang="fr-FR" dirty="0" smtClean="0"/>
              <a:t>ompagnonnage du futur médecin (Chili…)  </a:t>
            </a:r>
            <a:endParaRPr lang="fr-FR" dirty="0"/>
          </a:p>
          <a:p>
            <a:pPr lvl="2"/>
            <a:r>
              <a:rPr lang="fr-FR" dirty="0" smtClean="0"/>
              <a:t>Communication dans les équipes : principe de la simulation (</a:t>
            </a:r>
            <a:r>
              <a:rPr lang="fr-FR" sz="2000" dirty="0" smtClean="0"/>
              <a:t>AMPRO Canada</a:t>
            </a:r>
            <a:r>
              <a:rPr lang="fr-FR" dirty="0" smtClean="0"/>
              <a:t>, Genève, </a:t>
            </a:r>
          </a:p>
          <a:p>
            <a:pPr marL="1371600" lvl="3" indent="0">
              <a:buNone/>
            </a:pPr>
            <a:r>
              <a:rPr lang="fr-FR" dirty="0" smtClean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201729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fr-FR" sz="3600" dirty="0" smtClean="0">
                <a:solidFill>
                  <a:srgbClr val="0000FF"/>
                </a:solidFill>
              </a:rPr>
              <a:t>France : Genèse d’une méthode pédagogique innovante</a:t>
            </a:r>
            <a:endParaRPr lang="fr-FR" sz="3600" dirty="0">
              <a:solidFill>
                <a:srgbClr val="0000FF"/>
              </a:solidFill>
            </a:endParaRP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fr-FR" sz="2800" dirty="0" smtClean="0"/>
          </a:p>
          <a:p>
            <a:r>
              <a:rPr lang="fr-FR" sz="2400" dirty="0" smtClean="0"/>
              <a:t>A été favorisée par une volonté de collaboration clinique entre obstétriciens, pédiatres, pédopsychiatres, services de proximité (1980…)</a:t>
            </a:r>
            <a:endParaRPr lang="fr-FR" sz="2400" dirty="0"/>
          </a:p>
          <a:p>
            <a:r>
              <a:rPr lang="fr-FR" sz="2600" dirty="0"/>
              <a:t>Années 86-88 (Montpellier)</a:t>
            </a:r>
          </a:p>
          <a:p>
            <a:pPr lvl="1"/>
            <a:r>
              <a:rPr lang="fr-FR" sz="2200" dirty="0"/>
              <a:t>1</a:t>
            </a:r>
            <a:r>
              <a:rPr lang="fr-FR" sz="2200" baseline="30000" dirty="0"/>
              <a:t>ère</a:t>
            </a:r>
            <a:r>
              <a:rPr lang="fr-FR" sz="2200" dirty="0"/>
              <a:t> formation régionale interdisciplinaire</a:t>
            </a:r>
          </a:p>
          <a:p>
            <a:pPr lvl="1"/>
            <a:r>
              <a:rPr lang="fr-FR" sz="2200" dirty="0"/>
              <a:t>Réunissant toutes les disciplines concernées</a:t>
            </a:r>
          </a:p>
          <a:p>
            <a:pPr lvl="1"/>
            <a:r>
              <a:rPr lang="fr-FR" sz="2200" dirty="0">
                <a:solidFill>
                  <a:srgbClr val="FF0000"/>
                </a:solidFill>
              </a:rPr>
              <a:t>Témoignages de parents filmés </a:t>
            </a:r>
            <a:r>
              <a:rPr lang="fr-FR" sz="2200" dirty="0"/>
              <a:t>= très efficaces</a:t>
            </a:r>
          </a:p>
          <a:p>
            <a:pPr lvl="1"/>
            <a:r>
              <a:rPr lang="fr-FR" sz="2200" dirty="0">
                <a:solidFill>
                  <a:srgbClr val="FF0000"/>
                </a:solidFill>
              </a:rPr>
              <a:t>Témoignages de professionnels </a:t>
            </a:r>
            <a:r>
              <a:rPr lang="fr-FR" sz="2200" dirty="0"/>
              <a:t>ayant amélioré leur pratique</a:t>
            </a:r>
          </a:p>
          <a:p>
            <a:endParaRPr lang="fr-FR" sz="2400" dirty="0" smtClean="0"/>
          </a:p>
        </p:txBody>
      </p:sp>
    </p:spTree>
    <p:extLst>
      <p:ext uri="{BB962C8B-B14F-4D97-AF65-F5344CB8AC3E}">
        <p14:creationId xmlns:p14="http://schemas.microsoft.com/office/powerpoint/2010/main" val="20754283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2800" dirty="0" smtClean="0">
                <a:solidFill>
                  <a:srgbClr val="0000FF"/>
                </a:solidFill>
              </a:rPr>
              <a:t>1985 Engagement du Ministère de la Santé</a:t>
            </a:r>
            <a:endParaRPr lang="fr-FR" sz="2800" dirty="0">
              <a:solidFill>
                <a:srgbClr val="0000FF"/>
              </a:solidFill>
            </a:endParaRP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fr-FR" sz="2400" dirty="0" smtClean="0"/>
          </a:p>
          <a:p>
            <a:r>
              <a:rPr lang="fr-FR" sz="2400" dirty="0" smtClean="0"/>
              <a:t> </a:t>
            </a:r>
            <a:r>
              <a:rPr lang="fr-FR" sz="2000" b="1" dirty="0" smtClean="0"/>
              <a:t>diffuser l’expérience au niveau national</a:t>
            </a:r>
          </a:p>
          <a:p>
            <a:r>
              <a:rPr lang="fr-FR" sz="2000" dirty="0" smtClean="0"/>
              <a:t>Fabriquer des outils pédagogiques pour tous (films)</a:t>
            </a:r>
          </a:p>
          <a:p>
            <a:r>
              <a:rPr lang="fr-FR" sz="2000" dirty="0" smtClean="0"/>
              <a:t>La Communauté européenne suit : Espagne, Grèce, Grande-Bretagne, Pays-Bas =reproductibilité de l’expérience ?</a:t>
            </a:r>
          </a:p>
          <a:p>
            <a:endParaRPr lang="fr-FR" sz="2400" dirty="0"/>
          </a:p>
          <a:p>
            <a:r>
              <a:rPr lang="fr-FR" sz="2000" b="1" dirty="0" smtClean="0"/>
              <a:t>Budget d’état pour une étude prospective (1993)</a:t>
            </a:r>
          </a:p>
          <a:p>
            <a:pPr lvl="1"/>
            <a:r>
              <a:rPr lang="fr-FR" sz="2000" dirty="0" smtClean="0"/>
              <a:t>Attitudes professionnelles/vécu des parents/développement enfant</a:t>
            </a:r>
          </a:p>
          <a:p>
            <a:pPr marL="457200" lvl="1" indent="0">
              <a:buNone/>
            </a:pPr>
            <a:r>
              <a:rPr lang="fr-FR" sz="2000" dirty="0" smtClean="0"/>
              <a:t>= forte corrélation des troubles avec  </a:t>
            </a:r>
            <a:endParaRPr lang="fr-FR" sz="2000" dirty="0"/>
          </a:p>
          <a:p>
            <a:pPr marL="457200" lvl="1" indent="0">
              <a:buNone/>
            </a:pPr>
            <a:r>
              <a:rPr lang="fr-FR" sz="2000" dirty="0" smtClean="0"/>
              <a:t>	.  les ruptures de continuité interprofessionnelles et développement de l’enfant à 5 ans</a:t>
            </a:r>
          </a:p>
          <a:p>
            <a:pPr marL="457200" lvl="1" indent="0">
              <a:buNone/>
            </a:pPr>
            <a:r>
              <a:rPr lang="fr-FR" sz="2000" dirty="0"/>
              <a:t>	</a:t>
            </a:r>
            <a:r>
              <a:rPr lang="fr-FR" sz="2000" dirty="0" smtClean="0"/>
              <a:t>. la fragilité de la place paternelle</a:t>
            </a:r>
          </a:p>
          <a:p>
            <a:pPr lvl="1"/>
            <a:endParaRPr lang="fr-FR" sz="2000" dirty="0"/>
          </a:p>
          <a:p>
            <a:pPr marL="457200" lvl="1" indent="0">
              <a:buNone/>
            </a:pPr>
            <a:endParaRPr lang="fr-FR" sz="2000" dirty="0" smtClean="0"/>
          </a:p>
        </p:txBody>
      </p:sp>
      <p:pic>
        <p:nvPicPr>
          <p:cNvPr id="4" name="Son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240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598"/>
    </mc:Choice>
    <mc:Fallback xmlns="">
      <p:transition xmlns:p14="http://schemas.microsoft.com/office/powerpoint/2010/main" spd="slow" advTm="185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730475"/>
            <a:ext cx="8229600" cy="1143000"/>
          </a:xfrm>
        </p:spPr>
        <p:txBody>
          <a:bodyPr>
            <a:noAutofit/>
          </a:bodyPr>
          <a:lstStyle/>
          <a:p>
            <a:r>
              <a:rPr lang="fr-FR" sz="3200" dirty="0" smtClean="0">
                <a:solidFill>
                  <a:srgbClr val="0000FF"/>
                </a:solidFill>
              </a:rPr>
              <a:t>1995 une méthode pédagogique  </a:t>
            </a:r>
            <a:br>
              <a:rPr lang="fr-FR" sz="3200" dirty="0" smtClean="0">
                <a:solidFill>
                  <a:srgbClr val="0000FF"/>
                </a:solidFill>
              </a:rPr>
            </a:br>
            <a:r>
              <a:rPr lang="fr-FR" sz="2800" dirty="0" smtClean="0">
                <a:solidFill>
                  <a:srgbClr val="0000FF"/>
                </a:solidFill>
              </a:rPr>
              <a:t>apprendre à penser ensemble </a:t>
            </a:r>
            <a:endParaRPr lang="fr-FR" sz="2800" dirty="0">
              <a:solidFill>
                <a:srgbClr val="0000FF"/>
              </a:solidFill>
            </a:endParaRP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fr-FR" dirty="0" smtClean="0"/>
          </a:p>
          <a:p>
            <a:r>
              <a:rPr lang="fr-FR" sz="2400" dirty="0" smtClean="0"/>
              <a:t>Présentation</a:t>
            </a:r>
            <a:r>
              <a:rPr lang="fr-FR" sz="2400" dirty="0"/>
              <a:t> </a:t>
            </a:r>
            <a:r>
              <a:rPr lang="fr-FR" sz="2400" dirty="0" smtClean="0"/>
              <a:t>clinique (situation réelle)</a:t>
            </a:r>
          </a:p>
          <a:p>
            <a:r>
              <a:rPr lang="fr-FR" sz="2400" dirty="0" smtClean="0"/>
              <a:t>Prospective</a:t>
            </a:r>
          </a:p>
          <a:p>
            <a:r>
              <a:rPr lang="fr-FR" sz="2400" dirty="0" smtClean="0"/>
              <a:t>Interdisciplinaire</a:t>
            </a:r>
          </a:p>
          <a:p>
            <a:r>
              <a:rPr lang="fr-FR" sz="2400" dirty="0"/>
              <a:t>r</a:t>
            </a:r>
            <a:r>
              <a:rPr lang="fr-FR" sz="2400" dirty="0" smtClean="0"/>
              <a:t>éunissant </a:t>
            </a:r>
            <a:endParaRPr lang="fr-FR" sz="2400" dirty="0"/>
          </a:p>
          <a:p>
            <a:pPr lvl="1"/>
            <a:r>
              <a:rPr lang="fr-FR" sz="2400" dirty="0"/>
              <a:t>l</a:t>
            </a:r>
            <a:r>
              <a:rPr lang="fr-FR" sz="2400" dirty="0" smtClean="0"/>
              <a:t>es professionnels impliqués dans une situation</a:t>
            </a:r>
          </a:p>
          <a:p>
            <a:pPr lvl="1"/>
            <a:r>
              <a:rPr lang="fr-FR" sz="2400" dirty="0"/>
              <a:t>d</a:t>
            </a:r>
            <a:r>
              <a:rPr lang="fr-FR" sz="2400" dirty="0" smtClean="0"/>
              <a:t>evant tous les corps de métier de la grossesse à la petite enfance</a:t>
            </a:r>
          </a:p>
          <a:p>
            <a:pPr lvl="1"/>
            <a:r>
              <a:rPr lang="fr-FR" sz="2400" dirty="0" smtClean="0"/>
              <a:t>Avec l’accord des parents</a:t>
            </a:r>
          </a:p>
        </p:txBody>
      </p:sp>
    </p:spTree>
    <p:extLst>
      <p:ext uri="{BB962C8B-B14F-4D97-AF65-F5344CB8AC3E}">
        <p14:creationId xmlns:p14="http://schemas.microsoft.com/office/powerpoint/2010/main" val="16342073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fr-FR" sz="2800" dirty="0" smtClean="0">
                <a:solidFill>
                  <a:srgbClr val="0000FF"/>
                </a:solidFill>
              </a:rPr>
              <a:t>Apprendre à anticiper et évaluer les hypothèses élaborées collectivement (médical, social, psy)</a:t>
            </a:r>
            <a:endParaRPr lang="fr-FR" sz="2800" dirty="0">
              <a:solidFill>
                <a:srgbClr val="0000FF"/>
              </a:solidFill>
            </a:endParaRP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fr-FR" sz="2200" dirty="0" smtClean="0"/>
              <a:t>De la grossesse à la petite enfance</a:t>
            </a:r>
          </a:p>
          <a:p>
            <a:r>
              <a:rPr lang="fr-FR" sz="2200" dirty="0" smtClean="0"/>
              <a:t>Respecter la chronologie des interventions</a:t>
            </a:r>
          </a:p>
          <a:p>
            <a:r>
              <a:rPr lang="fr-FR" sz="2200" dirty="0" smtClean="0"/>
              <a:t>Faire réagir le public aux moments-clés</a:t>
            </a:r>
          </a:p>
          <a:p>
            <a:pPr lvl="1"/>
            <a:r>
              <a:rPr lang="fr-FR" sz="2200" dirty="0" smtClean="0"/>
              <a:t>Analyse des facteurs de risque</a:t>
            </a:r>
          </a:p>
          <a:p>
            <a:pPr lvl="1"/>
            <a:r>
              <a:rPr lang="fr-FR" sz="2200" dirty="0" smtClean="0"/>
              <a:t>Quels objectifs ? Quels outils ?</a:t>
            </a:r>
          </a:p>
          <a:p>
            <a:pPr lvl="1"/>
            <a:r>
              <a:rPr lang="fr-FR" sz="2200" dirty="0" smtClean="0"/>
              <a:t>Quelle place pour chacun ?</a:t>
            </a:r>
          </a:p>
          <a:p>
            <a:pPr lvl="1"/>
            <a:r>
              <a:rPr lang="fr-FR" sz="2200" dirty="0" smtClean="0"/>
              <a:t>Quelles modalités de transmission entre professionnels ?</a:t>
            </a:r>
          </a:p>
          <a:p>
            <a:pPr marL="457200" lvl="1" indent="0">
              <a:buNone/>
            </a:pPr>
            <a:endParaRPr lang="fr-FR" sz="2200" dirty="0" smtClean="0">
              <a:solidFill>
                <a:srgbClr val="FF0000"/>
              </a:solidFill>
            </a:endParaRPr>
          </a:p>
          <a:p>
            <a:pPr marL="457200" lvl="1" indent="0">
              <a:buNone/>
            </a:pPr>
            <a:r>
              <a:rPr lang="fr-FR" sz="2600" dirty="0" smtClean="0">
                <a:solidFill>
                  <a:srgbClr val="FF0000"/>
                </a:solidFill>
              </a:rPr>
              <a:t>L’évolution du cas « réel » présenté permet de valider les hypothèses élaborées collectivement : qu’est devenu l’enfant ?</a:t>
            </a:r>
            <a:endParaRPr lang="fr-FR" sz="2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065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>
            <a:normAutofit/>
          </a:bodyPr>
          <a:lstStyle/>
          <a:p>
            <a:r>
              <a:rPr lang="fr-FR" sz="3200" dirty="0" smtClean="0">
                <a:solidFill>
                  <a:srgbClr val="0000FF"/>
                </a:solidFill>
              </a:rPr>
              <a:t>Diffusion et reproductibilité de l’expérience pédagogique</a:t>
            </a:r>
            <a:endParaRPr lang="fr-FR" sz="3200" dirty="0">
              <a:solidFill>
                <a:srgbClr val="0000FF"/>
              </a:solidFill>
            </a:endParaRP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fr-FR" sz="2200" dirty="0" smtClean="0"/>
          </a:p>
          <a:p>
            <a:r>
              <a:rPr lang="fr-FR" sz="2200" dirty="0" smtClean="0"/>
              <a:t>régions et pays</a:t>
            </a:r>
          </a:p>
          <a:p>
            <a:r>
              <a:rPr lang="fr-FR" sz="2200" dirty="0" smtClean="0"/>
              <a:t>Bruxelles 2005 : présentation de situations difficiles devant 400 professionnels médicaux</a:t>
            </a:r>
          </a:p>
          <a:p>
            <a:r>
              <a:rPr lang="fr-FR" sz="2200" dirty="0" smtClean="0"/>
              <a:t>Genève 2007 : 300 professionnels </a:t>
            </a:r>
          </a:p>
          <a:p>
            <a:r>
              <a:rPr lang="fr-FR" sz="2200" dirty="0" smtClean="0">
                <a:solidFill>
                  <a:srgbClr val="FF0000"/>
                </a:solidFill>
              </a:rPr>
              <a:t>Partout un </a:t>
            </a:r>
            <a:r>
              <a:rPr lang="fr-FR" sz="2200" dirty="0">
                <a:solidFill>
                  <a:srgbClr val="FF0000"/>
                </a:solidFill>
              </a:rPr>
              <a:t>choc </a:t>
            </a:r>
            <a:r>
              <a:rPr lang="fr-FR" sz="2200" dirty="0" smtClean="0">
                <a:solidFill>
                  <a:srgbClr val="FF0000"/>
                </a:solidFill>
              </a:rPr>
              <a:t>dans les équipes médicales  (et autres) qui </a:t>
            </a:r>
            <a:r>
              <a:rPr lang="fr-FR" sz="2200" dirty="0">
                <a:solidFill>
                  <a:srgbClr val="FF0000"/>
                </a:solidFill>
              </a:rPr>
              <a:t>découvrent la logique des émotions/relations  :</a:t>
            </a:r>
          </a:p>
          <a:p>
            <a:pPr lvl="1"/>
            <a:r>
              <a:rPr lang="fr-FR" sz="2200" dirty="0"/>
              <a:t>chez les parents,</a:t>
            </a:r>
          </a:p>
          <a:p>
            <a:pPr lvl="1"/>
            <a:r>
              <a:rPr lang="fr-FR" sz="2200" dirty="0"/>
              <a:t>Chez eux-</a:t>
            </a:r>
            <a:r>
              <a:rPr lang="fr-FR" sz="2200" dirty="0" smtClean="0"/>
              <a:t>mêmes </a:t>
            </a:r>
            <a:endParaRPr lang="fr-FR" sz="2200" dirty="0"/>
          </a:p>
          <a:p>
            <a:pPr lvl="1"/>
            <a:r>
              <a:rPr lang="fr-FR" sz="2200" dirty="0"/>
              <a:t>Chez les </a:t>
            </a:r>
            <a:r>
              <a:rPr lang="fr-FR" sz="2200" dirty="0" smtClean="0"/>
              <a:t>collègues</a:t>
            </a:r>
          </a:p>
          <a:p>
            <a:pPr marL="457200" lvl="1" indent="0">
              <a:buNone/>
            </a:pPr>
            <a:r>
              <a:rPr lang="fr-FR" sz="2200" dirty="0" smtClean="0">
                <a:solidFill>
                  <a:srgbClr val="FF0000"/>
                </a:solidFill>
              </a:rPr>
              <a:t>Chacun découvre le travail des autres autour d’un même cas : une révélation pour beaucoup ! 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0617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520273"/>
            <a:ext cx="8229600" cy="1143000"/>
          </a:xfrm>
        </p:spPr>
        <p:txBody>
          <a:bodyPr>
            <a:noAutofit/>
          </a:bodyPr>
          <a:lstStyle/>
          <a:p>
            <a:r>
              <a:rPr lang="fr-FR" sz="3200" dirty="0" smtClean="0">
                <a:solidFill>
                  <a:srgbClr val="0000FF"/>
                </a:solidFill>
              </a:rPr>
              <a:t>Validation de l’efficacité étonnante / formations et thérapeutiques classiques </a:t>
            </a:r>
            <a:endParaRPr lang="fr-FR" sz="3200" dirty="0">
              <a:solidFill>
                <a:srgbClr val="0000FF"/>
              </a:solidFill>
            </a:endParaRP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fr-FR" sz="2400" dirty="0" smtClean="0"/>
          </a:p>
          <a:p>
            <a:endParaRPr lang="fr-FR" sz="2400" dirty="0"/>
          </a:p>
          <a:p>
            <a:pPr marL="0" indent="0">
              <a:buNone/>
            </a:pPr>
            <a:endParaRPr lang="fr-FR" sz="2400" dirty="0" smtClean="0"/>
          </a:p>
          <a:p>
            <a:pPr marL="457200" lvl="1" indent="0">
              <a:buNone/>
            </a:pPr>
            <a:r>
              <a:rPr lang="fr-FR" sz="2400" dirty="0" smtClean="0">
                <a:solidFill>
                  <a:srgbClr val="FF0000"/>
                </a:solidFill>
              </a:rPr>
              <a:t>Quel que soit le contexte,</a:t>
            </a:r>
          </a:p>
          <a:p>
            <a:pPr marL="457200" lvl="1" indent="0">
              <a:buNone/>
            </a:pPr>
            <a:endParaRPr lang="fr-FR" sz="2400" dirty="0" smtClean="0">
              <a:solidFill>
                <a:srgbClr val="FF0000"/>
              </a:solidFill>
            </a:endParaRPr>
          </a:p>
          <a:p>
            <a:pPr marL="457200" lvl="1" indent="0">
              <a:buNone/>
            </a:pPr>
            <a:r>
              <a:rPr lang="fr-FR" sz="2400" dirty="0" smtClean="0">
                <a:solidFill>
                  <a:srgbClr val="FF0000"/>
                </a:solidFill>
              </a:rPr>
              <a:t>On ne résout pas tous les problèmes, mais l’enfant peut être protégé dans son développement, et les parents se sentir reconnus dans ce qu’ils vivent</a:t>
            </a:r>
          </a:p>
          <a:p>
            <a:pPr marL="457200" lvl="1" indent="0">
              <a:buNone/>
            </a:pPr>
            <a:endParaRPr lang="fr-FR" sz="2400" dirty="0" smtClean="0">
              <a:solidFill>
                <a:srgbClr val="FF0000"/>
              </a:solidFill>
            </a:endParaRPr>
          </a:p>
          <a:p>
            <a:pPr marL="457200" lvl="1" indent="0">
              <a:buNone/>
            </a:pPr>
            <a:r>
              <a:rPr lang="fr-FR" sz="2400" dirty="0" smtClean="0">
                <a:solidFill>
                  <a:srgbClr val="FF0000"/>
                </a:solidFill>
              </a:rPr>
              <a:t>Économies +++ comparées aux troubles constitués plus tard</a:t>
            </a:r>
            <a:endParaRPr lang="fr-FR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4437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476250"/>
            <a:ext cx="8229600" cy="6048375"/>
          </a:xfrm>
        </p:spPr>
        <p:txBody>
          <a:bodyPr/>
          <a:lstStyle/>
          <a:p>
            <a:pPr eaLnBrk="1" hangingPunct="1">
              <a:defRPr/>
            </a:pPr>
            <a:r>
              <a:rPr lang="fr-FR" sz="2400" smtClean="0"/>
              <a:t>Les sites où ont eu lieu des formations</a:t>
            </a:r>
          </a:p>
        </p:txBody>
      </p:sp>
      <p:sp>
        <p:nvSpPr>
          <p:cNvPr id="21506" name="Freeform 192"/>
          <p:cNvSpPr>
            <a:spLocks/>
          </p:cNvSpPr>
          <p:nvPr/>
        </p:nvSpPr>
        <p:spPr bwMode="auto">
          <a:xfrm>
            <a:off x="5026025" y="5972175"/>
            <a:ext cx="155575" cy="120650"/>
          </a:xfrm>
          <a:custGeom>
            <a:avLst/>
            <a:gdLst>
              <a:gd name="T0" fmla="*/ 34732 w 20000"/>
              <a:gd name="T1" fmla="*/ 142470 h 20000"/>
              <a:gd name="T2" fmla="*/ 183524 w 20000"/>
              <a:gd name="T3" fmla="*/ 142470 h 20000"/>
              <a:gd name="T4" fmla="*/ 183524 w 20000"/>
              <a:gd name="T5" fmla="*/ 0 h 20000"/>
              <a:gd name="T6" fmla="*/ 238045 w 20000"/>
              <a:gd name="T7" fmla="*/ 0 h 20000"/>
              <a:gd name="T8" fmla="*/ 267815 w 20000"/>
              <a:gd name="T9" fmla="*/ 50076 h 20000"/>
              <a:gd name="T10" fmla="*/ 327353 w 20000"/>
              <a:gd name="T11" fmla="*/ 50076 h 20000"/>
              <a:gd name="T12" fmla="*/ 471182 w 20000"/>
              <a:gd name="T13" fmla="*/ 0 h 20000"/>
              <a:gd name="T14" fmla="*/ 545547 w 20000"/>
              <a:gd name="T15" fmla="*/ 50076 h 20000"/>
              <a:gd name="T16" fmla="*/ 570354 w 20000"/>
              <a:gd name="T17" fmla="*/ 69325 h 20000"/>
              <a:gd name="T18" fmla="*/ 1051461 w 20000"/>
              <a:gd name="T19" fmla="*/ 142470 h 20000"/>
              <a:gd name="T20" fmla="*/ 1016729 w 20000"/>
              <a:gd name="T21" fmla="*/ 234906 h 20000"/>
              <a:gd name="T22" fmla="*/ 1205216 w 20000"/>
              <a:gd name="T23" fmla="*/ 258010 h 20000"/>
              <a:gd name="T24" fmla="*/ 1205216 w 20000"/>
              <a:gd name="T25" fmla="*/ 304231 h 20000"/>
              <a:gd name="T26" fmla="*/ 1170484 w 20000"/>
              <a:gd name="T27" fmla="*/ 304231 h 20000"/>
              <a:gd name="T28" fmla="*/ 1051461 w 20000"/>
              <a:gd name="T29" fmla="*/ 323481 h 20000"/>
              <a:gd name="T30" fmla="*/ 1016729 w 20000"/>
              <a:gd name="T31" fmla="*/ 446701 h 20000"/>
              <a:gd name="T32" fmla="*/ 1016729 w 20000"/>
              <a:gd name="T33" fmla="*/ 562241 h 20000"/>
              <a:gd name="T34" fmla="*/ 808461 w 20000"/>
              <a:gd name="T35" fmla="*/ 492916 h 20000"/>
              <a:gd name="T36" fmla="*/ 719145 w 20000"/>
              <a:gd name="T37" fmla="*/ 604601 h 20000"/>
              <a:gd name="T38" fmla="*/ 471182 w 20000"/>
              <a:gd name="T39" fmla="*/ 677745 h 20000"/>
              <a:gd name="T40" fmla="*/ 238045 w 20000"/>
              <a:gd name="T41" fmla="*/ 723966 h 20000"/>
              <a:gd name="T42" fmla="*/ 183524 w 20000"/>
              <a:gd name="T43" fmla="*/ 492916 h 20000"/>
              <a:gd name="T44" fmla="*/ 0 w 20000"/>
              <a:gd name="T45" fmla="*/ 304231 h 20000"/>
              <a:gd name="T46" fmla="*/ 34732 w 20000"/>
              <a:gd name="T47" fmla="*/ 142470 h 20000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0" t="0" r="r" b="b"/>
            <a:pathLst>
              <a:path w="20000" h="20000">
                <a:moveTo>
                  <a:pt x="574" y="3915"/>
                </a:moveTo>
                <a:lnTo>
                  <a:pt x="3033" y="3915"/>
                </a:lnTo>
                <a:lnTo>
                  <a:pt x="3033" y="0"/>
                </a:lnTo>
                <a:lnTo>
                  <a:pt x="3934" y="0"/>
                </a:lnTo>
                <a:lnTo>
                  <a:pt x="4426" y="1376"/>
                </a:lnTo>
                <a:lnTo>
                  <a:pt x="5410" y="1376"/>
                </a:lnTo>
                <a:lnTo>
                  <a:pt x="7787" y="0"/>
                </a:lnTo>
                <a:lnTo>
                  <a:pt x="9016" y="1376"/>
                </a:lnTo>
                <a:lnTo>
                  <a:pt x="9426" y="1905"/>
                </a:lnTo>
                <a:lnTo>
                  <a:pt x="17377" y="3915"/>
                </a:lnTo>
                <a:lnTo>
                  <a:pt x="16803" y="6455"/>
                </a:lnTo>
                <a:lnTo>
                  <a:pt x="19918" y="7090"/>
                </a:lnTo>
                <a:lnTo>
                  <a:pt x="19918" y="8360"/>
                </a:lnTo>
                <a:lnTo>
                  <a:pt x="19344" y="8360"/>
                </a:lnTo>
                <a:lnTo>
                  <a:pt x="17377" y="8889"/>
                </a:lnTo>
                <a:lnTo>
                  <a:pt x="16803" y="12275"/>
                </a:lnTo>
                <a:lnTo>
                  <a:pt x="16803" y="15450"/>
                </a:lnTo>
                <a:lnTo>
                  <a:pt x="13361" y="13545"/>
                </a:lnTo>
                <a:lnTo>
                  <a:pt x="11885" y="16614"/>
                </a:lnTo>
                <a:lnTo>
                  <a:pt x="7787" y="18624"/>
                </a:lnTo>
                <a:lnTo>
                  <a:pt x="3934" y="19894"/>
                </a:lnTo>
                <a:lnTo>
                  <a:pt x="3033" y="13545"/>
                </a:lnTo>
                <a:lnTo>
                  <a:pt x="0" y="8360"/>
                </a:lnTo>
                <a:lnTo>
                  <a:pt x="574" y="3915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07" name="Freeform 191"/>
          <p:cNvSpPr>
            <a:spLocks/>
          </p:cNvSpPr>
          <p:nvPr/>
        </p:nvSpPr>
        <p:spPr bwMode="auto">
          <a:xfrm>
            <a:off x="5492750" y="863600"/>
            <a:ext cx="1406525" cy="1152525"/>
          </a:xfrm>
          <a:custGeom>
            <a:avLst/>
            <a:gdLst>
              <a:gd name="T0" fmla="*/ 43315133 w 20000"/>
              <a:gd name="T1" fmla="*/ 51442262 h 20000"/>
              <a:gd name="T2" fmla="*/ 44121283 w 20000"/>
              <a:gd name="T3" fmla="*/ 48403745 h 20000"/>
              <a:gd name="T4" fmla="*/ 41979778 w 20000"/>
              <a:gd name="T5" fmla="*/ 45069663 h 20000"/>
              <a:gd name="T6" fmla="*/ 42558422 w 20000"/>
              <a:gd name="T7" fmla="*/ 41264083 h 20000"/>
              <a:gd name="T8" fmla="*/ 41129112 w 20000"/>
              <a:gd name="T9" fmla="*/ 40384073 h 20000"/>
              <a:gd name="T10" fmla="*/ 37108208 w 20000"/>
              <a:gd name="T11" fmla="*/ 39102234 h 20000"/>
              <a:gd name="T12" fmla="*/ 33225777 w 20000"/>
              <a:gd name="T13" fmla="*/ 39102234 h 20000"/>
              <a:gd name="T14" fmla="*/ 30100057 w 20000"/>
              <a:gd name="T15" fmla="*/ 40128385 h 20000"/>
              <a:gd name="T16" fmla="*/ 29204874 w 20000"/>
              <a:gd name="T17" fmla="*/ 37966536 h 20000"/>
              <a:gd name="T18" fmla="*/ 26524248 w 20000"/>
              <a:gd name="T19" fmla="*/ 34380109 h 20000"/>
              <a:gd name="T20" fmla="*/ 23532007 w 20000"/>
              <a:gd name="T21" fmla="*/ 33978281 h 20000"/>
              <a:gd name="T22" fmla="*/ 19248998 w 20000"/>
              <a:gd name="T23" fmla="*/ 33280888 h 20000"/>
              <a:gd name="T24" fmla="*/ 18353815 w 20000"/>
              <a:gd name="T25" fmla="*/ 28117058 h 20000"/>
              <a:gd name="T26" fmla="*/ 16256757 w 20000"/>
              <a:gd name="T27" fmla="*/ 26214296 h 20000"/>
              <a:gd name="T28" fmla="*/ 14021296 w 20000"/>
              <a:gd name="T29" fmla="*/ 25078541 h 20000"/>
              <a:gd name="T30" fmla="*/ 10049832 w 20000"/>
              <a:gd name="T31" fmla="*/ 26838562 h 20000"/>
              <a:gd name="T32" fmla="*/ 7013145 w 20000"/>
              <a:gd name="T33" fmla="*/ 27276924 h 20000"/>
              <a:gd name="T34" fmla="*/ 2141505 w 20000"/>
              <a:gd name="T35" fmla="*/ 23982720 h 20000"/>
              <a:gd name="T36" fmla="*/ 806150 w 20000"/>
              <a:gd name="T37" fmla="*/ 17975414 h 20000"/>
              <a:gd name="T38" fmla="*/ 19738609 w 20000"/>
              <a:gd name="T39" fmla="*/ 5127296 h 20000"/>
              <a:gd name="T40" fmla="*/ 25723021 w 20000"/>
              <a:gd name="T41" fmla="*/ 6883974 h 20000"/>
              <a:gd name="T42" fmla="*/ 34115967 w 20000"/>
              <a:gd name="T43" fmla="*/ 9739874 h 20000"/>
              <a:gd name="T44" fmla="*/ 41979778 w 20000"/>
              <a:gd name="T45" fmla="*/ 4247285 h 20000"/>
              <a:gd name="T46" fmla="*/ 45728730 w 20000"/>
              <a:gd name="T47" fmla="*/ 3111587 h 20000"/>
              <a:gd name="T48" fmla="*/ 50595377 w 20000"/>
              <a:gd name="T49" fmla="*/ 2271396 h 20000"/>
              <a:gd name="T50" fmla="*/ 56846818 w 20000"/>
              <a:gd name="T51" fmla="*/ 2454071 h 20000"/>
              <a:gd name="T52" fmla="*/ 61179337 w 20000"/>
              <a:gd name="T53" fmla="*/ 657516 h 20000"/>
              <a:gd name="T54" fmla="*/ 64216024 w 20000"/>
              <a:gd name="T55" fmla="*/ 5748276 h 20000"/>
              <a:gd name="T56" fmla="*/ 70422949 w 20000"/>
              <a:gd name="T57" fmla="*/ 7139662 h 20000"/>
              <a:gd name="T58" fmla="*/ 77391577 w 20000"/>
              <a:gd name="T59" fmla="*/ 9739874 h 20000"/>
              <a:gd name="T60" fmla="*/ 82569839 w 20000"/>
              <a:gd name="T61" fmla="*/ 11788775 h 20000"/>
              <a:gd name="T62" fmla="*/ 81006979 w 20000"/>
              <a:gd name="T63" fmla="*/ 15046502 h 20000"/>
              <a:gd name="T64" fmla="*/ 79043470 w 20000"/>
              <a:gd name="T65" fmla="*/ 19954587 h 20000"/>
              <a:gd name="T66" fmla="*/ 79666631 w 20000"/>
              <a:gd name="T67" fmla="*/ 24384548 h 20000"/>
              <a:gd name="T68" fmla="*/ 86679776 w 20000"/>
              <a:gd name="T69" fmla="*/ 24384548 h 20000"/>
              <a:gd name="T70" fmla="*/ 92575155 w 20000"/>
              <a:gd name="T71" fmla="*/ 30826817 h 20000"/>
              <a:gd name="T72" fmla="*/ 96145970 w 20000"/>
              <a:gd name="T73" fmla="*/ 38408184 h 20000"/>
              <a:gd name="T74" fmla="*/ 91234807 w 20000"/>
              <a:gd name="T75" fmla="*/ 43276449 h 20000"/>
              <a:gd name="T76" fmla="*/ 86145648 w 20000"/>
              <a:gd name="T77" fmla="*/ 45511368 h 20000"/>
              <a:gd name="T78" fmla="*/ 83153406 w 20000"/>
              <a:gd name="T79" fmla="*/ 51917160 h 20000"/>
              <a:gd name="T80" fmla="*/ 86145648 w 20000"/>
              <a:gd name="T81" fmla="*/ 60119507 h 20000"/>
              <a:gd name="T82" fmla="*/ 84760783 w 20000"/>
              <a:gd name="T83" fmla="*/ 64144298 h 20000"/>
              <a:gd name="T84" fmla="*/ 81229491 w 20000"/>
              <a:gd name="T85" fmla="*/ 65462613 h 20000"/>
              <a:gd name="T86" fmla="*/ 77391577 w 20000"/>
              <a:gd name="T87" fmla="*/ 66379159 h 20000"/>
              <a:gd name="T88" fmla="*/ 76362844 w 20000"/>
              <a:gd name="T89" fmla="*/ 64144298 h 20000"/>
              <a:gd name="T90" fmla="*/ 73148091 w 20000"/>
              <a:gd name="T91" fmla="*/ 62314549 h 20000"/>
              <a:gd name="T92" fmla="*/ 71763297 w 20000"/>
              <a:gd name="T93" fmla="*/ 60119507 h 20000"/>
              <a:gd name="T94" fmla="*/ 68504027 w 20000"/>
              <a:gd name="T95" fmla="*/ 59495185 h 20000"/>
              <a:gd name="T96" fmla="*/ 66318005 w 20000"/>
              <a:gd name="T97" fmla="*/ 57957659 h 20000"/>
              <a:gd name="T98" fmla="*/ 61762904 w 20000"/>
              <a:gd name="T99" fmla="*/ 57227073 h 20000"/>
              <a:gd name="T100" fmla="*/ 60333593 w 20000"/>
              <a:gd name="T101" fmla="*/ 51917160 h 20000"/>
              <a:gd name="T102" fmla="*/ 59304861 w 20000"/>
              <a:gd name="T103" fmla="*/ 47925562 h 20000"/>
              <a:gd name="T104" fmla="*/ 61179337 w 20000"/>
              <a:gd name="T105" fmla="*/ 45986209 h 20000"/>
              <a:gd name="T106" fmla="*/ 57697484 w 20000"/>
              <a:gd name="T107" fmla="*/ 46168884 h 20000"/>
              <a:gd name="T108" fmla="*/ 56001074 w 20000"/>
              <a:gd name="T109" fmla="*/ 50635321 h 20000"/>
              <a:gd name="T110" fmla="*/ 48498318 w 20000"/>
              <a:gd name="T111" fmla="*/ 52355465 h 20000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0" t="0" r="r" b="b"/>
            <a:pathLst>
              <a:path w="20000" h="20000">
                <a:moveTo>
                  <a:pt x="9806" y="15766"/>
                </a:moveTo>
                <a:lnTo>
                  <a:pt x="9688" y="15634"/>
                </a:lnTo>
                <a:lnTo>
                  <a:pt x="9535" y="15634"/>
                </a:lnTo>
                <a:lnTo>
                  <a:pt x="9363" y="15491"/>
                </a:lnTo>
                <a:lnTo>
                  <a:pt x="8921" y="15634"/>
                </a:lnTo>
                <a:lnTo>
                  <a:pt x="8758" y="15634"/>
                </a:lnTo>
                <a:lnTo>
                  <a:pt x="8758" y="15491"/>
                </a:lnTo>
                <a:lnTo>
                  <a:pt x="8605" y="15447"/>
                </a:lnTo>
                <a:lnTo>
                  <a:pt x="8488" y="15447"/>
                </a:lnTo>
                <a:lnTo>
                  <a:pt x="8605" y="15303"/>
                </a:lnTo>
                <a:lnTo>
                  <a:pt x="8379" y="15094"/>
                </a:lnTo>
                <a:lnTo>
                  <a:pt x="8605" y="14752"/>
                </a:lnTo>
                <a:lnTo>
                  <a:pt x="8641" y="14752"/>
                </a:lnTo>
                <a:lnTo>
                  <a:pt x="8921" y="14576"/>
                </a:lnTo>
                <a:lnTo>
                  <a:pt x="8813" y="14432"/>
                </a:lnTo>
                <a:lnTo>
                  <a:pt x="8758" y="14101"/>
                </a:lnTo>
                <a:lnTo>
                  <a:pt x="8758" y="13903"/>
                </a:lnTo>
                <a:lnTo>
                  <a:pt x="8488" y="13903"/>
                </a:lnTo>
                <a:lnTo>
                  <a:pt x="8379" y="13903"/>
                </a:lnTo>
                <a:lnTo>
                  <a:pt x="8379" y="13848"/>
                </a:lnTo>
                <a:lnTo>
                  <a:pt x="8488" y="13572"/>
                </a:lnTo>
                <a:lnTo>
                  <a:pt x="8488" y="13297"/>
                </a:lnTo>
                <a:lnTo>
                  <a:pt x="8488" y="13032"/>
                </a:lnTo>
                <a:lnTo>
                  <a:pt x="8641" y="12822"/>
                </a:lnTo>
                <a:lnTo>
                  <a:pt x="8813" y="12635"/>
                </a:lnTo>
                <a:lnTo>
                  <a:pt x="8758" y="12503"/>
                </a:lnTo>
                <a:lnTo>
                  <a:pt x="8605" y="12503"/>
                </a:lnTo>
                <a:lnTo>
                  <a:pt x="8605" y="12426"/>
                </a:lnTo>
                <a:lnTo>
                  <a:pt x="8488" y="12293"/>
                </a:lnTo>
                <a:lnTo>
                  <a:pt x="8488" y="12503"/>
                </a:lnTo>
                <a:lnTo>
                  <a:pt x="8488" y="12635"/>
                </a:lnTo>
                <a:lnTo>
                  <a:pt x="8379" y="12635"/>
                </a:lnTo>
                <a:lnTo>
                  <a:pt x="8379" y="12503"/>
                </a:lnTo>
                <a:lnTo>
                  <a:pt x="8316" y="12503"/>
                </a:lnTo>
                <a:lnTo>
                  <a:pt x="8316" y="12161"/>
                </a:lnTo>
                <a:lnTo>
                  <a:pt x="8217" y="12084"/>
                </a:lnTo>
                <a:lnTo>
                  <a:pt x="8036" y="12161"/>
                </a:lnTo>
                <a:lnTo>
                  <a:pt x="7928" y="11896"/>
                </a:lnTo>
                <a:lnTo>
                  <a:pt x="7892" y="11896"/>
                </a:lnTo>
                <a:lnTo>
                  <a:pt x="7765" y="11621"/>
                </a:lnTo>
                <a:lnTo>
                  <a:pt x="7621" y="11896"/>
                </a:lnTo>
                <a:lnTo>
                  <a:pt x="7503" y="11775"/>
                </a:lnTo>
                <a:lnTo>
                  <a:pt x="7223" y="11896"/>
                </a:lnTo>
                <a:lnTo>
                  <a:pt x="7223" y="11963"/>
                </a:lnTo>
                <a:lnTo>
                  <a:pt x="7052" y="11963"/>
                </a:lnTo>
                <a:lnTo>
                  <a:pt x="7052" y="11896"/>
                </a:lnTo>
                <a:lnTo>
                  <a:pt x="6898" y="11896"/>
                </a:lnTo>
                <a:lnTo>
                  <a:pt x="6898" y="11775"/>
                </a:lnTo>
                <a:lnTo>
                  <a:pt x="6718" y="11775"/>
                </a:lnTo>
                <a:lnTo>
                  <a:pt x="6619" y="11775"/>
                </a:lnTo>
                <a:lnTo>
                  <a:pt x="6357" y="11775"/>
                </a:lnTo>
                <a:lnTo>
                  <a:pt x="6293" y="11775"/>
                </a:lnTo>
                <a:lnTo>
                  <a:pt x="6293" y="11963"/>
                </a:lnTo>
                <a:lnTo>
                  <a:pt x="6185" y="12161"/>
                </a:lnTo>
                <a:lnTo>
                  <a:pt x="6185" y="12084"/>
                </a:lnTo>
                <a:lnTo>
                  <a:pt x="6086" y="12084"/>
                </a:lnTo>
                <a:lnTo>
                  <a:pt x="6185" y="12161"/>
                </a:lnTo>
                <a:lnTo>
                  <a:pt x="6086" y="12161"/>
                </a:lnTo>
                <a:lnTo>
                  <a:pt x="6014" y="12084"/>
                </a:lnTo>
                <a:lnTo>
                  <a:pt x="5905" y="11963"/>
                </a:lnTo>
                <a:lnTo>
                  <a:pt x="5797" y="11621"/>
                </a:lnTo>
                <a:lnTo>
                  <a:pt x="5797" y="11566"/>
                </a:lnTo>
                <a:lnTo>
                  <a:pt x="5905" y="11433"/>
                </a:lnTo>
                <a:lnTo>
                  <a:pt x="5905" y="11224"/>
                </a:lnTo>
                <a:lnTo>
                  <a:pt x="5905" y="10893"/>
                </a:lnTo>
                <a:lnTo>
                  <a:pt x="5797" y="10695"/>
                </a:lnTo>
                <a:lnTo>
                  <a:pt x="5752" y="10695"/>
                </a:lnTo>
                <a:lnTo>
                  <a:pt x="5580" y="10353"/>
                </a:lnTo>
                <a:lnTo>
                  <a:pt x="5472" y="10353"/>
                </a:lnTo>
                <a:lnTo>
                  <a:pt x="5363" y="10353"/>
                </a:lnTo>
                <a:lnTo>
                  <a:pt x="5309" y="10353"/>
                </a:lnTo>
                <a:lnTo>
                  <a:pt x="5020" y="10485"/>
                </a:lnTo>
                <a:lnTo>
                  <a:pt x="5020" y="10232"/>
                </a:lnTo>
                <a:lnTo>
                  <a:pt x="5156" y="10232"/>
                </a:lnTo>
                <a:lnTo>
                  <a:pt x="5156" y="10022"/>
                </a:lnTo>
                <a:lnTo>
                  <a:pt x="4858" y="10022"/>
                </a:lnTo>
                <a:lnTo>
                  <a:pt x="4758" y="10232"/>
                </a:lnTo>
                <a:lnTo>
                  <a:pt x="4497" y="10353"/>
                </a:lnTo>
                <a:lnTo>
                  <a:pt x="4325" y="10353"/>
                </a:lnTo>
                <a:lnTo>
                  <a:pt x="4217" y="10232"/>
                </a:lnTo>
                <a:lnTo>
                  <a:pt x="4163" y="10232"/>
                </a:lnTo>
                <a:lnTo>
                  <a:pt x="4054" y="10232"/>
                </a:lnTo>
                <a:lnTo>
                  <a:pt x="4054" y="10165"/>
                </a:lnTo>
                <a:lnTo>
                  <a:pt x="3892" y="10022"/>
                </a:lnTo>
                <a:lnTo>
                  <a:pt x="3774" y="9691"/>
                </a:lnTo>
                <a:lnTo>
                  <a:pt x="3774" y="9493"/>
                </a:lnTo>
                <a:lnTo>
                  <a:pt x="3774" y="9283"/>
                </a:lnTo>
                <a:lnTo>
                  <a:pt x="3711" y="9085"/>
                </a:lnTo>
                <a:lnTo>
                  <a:pt x="3711" y="8953"/>
                </a:lnTo>
                <a:lnTo>
                  <a:pt x="3603" y="8633"/>
                </a:lnTo>
                <a:lnTo>
                  <a:pt x="3711" y="8467"/>
                </a:lnTo>
                <a:lnTo>
                  <a:pt x="3711" y="8434"/>
                </a:lnTo>
                <a:lnTo>
                  <a:pt x="3711" y="8214"/>
                </a:lnTo>
                <a:lnTo>
                  <a:pt x="3494" y="8214"/>
                </a:lnTo>
                <a:lnTo>
                  <a:pt x="3332" y="8082"/>
                </a:lnTo>
                <a:lnTo>
                  <a:pt x="3440" y="7960"/>
                </a:lnTo>
                <a:lnTo>
                  <a:pt x="3332" y="7894"/>
                </a:lnTo>
                <a:lnTo>
                  <a:pt x="3287" y="7894"/>
                </a:lnTo>
                <a:lnTo>
                  <a:pt x="3287" y="7751"/>
                </a:lnTo>
                <a:lnTo>
                  <a:pt x="3169" y="7685"/>
                </a:lnTo>
                <a:lnTo>
                  <a:pt x="3169" y="7431"/>
                </a:lnTo>
                <a:lnTo>
                  <a:pt x="2998" y="7431"/>
                </a:lnTo>
                <a:lnTo>
                  <a:pt x="2898" y="7431"/>
                </a:lnTo>
                <a:lnTo>
                  <a:pt x="2898" y="7552"/>
                </a:lnTo>
                <a:lnTo>
                  <a:pt x="2835" y="7552"/>
                </a:lnTo>
                <a:lnTo>
                  <a:pt x="2628" y="7552"/>
                </a:lnTo>
                <a:lnTo>
                  <a:pt x="2564" y="7685"/>
                </a:lnTo>
                <a:lnTo>
                  <a:pt x="2456" y="7552"/>
                </a:lnTo>
                <a:lnTo>
                  <a:pt x="2293" y="7751"/>
                </a:lnTo>
                <a:lnTo>
                  <a:pt x="2131" y="7894"/>
                </a:lnTo>
                <a:lnTo>
                  <a:pt x="2032" y="7894"/>
                </a:lnTo>
                <a:lnTo>
                  <a:pt x="2032" y="8082"/>
                </a:lnTo>
                <a:lnTo>
                  <a:pt x="1905" y="8280"/>
                </a:lnTo>
                <a:lnTo>
                  <a:pt x="1869" y="8280"/>
                </a:lnTo>
                <a:lnTo>
                  <a:pt x="1869" y="8434"/>
                </a:lnTo>
                <a:lnTo>
                  <a:pt x="1752" y="8280"/>
                </a:lnTo>
                <a:lnTo>
                  <a:pt x="1698" y="8280"/>
                </a:lnTo>
                <a:lnTo>
                  <a:pt x="1571" y="8082"/>
                </a:lnTo>
                <a:lnTo>
                  <a:pt x="1418" y="8214"/>
                </a:lnTo>
                <a:lnTo>
                  <a:pt x="1147" y="7685"/>
                </a:lnTo>
                <a:lnTo>
                  <a:pt x="1038" y="7552"/>
                </a:lnTo>
                <a:lnTo>
                  <a:pt x="984" y="7343"/>
                </a:lnTo>
                <a:lnTo>
                  <a:pt x="984" y="7222"/>
                </a:lnTo>
                <a:lnTo>
                  <a:pt x="695" y="7222"/>
                </a:lnTo>
                <a:lnTo>
                  <a:pt x="596" y="7133"/>
                </a:lnTo>
                <a:lnTo>
                  <a:pt x="433" y="7222"/>
                </a:lnTo>
                <a:lnTo>
                  <a:pt x="316" y="6814"/>
                </a:lnTo>
                <a:lnTo>
                  <a:pt x="316" y="6692"/>
                </a:lnTo>
                <a:lnTo>
                  <a:pt x="262" y="6284"/>
                </a:lnTo>
                <a:lnTo>
                  <a:pt x="262" y="6141"/>
                </a:lnTo>
                <a:lnTo>
                  <a:pt x="433" y="5954"/>
                </a:lnTo>
                <a:lnTo>
                  <a:pt x="316" y="5491"/>
                </a:lnTo>
                <a:lnTo>
                  <a:pt x="163" y="5413"/>
                </a:lnTo>
                <a:lnTo>
                  <a:pt x="0" y="4531"/>
                </a:lnTo>
                <a:lnTo>
                  <a:pt x="316" y="4079"/>
                </a:lnTo>
                <a:lnTo>
                  <a:pt x="767" y="3738"/>
                </a:lnTo>
                <a:lnTo>
                  <a:pt x="2293" y="2348"/>
                </a:lnTo>
                <a:lnTo>
                  <a:pt x="2898" y="1951"/>
                </a:lnTo>
                <a:lnTo>
                  <a:pt x="3774" y="1731"/>
                </a:lnTo>
                <a:lnTo>
                  <a:pt x="3991" y="1544"/>
                </a:lnTo>
                <a:lnTo>
                  <a:pt x="4054" y="1951"/>
                </a:lnTo>
                <a:lnTo>
                  <a:pt x="4163" y="2348"/>
                </a:lnTo>
                <a:lnTo>
                  <a:pt x="4424" y="2602"/>
                </a:lnTo>
                <a:lnTo>
                  <a:pt x="4858" y="2668"/>
                </a:lnTo>
                <a:lnTo>
                  <a:pt x="4858" y="2282"/>
                </a:lnTo>
                <a:lnTo>
                  <a:pt x="5156" y="2282"/>
                </a:lnTo>
                <a:lnTo>
                  <a:pt x="5201" y="2073"/>
                </a:lnTo>
                <a:lnTo>
                  <a:pt x="6014" y="2348"/>
                </a:lnTo>
                <a:lnTo>
                  <a:pt x="6293" y="2602"/>
                </a:lnTo>
                <a:lnTo>
                  <a:pt x="6185" y="2933"/>
                </a:lnTo>
                <a:lnTo>
                  <a:pt x="6293" y="2999"/>
                </a:lnTo>
                <a:lnTo>
                  <a:pt x="6619" y="2933"/>
                </a:lnTo>
                <a:lnTo>
                  <a:pt x="6718" y="2999"/>
                </a:lnTo>
                <a:lnTo>
                  <a:pt x="6898" y="2933"/>
                </a:lnTo>
                <a:lnTo>
                  <a:pt x="7052" y="2933"/>
                </a:lnTo>
                <a:lnTo>
                  <a:pt x="7341" y="2602"/>
                </a:lnTo>
                <a:lnTo>
                  <a:pt x="7621" y="2602"/>
                </a:lnTo>
                <a:lnTo>
                  <a:pt x="8217" y="1951"/>
                </a:lnTo>
                <a:lnTo>
                  <a:pt x="8379" y="1610"/>
                </a:lnTo>
                <a:lnTo>
                  <a:pt x="8605" y="1610"/>
                </a:lnTo>
                <a:lnTo>
                  <a:pt x="8488" y="1279"/>
                </a:lnTo>
                <a:lnTo>
                  <a:pt x="8605" y="1279"/>
                </a:lnTo>
                <a:lnTo>
                  <a:pt x="8921" y="1279"/>
                </a:lnTo>
                <a:lnTo>
                  <a:pt x="9074" y="1544"/>
                </a:lnTo>
                <a:lnTo>
                  <a:pt x="9210" y="1544"/>
                </a:lnTo>
                <a:lnTo>
                  <a:pt x="9472" y="1544"/>
                </a:lnTo>
                <a:lnTo>
                  <a:pt x="9363" y="1213"/>
                </a:lnTo>
                <a:lnTo>
                  <a:pt x="9246" y="937"/>
                </a:lnTo>
                <a:lnTo>
                  <a:pt x="9246" y="408"/>
                </a:lnTo>
                <a:lnTo>
                  <a:pt x="9688" y="198"/>
                </a:lnTo>
                <a:lnTo>
                  <a:pt x="9950" y="198"/>
                </a:lnTo>
                <a:lnTo>
                  <a:pt x="10068" y="353"/>
                </a:lnTo>
                <a:lnTo>
                  <a:pt x="9950" y="529"/>
                </a:lnTo>
                <a:lnTo>
                  <a:pt x="9950" y="739"/>
                </a:lnTo>
                <a:lnTo>
                  <a:pt x="10230" y="684"/>
                </a:lnTo>
                <a:lnTo>
                  <a:pt x="10628" y="739"/>
                </a:lnTo>
                <a:lnTo>
                  <a:pt x="10673" y="529"/>
                </a:lnTo>
                <a:lnTo>
                  <a:pt x="11061" y="0"/>
                </a:lnTo>
                <a:lnTo>
                  <a:pt x="11214" y="0"/>
                </a:lnTo>
                <a:lnTo>
                  <a:pt x="11558" y="198"/>
                </a:lnTo>
                <a:lnTo>
                  <a:pt x="11494" y="529"/>
                </a:lnTo>
                <a:lnTo>
                  <a:pt x="11494" y="739"/>
                </a:lnTo>
                <a:lnTo>
                  <a:pt x="11323" y="684"/>
                </a:lnTo>
                <a:lnTo>
                  <a:pt x="11214" y="739"/>
                </a:lnTo>
                <a:lnTo>
                  <a:pt x="11214" y="882"/>
                </a:lnTo>
                <a:lnTo>
                  <a:pt x="11774" y="882"/>
                </a:lnTo>
                <a:lnTo>
                  <a:pt x="11991" y="937"/>
                </a:lnTo>
                <a:lnTo>
                  <a:pt x="12370" y="529"/>
                </a:lnTo>
                <a:lnTo>
                  <a:pt x="12370" y="198"/>
                </a:lnTo>
                <a:lnTo>
                  <a:pt x="12488" y="143"/>
                </a:lnTo>
                <a:lnTo>
                  <a:pt x="12533" y="353"/>
                </a:lnTo>
                <a:lnTo>
                  <a:pt x="12704" y="198"/>
                </a:lnTo>
                <a:lnTo>
                  <a:pt x="12813" y="684"/>
                </a:lnTo>
                <a:lnTo>
                  <a:pt x="12704" y="937"/>
                </a:lnTo>
                <a:lnTo>
                  <a:pt x="12984" y="1411"/>
                </a:lnTo>
                <a:lnTo>
                  <a:pt x="12984" y="1731"/>
                </a:lnTo>
                <a:lnTo>
                  <a:pt x="13255" y="1731"/>
                </a:lnTo>
                <a:lnTo>
                  <a:pt x="13409" y="1808"/>
                </a:lnTo>
                <a:lnTo>
                  <a:pt x="13625" y="1951"/>
                </a:lnTo>
                <a:lnTo>
                  <a:pt x="13517" y="2282"/>
                </a:lnTo>
                <a:lnTo>
                  <a:pt x="13688" y="2348"/>
                </a:lnTo>
                <a:lnTo>
                  <a:pt x="14077" y="2282"/>
                </a:lnTo>
                <a:lnTo>
                  <a:pt x="14239" y="2150"/>
                </a:lnTo>
                <a:lnTo>
                  <a:pt x="14510" y="2348"/>
                </a:lnTo>
                <a:lnTo>
                  <a:pt x="14790" y="1951"/>
                </a:lnTo>
                <a:lnTo>
                  <a:pt x="14953" y="2073"/>
                </a:lnTo>
                <a:lnTo>
                  <a:pt x="15214" y="2282"/>
                </a:lnTo>
                <a:lnTo>
                  <a:pt x="15214" y="2602"/>
                </a:lnTo>
                <a:lnTo>
                  <a:pt x="15287" y="2668"/>
                </a:lnTo>
                <a:lnTo>
                  <a:pt x="15648" y="2933"/>
                </a:lnTo>
                <a:lnTo>
                  <a:pt x="15711" y="3153"/>
                </a:lnTo>
                <a:lnTo>
                  <a:pt x="15982" y="2999"/>
                </a:lnTo>
                <a:lnTo>
                  <a:pt x="16153" y="2999"/>
                </a:lnTo>
                <a:lnTo>
                  <a:pt x="16271" y="2999"/>
                </a:lnTo>
                <a:lnTo>
                  <a:pt x="16379" y="3341"/>
                </a:lnTo>
                <a:lnTo>
                  <a:pt x="16587" y="3208"/>
                </a:lnTo>
                <a:lnTo>
                  <a:pt x="16695" y="3550"/>
                </a:lnTo>
                <a:lnTo>
                  <a:pt x="16424" y="3682"/>
                </a:lnTo>
                <a:lnTo>
                  <a:pt x="16587" y="3738"/>
                </a:lnTo>
                <a:lnTo>
                  <a:pt x="16587" y="3881"/>
                </a:lnTo>
                <a:lnTo>
                  <a:pt x="16424" y="4013"/>
                </a:lnTo>
                <a:lnTo>
                  <a:pt x="16424" y="4421"/>
                </a:lnTo>
                <a:lnTo>
                  <a:pt x="16379" y="4421"/>
                </a:lnTo>
                <a:lnTo>
                  <a:pt x="16379" y="4531"/>
                </a:lnTo>
                <a:lnTo>
                  <a:pt x="16379" y="4752"/>
                </a:lnTo>
                <a:lnTo>
                  <a:pt x="16271" y="5083"/>
                </a:lnTo>
                <a:lnTo>
                  <a:pt x="16153" y="5270"/>
                </a:lnTo>
                <a:lnTo>
                  <a:pt x="16271" y="5413"/>
                </a:lnTo>
                <a:lnTo>
                  <a:pt x="16153" y="5821"/>
                </a:lnTo>
                <a:lnTo>
                  <a:pt x="16108" y="5954"/>
                </a:lnTo>
                <a:lnTo>
                  <a:pt x="15982" y="6009"/>
                </a:lnTo>
                <a:lnTo>
                  <a:pt x="15810" y="6141"/>
                </a:lnTo>
                <a:lnTo>
                  <a:pt x="15711" y="6549"/>
                </a:lnTo>
                <a:lnTo>
                  <a:pt x="15982" y="6880"/>
                </a:lnTo>
                <a:lnTo>
                  <a:pt x="16108" y="6880"/>
                </a:lnTo>
                <a:lnTo>
                  <a:pt x="16108" y="7133"/>
                </a:lnTo>
                <a:lnTo>
                  <a:pt x="15982" y="7343"/>
                </a:lnTo>
                <a:lnTo>
                  <a:pt x="16108" y="7343"/>
                </a:lnTo>
                <a:lnTo>
                  <a:pt x="16271" y="7343"/>
                </a:lnTo>
                <a:lnTo>
                  <a:pt x="16379" y="7133"/>
                </a:lnTo>
                <a:lnTo>
                  <a:pt x="16695" y="7222"/>
                </a:lnTo>
                <a:lnTo>
                  <a:pt x="16975" y="7222"/>
                </a:lnTo>
                <a:lnTo>
                  <a:pt x="17138" y="7343"/>
                </a:lnTo>
                <a:lnTo>
                  <a:pt x="17309" y="7222"/>
                </a:lnTo>
                <a:lnTo>
                  <a:pt x="17526" y="7343"/>
                </a:lnTo>
                <a:lnTo>
                  <a:pt x="17679" y="7343"/>
                </a:lnTo>
                <a:lnTo>
                  <a:pt x="17959" y="7552"/>
                </a:lnTo>
                <a:lnTo>
                  <a:pt x="18293" y="7685"/>
                </a:lnTo>
                <a:lnTo>
                  <a:pt x="18555" y="8214"/>
                </a:lnTo>
                <a:lnTo>
                  <a:pt x="18835" y="8467"/>
                </a:lnTo>
                <a:lnTo>
                  <a:pt x="19278" y="8467"/>
                </a:lnTo>
                <a:lnTo>
                  <a:pt x="18718" y="9283"/>
                </a:lnTo>
                <a:lnTo>
                  <a:pt x="18898" y="9691"/>
                </a:lnTo>
                <a:lnTo>
                  <a:pt x="19440" y="9813"/>
                </a:lnTo>
                <a:lnTo>
                  <a:pt x="19711" y="10232"/>
                </a:lnTo>
                <a:lnTo>
                  <a:pt x="19603" y="10893"/>
                </a:lnTo>
                <a:lnTo>
                  <a:pt x="19991" y="11433"/>
                </a:lnTo>
                <a:lnTo>
                  <a:pt x="19711" y="11621"/>
                </a:lnTo>
                <a:lnTo>
                  <a:pt x="19440" y="11566"/>
                </a:lnTo>
                <a:lnTo>
                  <a:pt x="19278" y="11963"/>
                </a:lnTo>
                <a:lnTo>
                  <a:pt x="18835" y="12503"/>
                </a:lnTo>
                <a:lnTo>
                  <a:pt x="18835" y="12822"/>
                </a:lnTo>
                <a:lnTo>
                  <a:pt x="18673" y="13032"/>
                </a:lnTo>
                <a:lnTo>
                  <a:pt x="18673" y="13385"/>
                </a:lnTo>
                <a:lnTo>
                  <a:pt x="18447" y="13297"/>
                </a:lnTo>
                <a:lnTo>
                  <a:pt x="18447" y="13032"/>
                </a:lnTo>
                <a:lnTo>
                  <a:pt x="18293" y="13032"/>
                </a:lnTo>
                <a:lnTo>
                  <a:pt x="18185" y="13153"/>
                </a:lnTo>
                <a:lnTo>
                  <a:pt x="18005" y="13032"/>
                </a:lnTo>
                <a:lnTo>
                  <a:pt x="18005" y="12822"/>
                </a:lnTo>
                <a:lnTo>
                  <a:pt x="17734" y="13032"/>
                </a:lnTo>
                <a:lnTo>
                  <a:pt x="17580" y="13495"/>
                </a:lnTo>
                <a:lnTo>
                  <a:pt x="17418" y="13705"/>
                </a:lnTo>
                <a:lnTo>
                  <a:pt x="17246" y="14101"/>
                </a:lnTo>
                <a:lnTo>
                  <a:pt x="17246" y="14432"/>
                </a:lnTo>
                <a:lnTo>
                  <a:pt x="16975" y="14708"/>
                </a:lnTo>
                <a:lnTo>
                  <a:pt x="17084" y="14983"/>
                </a:lnTo>
                <a:lnTo>
                  <a:pt x="16975" y="15248"/>
                </a:lnTo>
                <a:lnTo>
                  <a:pt x="16813" y="15248"/>
                </a:lnTo>
                <a:lnTo>
                  <a:pt x="16813" y="15634"/>
                </a:lnTo>
                <a:lnTo>
                  <a:pt x="16975" y="16020"/>
                </a:lnTo>
                <a:lnTo>
                  <a:pt x="16695" y="16185"/>
                </a:lnTo>
                <a:lnTo>
                  <a:pt x="16867" y="16902"/>
                </a:lnTo>
                <a:lnTo>
                  <a:pt x="16975" y="16902"/>
                </a:lnTo>
                <a:lnTo>
                  <a:pt x="17246" y="17453"/>
                </a:lnTo>
                <a:lnTo>
                  <a:pt x="17526" y="17718"/>
                </a:lnTo>
                <a:lnTo>
                  <a:pt x="17418" y="18104"/>
                </a:lnTo>
                <a:lnTo>
                  <a:pt x="17580" y="18302"/>
                </a:lnTo>
                <a:lnTo>
                  <a:pt x="17679" y="18434"/>
                </a:lnTo>
                <a:lnTo>
                  <a:pt x="17309" y="19118"/>
                </a:lnTo>
                <a:lnTo>
                  <a:pt x="17526" y="19118"/>
                </a:lnTo>
                <a:lnTo>
                  <a:pt x="17418" y="19449"/>
                </a:lnTo>
                <a:lnTo>
                  <a:pt x="17246" y="19173"/>
                </a:lnTo>
                <a:lnTo>
                  <a:pt x="17138" y="19316"/>
                </a:lnTo>
                <a:lnTo>
                  <a:pt x="17138" y="19449"/>
                </a:lnTo>
                <a:lnTo>
                  <a:pt x="16813" y="19515"/>
                </a:lnTo>
                <a:lnTo>
                  <a:pt x="16695" y="19449"/>
                </a:lnTo>
                <a:lnTo>
                  <a:pt x="16533" y="19449"/>
                </a:lnTo>
                <a:lnTo>
                  <a:pt x="16424" y="19515"/>
                </a:lnTo>
                <a:lnTo>
                  <a:pt x="16379" y="19636"/>
                </a:lnTo>
                <a:lnTo>
                  <a:pt x="16424" y="19713"/>
                </a:lnTo>
                <a:lnTo>
                  <a:pt x="16379" y="19835"/>
                </a:lnTo>
                <a:lnTo>
                  <a:pt x="16271" y="19713"/>
                </a:lnTo>
                <a:lnTo>
                  <a:pt x="16153" y="19636"/>
                </a:lnTo>
                <a:lnTo>
                  <a:pt x="15982" y="19636"/>
                </a:lnTo>
                <a:lnTo>
                  <a:pt x="15937" y="19835"/>
                </a:lnTo>
                <a:lnTo>
                  <a:pt x="15648" y="19835"/>
                </a:lnTo>
                <a:lnTo>
                  <a:pt x="15648" y="19989"/>
                </a:lnTo>
                <a:lnTo>
                  <a:pt x="15549" y="19989"/>
                </a:lnTo>
                <a:lnTo>
                  <a:pt x="15549" y="19835"/>
                </a:lnTo>
                <a:lnTo>
                  <a:pt x="15440" y="19713"/>
                </a:lnTo>
                <a:lnTo>
                  <a:pt x="15549" y="19713"/>
                </a:lnTo>
                <a:lnTo>
                  <a:pt x="15549" y="19515"/>
                </a:lnTo>
                <a:lnTo>
                  <a:pt x="15440" y="19449"/>
                </a:lnTo>
                <a:lnTo>
                  <a:pt x="15440" y="19316"/>
                </a:lnTo>
                <a:lnTo>
                  <a:pt x="15386" y="19118"/>
                </a:lnTo>
                <a:lnTo>
                  <a:pt x="15386" y="18986"/>
                </a:lnTo>
                <a:lnTo>
                  <a:pt x="15214" y="18842"/>
                </a:lnTo>
                <a:lnTo>
                  <a:pt x="14998" y="18655"/>
                </a:lnTo>
                <a:lnTo>
                  <a:pt x="14953" y="18655"/>
                </a:lnTo>
                <a:lnTo>
                  <a:pt x="14844" y="18765"/>
                </a:lnTo>
                <a:lnTo>
                  <a:pt x="14790" y="18765"/>
                </a:lnTo>
                <a:lnTo>
                  <a:pt x="14790" y="18842"/>
                </a:lnTo>
                <a:lnTo>
                  <a:pt x="14682" y="18655"/>
                </a:lnTo>
                <a:lnTo>
                  <a:pt x="14844" y="18434"/>
                </a:lnTo>
                <a:lnTo>
                  <a:pt x="14790" y="18302"/>
                </a:lnTo>
                <a:lnTo>
                  <a:pt x="14682" y="18302"/>
                </a:lnTo>
                <a:lnTo>
                  <a:pt x="14555" y="18236"/>
                </a:lnTo>
                <a:lnTo>
                  <a:pt x="14510" y="18104"/>
                </a:lnTo>
                <a:lnTo>
                  <a:pt x="14510" y="18037"/>
                </a:lnTo>
                <a:lnTo>
                  <a:pt x="14384" y="18104"/>
                </a:lnTo>
                <a:lnTo>
                  <a:pt x="14293" y="18104"/>
                </a:lnTo>
                <a:lnTo>
                  <a:pt x="14239" y="18104"/>
                </a:lnTo>
                <a:lnTo>
                  <a:pt x="14113" y="18104"/>
                </a:lnTo>
                <a:lnTo>
                  <a:pt x="13959" y="18104"/>
                </a:lnTo>
                <a:lnTo>
                  <a:pt x="13851" y="17916"/>
                </a:lnTo>
                <a:lnTo>
                  <a:pt x="13788" y="17916"/>
                </a:lnTo>
                <a:lnTo>
                  <a:pt x="13688" y="17916"/>
                </a:lnTo>
                <a:lnTo>
                  <a:pt x="13688" y="17784"/>
                </a:lnTo>
                <a:lnTo>
                  <a:pt x="13688" y="17563"/>
                </a:lnTo>
                <a:lnTo>
                  <a:pt x="13517" y="17453"/>
                </a:lnTo>
                <a:lnTo>
                  <a:pt x="13517" y="17365"/>
                </a:lnTo>
                <a:lnTo>
                  <a:pt x="13409" y="17453"/>
                </a:lnTo>
                <a:lnTo>
                  <a:pt x="13363" y="17365"/>
                </a:lnTo>
                <a:lnTo>
                  <a:pt x="13084" y="17233"/>
                </a:lnTo>
                <a:lnTo>
                  <a:pt x="12984" y="17166"/>
                </a:lnTo>
                <a:lnTo>
                  <a:pt x="12704" y="17045"/>
                </a:lnTo>
                <a:lnTo>
                  <a:pt x="12704" y="17166"/>
                </a:lnTo>
                <a:lnTo>
                  <a:pt x="12659" y="17233"/>
                </a:lnTo>
                <a:lnTo>
                  <a:pt x="12488" y="17233"/>
                </a:lnTo>
                <a:lnTo>
                  <a:pt x="12262" y="17233"/>
                </a:lnTo>
                <a:lnTo>
                  <a:pt x="12262" y="17166"/>
                </a:lnTo>
                <a:lnTo>
                  <a:pt x="12370" y="16902"/>
                </a:lnTo>
                <a:lnTo>
                  <a:pt x="12262" y="16637"/>
                </a:lnTo>
                <a:lnTo>
                  <a:pt x="12199" y="16505"/>
                </a:lnTo>
                <a:lnTo>
                  <a:pt x="12370" y="15965"/>
                </a:lnTo>
                <a:lnTo>
                  <a:pt x="12199" y="15634"/>
                </a:lnTo>
                <a:lnTo>
                  <a:pt x="11991" y="15634"/>
                </a:lnTo>
                <a:lnTo>
                  <a:pt x="11928" y="15491"/>
                </a:lnTo>
                <a:lnTo>
                  <a:pt x="11928" y="15303"/>
                </a:lnTo>
                <a:lnTo>
                  <a:pt x="11991" y="15303"/>
                </a:lnTo>
                <a:lnTo>
                  <a:pt x="11991" y="14983"/>
                </a:lnTo>
                <a:lnTo>
                  <a:pt x="12099" y="14708"/>
                </a:lnTo>
                <a:lnTo>
                  <a:pt x="11991" y="14432"/>
                </a:lnTo>
                <a:lnTo>
                  <a:pt x="12099" y="14432"/>
                </a:lnTo>
                <a:lnTo>
                  <a:pt x="12099" y="14245"/>
                </a:lnTo>
                <a:lnTo>
                  <a:pt x="12099" y="14101"/>
                </a:lnTo>
                <a:lnTo>
                  <a:pt x="12199" y="14101"/>
                </a:lnTo>
                <a:lnTo>
                  <a:pt x="12262" y="14245"/>
                </a:lnTo>
                <a:lnTo>
                  <a:pt x="12262" y="13903"/>
                </a:lnTo>
                <a:lnTo>
                  <a:pt x="12370" y="13848"/>
                </a:lnTo>
                <a:lnTo>
                  <a:pt x="12370" y="13705"/>
                </a:lnTo>
                <a:lnTo>
                  <a:pt x="12262" y="13572"/>
                </a:lnTo>
                <a:lnTo>
                  <a:pt x="11991" y="13572"/>
                </a:lnTo>
                <a:lnTo>
                  <a:pt x="11991" y="13495"/>
                </a:lnTo>
                <a:lnTo>
                  <a:pt x="11774" y="13705"/>
                </a:lnTo>
                <a:lnTo>
                  <a:pt x="11666" y="13705"/>
                </a:lnTo>
                <a:lnTo>
                  <a:pt x="11666" y="13903"/>
                </a:lnTo>
                <a:lnTo>
                  <a:pt x="11558" y="14035"/>
                </a:lnTo>
                <a:lnTo>
                  <a:pt x="11494" y="14101"/>
                </a:lnTo>
                <a:lnTo>
                  <a:pt x="11395" y="14101"/>
                </a:lnTo>
                <a:lnTo>
                  <a:pt x="11323" y="14432"/>
                </a:lnTo>
                <a:lnTo>
                  <a:pt x="11323" y="14576"/>
                </a:lnTo>
                <a:lnTo>
                  <a:pt x="11323" y="14752"/>
                </a:lnTo>
                <a:lnTo>
                  <a:pt x="11323" y="15248"/>
                </a:lnTo>
                <a:lnTo>
                  <a:pt x="10790" y="15303"/>
                </a:lnTo>
                <a:lnTo>
                  <a:pt x="10790" y="15447"/>
                </a:lnTo>
                <a:lnTo>
                  <a:pt x="10673" y="15447"/>
                </a:lnTo>
                <a:lnTo>
                  <a:pt x="10501" y="15491"/>
                </a:lnTo>
                <a:lnTo>
                  <a:pt x="10393" y="15634"/>
                </a:lnTo>
                <a:lnTo>
                  <a:pt x="10068" y="15843"/>
                </a:lnTo>
                <a:lnTo>
                  <a:pt x="9806" y="15766"/>
                </a:lnTo>
                <a:close/>
              </a:path>
            </a:pathLst>
          </a:custGeom>
          <a:solidFill>
            <a:schemeClr val="hlink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21508" name="Freeform 190"/>
          <p:cNvSpPr>
            <a:spLocks/>
          </p:cNvSpPr>
          <p:nvPr/>
        </p:nvSpPr>
        <p:spPr bwMode="auto">
          <a:xfrm>
            <a:off x="6858000" y="2900363"/>
            <a:ext cx="1781175" cy="1201737"/>
          </a:xfrm>
          <a:custGeom>
            <a:avLst/>
            <a:gdLst>
              <a:gd name="T0" fmla="*/ 56971684 w 20000"/>
              <a:gd name="T1" fmla="*/ 12055225 h 20000"/>
              <a:gd name="T2" fmla="*/ 65569416 w 20000"/>
              <a:gd name="T3" fmla="*/ 10910690 h 20000"/>
              <a:gd name="T4" fmla="*/ 78180402 w 20000"/>
              <a:gd name="T5" fmla="*/ 9690387 h 20000"/>
              <a:gd name="T6" fmla="*/ 84803167 w 20000"/>
              <a:gd name="T7" fmla="*/ 7668524 h 20000"/>
              <a:gd name="T8" fmla="*/ 87460234 w 20000"/>
              <a:gd name="T9" fmla="*/ 7170284 h 20000"/>
              <a:gd name="T10" fmla="*/ 81067419 w 20000"/>
              <a:gd name="T11" fmla="*/ 6448220 h 20000"/>
              <a:gd name="T12" fmla="*/ 85366285 w 20000"/>
              <a:gd name="T13" fmla="*/ 1220304 h 20000"/>
              <a:gd name="T14" fmla="*/ 91021427 w 20000"/>
              <a:gd name="T15" fmla="*/ 3050790 h 20000"/>
              <a:gd name="T16" fmla="*/ 93004320 w 20000"/>
              <a:gd name="T17" fmla="*/ 4195324 h 20000"/>
              <a:gd name="T18" fmla="*/ 97136646 w 20000"/>
              <a:gd name="T19" fmla="*/ 6025810 h 20000"/>
              <a:gd name="T20" fmla="*/ 109128941 w 20000"/>
              <a:gd name="T21" fmla="*/ 4881275 h 20000"/>
              <a:gd name="T22" fmla="*/ 109128941 w 20000"/>
              <a:gd name="T23" fmla="*/ 2364838 h 20000"/>
              <a:gd name="T24" fmla="*/ 121747942 w 20000"/>
              <a:gd name="T25" fmla="*/ 7170284 h 20000"/>
              <a:gd name="T26" fmla="*/ 127292028 w 20000"/>
              <a:gd name="T27" fmla="*/ 12510142 h 20000"/>
              <a:gd name="T28" fmla="*/ 156138780 w 20000"/>
              <a:gd name="T29" fmla="*/ 23612209 h 20000"/>
              <a:gd name="T30" fmla="*/ 154671448 w 20000"/>
              <a:gd name="T31" fmla="*/ 37685691 h 20000"/>
              <a:gd name="T32" fmla="*/ 148897324 w 20000"/>
              <a:gd name="T33" fmla="*/ 39288688 h 20000"/>
              <a:gd name="T34" fmla="*/ 145843678 w 20000"/>
              <a:gd name="T35" fmla="*/ 48329235 h 20000"/>
              <a:gd name="T36" fmla="*/ 134136905 w 20000"/>
              <a:gd name="T37" fmla="*/ 49513427 h 20000"/>
              <a:gd name="T38" fmla="*/ 121517904 w 20000"/>
              <a:gd name="T39" fmla="*/ 44209681 h 20000"/>
              <a:gd name="T40" fmla="*/ 115918335 w 20000"/>
              <a:gd name="T41" fmla="*/ 52029924 h 20000"/>
              <a:gd name="T42" fmla="*/ 110088638 w 20000"/>
              <a:gd name="T43" fmla="*/ 59925937 h 20000"/>
              <a:gd name="T44" fmla="*/ 109128941 w 20000"/>
              <a:gd name="T45" fmla="*/ 62023569 h 20000"/>
              <a:gd name="T46" fmla="*/ 107090564 w 20000"/>
              <a:gd name="T47" fmla="*/ 67287598 h 20000"/>
              <a:gd name="T48" fmla="*/ 103695912 w 20000"/>
              <a:gd name="T49" fmla="*/ 63586909 h 20000"/>
              <a:gd name="T50" fmla="*/ 98096343 w 20000"/>
              <a:gd name="T51" fmla="*/ 59239926 h 20000"/>
              <a:gd name="T52" fmla="*/ 94757174 w 20000"/>
              <a:gd name="T53" fmla="*/ 65951687 h 20000"/>
              <a:gd name="T54" fmla="*/ 94360596 w 20000"/>
              <a:gd name="T55" fmla="*/ 70721081 h 20000"/>
              <a:gd name="T56" fmla="*/ 93686421 w 20000"/>
              <a:gd name="T57" fmla="*/ 67782233 h 20000"/>
              <a:gd name="T58" fmla="*/ 94757174 w 20000"/>
              <a:gd name="T59" fmla="*/ 64312578 h 20000"/>
              <a:gd name="T60" fmla="*/ 93004320 w 20000"/>
              <a:gd name="T61" fmla="*/ 57561099 h 20000"/>
              <a:gd name="T62" fmla="*/ 83105885 w 20000"/>
              <a:gd name="T63" fmla="*/ 48520552 h 20000"/>
              <a:gd name="T64" fmla="*/ 77276188 w 20000"/>
              <a:gd name="T65" fmla="*/ 56189136 h 20000"/>
              <a:gd name="T66" fmla="*/ 68281967 w 20000"/>
              <a:gd name="T67" fmla="*/ 64731383 h 20000"/>
              <a:gd name="T68" fmla="*/ 56741645 w 20000"/>
              <a:gd name="T69" fmla="*/ 64731383 h 20000"/>
              <a:gd name="T70" fmla="*/ 43163036 w 20000"/>
              <a:gd name="T71" fmla="*/ 69157801 h 20000"/>
              <a:gd name="T72" fmla="*/ 37055743 w 20000"/>
              <a:gd name="T73" fmla="*/ 64998589 h 20000"/>
              <a:gd name="T74" fmla="*/ 34057669 w 20000"/>
              <a:gd name="T75" fmla="*/ 61756423 h 20000"/>
              <a:gd name="T76" fmla="*/ 31226135 w 20000"/>
              <a:gd name="T77" fmla="*/ 57561099 h 20000"/>
              <a:gd name="T78" fmla="*/ 28854679 w 20000"/>
              <a:gd name="T79" fmla="*/ 53900128 h 20000"/>
              <a:gd name="T80" fmla="*/ 24103751 w 20000"/>
              <a:gd name="T81" fmla="*/ 52297071 h 20000"/>
              <a:gd name="T82" fmla="*/ 17139891 w 20000"/>
              <a:gd name="T83" fmla="*/ 54355045 h 20000"/>
              <a:gd name="T84" fmla="*/ 11706862 w 20000"/>
              <a:gd name="T85" fmla="*/ 54355045 h 20000"/>
              <a:gd name="T86" fmla="*/ 12729969 w 20000"/>
              <a:gd name="T87" fmla="*/ 58247051 h 20000"/>
              <a:gd name="T88" fmla="*/ 7923557 w 20000"/>
              <a:gd name="T89" fmla="*/ 61297900 h 20000"/>
              <a:gd name="T90" fmla="*/ 737585 w 20000"/>
              <a:gd name="T91" fmla="*/ 62900897 h 20000"/>
              <a:gd name="T92" fmla="*/ 1808338 w 20000"/>
              <a:gd name="T93" fmla="*/ 59431302 h 20000"/>
              <a:gd name="T94" fmla="*/ 5488602 w 20000"/>
              <a:gd name="T95" fmla="*/ 57561099 h 20000"/>
              <a:gd name="T96" fmla="*/ 5147507 w 20000"/>
              <a:gd name="T97" fmla="*/ 52755593 h 20000"/>
              <a:gd name="T98" fmla="*/ 4528905 w 20000"/>
              <a:gd name="T99" fmla="*/ 46726178 h 20000"/>
              <a:gd name="T100" fmla="*/ 13404143 w 20000"/>
              <a:gd name="T101" fmla="*/ 41653526 h 20000"/>
              <a:gd name="T102" fmla="*/ 15498093 w 20000"/>
              <a:gd name="T103" fmla="*/ 35208911 h 20000"/>
              <a:gd name="T104" fmla="*/ 20645599 w 20000"/>
              <a:gd name="T105" fmla="*/ 32194174 h 20000"/>
              <a:gd name="T106" fmla="*/ 25063448 w 20000"/>
              <a:gd name="T107" fmla="*/ 28417715 h 20000"/>
              <a:gd name="T108" fmla="*/ 32249331 w 20000"/>
              <a:gd name="T109" fmla="*/ 22886540 h 20000"/>
              <a:gd name="T110" fmla="*/ 34057669 w 20000"/>
              <a:gd name="T111" fmla="*/ 18539557 h 20000"/>
              <a:gd name="T112" fmla="*/ 30551960 w 20000"/>
              <a:gd name="T113" fmla="*/ 17355305 h 20000"/>
              <a:gd name="T114" fmla="*/ 32645910 w 20000"/>
              <a:gd name="T115" fmla="*/ 15030245 h 20000"/>
              <a:gd name="T116" fmla="*/ 40505968 w 20000"/>
              <a:gd name="T117" fmla="*/ 13885711 h 20000"/>
              <a:gd name="T118" fmla="*/ 46668744 w 20000"/>
              <a:gd name="T119" fmla="*/ 15716196 h 20000"/>
              <a:gd name="T120" fmla="*/ 50459975 w 20000"/>
              <a:gd name="T121" fmla="*/ 13654616 h 20000"/>
              <a:gd name="T122" fmla="*/ 53180453 w 20000"/>
              <a:gd name="T123" fmla="*/ 10643544 h 20000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60000 65536"/>
              <a:gd name="T184" fmla="*/ 0 60000 65536"/>
              <a:gd name="T185" fmla="*/ 0 60000 65536"/>
            </a:gdLst>
            <a:ahLst/>
            <a:cxnLst>
              <a:cxn ang="T124">
                <a:pos x="T0" y="T1"/>
              </a:cxn>
              <a:cxn ang="T125">
                <a:pos x="T2" y="T3"/>
              </a:cxn>
              <a:cxn ang="T126">
                <a:pos x="T4" y="T5"/>
              </a:cxn>
              <a:cxn ang="T127">
                <a:pos x="T6" y="T7"/>
              </a:cxn>
              <a:cxn ang="T128">
                <a:pos x="T8" y="T9"/>
              </a:cxn>
              <a:cxn ang="T129">
                <a:pos x="T10" y="T11"/>
              </a:cxn>
              <a:cxn ang="T130">
                <a:pos x="T12" y="T13"/>
              </a:cxn>
              <a:cxn ang="T131">
                <a:pos x="T14" y="T15"/>
              </a:cxn>
              <a:cxn ang="T132">
                <a:pos x="T16" y="T17"/>
              </a:cxn>
              <a:cxn ang="T133">
                <a:pos x="T18" y="T19"/>
              </a:cxn>
              <a:cxn ang="T134">
                <a:pos x="T20" y="T21"/>
              </a:cxn>
              <a:cxn ang="T135">
                <a:pos x="T22" y="T23"/>
              </a:cxn>
              <a:cxn ang="T136">
                <a:pos x="T24" y="T25"/>
              </a:cxn>
              <a:cxn ang="T137">
                <a:pos x="T26" y="T27"/>
              </a:cxn>
              <a:cxn ang="T138">
                <a:pos x="T28" y="T29"/>
              </a:cxn>
              <a:cxn ang="T139">
                <a:pos x="T30" y="T31"/>
              </a:cxn>
              <a:cxn ang="T140">
                <a:pos x="T32" y="T33"/>
              </a:cxn>
              <a:cxn ang="T141">
                <a:pos x="T34" y="T35"/>
              </a:cxn>
              <a:cxn ang="T142">
                <a:pos x="T36" y="T37"/>
              </a:cxn>
              <a:cxn ang="T143">
                <a:pos x="T38" y="T39"/>
              </a:cxn>
              <a:cxn ang="T144">
                <a:pos x="T40" y="T41"/>
              </a:cxn>
              <a:cxn ang="T145">
                <a:pos x="T42" y="T43"/>
              </a:cxn>
              <a:cxn ang="T146">
                <a:pos x="T44" y="T45"/>
              </a:cxn>
              <a:cxn ang="T147">
                <a:pos x="T46" y="T47"/>
              </a:cxn>
              <a:cxn ang="T148">
                <a:pos x="T48" y="T49"/>
              </a:cxn>
              <a:cxn ang="T149">
                <a:pos x="T50" y="T51"/>
              </a:cxn>
              <a:cxn ang="T150">
                <a:pos x="T52" y="T53"/>
              </a:cxn>
              <a:cxn ang="T151">
                <a:pos x="T54" y="T55"/>
              </a:cxn>
              <a:cxn ang="T152">
                <a:pos x="T56" y="T57"/>
              </a:cxn>
              <a:cxn ang="T153">
                <a:pos x="T58" y="T59"/>
              </a:cxn>
              <a:cxn ang="T154">
                <a:pos x="T60" y="T61"/>
              </a:cxn>
              <a:cxn ang="T155">
                <a:pos x="T62" y="T63"/>
              </a:cxn>
              <a:cxn ang="T156">
                <a:pos x="T64" y="T65"/>
              </a:cxn>
              <a:cxn ang="T157">
                <a:pos x="T66" y="T67"/>
              </a:cxn>
              <a:cxn ang="T158">
                <a:pos x="T68" y="T69"/>
              </a:cxn>
              <a:cxn ang="T159">
                <a:pos x="T70" y="T71"/>
              </a:cxn>
              <a:cxn ang="T160">
                <a:pos x="T72" y="T73"/>
              </a:cxn>
              <a:cxn ang="T161">
                <a:pos x="T74" y="T75"/>
              </a:cxn>
              <a:cxn ang="T162">
                <a:pos x="T76" y="T77"/>
              </a:cxn>
              <a:cxn ang="T163">
                <a:pos x="T78" y="T79"/>
              </a:cxn>
              <a:cxn ang="T164">
                <a:pos x="T80" y="T81"/>
              </a:cxn>
              <a:cxn ang="T165">
                <a:pos x="T82" y="T83"/>
              </a:cxn>
              <a:cxn ang="T166">
                <a:pos x="T84" y="T85"/>
              </a:cxn>
              <a:cxn ang="T167">
                <a:pos x="T86" y="T87"/>
              </a:cxn>
              <a:cxn ang="T168">
                <a:pos x="T88" y="T89"/>
              </a:cxn>
              <a:cxn ang="T169">
                <a:pos x="T90" y="T91"/>
              </a:cxn>
              <a:cxn ang="T170">
                <a:pos x="T92" y="T93"/>
              </a:cxn>
              <a:cxn ang="T171">
                <a:pos x="T94" y="T95"/>
              </a:cxn>
              <a:cxn ang="T172">
                <a:pos x="T96" y="T97"/>
              </a:cxn>
              <a:cxn ang="T173">
                <a:pos x="T98" y="T99"/>
              </a:cxn>
              <a:cxn ang="T174">
                <a:pos x="T100" y="T101"/>
              </a:cxn>
              <a:cxn ang="T175">
                <a:pos x="T102" y="T103"/>
              </a:cxn>
              <a:cxn ang="T176">
                <a:pos x="T104" y="T105"/>
              </a:cxn>
              <a:cxn ang="T177">
                <a:pos x="T106" y="T107"/>
              </a:cxn>
              <a:cxn ang="T178">
                <a:pos x="T108" y="T109"/>
              </a:cxn>
              <a:cxn ang="T179">
                <a:pos x="T110" y="T111"/>
              </a:cxn>
              <a:cxn ang="T180">
                <a:pos x="T112" y="T113"/>
              </a:cxn>
              <a:cxn ang="T181">
                <a:pos x="T114" y="T115"/>
              </a:cxn>
              <a:cxn ang="T182">
                <a:pos x="T116" y="T117"/>
              </a:cxn>
              <a:cxn ang="T183">
                <a:pos x="T118" y="T119"/>
              </a:cxn>
              <a:cxn ang="T184">
                <a:pos x="T120" y="T121"/>
              </a:cxn>
              <a:cxn ang="T185">
                <a:pos x="T122" y="T123"/>
              </a:cxn>
            </a:cxnLst>
            <a:rect l="0" t="0" r="r" b="b"/>
            <a:pathLst>
              <a:path w="20000" h="20000">
                <a:moveTo>
                  <a:pt x="6705" y="2948"/>
                </a:moveTo>
                <a:lnTo>
                  <a:pt x="6705" y="3022"/>
                </a:lnTo>
                <a:lnTo>
                  <a:pt x="6919" y="2821"/>
                </a:lnTo>
                <a:lnTo>
                  <a:pt x="7004" y="2821"/>
                </a:lnTo>
                <a:lnTo>
                  <a:pt x="7054" y="3022"/>
                </a:lnTo>
                <a:lnTo>
                  <a:pt x="6840" y="3148"/>
                </a:lnTo>
                <a:lnTo>
                  <a:pt x="6840" y="3201"/>
                </a:lnTo>
                <a:lnTo>
                  <a:pt x="7054" y="3339"/>
                </a:lnTo>
                <a:lnTo>
                  <a:pt x="7183" y="3339"/>
                </a:lnTo>
                <a:lnTo>
                  <a:pt x="7361" y="3201"/>
                </a:lnTo>
                <a:lnTo>
                  <a:pt x="7618" y="3022"/>
                </a:lnTo>
                <a:lnTo>
                  <a:pt x="7703" y="2684"/>
                </a:lnTo>
                <a:lnTo>
                  <a:pt x="7746" y="2821"/>
                </a:lnTo>
                <a:lnTo>
                  <a:pt x="7917" y="2684"/>
                </a:lnTo>
                <a:lnTo>
                  <a:pt x="8046" y="2948"/>
                </a:lnTo>
                <a:lnTo>
                  <a:pt x="8096" y="3148"/>
                </a:lnTo>
                <a:lnTo>
                  <a:pt x="8188" y="3148"/>
                </a:lnTo>
                <a:lnTo>
                  <a:pt x="8267" y="3022"/>
                </a:lnTo>
                <a:lnTo>
                  <a:pt x="8524" y="3022"/>
                </a:lnTo>
                <a:lnTo>
                  <a:pt x="8745" y="2821"/>
                </a:lnTo>
                <a:lnTo>
                  <a:pt x="8823" y="2948"/>
                </a:lnTo>
                <a:lnTo>
                  <a:pt x="8880" y="2631"/>
                </a:lnTo>
                <a:lnTo>
                  <a:pt x="9223" y="2314"/>
                </a:lnTo>
                <a:lnTo>
                  <a:pt x="9351" y="2430"/>
                </a:lnTo>
                <a:lnTo>
                  <a:pt x="9743" y="2430"/>
                </a:lnTo>
                <a:lnTo>
                  <a:pt x="9743" y="2504"/>
                </a:lnTo>
                <a:lnTo>
                  <a:pt x="9857" y="2684"/>
                </a:lnTo>
                <a:lnTo>
                  <a:pt x="10078" y="2684"/>
                </a:lnTo>
                <a:lnTo>
                  <a:pt x="10121" y="2631"/>
                </a:lnTo>
                <a:lnTo>
                  <a:pt x="10221" y="2684"/>
                </a:lnTo>
                <a:lnTo>
                  <a:pt x="10549" y="2631"/>
                </a:lnTo>
                <a:lnTo>
                  <a:pt x="10549" y="2504"/>
                </a:lnTo>
                <a:lnTo>
                  <a:pt x="10478" y="2504"/>
                </a:lnTo>
                <a:lnTo>
                  <a:pt x="10435" y="2430"/>
                </a:lnTo>
                <a:lnTo>
                  <a:pt x="10478" y="2314"/>
                </a:lnTo>
                <a:lnTo>
                  <a:pt x="10692" y="2124"/>
                </a:lnTo>
                <a:lnTo>
                  <a:pt x="10820" y="2187"/>
                </a:lnTo>
                <a:lnTo>
                  <a:pt x="10820" y="2314"/>
                </a:lnTo>
                <a:lnTo>
                  <a:pt x="10906" y="2430"/>
                </a:lnTo>
                <a:lnTo>
                  <a:pt x="11027" y="2187"/>
                </a:lnTo>
                <a:lnTo>
                  <a:pt x="10991" y="1933"/>
                </a:lnTo>
                <a:lnTo>
                  <a:pt x="10991" y="1786"/>
                </a:lnTo>
                <a:lnTo>
                  <a:pt x="11027" y="1786"/>
                </a:lnTo>
                <a:lnTo>
                  <a:pt x="10991" y="1933"/>
                </a:lnTo>
                <a:lnTo>
                  <a:pt x="11027" y="1986"/>
                </a:lnTo>
                <a:lnTo>
                  <a:pt x="11113" y="1986"/>
                </a:lnTo>
                <a:lnTo>
                  <a:pt x="11113" y="1786"/>
                </a:lnTo>
                <a:lnTo>
                  <a:pt x="10991" y="1669"/>
                </a:lnTo>
                <a:lnTo>
                  <a:pt x="10763" y="1669"/>
                </a:lnTo>
                <a:lnTo>
                  <a:pt x="10692" y="1933"/>
                </a:lnTo>
                <a:lnTo>
                  <a:pt x="10478" y="1933"/>
                </a:lnTo>
                <a:lnTo>
                  <a:pt x="10435" y="1986"/>
                </a:lnTo>
                <a:lnTo>
                  <a:pt x="10435" y="1786"/>
                </a:lnTo>
                <a:lnTo>
                  <a:pt x="10221" y="1786"/>
                </a:lnTo>
                <a:lnTo>
                  <a:pt x="10121" y="1669"/>
                </a:lnTo>
                <a:lnTo>
                  <a:pt x="10121" y="1595"/>
                </a:lnTo>
                <a:lnTo>
                  <a:pt x="10078" y="1479"/>
                </a:lnTo>
                <a:lnTo>
                  <a:pt x="10257" y="1162"/>
                </a:lnTo>
                <a:lnTo>
                  <a:pt x="10257" y="972"/>
                </a:lnTo>
                <a:lnTo>
                  <a:pt x="10435" y="771"/>
                </a:lnTo>
                <a:lnTo>
                  <a:pt x="10478" y="655"/>
                </a:lnTo>
                <a:lnTo>
                  <a:pt x="10763" y="655"/>
                </a:lnTo>
                <a:lnTo>
                  <a:pt x="10763" y="338"/>
                </a:lnTo>
                <a:lnTo>
                  <a:pt x="11027" y="454"/>
                </a:lnTo>
                <a:lnTo>
                  <a:pt x="11113" y="771"/>
                </a:lnTo>
                <a:lnTo>
                  <a:pt x="11163" y="655"/>
                </a:lnTo>
                <a:lnTo>
                  <a:pt x="11113" y="454"/>
                </a:lnTo>
                <a:lnTo>
                  <a:pt x="11327" y="581"/>
                </a:lnTo>
                <a:lnTo>
                  <a:pt x="11377" y="771"/>
                </a:lnTo>
                <a:lnTo>
                  <a:pt x="11476" y="655"/>
                </a:lnTo>
                <a:lnTo>
                  <a:pt x="11583" y="771"/>
                </a:lnTo>
                <a:lnTo>
                  <a:pt x="11476" y="845"/>
                </a:lnTo>
                <a:lnTo>
                  <a:pt x="11476" y="1088"/>
                </a:lnTo>
                <a:lnTo>
                  <a:pt x="11555" y="1162"/>
                </a:lnTo>
                <a:lnTo>
                  <a:pt x="11555" y="1278"/>
                </a:lnTo>
                <a:lnTo>
                  <a:pt x="11583" y="1352"/>
                </a:lnTo>
                <a:lnTo>
                  <a:pt x="11897" y="1479"/>
                </a:lnTo>
                <a:lnTo>
                  <a:pt x="11812" y="1352"/>
                </a:lnTo>
                <a:lnTo>
                  <a:pt x="11897" y="1352"/>
                </a:lnTo>
                <a:lnTo>
                  <a:pt x="11812" y="1162"/>
                </a:lnTo>
                <a:lnTo>
                  <a:pt x="11726" y="1162"/>
                </a:lnTo>
                <a:lnTo>
                  <a:pt x="11726" y="1088"/>
                </a:lnTo>
                <a:lnTo>
                  <a:pt x="11812" y="972"/>
                </a:lnTo>
                <a:lnTo>
                  <a:pt x="11897" y="1088"/>
                </a:lnTo>
                <a:lnTo>
                  <a:pt x="12026" y="1088"/>
                </a:lnTo>
                <a:lnTo>
                  <a:pt x="12061" y="1162"/>
                </a:lnTo>
                <a:lnTo>
                  <a:pt x="12061" y="1278"/>
                </a:lnTo>
                <a:lnTo>
                  <a:pt x="12061" y="1352"/>
                </a:lnTo>
                <a:lnTo>
                  <a:pt x="12247" y="1595"/>
                </a:lnTo>
                <a:lnTo>
                  <a:pt x="12247" y="1669"/>
                </a:lnTo>
                <a:lnTo>
                  <a:pt x="12282" y="1669"/>
                </a:lnTo>
                <a:lnTo>
                  <a:pt x="12725" y="1278"/>
                </a:lnTo>
                <a:lnTo>
                  <a:pt x="12839" y="1162"/>
                </a:lnTo>
                <a:lnTo>
                  <a:pt x="12511" y="845"/>
                </a:lnTo>
                <a:lnTo>
                  <a:pt x="12582" y="845"/>
                </a:lnTo>
                <a:lnTo>
                  <a:pt x="12725" y="771"/>
                </a:lnTo>
                <a:lnTo>
                  <a:pt x="13203" y="1162"/>
                </a:lnTo>
                <a:lnTo>
                  <a:pt x="13310" y="1278"/>
                </a:lnTo>
                <a:lnTo>
                  <a:pt x="13759" y="1352"/>
                </a:lnTo>
                <a:lnTo>
                  <a:pt x="13723" y="1162"/>
                </a:lnTo>
                <a:lnTo>
                  <a:pt x="13545" y="1088"/>
                </a:lnTo>
                <a:lnTo>
                  <a:pt x="13502" y="771"/>
                </a:lnTo>
                <a:lnTo>
                  <a:pt x="13203" y="581"/>
                </a:lnTo>
                <a:lnTo>
                  <a:pt x="12839" y="137"/>
                </a:lnTo>
                <a:lnTo>
                  <a:pt x="12939" y="0"/>
                </a:lnTo>
                <a:lnTo>
                  <a:pt x="12981" y="0"/>
                </a:lnTo>
                <a:lnTo>
                  <a:pt x="13074" y="137"/>
                </a:lnTo>
                <a:lnTo>
                  <a:pt x="13759" y="655"/>
                </a:lnTo>
                <a:lnTo>
                  <a:pt x="13837" y="845"/>
                </a:lnTo>
                <a:lnTo>
                  <a:pt x="13880" y="1088"/>
                </a:lnTo>
                <a:lnTo>
                  <a:pt x="14408" y="1352"/>
                </a:lnTo>
                <a:lnTo>
                  <a:pt x="14672" y="1162"/>
                </a:lnTo>
                <a:lnTo>
                  <a:pt x="14879" y="1352"/>
                </a:lnTo>
                <a:lnTo>
                  <a:pt x="15014" y="1352"/>
                </a:lnTo>
                <a:lnTo>
                  <a:pt x="15235" y="1669"/>
                </a:lnTo>
                <a:lnTo>
                  <a:pt x="15235" y="1786"/>
                </a:lnTo>
                <a:lnTo>
                  <a:pt x="15350" y="1986"/>
                </a:lnTo>
                <a:lnTo>
                  <a:pt x="15442" y="1933"/>
                </a:lnTo>
                <a:lnTo>
                  <a:pt x="15535" y="1986"/>
                </a:lnTo>
                <a:lnTo>
                  <a:pt x="15799" y="2187"/>
                </a:lnTo>
                <a:lnTo>
                  <a:pt x="16049" y="2187"/>
                </a:lnTo>
                <a:lnTo>
                  <a:pt x="16277" y="1669"/>
                </a:lnTo>
                <a:lnTo>
                  <a:pt x="16434" y="1669"/>
                </a:lnTo>
                <a:lnTo>
                  <a:pt x="16484" y="1669"/>
                </a:lnTo>
                <a:lnTo>
                  <a:pt x="16484" y="2124"/>
                </a:lnTo>
                <a:lnTo>
                  <a:pt x="16049" y="3465"/>
                </a:lnTo>
                <a:lnTo>
                  <a:pt x="15877" y="4807"/>
                </a:lnTo>
                <a:lnTo>
                  <a:pt x="15799" y="6149"/>
                </a:lnTo>
                <a:lnTo>
                  <a:pt x="16484" y="6540"/>
                </a:lnTo>
                <a:lnTo>
                  <a:pt x="17261" y="7691"/>
                </a:lnTo>
                <a:lnTo>
                  <a:pt x="17825" y="8199"/>
                </a:lnTo>
                <a:lnTo>
                  <a:pt x="18260" y="8399"/>
                </a:lnTo>
                <a:lnTo>
                  <a:pt x="18773" y="8199"/>
                </a:lnTo>
                <a:lnTo>
                  <a:pt x="19429" y="7565"/>
                </a:lnTo>
                <a:lnTo>
                  <a:pt x="19686" y="6540"/>
                </a:lnTo>
                <a:lnTo>
                  <a:pt x="19993" y="7691"/>
                </a:lnTo>
                <a:lnTo>
                  <a:pt x="19993" y="8325"/>
                </a:lnTo>
                <a:lnTo>
                  <a:pt x="19643" y="8199"/>
                </a:lnTo>
                <a:lnTo>
                  <a:pt x="19501" y="8917"/>
                </a:lnTo>
                <a:lnTo>
                  <a:pt x="19643" y="9350"/>
                </a:lnTo>
                <a:lnTo>
                  <a:pt x="19429" y="9562"/>
                </a:lnTo>
                <a:lnTo>
                  <a:pt x="19501" y="9752"/>
                </a:lnTo>
                <a:lnTo>
                  <a:pt x="19429" y="9942"/>
                </a:lnTo>
                <a:lnTo>
                  <a:pt x="19501" y="10438"/>
                </a:lnTo>
                <a:lnTo>
                  <a:pt x="19686" y="10375"/>
                </a:lnTo>
                <a:lnTo>
                  <a:pt x="19864" y="10565"/>
                </a:lnTo>
                <a:lnTo>
                  <a:pt x="19864" y="11273"/>
                </a:lnTo>
                <a:lnTo>
                  <a:pt x="19686" y="11273"/>
                </a:lnTo>
                <a:lnTo>
                  <a:pt x="19643" y="11210"/>
                </a:lnTo>
                <a:lnTo>
                  <a:pt x="19294" y="11210"/>
                </a:lnTo>
                <a:lnTo>
                  <a:pt x="19294" y="11273"/>
                </a:lnTo>
                <a:lnTo>
                  <a:pt x="18987" y="11273"/>
                </a:lnTo>
                <a:lnTo>
                  <a:pt x="18773" y="10882"/>
                </a:lnTo>
                <a:lnTo>
                  <a:pt x="18730" y="10565"/>
                </a:lnTo>
                <a:lnTo>
                  <a:pt x="18167" y="10755"/>
                </a:lnTo>
                <a:lnTo>
                  <a:pt x="18039" y="11537"/>
                </a:lnTo>
                <a:lnTo>
                  <a:pt x="18039" y="12372"/>
                </a:lnTo>
                <a:lnTo>
                  <a:pt x="18260" y="12625"/>
                </a:lnTo>
                <a:lnTo>
                  <a:pt x="18388" y="12562"/>
                </a:lnTo>
                <a:lnTo>
                  <a:pt x="18609" y="12879"/>
                </a:lnTo>
                <a:lnTo>
                  <a:pt x="18424" y="13069"/>
                </a:lnTo>
                <a:lnTo>
                  <a:pt x="18388" y="13386"/>
                </a:lnTo>
                <a:lnTo>
                  <a:pt x="18730" y="14094"/>
                </a:lnTo>
                <a:lnTo>
                  <a:pt x="18609" y="14411"/>
                </a:lnTo>
                <a:lnTo>
                  <a:pt x="18088" y="14485"/>
                </a:lnTo>
                <a:lnTo>
                  <a:pt x="18167" y="13967"/>
                </a:lnTo>
                <a:lnTo>
                  <a:pt x="17874" y="13967"/>
                </a:lnTo>
                <a:lnTo>
                  <a:pt x="17874" y="13249"/>
                </a:lnTo>
                <a:lnTo>
                  <a:pt x="17611" y="13069"/>
                </a:lnTo>
                <a:lnTo>
                  <a:pt x="17397" y="13069"/>
                </a:lnTo>
                <a:lnTo>
                  <a:pt x="16912" y="13714"/>
                </a:lnTo>
                <a:lnTo>
                  <a:pt x="16690" y="13566"/>
                </a:lnTo>
                <a:lnTo>
                  <a:pt x="16612" y="14094"/>
                </a:lnTo>
                <a:lnTo>
                  <a:pt x="16484" y="13967"/>
                </a:lnTo>
                <a:lnTo>
                  <a:pt x="16348" y="14221"/>
                </a:lnTo>
                <a:lnTo>
                  <a:pt x="15877" y="14094"/>
                </a:lnTo>
                <a:lnTo>
                  <a:pt x="15670" y="13439"/>
                </a:lnTo>
                <a:lnTo>
                  <a:pt x="15535" y="13439"/>
                </a:lnTo>
                <a:lnTo>
                  <a:pt x="15350" y="12245"/>
                </a:lnTo>
                <a:lnTo>
                  <a:pt x="15321" y="12245"/>
                </a:lnTo>
                <a:lnTo>
                  <a:pt x="15143" y="12562"/>
                </a:lnTo>
                <a:lnTo>
                  <a:pt x="14971" y="12245"/>
                </a:lnTo>
                <a:lnTo>
                  <a:pt x="14615" y="12372"/>
                </a:lnTo>
                <a:lnTo>
                  <a:pt x="14536" y="12742"/>
                </a:lnTo>
                <a:lnTo>
                  <a:pt x="14536" y="12879"/>
                </a:lnTo>
                <a:lnTo>
                  <a:pt x="14672" y="13249"/>
                </a:lnTo>
                <a:lnTo>
                  <a:pt x="14672" y="13714"/>
                </a:lnTo>
                <a:lnTo>
                  <a:pt x="14807" y="13967"/>
                </a:lnTo>
                <a:lnTo>
                  <a:pt x="14615" y="14411"/>
                </a:lnTo>
                <a:lnTo>
                  <a:pt x="14672" y="14929"/>
                </a:lnTo>
                <a:lnTo>
                  <a:pt x="14536" y="14929"/>
                </a:lnTo>
                <a:lnTo>
                  <a:pt x="14408" y="15119"/>
                </a:lnTo>
                <a:lnTo>
                  <a:pt x="14408" y="15436"/>
                </a:lnTo>
                <a:lnTo>
                  <a:pt x="14244" y="15563"/>
                </a:lnTo>
                <a:lnTo>
                  <a:pt x="14101" y="15816"/>
                </a:lnTo>
                <a:lnTo>
                  <a:pt x="13973" y="16091"/>
                </a:lnTo>
                <a:lnTo>
                  <a:pt x="13973" y="16408"/>
                </a:lnTo>
                <a:lnTo>
                  <a:pt x="13880" y="16598"/>
                </a:lnTo>
                <a:lnTo>
                  <a:pt x="13631" y="16904"/>
                </a:lnTo>
                <a:lnTo>
                  <a:pt x="13723" y="16978"/>
                </a:lnTo>
                <a:lnTo>
                  <a:pt x="13837" y="16904"/>
                </a:lnTo>
                <a:lnTo>
                  <a:pt x="14066" y="16904"/>
                </a:lnTo>
                <a:lnTo>
                  <a:pt x="14101" y="16904"/>
                </a:lnTo>
                <a:lnTo>
                  <a:pt x="14187" y="16904"/>
                </a:lnTo>
                <a:lnTo>
                  <a:pt x="14066" y="17105"/>
                </a:lnTo>
                <a:lnTo>
                  <a:pt x="13759" y="17105"/>
                </a:lnTo>
                <a:lnTo>
                  <a:pt x="13759" y="17179"/>
                </a:lnTo>
                <a:lnTo>
                  <a:pt x="13759" y="17306"/>
                </a:lnTo>
                <a:lnTo>
                  <a:pt x="13631" y="17422"/>
                </a:lnTo>
                <a:lnTo>
                  <a:pt x="13723" y="17612"/>
                </a:lnTo>
                <a:lnTo>
                  <a:pt x="13759" y="17813"/>
                </a:lnTo>
                <a:lnTo>
                  <a:pt x="14101" y="18119"/>
                </a:lnTo>
                <a:lnTo>
                  <a:pt x="13880" y="18310"/>
                </a:lnTo>
                <a:lnTo>
                  <a:pt x="13837" y="18827"/>
                </a:lnTo>
                <a:lnTo>
                  <a:pt x="13759" y="18827"/>
                </a:lnTo>
                <a:lnTo>
                  <a:pt x="13502" y="18637"/>
                </a:lnTo>
                <a:lnTo>
                  <a:pt x="13310" y="18827"/>
                </a:lnTo>
                <a:lnTo>
                  <a:pt x="13310" y="18774"/>
                </a:lnTo>
                <a:lnTo>
                  <a:pt x="13409" y="18457"/>
                </a:lnTo>
                <a:lnTo>
                  <a:pt x="13288" y="18003"/>
                </a:lnTo>
                <a:lnTo>
                  <a:pt x="13203" y="18119"/>
                </a:lnTo>
                <a:lnTo>
                  <a:pt x="13203" y="18003"/>
                </a:lnTo>
                <a:lnTo>
                  <a:pt x="13153" y="17929"/>
                </a:lnTo>
                <a:lnTo>
                  <a:pt x="13203" y="17686"/>
                </a:lnTo>
                <a:lnTo>
                  <a:pt x="13074" y="17612"/>
                </a:lnTo>
                <a:lnTo>
                  <a:pt x="12981" y="17496"/>
                </a:lnTo>
                <a:lnTo>
                  <a:pt x="12939" y="17422"/>
                </a:lnTo>
                <a:lnTo>
                  <a:pt x="12725" y="17422"/>
                </a:lnTo>
                <a:lnTo>
                  <a:pt x="12803" y="17105"/>
                </a:lnTo>
                <a:lnTo>
                  <a:pt x="12939" y="16598"/>
                </a:lnTo>
                <a:lnTo>
                  <a:pt x="12725" y="16408"/>
                </a:lnTo>
                <a:lnTo>
                  <a:pt x="12582" y="16408"/>
                </a:lnTo>
                <a:lnTo>
                  <a:pt x="12425" y="16408"/>
                </a:lnTo>
                <a:lnTo>
                  <a:pt x="12368" y="16408"/>
                </a:lnTo>
                <a:lnTo>
                  <a:pt x="12368" y="16461"/>
                </a:lnTo>
                <a:lnTo>
                  <a:pt x="12425" y="16651"/>
                </a:lnTo>
                <a:lnTo>
                  <a:pt x="12425" y="16978"/>
                </a:lnTo>
                <a:lnTo>
                  <a:pt x="12511" y="17179"/>
                </a:lnTo>
                <a:lnTo>
                  <a:pt x="12425" y="17422"/>
                </a:lnTo>
                <a:lnTo>
                  <a:pt x="12368" y="17422"/>
                </a:lnTo>
                <a:lnTo>
                  <a:pt x="12282" y="17496"/>
                </a:lnTo>
                <a:lnTo>
                  <a:pt x="12161" y="17686"/>
                </a:lnTo>
                <a:lnTo>
                  <a:pt x="11947" y="18267"/>
                </a:lnTo>
                <a:lnTo>
                  <a:pt x="11947" y="18310"/>
                </a:lnTo>
                <a:lnTo>
                  <a:pt x="11897" y="18310"/>
                </a:lnTo>
                <a:lnTo>
                  <a:pt x="11812" y="18457"/>
                </a:lnTo>
                <a:lnTo>
                  <a:pt x="12026" y="19028"/>
                </a:lnTo>
                <a:lnTo>
                  <a:pt x="11947" y="19028"/>
                </a:lnTo>
                <a:lnTo>
                  <a:pt x="11947" y="19282"/>
                </a:lnTo>
                <a:lnTo>
                  <a:pt x="11812" y="19282"/>
                </a:lnTo>
                <a:lnTo>
                  <a:pt x="11812" y="19588"/>
                </a:lnTo>
                <a:lnTo>
                  <a:pt x="11897" y="19588"/>
                </a:lnTo>
                <a:lnTo>
                  <a:pt x="12026" y="19989"/>
                </a:lnTo>
                <a:lnTo>
                  <a:pt x="11947" y="19989"/>
                </a:lnTo>
                <a:lnTo>
                  <a:pt x="11812" y="19588"/>
                </a:lnTo>
                <a:lnTo>
                  <a:pt x="11690" y="19588"/>
                </a:lnTo>
                <a:lnTo>
                  <a:pt x="11690" y="19345"/>
                </a:lnTo>
                <a:lnTo>
                  <a:pt x="11690" y="19155"/>
                </a:lnTo>
                <a:lnTo>
                  <a:pt x="11726" y="19028"/>
                </a:lnTo>
                <a:lnTo>
                  <a:pt x="11812" y="18975"/>
                </a:lnTo>
                <a:lnTo>
                  <a:pt x="11812" y="18774"/>
                </a:lnTo>
                <a:lnTo>
                  <a:pt x="11726" y="18500"/>
                </a:lnTo>
                <a:lnTo>
                  <a:pt x="11555" y="18457"/>
                </a:lnTo>
                <a:lnTo>
                  <a:pt x="11476" y="18267"/>
                </a:lnTo>
                <a:lnTo>
                  <a:pt x="11327" y="18119"/>
                </a:lnTo>
                <a:lnTo>
                  <a:pt x="11377" y="18003"/>
                </a:lnTo>
                <a:lnTo>
                  <a:pt x="11583" y="18119"/>
                </a:lnTo>
                <a:lnTo>
                  <a:pt x="11690" y="18267"/>
                </a:lnTo>
                <a:lnTo>
                  <a:pt x="11726" y="18003"/>
                </a:lnTo>
                <a:lnTo>
                  <a:pt x="11947" y="17813"/>
                </a:lnTo>
                <a:lnTo>
                  <a:pt x="12161" y="17105"/>
                </a:lnTo>
                <a:lnTo>
                  <a:pt x="12282" y="17105"/>
                </a:lnTo>
                <a:lnTo>
                  <a:pt x="12282" y="16978"/>
                </a:lnTo>
                <a:lnTo>
                  <a:pt x="12247" y="16461"/>
                </a:lnTo>
                <a:lnTo>
                  <a:pt x="12247" y="16408"/>
                </a:lnTo>
                <a:lnTo>
                  <a:pt x="12026" y="16408"/>
                </a:lnTo>
                <a:lnTo>
                  <a:pt x="11947" y="16270"/>
                </a:lnTo>
                <a:lnTo>
                  <a:pt x="11897" y="16270"/>
                </a:lnTo>
                <a:lnTo>
                  <a:pt x="11726" y="15943"/>
                </a:lnTo>
                <a:lnTo>
                  <a:pt x="11377" y="15320"/>
                </a:lnTo>
                <a:lnTo>
                  <a:pt x="11163" y="15320"/>
                </a:lnTo>
                <a:lnTo>
                  <a:pt x="10991" y="14612"/>
                </a:lnTo>
                <a:lnTo>
                  <a:pt x="11113" y="14274"/>
                </a:lnTo>
                <a:lnTo>
                  <a:pt x="11027" y="13777"/>
                </a:lnTo>
                <a:lnTo>
                  <a:pt x="10991" y="13133"/>
                </a:lnTo>
                <a:lnTo>
                  <a:pt x="10906" y="13069"/>
                </a:lnTo>
                <a:lnTo>
                  <a:pt x="10642" y="13133"/>
                </a:lnTo>
                <a:lnTo>
                  <a:pt x="10478" y="13439"/>
                </a:lnTo>
                <a:lnTo>
                  <a:pt x="10342" y="13566"/>
                </a:lnTo>
                <a:lnTo>
                  <a:pt x="10257" y="13714"/>
                </a:lnTo>
                <a:lnTo>
                  <a:pt x="10435" y="13904"/>
                </a:lnTo>
                <a:lnTo>
                  <a:pt x="10342" y="13967"/>
                </a:lnTo>
                <a:lnTo>
                  <a:pt x="10221" y="14094"/>
                </a:lnTo>
                <a:lnTo>
                  <a:pt x="9907" y="14739"/>
                </a:lnTo>
                <a:lnTo>
                  <a:pt x="9643" y="14739"/>
                </a:lnTo>
                <a:lnTo>
                  <a:pt x="9351" y="15246"/>
                </a:lnTo>
                <a:lnTo>
                  <a:pt x="9743" y="15563"/>
                </a:lnTo>
                <a:lnTo>
                  <a:pt x="9772" y="15943"/>
                </a:lnTo>
                <a:lnTo>
                  <a:pt x="9772" y="16270"/>
                </a:lnTo>
                <a:lnTo>
                  <a:pt x="9643" y="16270"/>
                </a:lnTo>
                <a:lnTo>
                  <a:pt x="9558" y="16598"/>
                </a:lnTo>
                <a:lnTo>
                  <a:pt x="9301" y="16651"/>
                </a:lnTo>
                <a:lnTo>
                  <a:pt x="9223" y="17496"/>
                </a:lnTo>
                <a:lnTo>
                  <a:pt x="9087" y="17686"/>
                </a:lnTo>
                <a:lnTo>
                  <a:pt x="8745" y="17686"/>
                </a:lnTo>
                <a:lnTo>
                  <a:pt x="8609" y="17929"/>
                </a:lnTo>
                <a:lnTo>
                  <a:pt x="8609" y="18267"/>
                </a:lnTo>
                <a:lnTo>
                  <a:pt x="8609" y="18500"/>
                </a:lnTo>
                <a:lnTo>
                  <a:pt x="8188" y="18310"/>
                </a:lnTo>
                <a:lnTo>
                  <a:pt x="7960" y="18310"/>
                </a:lnTo>
                <a:lnTo>
                  <a:pt x="7825" y="18267"/>
                </a:lnTo>
                <a:lnTo>
                  <a:pt x="7618" y="18003"/>
                </a:lnTo>
                <a:lnTo>
                  <a:pt x="7361" y="18119"/>
                </a:lnTo>
                <a:lnTo>
                  <a:pt x="7183" y="17929"/>
                </a:lnTo>
                <a:lnTo>
                  <a:pt x="7154" y="17929"/>
                </a:lnTo>
                <a:lnTo>
                  <a:pt x="7154" y="18310"/>
                </a:lnTo>
                <a:lnTo>
                  <a:pt x="6919" y="18310"/>
                </a:lnTo>
                <a:lnTo>
                  <a:pt x="6491" y="18975"/>
                </a:lnTo>
                <a:lnTo>
                  <a:pt x="6277" y="18637"/>
                </a:lnTo>
                <a:lnTo>
                  <a:pt x="6020" y="18774"/>
                </a:lnTo>
                <a:lnTo>
                  <a:pt x="5927" y="18975"/>
                </a:lnTo>
                <a:lnTo>
                  <a:pt x="5799" y="19028"/>
                </a:lnTo>
                <a:lnTo>
                  <a:pt x="5585" y="19282"/>
                </a:lnTo>
                <a:lnTo>
                  <a:pt x="5442" y="19155"/>
                </a:lnTo>
                <a:lnTo>
                  <a:pt x="5235" y="19282"/>
                </a:lnTo>
                <a:lnTo>
                  <a:pt x="4979" y="18975"/>
                </a:lnTo>
                <a:lnTo>
                  <a:pt x="4979" y="18637"/>
                </a:lnTo>
                <a:lnTo>
                  <a:pt x="4843" y="18500"/>
                </a:lnTo>
                <a:lnTo>
                  <a:pt x="4843" y="18457"/>
                </a:lnTo>
                <a:lnTo>
                  <a:pt x="4900" y="18457"/>
                </a:lnTo>
                <a:lnTo>
                  <a:pt x="4843" y="18267"/>
                </a:lnTo>
                <a:lnTo>
                  <a:pt x="4672" y="18119"/>
                </a:lnTo>
                <a:lnTo>
                  <a:pt x="4672" y="18003"/>
                </a:lnTo>
                <a:lnTo>
                  <a:pt x="4636" y="17929"/>
                </a:lnTo>
                <a:lnTo>
                  <a:pt x="4451" y="17612"/>
                </a:lnTo>
                <a:lnTo>
                  <a:pt x="4422" y="17612"/>
                </a:lnTo>
                <a:lnTo>
                  <a:pt x="4330" y="17686"/>
                </a:lnTo>
                <a:lnTo>
                  <a:pt x="4294" y="17813"/>
                </a:lnTo>
                <a:lnTo>
                  <a:pt x="4116" y="17813"/>
                </a:lnTo>
                <a:lnTo>
                  <a:pt x="4294" y="17496"/>
                </a:lnTo>
                <a:lnTo>
                  <a:pt x="4194" y="17306"/>
                </a:lnTo>
                <a:lnTo>
                  <a:pt x="4294" y="17105"/>
                </a:lnTo>
                <a:lnTo>
                  <a:pt x="4066" y="17105"/>
                </a:lnTo>
                <a:lnTo>
                  <a:pt x="3980" y="16978"/>
                </a:lnTo>
                <a:lnTo>
                  <a:pt x="3937" y="16978"/>
                </a:lnTo>
                <a:lnTo>
                  <a:pt x="3773" y="16978"/>
                </a:lnTo>
                <a:lnTo>
                  <a:pt x="3773" y="16799"/>
                </a:lnTo>
                <a:lnTo>
                  <a:pt x="3852" y="16598"/>
                </a:lnTo>
                <a:lnTo>
                  <a:pt x="3852" y="16408"/>
                </a:lnTo>
                <a:lnTo>
                  <a:pt x="3852" y="16133"/>
                </a:lnTo>
                <a:lnTo>
                  <a:pt x="3937" y="15943"/>
                </a:lnTo>
                <a:lnTo>
                  <a:pt x="3980" y="15816"/>
                </a:lnTo>
                <a:lnTo>
                  <a:pt x="4066" y="15637"/>
                </a:lnTo>
                <a:lnTo>
                  <a:pt x="3980" y="15436"/>
                </a:lnTo>
                <a:lnTo>
                  <a:pt x="3980" y="15563"/>
                </a:lnTo>
                <a:lnTo>
                  <a:pt x="3852" y="15320"/>
                </a:lnTo>
                <a:lnTo>
                  <a:pt x="3723" y="15246"/>
                </a:lnTo>
                <a:lnTo>
                  <a:pt x="3723" y="15119"/>
                </a:lnTo>
                <a:lnTo>
                  <a:pt x="3638" y="15055"/>
                </a:lnTo>
                <a:lnTo>
                  <a:pt x="3638" y="14929"/>
                </a:lnTo>
                <a:lnTo>
                  <a:pt x="3638" y="14802"/>
                </a:lnTo>
                <a:lnTo>
                  <a:pt x="3723" y="14802"/>
                </a:lnTo>
                <a:lnTo>
                  <a:pt x="3723" y="14739"/>
                </a:lnTo>
                <a:lnTo>
                  <a:pt x="3773" y="14739"/>
                </a:lnTo>
                <a:lnTo>
                  <a:pt x="3723" y="14485"/>
                </a:lnTo>
                <a:lnTo>
                  <a:pt x="3509" y="14485"/>
                </a:lnTo>
                <a:lnTo>
                  <a:pt x="3417" y="14411"/>
                </a:lnTo>
                <a:lnTo>
                  <a:pt x="3302" y="14411"/>
                </a:lnTo>
                <a:lnTo>
                  <a:pt x="3039" y="14485"/>
                </a:lnTo>
                <a:lnTo>
                  <a:pt x="2939" y="14485"/>
                </a:lnTo>
                <a:lnTo>
                  <a:pt x="2853" y="14485"/>
                </a:lnTo>
                <a:lnTo>
                  <a:pt x="2825" y="14485"/>
                </a:lnTo>
                <a:lnTo>
                  <a:pt x="2639" y="14612"/>
                </a:lnTo>
                <a:lnTo>
                  <a:pt x="2603" y="14612"/>
                </a:lnTo>
                <a:lnTo>
                  <a:pt x="2468" y="14612"/>
                </a:lnTo>
                <a:lnTo>
                  <a:pt x="2304" y="14612"/>
                </a:lnTo>
                <a:lnTo>
                  <a:pt x="2304" y="14802"/>
                </a:lnTo>
                <a:lnTo>
                  <a:pt x="2161" y="15055"/>
                </a:lnTo>
                <a:lnTo>
                  <a:pt x="2040" y="15055"/>
                </a:lnTo>
                <a:lnTo>
                  <a:pt x="1954" y="15119"/>
                </a:lnTo>
                <a:lnTo>
                  <a:pt x="1897" y="15246"/>
                </a:lnTo>
                <a:lnTo>
                  <a:pt x="1726" y="15119"/>
                </a:lnTo>
                <a:lnTo>
                  <a:pt x="1726" y="15055"/>
                </a:lnTo>
                <a:lnTo>
                  <a:pt x="1726" y="14929"/>
                </a:lnTo>
                <a:lnTo>
                  <a:pt x="1690" y="14929"/>
                </a:lnTo>
                <a:lnTo>
                  <a:pt x="1562" y="14929"/>
                </a:lnTo>
                <a:lnTo>
                  <a:pt x="1476" y="15055"/>
                </a:lnTo>
                <a:lnTo>
                  <a:pt x="1391" y="15119"/>
                </a:lnTo>
                <a:lnTo>
                  <a:pt x="1391" y="15246"/>
                </a:lnTo>
                <a:lnTo>
                  <a:pt x="1262" y="15563"/>
                </a:lnTo>
                <a:lnTo>
                  <a:pt x="1334" y="15753"/>
                </a:lnTo>
                <a:lnTo>
                  <a:pt x="1262" y="15816"/>
                </a:lnTo>
                <a:lnTo>
                  <a:pt x="1391" y="16091"/>
                </a:lnTo>
                <a:lnTo>
                  <a:pt x="1562" y="15943"/>
                </a:lnTo>
                <a:lnTo>
                  <a:pt x="1562" y="16091"/>
                </a:lnTo>
                <a:lnTo>
                  <a:pt x="1605" y="16133"/>
                </a:lnTo>
                <a:lnTo>
                  <a:pt x="1562" y="16270"/>
                </a:lnTo>
                <a:lnTo>
                  <a:pt x="1476" y="16408"/>
                </a:lnTo>
                <a:lnTo>
                  <a:pt x="1262" y="16461"/>
                </a:lnTo>
                <a:lnTo>
                  <a:pt x="1205" y="16461"/>
                </a:lnTo>
                <a:lnTo>
                  <a:pt x="1127" y="16651"/>
                </a:lnTo>
                <a:lnTo>
                  <a:pt x="1041" y="16651"/>
                </a:lnTo>
                <a:lnTo>
                  <a:pt x="1041" y="16799"/>
                </a:lnTo>
                <a:lnTo>
                  <a:pt x="1041" y="16904"/>
                </a:lnTo>
                <a:lnTo>
                  <a:pt x="999" y="16978"/>
                </a:lnTo>
                <a:lnTo>
                  <a:pt x="913" y="17105"/>
                </a:lnTo>
                <a:lnTo>
                  <a:pt x="835" y="17179"/>
                </a:lnTo>
                <a:lnTo>
                  <a:pt x="785" y="17179"/>
                </a:lnTo>
                <a:lnTo>
                  <a:pt x="649" y="17105"/>
                </a:lnTo>
                <a:lnTo>
                  <a:pt x="442" y="17105"/>
                </a:lnTo>
                <a:lnTo>
                  <a:pt x="442" y="17179"/>
                </a:lnTo>
                <a:lnTo>
                  <a:pt x="128" y="17179"/>
                </a:lnTo>
                <a:lnTo>
                  <a:pt x="128" y="17306"/>
                </a:lnTo>
                <a:lnTo>
                  <a:pt x="93" y="17422"/>
                </a:lnTo>
                <a:lnTo>
                  <a:pt x="0" y="17306"/>
                </a:lnTo>
                <a:lnTo>
                  <a:pt x="93" y="17179"/>
                </a:lnTo>
                <a:lnTo>
                  <a:pt x="93" y="17105"/>
                </a:lnTo>
                <a:lnTo>
                  <a:pt x="128" y="16904"/>
                </a:lnTo>
                <a:lnTo>
                  <a:pt x="228" y="16904"/>
                </a:lnTo>
                <a:lnTo>
                  <a:pt x="128" y="16799"/>
                </a:lnTo>
                <a:lnTo>
                  <a:pt x="93" y="16651"/>
                </a:lnTo>
                <a:lnTo>
                  <a:pt x="93" y="16461"/>
                </a:lnTo>
                <a:lnTo>
                  <a:pt x="228" y="16461"/>
                </a:lnTo>
                <a:lnTo>
                  <a:pt x="307" y="16270"/>
                </a:lnTo>
                <a:lnTo>
                  <a:pt x="342" y="16270"/>
                </a:lnTo>
                <a:lnTo>
                  <a:pt x="442" y="16270"/>
                </a:lnTo>
                <a:lnTo>
                  <a:pt x="442" y="16408"/>
                </a:lnTo>
                <a:lnTo>
                  <a:pt x="471" y="16270"/>
                </a:lnTo>
                <a:lnTo>
                  <a:pt x="571" y="16133"/>
                </a:lnTo>
                <a:lnTo>
                  <a:pt x="649" y="16270"/>
                </a:lnTo>
                <a:lnTo>
                  <a:pt x="785" y="16133"/>
                </a:lnTo>
                <a:lnTo>
                  <a:pt x="692" y="15943"/>
                </a:lnTo>
                <a:lnTo>
                  <a:pt x="649" y="15753"/>
                </a:lnTo>
                <a:lnTo>
                  <a:pt x="692" y="15753"/>
                </a:lnTo>
                <a:lnTo>
                  <a:pt x="692" y="15563"/>
                </a:lnTo>
                <a:lnTo>
                  <a:pt x="785" y="15436"/>
                </a:lnTo>
                <a:lnTo>
                  <a:pt x="785" y="15320"/>
                </a:lnTo>
                <a:lnTo>
                  <a:pt x="835" y="15246"/>
                </a:lnTo>
                <a:lnTo>
                  <a:pt x="913" y="14929"/>
                </a:lnTo>
                <a:lnTo>
                  <a:pt x="835" y="14929"/>
                </a:lnTo>
                <a:lnTo>
                  <a:pt x="649" y="14612"/>
                </a:lnTo>
                <a:lnTo>
                  <a:pt x="442" y="14485"/>
                </a:lnTo>
                <a:lnTo>
                  <a:pt x="471" y="14274"/>
                </a:lnTo>
                <a:lnTo>
                  <a:pt x="471" y="14221"/>
                </a:lnTo>
                <a:lnTo>
                  <a:pt x="471" y="14094"/>
                </a:lnTo>
                <a:lnTo>
                  <a:pt x="571" y="13967"/>
                </a:lnTo>
                <a:lnTo>
                  <a:pt x="649" y="13566"/>
                </a:lnTo>
                <a:lnTo>
                  <a:pt x="785" y="13249"/>
                </a:lnTo>
                <a:lnTo>
                  <a:pt x="692" y="13133"/>
                </a:lnTo>
                <a:lnTo>
                  <a:pt x="571" y="12942"/>
                </a:lnTo>
                <a:lnTo>
                  <a:pt x="835" y="12625"/>
                </a:lnTo>
                <a:lnTo>
                  <a:pt x="999" y="12435"/>
                </a:lnTo>
                <a:lnTo>
                  <a:pt x="999" y="12372"/>
                </a:lnTo>
                <a:lnTo>
                  <a:pt x="1205" y="12034"/>
                </a:lnTo>
                <a:lnTo>
                  <a:pt x="1262" y="11928"/>
                </a:lnTo>
                <a:lnTo>
                  <a:pt x="1391" y="11780"/>
                </a:lnTo>
                <a:lnTo>
                  <a:pt x="1562" y="11590"/>
                </a:lnTo>
                <a:lnTo>
                  <a:pt x="1605" y="11537"/>
                </a:lnTo>
                <a:lnTo>
                  <a:pt x="1690" y="11537"/>
                </a:lnTo>
                <a:lnTo>
                  <a:pt x="1826" y="11273"/>
                </a:lnTo>
                <a:lnTo>
                  <a:pt x="1954" y="11083"/>
                </a:lnTo>
                <a:lnTo>
                  <a:pt x="2118" y="10882"/>
                </a:lnTo>
                <a:lnTo>
                  <a:pt x="1954" y="10755"/>
                </a:lnTo>
                <a:lnTo>
                  <a:pt x="1954" y="10703"/>
                </a:lnTo>
                <a:lnTo>
                  <a:pt x="2040" y="10185"/>
                </a:lnTo>
                <a:lnTo>
                  <a:pt x="2118" y="9878"/>
                </a:lnTo>
                <a:lnTo>
                  <a:pt x="2040" y="9878"/>
                </a:lnTo>
                <a:lnTo>
                  <a:pt x="1954" y="9752"/>
                </a:lnTo>
                <a:lnTo>
                  <a:pt x="1897" y="9562"/>
                </a:lnTo>
                <a:lnTo>
                  <a:pt x="1954" y="9403"/>
                </a:lnTo>
                <a:lnTo>
                  <a:pt x="2040" y="9223"/>
                </a:lnTo>
                <a:lnTo>
                  <a:pt x="2118" y="9223"/>
                </a:lnTo>
                <a:lnTo>
                  <a:pt x="2118" y="9171"/>
                </a:lnTo>
                <a:lnTo>
                  <a:pt x="2161" y="9171"/>
                </a:lnTo>
                <a:lnTo>
                  <a:pt x="2254" y="9171"/>
                </a:lnTo>
                <a:lnTo>
                  <a:pt x="2518" y="8917"/>
                </a:lnTo>
                <a:lnTo>
                  <a:pt x="2603" y="8917"/>
                </a:lnTo>
                <a:lnTo>
                  <a:pt x="2732" y="8854"/>
                </a:lnTo>
                <a:lnTo>
                  <a:pt x="2825" y="8854"/>
                </a:lnTo>
                <a:lnTo>
                  <a:pt x="2853" y="8526"/>
                </a:lnTo>
                <a:lnTo>
                  <a:pt x="2939" y="8399"/>
                </a:lnTo>
                <a:lnTo>
                  <a:pt x="3039" y="8399"/>
                </a:lnTo>
                <a:lnTo>
                  <a:pt x="3160" y="8325"/>
                </a:lnTo>
                <a:lnTo>
                  <a:pt x="3039" y="8199"/>
                </a:lnTo>
                <a:lnTo>
                  <a:pt x="3039" y="8072"/>
                </a:lnTo>
                <a:lnTo>
                  <a:pt x="3160" y="7871"/>
                </a:lnTo>
                <a:lnTo>
                  <a:pt x="3203" y="7871"/>
                </a:lnTo>
                <a:lnTo>
                  <a:pt x="3203" y="7691"/>
                </a:lnTo>
                <a:lnTo>
                  <a:pt x="3509" y="7375"/>
                </a:lnTo>
                <a:lnTo>
                  <a:pt x="3559" y="7375"/>
                </a:lnTo>
                <a:lnTo>
                  <a:pt x="3723" y="7174"/>
                </a:lnTo>
                <a:lnTo>
                  <a:pt x="3638" y="7036"/>
                </a:lnTo>
                <a:lnTo>
                  <a:pt x="3723" y="6994"/>
                </a:lnTo>
                <a:lnTo>
                  <a:pt x="3852" y="6677"/>
                </a:lnTo>
                <a:lnTo>
                  <a:pt x="4066" y="6339"/>
                </a:lnTo>
                <a:lnTo>
                  <a:pt x="4066" y="6212"/>
                </a:lnTo>
                <a:lnTo>
                  <a:pt x="4066" y="5906"/>
                </a:lnTo>
                <a:lnTo>
                  <a:pt x="4330" y="5843"/>
                </a:lnTo>
                <a:lnTo>
                  <a:pt x="4330" y="5504"/>
                </a:lnTo>
                <a:lnTo>
                  <a:pt x="4451" y="5504"/>
                </a:lnTo>
                <a:lnTo>
                  <a:pt x="4451" y="5388"/>
                </a:lnTo>
                <a:lnTo>
                  <a:pt x="4544" y="5388"/>
                </a:lnTo>
                <a:lnTo>
                  <a:pt x="4422" y="5198"/>
                </a:lnTo>
                <a:lnTo>
                  <a:pt x="4294" y="5135"/>
                </a:lnTo>
                <a:lnTo>
                  <a:pt x="4294" y="5198"/>
                </a:lnTo>
                <a:lnTo>
                  <a:pt x="3980" y="5314"/>
                </a:lnTo>
                <a:lnTo>
                  <a:pt x="3852" y="5314"/>
                </a:lnTo>
                <a:lnTo>
                  <a:pt x="3723" y="5314"/>
                </a:lnTo>
                <a:lnTo>
                  <a:pt x="3723" y="5198"/>
                </a:lnTo>
                <a:lnTo>
                  <a:pt x="3773" y="5135"/>
                </a:lnTo>
                <a:lnTo>
                  <a:pt x="3852" y="4997"/>
                </a:lnTo>
                <a:lnTo>
                  <a:pt x="3852" y="4871"/>
                </a:lnTo>
                <a:lnTo>
                  <a:pt x="3852" y="4807"/>
                </a:lnTo>
                <a:lnTo>
                  <a:pt x="3937" y="4807"/>
                </a:lnTo>
                <a:lnTo>
                  <a:pt x="3980" y="4554"/>
                </a:lnTo>
                <a:lnTo>
                  <a:pt x="4066" y="4501"/>
                </a:lnTo>
                <a:lnTo>
                  <a:pt x="4066" y="4353"/>
                </a:lnTo>
                <a:lnTo>
                  <a:pt x="4116" y="4353"/>
                </a:lnTo>
                <a:lnTo>
                  <a:pt x="4194" y="4353"/>
                </a:lnTo>
                <a:lnTo>
                  <a:pt x="4194" y="4311"/>
                </a:lnTo>
                <a:lnTo>
                  <a:pt x="4194" y="4163"/>
                </a:lnTo>
                <a:lnTo>
                  <a:pt x="4116" y="4163"/>
                </a:lnTo>
                <a:lnTo>
                  <a:pt x="4116" y="3962"/>
                </a:lnTo>
                <a:lnTo>
                  <a:pt x="4294" y="3846"/>
                </a:lnTo>
                <a:lnTo>
                  <a:pt x="4330" y="3846"/>
                </a:lnTo>
                <a:lnTo>
                  <a:pt x="4544" y="3962"/>
                </a:lnTo>
                <a:lnTo>
                  <a:pt x="4636" y="3846"/>
                </a:lnTo>
                <a:lnTo>
                  <a:pt x="4843" y="3782"/>
                </a:lnTo>
                <a:lnTo>
                  <a:pt x="4900" y="3962"/>
                </a:lnTo>
                <a:lnTo>
                  <a:pt x="5021" y="3846"/>
                </a:lnTo>
                <a:lnTo>
                  <a:pt x="5107" y="3846"/>
                </a:lnTo>
                <a:lnTo>
                  <a:pt x="5021" y="3962"/>
                </a:lnTo>
                <a:lnTo>
                  <a:pt x="4979" y="4163"/>
                </a:lnTo>
                <a:lnTo>
                  <a:pt x="4979" y="4353"/>
                </a:lnTo>
                <a:lnTo>
                  <a:pt x="5107" y="4353"/>
                </a:lnTo>
                <a:lnTo>
                  <a:pt x="5235" y="4353"/>
                </a:lnTo>
                <a:lnTo>
                  <a:pt x="5321" y="4501"/>
                </a:lnTo>
                <a:lnTo>
                  <a:pt x="5585" y="4353"/>
                </a:lnTo>
                <a:lnTo>
                  <a:pt x="5663" y="4311"/>
                </a:lnTo>
                <a:lnTo>
                  <a:pt x="5884" y="4353"/>
                </a:lnTo>
                <a:lnTo>
                  <a:pt x="5927" y="4311"/>
                </a:lnTo>
                <a:lnTo>
                  <a:pt x="6106" y="4046"/>
                </a:lnTo>
                <a:lnTo>
                  <a:pt x="6141" y="4046"/>
                </a:lnTo>
                <a:lnTo>
                  <a:pt x="6141" y="3962"/>
                </a:lnTo>
                <a:lnTo>
                  <a:pt x="6106" y="3846"/>
                </a:lnTo>
                <a:lnTo>
                  <a:pt x="6106" y="3782"/>
                </a:lnTo>
                <a:lnTo>
                  <a:pt x="6141" y="3782"/>
                </a:lnTo>
                <a:lnTo>
                  <a:pt x="6277" y="3846"/>
                </a:lnTo>
                <a:lnTo>
                  <a:pt x="6362" y="3782"/>
                </a:lnTo>
                <a:lnTo>
                  <a:pt x="6362" y="3518"/>
                </a:lnTo>
                <a:lnTo>
                  <a:pt x="6448" y="3518"/>
                </a:lnTo>
                <a:lnTo>
                  <a:pt x="6491" y="3465"/>
                </a:lnTo>
                <a:lnTo>
                  <a:pt x="6491" y="3339"/>
                </a:lnTo>
                <a:lnTo>
                  <a:pt x="6362" y="3465"/>
                </a:lnTo>
                <a:lnTo>
                  <a:pt x="6362" y="3201"/>
                </a:lnTo>
                <a:lnTo>
                  <a:pt x="6583" y="3022"/>
                </a:lnTo>
                <a:lnTo>
                  <a:pt x="6619" y="2948"/>
                </a:lnTo>
                <a:lnTo>
                  <a:pt x="6705" y="2948"/>
                </a:lnTo>
                <a:close/>
              </a:path>
            </a:pathLst>
          </a:custGeom>
          <a:solidFill>
            <a:srgbClr val="00FFFF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21509" name="Freeform 189"/>
          <p:cNvSpPr>
            <a:spLocks/>
          </p:cNvSpPr>
          <p:nvPr/>
        </p:nvSpPr>
        <p:spPr bwMode="auto">
          <a:xfrm>
            <a:off x="7861300" y="2970213"/>
            <a:ext cx="20638" cy="20637"/>
          </a:xfrm>
          <a:custGeom>
            <a:avLst/>
            <a:gdLst>
              <a:gd name="T0" fmla="*/ 0 w 20000"/>
              <a:gd name="T1" fmla="*/ 20629 h 20000"/>
              <a:gd name="T2" fmla="*/ 8389 w 20000"/>
              <a:gd name="T3" fmla="*/ 11978 h 20000"/>
              <a:gd name="T4" fmla="*/ 0 w 20000"/>
              <a:gd name="T5" fmla="*/ 0 h 20000"/>
              <a:gd name="T6" fmla="*/ 11616 w 20000"/>
              <a:gd name="T7" fmla="*/ 0 h 20000"/>
              <a:gd name="T8" fmla="*/ 20651 w 20000"/>
              <a:gd name="T9" fmla="*/ 11978 h 20000"/>
              <a:gd name="T10" fmla="*/ 11616 w 20000"/>
              <a:gd name="T11" fmla="*/ 11978 h 20000"/>
              <a:gd name="T12" fmla="*/ 0 w 20000"/>
              <a:gd name="T13" fmla="*/ 20629 h 20000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20000" h="20000">
                <a:moveTo>
                  <a:pt x="0" y="19375"/>
                </a:moveTo>
                <a:lnTo>
                  <a:pt x="7879" y="11250"/>
                </a:lnTo>
                <a:lnTo>
                  <a:pt x="0" y="0"/>
                </a:lnTo>
                <a:lnTo>
                  <a:pt x="10909" y="0"/>
                </a:lnTo>
                <a:lnTo>
                  <a:pt x="19394" y="11250"/>
                </a:lnTo>
                <a:lnTo>
                  <a:pt x="10909" y="11250"/>
                </a:lnTo>
                <a:lnTo>
                  <a:pt x="0" y="19375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10" name="Freeform 188"/>
          <p:cNvSpPr>
            <a:spLocks/>
          </p:cNvSpPr>
          <p:nvPr/>
        </p:nvSpPr>
        <p:spPr bwMode="auto">
          <a:xfrm>
            <a:off x="8053388" y="2981325"/>
            <a:ext cx="20637" cy="15875"/>
          </a:xfrm>
          <a:custGeom>
            <a:avLst/>
            <a:gdLst>
              <a:gd name="T0" fmla="*/ 0 w 20000"/>
              <a:gd name="T1" fmla="*/ 0 h 20000"/>
              <a:gd name="T2" fmla="*/ 20629 w 20000"/>
              <a:gd name="T3" fmla="*/ 0 h 20000"/>
              <a:gd name="T4" fmla="*/ 11978 w 20000"/>
              <a:gd name="T5" fmla="*/ 12097 h 20000"/>
              <a:gd name="T6" fmla="*/ 0 w 20000"/>
              <a:gd name="T7" fmla="*/ 6552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19375" y="0"/>
                </a:lnTo>
                <a:lnTo>
                  <a:pt x="11250" y="19200"/>
                </a:lnTo>
                <a:lnTo>
                  <a:pt x="0" y="10400"/>
                </a:lnTo>
                <a:lnTo>
                  <a:pt x="0" y="0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11" name="Freeform 187"/>
          <p:cNvSpPr>
            <a:spLocks/>
          </p:cNvSpPr>
          <p:nvPr/>
        </p:nvSpPr>
        <p:spPr bwMode="auto">
          <a:xfrm>
            <a:off x="5257800" y="6064250"/>
            <a:ext cx="15875" cy="26988"/>
          </a:xfrm>
          <a:custGeom>
            <a:avLst/>
            <a:gdLst>
              <a:gd name="T0" fmla="*/ 3528 w 20000"/>
              <a:gd name="T1" fmla="*/ 0 h 20000"/>
              <a:gd name="T2" fmla="*/ 0 w 20000"/>
              <a:gd name="T3" fmla="*/ 15244 h 20000"/>
              <a:gd name="T4" fmla="*/ 0 w 20000"/>
              <a:gd name="T5" fmla="*/ 35572 h 20000"/>
              <a:gd name="T6" fmla="*/ 3528 w 20000"/>
              <a:gd name="T7" fmla="*/ 35572 h 20000"/>
              <a:gd name="T8" fmla="*/ 12097 w 20000"/>
              <a:gd name="T9" fmla="*/ 35572 h 20000"/>
              <a:gd name="T10" fmla="*/ 12097 w 20000"/>
              <a:gd name="T11" fmla="*/ 24560 h 20000"/>
              <a:gd name="T12" fmla="*/ 9073 w 20000"/>
              <a:gd name="T13" fmla="*/ 15244 h 20000"/>
              <a:gd name="T14" fmla="*/ 9073 w 20000"/>
              <a:gd name="T15" fmla="*/ 10162 h 20000"/>
              <a:gd name="T16" fmla="*/ 3528 w 20000"/>
              <a:gd name="T17" fmla="*/ 0 h 20000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20000" h="20000">
                <a:moveTo>
                  <a:pt x="5600" y="0"/>
                </a:moveTo>
                <a:lnTo>
                  <a:pt x="0" y="8372"/>
                </a:lnTo>
                <a:lnTo>
                  <a:pt x="0" y="19535"/>
                </a:lnTo>
                <a:lnTo>
                  <a:pt x="5600" y="19535"/>
                </a:lnTo>
                <a:lnTo>
                  <a:pt x="19200" y="19535"/>
                </a:lnTo>
                <a:lnTo>
                  <a:pt x="19200" y="13488"/>
                </a:lnTo>
                <a:lnTo>
                  <a:pt x="14400" y="8372"/>
                </a:lnTo>
                <a:lnTo>
                  <a:pt x="14400" y="5581"/>
                </a:lnTo>
                <a:lnTo>
                  <a:pt x="5600" y="0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12" name="Freeform 186"/>
          <p:cNvSpPr>
            <a:spLocks/>
          </p:cNvSpPr>
          <p:nvPr/>
        </p:nvSpPr>
        <p:spPr bwMode="auto">
          <a:xfrm>
            <a:off x="8266113" y="3189288"/>
            <a:ext cx="61912" cy="104775"/>
          </a:xfrm>
          <a:custGeom>
            <a:avLst/>
            <a:gdLst>
              <a:gd name="T0" fmla="*/ 189680 w 20000"/>
              <a:gd name="T1" fmla="*/ 545542 h 20000"/>
              <a:gd name="T2" fmla="*/ 116574 w 20000"/>
              <a:gd name="T3" fmla="*/ 123828 h 20000"/>
              <a:gd name="T4" fmla="*/ 23709 w 20000"/>
              <a:gd name="T5" fmla="*/ 0 h 20000"/>
              <a:gd name="T6" fmla="*/ 0 w 20000"/>
              <a:gd name="T7" fmla="*/ 421714 h 20000"/>
              <a:gd name="T8" fmla="*/ 189680 w 20000"/>
              <a:gd name="T9" fmla="*/ 545542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19794" y="19878"/>
                </a:moveTo>
                <a:lnTo>
                  <a:pt x="12165" y="4512"/>
                </a:lnTo>
                <a:lnTo>
                  <a:pt x="2474" y="0"/>
                </a:lnTo>
                <a:lnTo>
                  <a:pt x="0" y="15366"/>
                </a:lnTo>
                <a:lnTo>
                  <a:pt x="19794" y="19878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13" name="Freeform 185"/>
          <p:cNvSpPr>
            <a:spLocks/>
          </p:cNvSpPr>
          <p:nvPr/>
        </p:nvSpPr>
        <p:spPr bwMode="auto">
          <a:xfrm>
            <a:off x="2809875" y="984250"/>
            <a:ext cx="4959350" cy="5032375"/>
          </a:xfrm>
          <a:custGeom>
            <a:avLst/>
            <a:gdLst>
              <a:gd name="T0" fmla="*/ 1177923239 w 20000"/>
              <a:gd name="T1" fmla="*/ 468825365 h 20000"/>
              <a:gd name="T2" fmla="*/ 1190220939 w 20000"/>
              <a:gd name="T3" fmla="*/ 357649382 h 20000"/>
              <a:gd name="T4" fmla="*/ 1182842418 w 20000"/>
              <a:gd name="T5" fmla="*/ 278192961 h 20000"/>
              <a:gd name="T6" fmla="*/ 1116681466 w 20000"/>
              <a:gd name="T7" fmla="*/ 268316170 h 20000"/>
              <a:gd name="T8" fmla="*/ 1070073494 w 20000"/>
              <a:gd name="T9" fmla="*/ 240648927 h 20000"/>
              <a:gd name="T10" fmla="*/ 1014488603 w 20000"/>
              <a:gd name="T11" fmla="*/ 224061213 h 20000"/>
              <a:gd name="T12" fmla="*/ 956382379 w 20000"/>
              <a:gd name="T13" fmla="*/ 204561011 h 20000"/>
              <a:gd name="T14" fmla="*/ 904732733 w 20000"/>
              <a:gd name="T15" fmla="*/ 161065691 h 20000"/>
              <a:gd name="T16" fmla="*/ 858924209 w 20000"/>
              <a:gd name="T17" fmla="*/ 158849685 h 20000"/>
              <a:gd name="T18" fmla="*/ 826643056 w 20000"/>
              <a:gd name="T19" fmla="*/ 104654780 h 20000"/>
              <a:gd name="T20" fmla="*/ 773763490 w 20000"/>
              <a:gd name="T21" fmla="*/ 84204970 h 20000"/>
              <a:gd name="T22" fmla="*/ 728077958 w 20000"/>
              <a:gd name="T23" fmla="*/ 56220939 h 20000"/>
              <a:gd name="T24" fmla="*/ 624778417 w 20000"/>
              <a:gd name="T25" fmla="*/ 18550341 h 20000"/>
              <a:gd name="T26" fmla="*/ 615186290 w 20000"/>
              <a:gd name="T27" fmla="*/ 125104591 h 20000"/>
              <a:gd name="T28" fmla="*/ 544659622 w 20000"/>
              <a:gd name="T29" fmla="*/ 170499130 h 20000"/>
              <a:gd name="T30" fmla="*/ 465278778 w 20000"/>
              <a:gd name="T31" fmla="*/ 224820850 h 20000"/>
              <a:gd name="T32" fmla="*/ 429677340 w 20000"/>
              <a:gd name="T33" fmla="*/ 252804881 h 20000"/>
              <a:gd name="T34" fmla="*/ 348759346 w 20000"/>
              <a:gd name="T35" fmla="*/ 242231609 h 20000"/>
              <a:gd name="T36" fmla="*/ 321212636 w 20000"/>
              <a:gd name="T37" fmla="*/ 196520534 h 20000"/>
              <a:gd name="T38" fmla="*/ 284689007 w 20000"/>
              <a:gd name="T39" fmla="*/ 215893920 h 20000"/>
              <a:gd name="T40" fmla="*/ 309714383 w 20000"/>
              <a:gd name="T41" fmla="*/ 296426765 h 20000"/>
              <a:gd name="T42" fmla="*/ 306701578 w 20000"/>
              <a:gd name="T43" fmla="*/ 345936780 h 20000"/>
              <a:gd name="T44" fmla="*/ 244352878 w 20000"/>
              <a:gd name="T45" fmla="*/ 346949797 h 20000"/>
              <a:gd name="T46" fmla="*/ 189259707 w 20000"/>
              <a:gd name="T47" fmla="*/ 341821556 h 20000"/>
              <a:gd name="T48" fmla="*/ 128940124 w 20000"/>
              <a:gd name="T49" fmla="*/ 305227131 h 20000"/>
              <a:gd name="T50" fmla="*/ 83316088 w 20000"/>
              <a:gd name="T51" fmla="*/ 326436579 h 20000"/>
              <a:gd name="T52" fmla="*/ 5041923 w 20000"/>
              <a:gd name="T53" fmla="*/ 341188231 h 20000"/>
              <a:gd name="T54" fmla="*/ 43164447 w 20000"/>
              <a:gd name="T55" fmla="*/ 376959611 h 20000"/>
              <a:gd name="T56" fmla="*/ 45009077 w 20000"/>
              <a:gd name="T57" fmla="*/ 397092885 h 20000"/>
              <a:gd name="T58" fmla="*/ 58290464 w 20000"/>
              <a:gd name="T59" fmla="*/ 440714770 h 20000"/>
              <a:gd name="T60" fmla="*/ 141545056 w 20000"/>
              <a:gd name="T61" fmla="*/ 478765312 h 20000"/>
              <a:gd name="T62" fmla="*/ 188030036 w 20000"/>
              <a:gd name="T63" fmla="*/ 495226462 h 20000"/>
              <a:gd name="T64" fmla="*/ 204570212 w 20000"/>
              <a:gd name="T65" fmla="*/ 524160102 h 20000"/>
              <a:gd name="T66" fmla="*/ 238880483 w 20000"/>
              <a:gd name="T67" fmla="*/ 550181255 h 20000"/>
              <a:gd name="T68" fmla="*/ 268640550 w 20000"/>
              <a:gd name="T69" fmla="*/ 653886175 h 20000"/>
              <a:gd name="T70" fmla="*/ 326869519 w 20000"/>
              <a:gd name="T71" fmla="*/ 700547111 h 20000"/>
              <a:gd name="T72" fmla="*/ 328775645 w 20000"/>
              <a:gd name="T73" fmla="*/ 758414391 h 20000"/>
              <a:gd name="T74" fmla="*/ 369726734 w 20000"/>
              <a:gd name="T75" fmla="*/ 827107819 h 20000"/>
              <a:gd name="T76" fmla="*/ 365176530 w 20000"/>
              <a:gd name="T77" fmla="*/ 840846706 h 20000"/>
              <a:gd name="T78" fmla="*/ 325024888 w 20000"/>
              <a:gd name="T79" fmla="*/ 908590525 h 20000"/>
              <a:gd name="T80" fmla="*/ 269747229 w 20000"/>
              <a:gd name="T81" fmla="*/ 1091752117 h 20000"/>
              <a:gd name="T82" fmla="*/ 299015577 w 20000"/>
              <a:gd name="T83" fmla="*/ 1143984395 h 20000"/>
              <a:gd name="T84" fmla="*/ 397457683 w 20000"/>
              <a:gd name="T85" fmla="*/ 1186530106 h 20000"/>
              <a:gd name="T86" fmla="*/ 499773537 w 20000"/>
              <a:gd name="T87" fmla="*/ 1199255725 h 20000"/>
              <a:gd name="T88" fmla="*/ 612542213 w 20000"/>
              <a:gd name="T89" fmla="*/ 1229455762 h 20000"/>
              <a:gd name="T90" fmla="*/ 710799831 w 20000"/>
              <a:gd name="T91" fmla="*/ 1261111665 h 20000"/>
              <a:gd name="T92" fmla="*/ 749045346 w 20000"/>
              <a:gd name="T93" fmla="*/ 1202294776 h 20000"/>
              <a:gd name="T94" fmla="*/ 813915132 w 20000"/>
              <a:gd name="T95" fmla="*/ 1113151537 h 20000"/>
              <a:gd name="T96" fmla="*/ 944761382 w 20000"/>
              <a:gd name="T97" fmla="*/ 1102261729 h 20000"/>
              <a:gd name="T98" fmla="*/ 988848020 w 20000"/>
              <a:gd name="T99" fmla="*/ 1113151537 h 20000"/>
              <a:gd name="T100" fmla="*/ 1047261476 w 20000"/>
              <a:gd name="T101" fmla="*/ 1143984395 h 20000"/>
              <a:gd name="T102" fmla="*/ 1125535641 w 20000"/>
              <a:gd name="T103" fmla="*/ 1130562296 h 20000"/>
              <a:gd name="T104" fmla="*/ 1164703348 w 20000"/>
              <a:gd name="T105" fmla="*/ 1077190185 h 20000"/>
              <a:gd name="T106" fmla="*/ 1212295006 w 20000"/>
              <a:gd name="T107" fmla="*/ 1036480788 h 20000"/>
              <a:gd name="T108" fmla="*/ 1153082351 w 20000"/>
              <a:gd name="T109" fmla="*/ 969623169 h 20000"/>
              <a:gd name="T110" fmla="*/ 1122522836 w 20000"/>
              <a:gd name="T111" fmla="*/ 868957050 h 20000"/>
              <a:gd name="T112" fmla="*/ 1154803989 w 20000"/>
              <a:gd name="T113" fmla="*/ 799314012 h 20000"/>
              <a:gd name="T114" fmla="*/ 1141768585 w 20000"/>
              <a:gd name="T115" fmla="*/ 726441951 h 20000"/>
              <a:gd name="T116" fmla="*/ 1112131262 w 20000"/>
              <a:gd name="T117" fmla="*/ 665409055 h 20000"/>
              <a:gd name="T118" fmla="*/ 1057653050 w 20000"/>
              <a:gd name="T119" fmla="*/ 702320016 h 20000"/>
              <a:gd name="T120" fmla="*/ 1044248671 w 20000"/>
              <a:gd name="T121" fmla="*/ 665409055 h 20000"/>
              <a:gd name="T122" fmla="*/ 1097620204 w 20000"/>
              <a:gd name="T123" fmla="*/ 575442771 h 20000"/>
              <a:gd name="T124" fmla="*/ 1125535641 w 20000"/>
              <a:gd name="T125" fmla="*/ 512637222 h 20000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60000 65536"/>
              <a:gd name="T184" fmla="*/ 0 60000 65536"/>
              <a:gd name="T185" fmla="*/ 0 60000 65536"/>
              <a:gd name="T186" fmla="*/ 0 60000 65536"/>
              <a:gd name="T187" fmla="*/ 0 60000 65536"/>
              <a:gd name="T188" fmla="*/ 0 60000 65536"/>
            </a:gdLst>
            <a:ahLst/>
            <a:cxnLst>
              <a:cxn ang="T126">
                <a:pos x="T0" y="T1"/>
              </a:cxn>
              <a:cxn ang="T127">
                <a:pos x="T2" y="T3"/>
              </a:cxn>
              <a:cxn ang="T128">
                <a:pos x="T4" y="T5"/>
              </a:cxn>
              <a:cxn ang="T129">
                <a:pos x="T6" y="T7"/>
              </a:cxn>
              <a:cxn ang="T130">
                <a:pos x="T8" y="T9"/>
              </a:cxn>
              <a:cxn ang="T131">
                <a:pos x="T10" y="T11"/>
              </a:cxn>
              <a:cxn ang="T132">
                <a:pos x="T12" y="T13"/>
              </a:cxn>
              <a:cxn ang="T133">
                <a:pos x="T14" y="T15"/>
              </a:cxn>
              <a:cxn ang="T134">
                <a:pos x="T16" y="T17"/>
              </a:cxn>
              <a:cxn ang="T135">
                <a:pos x="T18" y="T19"/>
              </a:cxn>
              <a:cxn ang="T136">
                <a:pos x="T20" y="T21"/>
              </a:cxn>
              <a:cxn ang="T137">
                <a:pos x="T22" y="T23"/>
              </a:cxn>
              <a:cxn ang="T138">
                <a:pos x="T24" y="T25"/>
              </a:cxn>
              <a:cxn ang="T139">
                <a:pos x="T26" y="T27"/>
              </a:cxn>
              <a:cxn ang="T140">
                <a:pos x="T28" y="T29"/>
              </a:cxn>
              <a:cxn ang="T141">
                <a:pos x="T30" y="T31"/>
              </a:cxn>
              <a:cxn ang="T142">
                <a:pos x="T32" y="T33"/>
              </a:cxn>
              <a:cxn ang="T143">
                <a:pos x="T34" y="T35"/>
              </a:cxn>
              <a:cxn ang="T144">
                <a:pos x="T36" y="T37"/>
              </a:cxn>
              <a:cxn ang="T145">
                <a:pos x="T38" y="T39"/>
              </a:cxn>
              <a:cxn ang="T146">
                <a:pos x="T40" y="T41"/>
              </a:cxn>
              <a:cxn ang="T147">
                <a:pos x="T42" y="T43"/>
              </a:cxn>
              <a:cxn ang="T148">
                <a:pos x="T44" y="T45"/>
              </a:cxn>
              <a:cxn ang="T149">
                <a:pos x="T46" y="T47"/>
              </a:cxn>
              <a:cxn ang="T150">
                <a:pos x="T48" y="T49"/>
              </a:cxn>
              <a:cxn ang="T151">
                <a:pos x="T50" y="T51"/>
              </a:cxn>
              <a:cxn ang="T152">
                <a:pos x="T52" y="T53"/>
              </a:cxn>
              <a:cxn ang="T153">
                <a:pos x="T54" y="T55"/>
              </a:cxn>
              <a:cxn ang="T154">
                <a:pos x="T56" y="T57"/>
              </a:cxn>
              <a:cxn ang="T155">
                <a:pos x="T58" y="T59"/>
              </a:cxn>
              <a:cxn ang="T156">
                <a:pos x="T60" y="T61"/>
              </a:cxn>
              <a:cxn ang="T157">
                <a:pos x="T62" y="T63"/>
              </a:cxn>
              <a:cxn ang="T158">
                <a:pos x="T64" y="T65"/>
              </a:cxn>
              <a:cxn ang="T159">
                <a:pos x="T66" y="T67"/>
              </a:cxn>
              <a:cxn ang="T160">
                <a:pos x="T68" y="T69"/>
              </a:cxn>
              <a:cxn ang="T161">
                <a:pos x="T70" y="T71"/>
              </a:cxn>
              <a:cxn ang="T162">
                <a:pos x="T72" y="T73"/>
              </a:cxn>
              <a:cxn ang="T163">
                <a:pos x="T74" y="T75"/>
              </a:cxn>
              <a:cxn ang="T164">
                <a:pos x="T76" y="T77"/>
              </a:cxn>
              <a:cxn ang="T165">
                <a:pos x="T78" y="T79"/>
              </a:cxn>
              <a:cxn ang="T166">
                <a:pos x="T80" y="T81"/>
              </a:cxn>
              <a:cxn ang="T167">
                <a:pos x="T82" y="T83"/>
              </a:cxn>
              <a:cxn ang="T168">
                <a:pos x="T84" y="T85"/>
              </a:cxn>
              <a:cxn ang="T169">
                <a:pos x="T86" y="T87"/>
              </a:cxn>
              <a:cxn ang="T170">
                <a:pos x="T88" y="T89"/>
              </a:cxn>
              <a:cxn ang="T171">
                <a:pos x="T90" y="T91"/>
              </a:cxn>
              <a:cxn ang="T172">
                <a:pos x="T92" y="T93"/>
              </a:cxn>
              <a:cxn ang="T173">
                <a:pos x="T94" y="T95"/>
              </a:cxn>
              <a:cxn ang="T174">
                <a:pos x="T96" y="T97"/>
              </a:cxn>
              <a:cxn ang="T175">
                <a:pos x="T98" y="T99"/>
              </a:cxn>
              <a:cxn ang="T176">
                <a:pos x="T100" y="T101"/>
              </a:cxn>
              <a:cxn ang="T177">
                <a:pos x="T102" y="T103"/>
              </a:cxn>
              <a:cxn ang="T178">
                <a:pos x="T104" y="T105"/>
              </a:cxn>
              <a:cxn ang="T179">
                <a:pos x="T106" y="T107"/>
              </a:cxn>
              <a:cxn ang="T180">
                <a:pos x="T108" y="T109"/>
              </a:cxn>
              <a:cxn ang="T181">
                <a:pos x="T110" y="T111"/>
              </a:cxn>
              <a:cxn ang="T182">
                <a:pos x="T112" y="T113"/>
              </a:cxn>
              <a:cxn ang="T183">
                <a:pos x="T114" y="T115"/>
              </a:cxn>
              <a:cxn ang="T184">
                <a:pos x="T116" y="T117"/>
              </a:cxn>
              <a:cxn ang="T185">
                <a:pos x="T118" y="T119"/>
              </a:cxn>
              <a:cxn ang="T186">
                <a:pos x="T120" y="T121"/>
              </a:cxn>
              <a:cxn ang="T187">
                <a:pos x="T122" y="T123"/>
              </a:cxn>
              <a:cxn ang="T188">
                <a:pos x="T124" y="T125"/>
              </a:cxn>
            </a:cxnLst>
            <a:rect l="0" t="0" r="r" b="b"/>
            <a:pathLst>
              <a:path w="20000" h="20000">
                <a:moveTo>
                  <a:pt x="18569" y="7956"/>
                </a:moveTo>
                <a:lnTo>
                  <a:pt x="18584" y="8001"/>
                </a:lnTo>
                <a:lnTo>
                  <a:pt x="18630" y="7971"/>
                </a:lnTo>
                <a:lnTo>
                  <a:pt x="18663" y="7971"/>
                </a:lnTo>
                <a:lnTo>
                  <a:pt x="18630" y="8001"/>
                </a:lnTo>
                <a:lnTo>
                  <a:pt x="18612" y="8046"/>
                </a:lnTo>
                <a:lnTo>
                  <a:pt x="18612" y="8097"/>
                </a:lnTo>
                <a:lnTo>
                  <a:pt x="18663" y="8097"/>
                </a:lnTo>
                <a:lnTo>
                  <a:pt x="18707" y="8097"/>
                </a:lnTo>
                <a:lnTo>
                  <a:pt x="18738" y="8127"/>
                </a:lnTo>
                <a:lnTo>
                  <a:pt x="18832" y="8097"/>
                </a:lnTo>
                <a:lnTo>
                  <a:pt x="18860" y="8079"/>
                </a:lnTo>
                <a:lnTo>
                  <a:pt x="18942" y="8097"/>
                </a:lnTo>
                <a:lnTo>
                  <a:pt x="18953" y="8079"/>
                </a:lnTo>
                <a:lnTo>
                  <a:pt x="19017" y="8019"/>
                </a:lnTo>
                <a:lnTo>
                  <a:pt x="19035" y="8019"/>
                </a:lnTo>
                <a:lnTo>
                  <a:pt x="19035" y="8001"/>
                </a:lnTo>
                <a:lnTo>
                  <a:pt x="19017" y="7971"/>
                </a:lnTo>
                <a:lnTo>
                  <a:pt x="19017" y="7956"/>
                </a:lnTo>
                <a:lnTo>
                  <a:pt x="19035" y="7956"/>
                </a:lnTo>
                <a:lnTo>
                  <a:pt x="19081" y="7971"/>
                </a:lnTo>
                <a:lnTo>
                  <a:pt x="19111" y="7956"/>
                </a:lnTo>
                <a:lnTo>
                  <a:pt x="19111" y="7895"/>
                </a:lnTo>
                <a:lnTo>
                  <a:pt x="19142" y="7895"/>
                </a:lnTo>
                <a:lnTo>
                  <a:pt x="19157" y="7880"/>
                </a:lnTo>
                <a:lnTo>
                  <a:pt x="19157" y="7850"/>
                </a:lnTo>
                <a:lnTo>
                  <a:pt x="19111" y="7880"/>
                </a:lnTo>
                <a:lnTo>
                  <a:pt x="19111" y="7822"/>
                </a:lnTo>
                <a:lnTo>
                  <a:pt x="19188" y="7774"/>
                </a:lnTo>
                <a:lnTo>
                  <a:pt x="19206" y="7761"/>
                </a:lnTo>
                <a:lnTo>
                  <a:pt x="19237" y="7761"/>
                </a:lnTo>
                <a:lnTo>
                  <a:pt x="19237" y="7696"/>
                </a:lnTo>
                <a:lnTo>
                  <a:pt x="19206" y="7635"/>
                </a:lnTo>
                <a:lnTo>
                  <a:pt x="19188" y="7635"/>
                </a:lnTo>
                <a:lnTo>
                  <a:pt x="19142" y="7574"/>
                </a:lnTo>
                <a:lnTo>
                  <a:pt x="19111" y="7481"/>
                </a:lnTo>
                <a:lnTo>
                  <a:pt x="19142" y="7433"/>
                </a:lnTo>
                <a:lnTo>
                  <a:pt x="19157" y="7405"/>
                </a:lnTo>
                <a:lnTo>
                  <a:pt x="19142" y="7360"/>
                </a:lnTo>
                <a:lnTo>
                  <a:pt x="19111" y="7312"/>
                </a:lnTo>
                <a:lnTo>
                  <a:pt x="19142" y="7239"/>
                </a:lnTo>
                <a:lnTo>
                  <a:pt x="19142" y="7208"/>
                </a:lnTo>
                <a:lnTo>
                  <a:pt x="19142" y="7193"/>
                </a:lnTo>
                <a:lnTo>
                  <a:pt x="19157" y="7115"/>
                </a:lnTo>
                <a:lnTo>
                  <a:pt x="19142" y="7087"/>
                </a:lnTo>
                <a:lnTo>
                  <a:pt x="19188" y="7007"/>
                </a:lnTo>
                <a:lnTo>
                  <a:pt x="19157" y="6961"/>
                </a:lnTo>
                <a:lnTo>
                  <a:pt x="19157" y="6933"/>
                </a:lnTo>
                <a:lnTo>
                  <a:pt x="19206" y="6888"/>
                </a:lnTo>
                <a:lnTo>
                  <a:pt x="19237" y="6837"/>
                </a:lnTo>
                <a:lnTo>
                  <a:pt x="19206" y="6792"/>
                </a:lnTo>
                <a:lnTo>
                  <a:pt x="19188" y="6731"/>
                </a:lnTo>
                <a:lnTo>
                  <a:pt x="19157" y="6719"/>
                </a:lnTo>
                <a:lnTo>
                  <a:pt x="19142" y="6719"/>
                </a:lnTo>
                <a:lnTo>
                  <a:pt x="19142" y="6641"/>
                </a:lnTo>
                <a:lnTo>
                  <a:pt x="19142" y="6598"/>
                </a:lnTo>
                <a:lnTo>
                  <a:pt x="19142" y="6565"/>
                </a:lnTo>
                <a:lnTo>
                  <a:pt x="19142" y="6550"/>
                </a:lnTo>
                <a:lnTo>
                  <a:pt x="19142" y="6519"/>
                </a:lnTo>
                <a:lnTo>
                  <a:pt x="19157" y="6471"/>
                </a:lnTo>
                <a:lnTo>
                  <a:pt x="19157" y="6441"/>
                </a:lnTo>
                <a:lnTo>
                  <a:pt x="19188" y="6396"/>
                </a:lnTo>
                <a:lnTo>
                  <a:pt x="19206" y="6365"/>
                </a:lnTo>
                <a:lnTo>
                  <a:pt x="19206" y="6320"/>
                </a:lnTo>
                <a:lnTo>
                  <a:pt x="19237" y="6320"/>
                </a:lnTo>
                <a:lnTo>
                  <a:pt x="19268" y="6272"/>
                </a:lnTo>
                <a:lnTo>
                  <a:pt x="19280" y="6196"/>
                </a:lnTo>
                <a:lnTo>
                  <a:pt x="19280" y="6075"/>
                </a:lnTo>
                <a:lnTo>
                  <a:pt x="19357" y="6030"/>
                </a:lnTo>
                <a:lnTo>
                  <a:pt x="19357" y="5999"/>
                </a:lnTo>
                <a:lnTo>
                  <a:pt x="19344" y="5954"/>
                </a:lnTo>
                <a:lnTo>
                  <a:pt x="19344" y="5843"/>
                </a:lnTo>
                <a:lnTo>
                  <a:pt x="19357" y="5785"/>
                </a:lnTo>
                <a:lnTo>
                  <a:pt x="19357" y="5752"/>
                </a:lnTo>
                <a:lnTo>
                  <a:pt x="19357" y="5676"/>
                </a:lnTo>
                <a:lnTo>
                  <a:pt x="19357" y="5649"/>
                </a:lnTo>
                <a:lnTo>
                  <a:pt x="19434" y="5603"/>
                </a:lnTo>
                <a:lnTo>
                  <a:pt x="19408" y="5434"/>
                </a:lnTo>
                <a:lnTo>
                  <a:pt x="19434" y="5310"/>
                </a:lnTo>
                <a:lnTo>
                  <a:pt x="19470" y="5310"/>
                </a:lnTo>
                <a:lnTo>
                  <a:pt x="19516" y="5230"/>
                </a:lnTo>
                <a:lnTo>
                  <a:pt x="19529" y="5230"/>
                </a:lnTo>
                <a:lnTo>
                  <a:pt x="19560" y="5187"/>
                </a:lnTo>
                <a:lnTo>
                  <a:pt x="19636" y="5081"/>
                </a:lnTo>
                <a:lnTo>
                  <a:pt x="19636" y="5063"/>
                </a:lnTo>
                <a:lnTo>
                  <a:pt x="19636" y="5005"/>
                </a:lnTo>
                <a:lnTo>
                  <a:pt x="19716" y="5005"/>
                </a:lnTo>
                <a:lnTo>
                  <a:pt x="19716" y="4987"/>
                </a:lnTo>
                <a:lnTo>
                  <a:pt x="19716" y="4942"/>
                </a:lnTo>
                <a:lnTo>
                  <a:pt x="19731" y="4942"/>
                </a:lnTo>
                <a:lnTo>
                  <a:pt x="19764" y="4942"/>
                </a:lnTo>
                <a:lnTo>
                  <a:pt x="19808" y="4912"/>
                </a:lnTo>
                <a:lnTo>
                  <a:pt x="19841" y="4866"/>
                </a:lnTo>
                <a:lnTo>
                  <a:pt x="19841" y="4838"/>
                </a:lnTo>
                <a:lnTo>
                  <a:pt x="19841" y="4745"/>
                </a:lnTo>
                <a:lnTo>
                  <a:pt x="19857" y="4682"/>
                </a:lnTo>
                <a:lnTo>
                  <a:pt x="19918" y="4624"/>
                </a:lnTo>
                <a:lnTo>
                  <a:pt x="19933" y="4561"/>
                </a:lnTo>
                <a:lnTo>
                  <a:pt x="19997" y="4513"/>
                </a:lnTo>
                <a:lnTo>
                  <a:pt x="19997" y="4498"/>
                </a:lnTo>
                <a:lnTo>
                  <a:pt x="19933" y="4498"/>
                </a:lnTo>
                <a:lnTo>
                  <a:pt x="19887" y="4498"/>
                </a:lnTo>
                <a:lnTo>
                  <a:pt x="19841" y="4498"/>
                </a:lnTo>
                <a:lnTo>
                  <a:pt x="19795" y="4467"/>
                </a:lnTo>
                <a:lnTo>
                  <a:pt x="19731" y="4467"/>
                </a:lnTo>
                <a:lnTo>
                  <a:pt x="19529" y="4344"/>
                </a:lnTo>
                <a:lnTo>
                  <a:pt x="19516" y="4366"/>
                </a:lnTo>
                <a:lnTo>
                  <a:pt x="19485" y="4366"/>
                </a:lnTo>
                <a:lnTo>
                  <a:pt x="19470" y="4366"/>
                </a:lnTo>
                <a:lnTo>
                  <a:pt x="19434" y="4394"/>
                </a:lnTo>
                <a:lnTo>
                  <a:pt x="19408" y="4394"/>
                </a:lnTo>
                <a:lnTo>
                  <a:pt x="19344" y="4344"/>
                </a:lnTo>
                <a:lnTo>
                  <a:pt x="19314" y="4366"/>
                </a:lnTo>
                <a:lnTo>
                  <a:pt x="19237" y="4394"/>
                </a:lnTo>
                <a:lnTo>
                  <a:pt x="19237" y="4366"/>
                </a:lnTo>
                <a:lnTo>
                  <a:pt x="19157" y="4366"/>
                </a:lnTo>
                <a:lnTo>
                  <a:pt x="19142" y="4394"/>
                </a:lnTo>
                <a:lnTo>
                  <a:pt x="19081" y="4366"/>
                </a:lnTo>
                <a:lnTo>
                  <a:pt x="19063" y="4344"/>
                </a:lnTo>
                <a:lnTo>
                  <a:pt x="19017" y="4316"/>
                </a:lnTo>
                <a:lnTo>
                  <a:pt x="18953" y="4316"/>
                </a:lnTo>
                <a:lnTo>
                  <a:pt x="18878" y="4271"/>
                </a:lnTo>
                <a:lnTo>
                  <a:pt x="18860" y="4228"/>
                </a:lnTo>
                <a:lnTo>
                  <a:pt x="18860" y="4192"/>
                </a:lnTo>
                <a:lnTo>
                  <a:pt x="18860" y="4177"/>
                </a:lnTo>
                <a:lnTo>
                  <a:pt x="18832" y="4117"/>
                </a:lnTo>
                <a:lnTo>
                  <a:pt x="18781" y="4147"/>
                </a:lnTo>
                <a:lnTo>
                  <a:pt x="18753" y="4101"/>
                </a:lnTo>
                <a:lnTo>
                  <a:pt x="18689" y="4117"/>
                </a:lnTo>
                <a:lnTo>
                  <a:pt x="18663" y="4147"/>
                </a:lnTo>
                <a:lnTo>
                  <a:pt x="18663" y="4192"/>
                </a:lnTo>
                <a:lnTo>
                  <a:pt x="18584" y="4192"/>
                </a:lnTo>
                <a:lnTo>
                  <a:pt x="18569" y="4238"/>
                </a:lnTo>
                <a:lnTo>
                  <a:pt x="18538" y="4271"/>
                </a:lnTo>
                <a:lnTo>
                  <a:pt x="18538" y="4238"/>
                </a:lnTo>
                <a:lnTo>
                  <a:pt x="18494" y="4238"/>
                </a:lnTo>
                <a:lnTo>
                  <a:pt x="18410" y="4238"/>
                </a:lnTo>
                <a:lnTo>
                  <a:pt x="18410" y="4271"/>
                </a:lnTo>
                <a:lnTo>
                  <a:pt x="18379" y="4238"/>
                </a:lnTo>
                <a:lnTo>
                  <a:pt x="18366" y="4238"/>
                </a:lnTo>
                <a:lnTo>
                  <a:pt x="18330" y="4271"/>
                </a:lnTo>
                <a:lnTo>
                  <a:pt x="18305" y="4238"/>
                </a:lnTo>
                <a:lnTo>
                  <a:pt x="18289" y="4228"/>
                </a:lnTo>
                <a:lnTo>
                  <a:pt x="18256" y="4228"/>
                </a:lnTo>
                <a:lnTo>
                  <a:pt x="18256" y="4192"/>
                </a:lnTo>
                <a:lnTo>
                  <a:pt x="18236" y="4192"/>
                </a:lnTo>
                <a:lnTo>
                  <a:pt x="18236" y="4238"/>
                </a:lnTo>
                <a:lnTo>
                  <a:pt x="18210" y="4271"/>
                </a:lnTo>
                <a:lnTo>
                  <a:pt x="18210" y="4301"/>
                </a:lnTo>
                <a:lnTo>
                  <a:pt x="18179" y="4301"/>
                </a:lnTo>
                <a:lnTo>
                  <a:pt x="18179" y="4271"/>
                </a:lnTo>
                <a:lnTo>
                  <a:pt x="18161" y="4238"/>
                </a:lnTo>
                <a:lnTo>
                  <a:pt x="18131" y="4192"/>
                </a:lnTo>
                <a:lnTo>
                  <a:pt x="18131" y="4117"/>
                </a:lnTo>
                <a:lnTo>
                  <a:pt x="18087" y="4117"/>
                </a:lnTo>
                <a:lnTo>
                  <a:pt x="18056" y="4069"/>
                </a:lnTo>
                <a:lnTo>
                  <a:pt x="18036" y="4069"/>
                </a:lnTo>
                <a:lnTo>
                  <a:pt x="18008" y="4101"/>
                </a:lnTo>
                <a:lnTo>
                  <a:pt x="18008" y="4069"/>
                </a:lnTo>
                <a:lnTo>
                  <a:pt x="17974" y="4059"/>
                </a:lnTo>
                <a:lnTo>
                  <a:pt x="17928" y="4101"/>
                </a:lnTo>
                <a:lnTo>
                  <a:pt x="17918" y="4101"/>
                </a:lnTo>
                <a:lnTo>
                  <a:pt x="17882" y="4069"/>
                </a:lnTo>
                <a:lnTo>
                  <a:pt x="17839" y="4101"/>
                </a:lnTo>
                <a:lnTo>
                  <a:pt x="17882" y="4117"/>
                </a:lnTo>
                <a:lnTo>
                  <a:pt x="17882" y="4177"/>
                </a:lnTo>
                <a:lnTo>
                  <a:pt x="17851" y="4177"/>
                </a:lnTo>
                <a:lnTo>
                  <a:pt x="17851" y="4192"/>
                </a:lnTo>
                <a:lnTo>
                  <a:pt x="17851" y="4228"/>
                </a:lnTo>
                <a:lnTo>
                  <a:pt x="17839" y="4228"/>
                </a:lnTo>
                <a:lnTo>
                  <a:pt x="17805" y="4228"/>
                </a:lnTo>
                <a:lnTo>
                  <a:pt x="17759" y="4192"/>
                </a:lnTo>
                <a:lnTo>
                  <a:pt x="17729" y="4192"/>
                </a:lnTo>
                <a:lnTo>
                  <a:pt x="17680" y="4192"/>
                </a:lnTo>
                <a:lnTo>
                  <a:pt x="17652" y="4177"/>
                </a:lnTo>
                <a:lnTo>
                  <a:pt x="17652" y="4147"/>
                </a:lnTo>
                <a:lnTo>
                  <a:pt x="17680" y="4117"/>
                </a:lnTo>
                <a:lnTo>
                  <a:pt x="17652" y="4069"/>
                </a:lnTo>
                <a:lnTo>
                  <a:pt x="17634" y="4101"/>
                </a:lnTo>
                <a:lnTo>
                  <a:pt x="17603" y="4023"/>
                </a:lnTo>
                <a:lnTo>
                  <a:pt x="17603" y="3993"/>
                </a:lnTo>
                <a:lnTo>
                  <a:pt x="17583" y="3993"/>
                </a:lnTo>
                <a:lnTo>
                  <a:pt x="17583" y="3948"/>
                </a:lnTo>
                <a:lnTo>
                  <a:pt x="17557" y="3917"/>
                </a:lnTo>
                <a:lnTo>
                  <a:pt x="17529" y="3917"/>
                </a:lnTo>
                <a:lnTo>
                  <a:pt x="17447" y="3874"/>
                </a:lnTo>
                <a:lnTo>
                  <a:pt x="17447" y="3857"/>
                </a:lnTo>
                <a:lnTo>
                  <a:pt x="17447" y="3826"/>
                </a:lnTo>
                <a:lnTo>
                  <a:pt x="17431" y="3826"/>
                </a:lnTo>
                <a:lnTo>
                  <a:pt x="17403" y="3801"/>
                </a:lnTo>
                <a:lnTo>
                  <a:pt x="17403" y="3781"/>
                </a:lnTo>
                <a:lnTo>
                  <a:pt x="17447" y="3781"/>
                </a:lnTo>
                <a:lnTo>
                  <a:pt x="17447" y="3751"/>
                </a:lnTo>
                <a:lnTo>
                  <a:pt x="17431" y="3751"/>
                </a:lnTo>
                <a:lnTo>
                  <a:pt x="17431" y="3705"/>
                </a:lnTo>
                <a:lnTo>
                  <a:pt x="17391" y="3705"/>
                </a:lnTo>
                <a:lnTo>
                  <a:pt x="17391" y="3670"/>
                </a:lnTo>
                <a:lnTo>
                  <a:pt x="17355" y="3657"/>
                </a:lnTo>
                <a:lnTo>
                  <a:pt x="17391" y="3627"/>
                </a:lnTo>
                <a:lnTo>
                  <a:pt x="17355" y="3594"/>
                </a:lnTo>
                <a:lnTo>
                  <a:pt x="17278" y="3551"/>
                </a:lnTo>
                <a:lnTo>
                  <a:pt x="17260" y="3551"/>
                </a:lnTo>
                <a:lnTo>
                  <a:pt x="17201" y="3539"/>
                </a:lnTo>
                <a:lnTo>
                  <a:pt x="17183" y="3503"/>
                </a:lnTo>
                <a:lnTo>
                  <a:pt x="17150" y="3539"/>
                </a:lnTo>
                <a:lnTo>
                  <a:pt x="17124" y="3551"/>
                </a:lnTo>
                <a:lnTo>
                  <a:pt x="17109" y="3539"/>
                </a:lnTo>
                <a:lnTo>
                  <a:pt x="17109" y="3551"/>
                </a:lnTo>
                <a:lnTo>
                  <a:pt x="17076" y="3551"/>
                </a:lnTo>
                <a:lnTo>
                  <a:pt x="17058" y="3551"/>
                </a:lnTo>
                <a:lnTo>
                  <a:pt x="16983" y="3503"/>
                </a:lnTo>
                <a:lnTo>
                  <a:pt x="16948" y="3470"/>
                </a:lnTo>
                <a:lnTo>
                  <a:pt x="16904" y="3458"/>
                </a:lnTo>
                <a:lnTo>
                  <a:pt x="16871" y="3458"/>
                </a:lnTo>
                <a:lnTo>
                  <a:pt x="16858" y="3458"/>
                </a:lnTo>
                <a:lnTo>
                  <a:pt x="16794" y="3458"/>
                </a:lnTo>
                <a:lnTo>
                  <a:pt x="16778" y="3470"/>
                </a:lnTo>
                <a:lnTo>
                  <a:pt x="16778" y="3503"/>
                </a:lnTo>
                <a:lnTo>
                  <a:pt x="16750" y="3503"/>
                </a:lnTo>
                <a:lnTo>
                  <a:pt x="16735" y="3503"/>
                </a:lnTo>
                <a:lnTo>
                  <a:pt x="16735" y="3551"/>
                </a:lnTo>
                <a:lnTo>
                  <a:pt x="16702" y="3551"/>
                </a:lnTo>
                <a:lnTo>
                  <a:pt x="16702" y="3594"/>
                </a:lnTo>
                <a:lnTo>
                  <a:pt x="16625" y="3582"/>
                </a:lnTo>
                <a:lnTo>
                  <a:pt x="16607" y="3594"/>
                </a:lnTo>
                <a:lnTo>
                  <a:pt x="16576" y="3594"/>
                </a:lnTo>
                <a:lnTo>
                  <a:pt x="16530" y="3594"/>
                </a:lnTo>
                <a:lnTo>
                  <a:pt x="16499" y="3539"/>
                </a:lnTo>
                <a:lnTo>
                  <a:pt x="16471" y="3539"/>
                </a:lnTo>
                <a:lnTo>
                  <a:pt x="16456" y="3503"/>
                </a:lnTo>
                <a:lnTo>
                  <a:pt x="16374" y="3503"/>
                </a:lnTo>
                <a:lnTo>
                  <a:pt x="16341" y="3503"/>
                </a:lnTo>
                <a:lnTo>
                  <a:pt x="16300" y="3458"/>
                </a:lnTo>
                <a:lnTo>
                  <a:pt x="16300" y="3428"/>
                </a:lnTo>
                <a:lnTo>
                  <a:pt x="16284" y="3410"/>
                </a:lnTo>
                <a:lnTo>
                  <a:pt x="16251" y="3428"/>
                </a:lnTo>
                <a:lnTo>
                  <a:pt x="16251" y="3410"/>
                </a:lnTo>
                <a:lnTo>
                  <a:pt x="16207" y="3352"/>
                </a:lnTo>
                <a:lnTo>
                  <a:pt x="16174" y="3380"/>
                </a:lnTo>
                <a:lnTo>
                  <a:pt x="16174" y="3410"/>
                </a:lnTo>
                <a:lnTo>
                  <a:pt x="16082" y="3428"/>
                </a:lnTo>
                <a:lnTo>
                  <a:pt x="16051" y="3410"/>
                </a:lnTo>
                <a:lnTo>
                  <a:pt x="16005" y="3410"/>
                </a:lnTo>
                <a:lnTo>
                  <a:pt x="15969" y="3428"/>
                </a:lnTo>
                <a:lnTo>
                  <a:pt x="15959" y="3458"/>
                </a:lnTo>
                <a:lnTo>
                  <a:pt x="15969" y="3470"/>
                </a:lnTo>
                <a:lnTo>
                  <a:pt x="15959" y="3503"/>
                </a:lnTo>
                <a:lnTo>
                  <a:pt x="15928" y="3470"/>
                </a:lnTo>
                <a:lnTo>
                  <a:pt x="15892" y="3458"/>
                </a:lnTo>
                <a:lnTo>
                  <a:pt x="15849" y="3458"/>
                </a:lnTo>
                <a:lnTo>
                  <a:pt x="15834" y="3503"/>
                </a:lnTo>
                <a:lnTo>
                  <a:pt x="15754" y="3503"/>
                </a:lnTo>
                <a:lnTo>
                  <a:pt x="15754" y="3539"/>
                </a:lnTo>
                <a:lnTo>
                  <a:pt x="15723" y="3539"/>
                </a:lnTo>
                <a:lnTo>
                  <a:pt x="15723" y="3503"/>
                </a:lnTo>
                <a:lnTo>
                  <a:pt x="15693" y="3470"/>
                </a:lnTo>
                <a:lnTo>
                  <a:pt x="15723" y="3470"/>
                </a:lnTo>
                <a:lnTo>
                  <a:pt x="15723" y="3428"/>
                </a:lnTo>
                <a:lnTo>
                  <a:pt x="15693" y="3410"/>
                </a:lnTo>
                <a:lnTo>
                  <a:pt x="15693" y="3380"/>
                </a:lnTo>
                <a:lnTo>
                  <a:pt x="15677" y="3334"/>
                </a:lnTo>
                <a:lnTo>
                  <a:pt x="15677" y="3304"/>
                </a:lnTo>
                <a:lnTo>
                  <a:pt x="15629" y="3276"/>
                </a:lnTo>
                <a:lnTo>
                  <a:pt x="15601" y="3261"/>
                </a:lnTo>
                <a:lnTo>
                  <a:pt x="15570" y="3231"/>
                </a:lnTo>
                <a:lnTo>
                  <a:pt x="15554" y="3231"/>
                </a:lnTo>
                <a:lnTo>
                  <a:pt x="15524" y="3261"/>
                </a:lnTo>
                <a:lnTo>
                  <a:pt x="15508" y="3261"/>
                </a:lnTo>
                <a:lnTo>
                  <a:pt x="15508" y="3276"/>
                </a:lnTo>
                <a:lnTo>
                  <a:pt x="15480" y="3231"/>
                </a:lnTo>
                <a:lnTo>
                  <a:pt x="15524" y="3185"/>
                </a:lnTo>
                <a:lnTo>
                  <a:pt x="15508" y="3152"/>
                </a:lnTo>
                <a:lnTo>
                  <a:pt x="15480" y="3152"/>
                </a:lnTo>
                <a:lnTo>
                  <a:pt x="15444" y="3135"/>
                </a:lnTo>
                <a:lnTo>
                  <a:pt x="15429" y="3104"/>
                </a:lnTo>
                <a:lnTo>
                  <a:pt x="15429" y="3092"/>
                </a:lnTo>
                <a:lnTo>
                  <a:pt x="15396" y="3104"/>
                </a:lnTo>
                <a:lnTo>
                  <a:pt x="15365" y="3104"/>
                </a:lnTo>
                <a:lnTo>
                  <a:pt x="15350" y="3104"/>
                </a:lnTo>
                <a:lnTo>
                  <a:pt x="15319" y="3104"/>
                </a:lnTo>
                <a:lnTo>
                  <a:pt x="15273" y="3104"/>
                </a:lnTo>
                <a:lnTo>
                  <a:pt x="15245" y="3062"/>
                </a:lnTo>
                <a:lnTo>
                  <a:pt x="15224" y="3062"/>
                </a:lnTo>
                <a:lnTo>
                  <a:pt x="15196" y="3062"/>
                </a:lnTo>
                <a:lnTo>
                  <a:pt x="15196" y="3031"/>
                </a:lnTo>
                <a:lnTo>
                  <a:pt x="15196" y="2983"/>
                </a:lnTo>
                <a:lnTo>
                  <a:pt x="15147" y="2953"/>
                </a:lnTo>
                <a:lnTo>
                  <a:pt x="15147" y="2938"/>
                </a:lnTo>
                <a:lnTo>
                  <a:pt x="15117" y="2953"/>
                </a:lnTo>
                <a:lnTo>
                  <a:pt x="15101" y="2938"/>
                </a:lnTo>
                <a:lnTo>
                  <a:pt x="15022" y="2908"/>
                </a:lnTo>
                <a:lnTo>
                  <a:pt x="14994" y="2890"/>
                </a:lnTo>
                <a:lnTo>
                  <a:pt x="14914" y="2860"/>
                </a:lnTo>
                <a:lnTo>
                  <a:pt x="14914" y="2890"/>
                </a:lnTo>
                <a:lnTo>
                  <a:pt x="14901" y="2908"/>
                </a:lnTo>
                <a:lnTo>
                  <a:pt x="14855" y="2908"/>
                </a:lnTo>
                <a:lnTo>
                  <a:pt x="14791" y="2908"/>
                </a:lnTo>
                <a:lnTo>
                  <a:pt x="14791" y="2890"/>
                </a:lnTo>
                <a:lnTo>
                  <a:pt x="14822" y="2832"/>
                </a:lnTo>
                <a:lnTo>
                  <a:pt x="14791" y="2769"/>
                </a:lnTo>
                <a:lnTo>
                  <a:pt x="14773" y="2739"/>
                </a:lnTo>
                <a:lnTo>
                  <a:pt x="14822" y="2617"/>
                </a:lnTo>
                <a:lnTo>
                  <a:pt x="14773" y="2544"/>
                </a:lnTo>
                <a:lnTo>
                  <a:pt x="14714" y="2544"/>
                </a:lnTo>
                <a:lnTo>
                  <a:pt x="14697" y="2509"/>
                </a:lnTo>
                <a:lnTo>
                  <a:pt x="14697" y="2463"/>
                </a:lnTo>
                <a:lnTo>
                  <a:pt x="14714" y="2463"/>
                </a:lnTo>
                <a:lnTo>
                  <a:pt x="14714" y="2388"/>
                </a:lnTo>
                <a:lnTo>
                  <a:pt x="14743" y="2330"/>
                </a:lnTo>
                <a:lnTo>
                  <a:pt x="14714" y="2267"/>
                </a:lnTo>
                <a:lnTo>
                  <a:pt x="14743" y="2267"/>
                </a:lnTo>
                <a:lnTo>
                  <a:pt x="14743" y="2219"/>
                </a:lnTo>
                <a:lnTo>
                  <a:pt x="14743" y="2188"/>
                </a:lnTo>
                <a:lnTo>
                  <a:pt x="14773" y="2188"/>
                </a:lnTo>
                <a:lnTo>
                  <a:pt x="14791" y="2219"/>
                </a:lnTo>
                <a:lnTo>
                  <a:pt x="14791" y="2143"/>
                </a:lnTo>
                <a:lnTo>
                  <a:pt x="14822" y="2130"/>
                </a:lnTo>
                <a:lnTo>
                  <a:pt x="14822" y="2097"/>
                </a:lnTo>
                <a:lnTo>
                  <a:pt x="14791" y="2067"/>
                </a:lnTo>
                <a:lnTo>
                  <a:pt x="14714" y="2067"/>
                </a:lnTo>
                <a:lnTo>
                  <a:pt x="14714" y="2052"/>
                </a:lnTo>
                <a:lnTo>
                  <a:pt x="14650" y="2097"/>
                </a:lnTo>
                <a:lnTo>
                  <a:pt x="14620" y="2097"/>
                </a:lnTo>
                <a:lnTo>
                  <a:pt x="14620" y="2143"/>
                </a:lnTo>
                <a:lnTo>
                  <a:pt x="14592" y="2171"/>
                </a:lnTo>
                <a:lnTo>
                  <a:pt x="14569" y="2188"/>
                </a:lnTo>
                <a:lnTo>
                  <a:pt x="14545" y="2188"/>
                </a:lnTo>
                <a:lnTo>
                  <a:pt x="14528" y="2267"/>
                </a:lnTo>
                <a:lnTo>
                  <a:pt x="14528" y="2297"/>
                </a:lnTo>
                <a:lnTo>
                  <a:pt x="14528" y="2342"/>
                </a:lnTo>
                <a:lnTo>
                  <a:pt x="14528" y="2388"/>
                </a:lnTo>
                <a:lnTo>
                  <a:pt x="14528" y="2448"/>
                </a:lnTo>
                <a:lnTo>
                  <a:pt x="14374" y="2463"/>
                </a:lnTo>
                <a:lnTo>
                  <a:pt x="14374" y="2496"/>
                </a:lnTo>
                <a:lnTo>
                  <a:pt x="14341" y="2496"/>
                </a:lnTo>
                <a:lnTo>
                  <a:pt x="14292" y="2509"/>
                </a:lnTo>
                <a:lnTo>
                  <a:pt x="14264" y="2544"/>
                </a:lnTo>
                <a:lnTo>
                  <a:pt x="14172" y="2590"/>
                </a:lnTo>
                <a:lnTo>
                  <a:pt x="14095" y="2572"/>
                </a:lnTo>
                <a:lnTo>
                  <a:pt x="14061" y="2544"/>
                </a:lnTo>
                <a:lnTo>
                  <a:pt x="14018" y="2544"/>
                </a:lnTo>
                <a:lnTo>
                  <a:pt x="13969" y="2509"/>
                </a:lnTo>
                <a:lnTo>
                  <a:pt x="13841" y="2544"/>
                </a:lnTo>
                <a:lnTo>
                  <a:pt x="13798" y="2544"/>
                </a:lnTo>
                <a:lnTo>
                  <a:pt x="13798" y="2509"/>
                </a:lnTo>
                <a:lnTo>
                  <a:pt x="13752" y="2496"/>
                </a:lnTo>
                <a:lnTo>
                  <a:pt x="13723" y="2496"/>
                </a:lnTo>
                <a:lnTo>
                  <a:pt x="13752" y="2463"/>
                </a:lnTo>
                <a:lnTo>
                  <a:pt x="13690" y="2418"/>
                </a:lnTo>
                <a:lnTo>
                  <a:pt x="13752" y="2342"/>
                </a:lnTo>
                <a:lnTo>
                  <a:pt x="13764" y="2342"/>
                </a:lnTo>
                <a:lnTo>
                  <a:pt x="13841" y="2297"/>
                </a:lnTo>
                <a:lnTo>
                  <a:pt x="13816" y="2267"/>
                </a:lnTo>
                <a:lnTo>
                  <a:pt x="13798" y="2188"/>
                </a:lnTo>
                <a:lnTo>
                  <a:pt x="13798" y="2143"/>
                </a:lnTo>
                <a:lnTo>
                  <a:pt x="13723" y="2143"/>
                </a:lnTo>
                <a:lnTo>
                  <a:pt x="13690" y="2143"/>
                </a:lnTo>
                <a:lnTo>
                  <a:pt x="13690" y="2130"/>
                </a:lnTo>
                <a:lnTo>
                  <a:pt x="13723" y="2067"/>
                </a:lnTo>
                <a:lnTo>
                  <a:pt x="13723" y="2004"/>
                </a:lnTo>
                <a:lnTo>
                  <a:pt x="13723" y="1941"/>
                </a:lnTo>
                <a:lnTo>
                  <a:pt x="13764" y="1896"/>
                </a:lnTo>
                <a:lnTo>
                  <a:pt x="13816" y="1853"/>
                </a:lnTo>
                <a:lnTo>
                  <a:pt x="13798" y="1822"/>
                </a:lnTo>
                <a:lnTo>
                  <a:pt x="13752" y="1822"/>
                </a:lnTo>
                <a:lnTo>
                  <a:pt x="13752" y="1807"/>
                </a:lnTo>
                <a:lnTo>
                  <a:pt x="13723" y="1777"/>
                </a:lnTo>
                <a:lnTo>
                  <a:pt x="13723" y="1822"/>
                </a:lnTo>
                <a:lnTo>
                  <a:pt x="13723" y="1853"/>
                </a:lnTo>
                <a:lnTo>
                  <a:pt x="13690" y="1853"/>
                </a:lnTo>
                <a:lnTo>
                  <a:pt x="13690" y="1822"/>
                </a:lnTo>
                <a:lnTo>
                  <a:pt x="13670" y="1822"/>
                </a:lnTo>
                <a:lnTo>
                  <a:pt x="13670" y="1744"/>
                </a:lnTo>
                <a:lnTo>
                  <a:pt x="13644" y="1729"/>
                </a:lnTo>
                <a:lnTo>
                  <a:pt x="13593" y="1744"/>
                </a:lnTo>
                <a:lnTo>
                  <a:pt x="13562" y="1683"/>
                </a:lnTo>
                <a:lnTo>
                  <a:pt x="13552" y="1683"/>
                </a:lnTo>
                <a:lnTo>
                  <a:pt x="13519" y="1625"/>
                </a:lnTo>
                <a:lnTo>
                  <a:pt x="13472" y="1683"/>
                </a:lnTo>
                <a:lnTo>
                  <a:pt x="13444" y="1653"/>
                </a:lnTo>
                <a:lnTo>
                  <a:pt x="13360" y="1683"/>
                </a:lnTo>
                <a:lnTo>
                  <a:pt x="13360" y="1699"/>
                </a:lnTo>
                <a:lnTo>
                  <a:pt x="13311" y="1699"/>
                </a:lnTo>
                <a:lnTo>
                  <a:pt x="13311" y="1683"/>
                </a:lnTo>
                <a:lnTo>
                  <a:pt x="13270" y="1683"/>
                </a:lnTo>
                <a:lnTo>
                  <a:pt x="13270" y="1653"/>
                </a:lnTo>
                <a:lnTo>
                  <a:pt x="13219" y="1653"/>
                </a:lnTo>
                <a:lnTo>
                  <a:pt x="13193" y="1653"/>
                </a:lnTo>
                <a:lnTo>
                  <a:pt x="13114" y="1653"/>
                </a:lnTo>
                <a:lnTo>
                  <a:pt x="13099" y="1653"/>
                </a:lnTo>
                <a:lnTo>
                  <a:pt x="13099" y="1699"/>
                </a:lnTo>
                <a:lnTo>
                  <a:pt x="13070" y="1744"/>
                </a:lnTo>
                <a:lnTo>
                  <a:pt x="13070" y="1729"/>
                </a:lnTo>
                <a:lnTo>
                  <a:pt x="13037" y="1729"/>
                </a:lnTo>
                <a:lnTo>
                  <a:pt x="13070" y="1744"/>
                </a:lnTo>
                <a:lnTo>
                  <a:pt x="13037" y="1744"/>
                </a:lnTo>
                <a:lnTo>
                  <a:pt x="13019" y="1729"/>
                </a:lnTo>
                <a:lnTo>
                  <a:pt x="12991" y="1699"/>
                </a:lnTo>
                <a:lnTo>
                  <a:pt x="12991" y="1683"/>
                </a:lnTo>
                <a:lnTo>
                  <a:pt x="12955" y="1625"/>
                </a:lnTo>
                <a:lnTo>
                  <a:pt x="12955" y="1608"/>
                </a:lnTo>
                <a:lnTo>
                  <a:pt x="12991" y="1575"/>
                </a:lnTo>
                <a:lnTo>
                  <a:pt x="12991" y="1530"/>
                </a:lnTo>
                <a:lnTo>
                  <a:pt x="12991" y="1456"/>
                </a:lnTo>
                <a:lnTo>
                  <a:pt x="12955" y="1408"/>
                </a:lnTo>
                <a:lnTo>
                  <a:pt x="12942" y="1408"/>
                </a:lnTo>
                <a:lnTo>
                  <a:pt x="12899" y="1330"/>
                </a:lnTo>
                <a:lnTo>
                  <a:pt x="12866" y="1330"/>
                </a:lnTo>
                <a:lnTo>
                  <a:pt x="12835" y="1330"/>
                </a:lnTo>
                <a:lnTo>
                  <a:pt x="12819" y="1330"/>
                </a:lnTo>
                <a:lnTo>
                  <a:pt x="12740" y="1363"/>
                </a:lnTo>
                <a:lnTo>
                  <a:pt x="12740" y="1300"/>
                </a:lnTo>
                <a:lnTo>
                  <a:pt x="12773" y="1300"/>
                </a:lnTo>
                <a:lnTo>
                  <a:pt x="12773" y="1257"/>
                </a:lnTo>
                <a:lnTo>
                  <a:pt x="12691" y="1257"/>
                </a:lnTo>
                <a:lnTo>
                  <a:pt x="12663" y="1300"/>
                </a:lnTo>
                <a:lnTo>
                  <a:pt x="12635" y="1300"/>
                </a:lnTo>
                <a:lnTo>
                  <a:pt x="12584" y="1330"/>
                </a:lnTo>
                <a:lnTo>
                  <a:pt x="12540" y="1330"/>
                </a:lnTo>
                <a:lnTo>
                  <a:pt x="12510" y="1300"/>
                </a:lnTo>
                <a:lnTo>
                  <a:pt x="12494" y="1300"/>
                </a:lnTo>
                <a:lnTo>
                  <a:pt x="12466" y="1300"/>
                </a:lnTo>
                <a:lnTo>
                  <a:pt x="12466" y="1287"/>
                </a:lnTo>
                <a:lnTo>
                  <a:pt x="12412" y="1257"/>
                </a:lnTo>
                <a:lnTo>
                  <a:pt x="12382" y="1179"/>
                </a:lnTo>
                <a:lnTo>
                  <a:pt x="12382" y="1133"/>
                </a:lnTo>
                <a:lnTo>
                  <a:pt x="12382" y="1090"/>
                </a:lnTo>
                <a:lnTo>
                  <a:pt x="12371" y="1037"/>
                </a:lnTo>
                <a:lnTo>
                  <a:pt x="12371" y="1010"/>
                </a:lnTo>
                <a:lnTo>
                  <a:pt x="12371" y="979"/>
                </a:lnTo>
                <a:lnTo>
                  <a:pt x="12335" y="934"/>
                </a:lnTo>
                <a:lnTo>
                  <a:pt x="12371" y="904"/>
                </a:lnTo>
                <a:lnTo>
                  <a:pt x="12371" y="888"/>
                </a:lnTo>
                <a:lnTo>
                  <a:pt x="12371" y="840"/>
                </a:lnTo>
                <a:lnTo>
                  <a:pt x="12305" y="840"/>
                </a:lnTo>
                <a:lnTo>
                  <a:pt x="12259" y="813"/>
                </a:lnTo>
                <a:lnTo>
                  <a:pt x="12289" y="780"/>
                </a:lnTo>
                <a:lnTo>
                  <a:pt x="12259" y="765"/>
                </a:lnTo>
                <a:lnTo>
                  <a:pt x="12243" y="765"/>
                </a:lnTo>
                <a:lnTo>
                  <a:pt x="12243" y="734"/>
                </a:lnTo>
                <a:lnTo>
                  <a:pt x="12210" y="722"/>
                </a:lnTo>
                <a:lnTo>
                  <a:pt x="12210" y="659"/>
                </a:lnTo>
                <a:lnTo>
                  <a:pt x="12164" y="659"/>
                </a:lnTo>
                <a:lnTo>
                  <a:pt x="12133" y="659"/>
                </a:lnTo>
                <a:lnTo>
                  <a:pt x="12133" y="687"/>
                </a:lnTo>
                <a:lnTo>
                  <a:pt x="12118" y="687"/>
                </a:lnTo>
                <a:lnTo>
                  <a:pt x="12059" y="687"/>
                </a:lnTo>
                <a:lnTo>
                  <a:pt x="12038" y="722"/>
                </a:lnTo>
                <a:lnTo>
                  <a:pt x="12010" y="687"/>
                </a:lnTo>
                <a:lnTo>
                  <a:pt x="11964" y="734"/>
                </a:lnTo>
                <a:lnTo>
                  <a:pt x="11918" y="765"/>
                </a:lnTo>
                <a:lnTo>
                  <a:pt x="11890" y="765"/>
                </a:lnTo>
                <a:lnTo>
                  <a:pt x="11890" y="813"/>
                </a:lnTo>
                <a:lnTo>
                  <a:pt x="11854" y="858"/>
                </a:lnTo>
                <a:lnTo>
                  <a:pt x="11841" y="858"/>
                </a:lnTo>
                <a:lnTo>
                  <a:pt x="11841" y="888"/>
                </a:lnTo>
                <a:lnTo>
                  <a:pt x="11808" y="858"/>
                </a:lnTo>
                <a:lnTo>
                  <a:pt x="11793" y="858"/>
                </a:lnTo>
                <a:lnTo>
                  <a:pt x="11759" y="813"/>
                </a:lnTo>
                <a:lnTo>
                  <a:pt x="11716" y="840"/>
                </a:lnTo>
                <a:lnTo>
                  <a:pt x="11636" y="722"/>
                </a:lnTo>
                <a:lnTo>
                  <a:pt x="11606" y="722"/>
                </a:lnTo>
                <a:lnTo>
                  <a:pt x="11606" y="687"/>
                </a:lnTo>
                <a:lnTo>
                  <a:pt x="11593" y="641"/>
                </a:lnTo>
                <a:lnTo>
                  <a:pt x="11593" y="611"/>
                </a:lnTo>
                <a:lnTo>
                  <a:pt x="11513" y="611"/>
                </a:lnTo>
                <a:lnTo>
                  <a:pt x="11483" y="596"/>
                </a:lnTo>
                <a:lnTo>
                  <a:pt x="11434" y="611"/>
                </a:lnTo>
                <a:lnTo>
                  <a:pt x="11403" y="522"/>
                </a:lnTo>
                <a:lnTo>
                  <a:pt x="11403" y="492"/>
                </a:lnTo>
                <a:lnTo>
                  <a:pt x="11388" y="399"/>
                </a:lnTo>
                <a:lnTo>
                  <a:pt x="11388" y="369"/>
                </a:lnTo>
                <a:lnTo>
                  <a:pt x="11434" y="323"/>
                </a:lnTo>
                <a:lnTo>
                  <a:pt x="11403" y="215"/>
                </a:lnTo>
                <a:lnTo>
                  <a:pt x="11357" y="202"/>
                </a:lnTo>
                <a:lnTo>
                  <a:pt x="11329" y="73"/>
                </a:lnTo>
                <a:lnTo>
                  <a:pt x="11329" y="18"/>
                </a:lnTo>
                <a:lnTo>
                  <a:pt x="11314" y="0"/>
                </a:lnTo>
                <a:lnTo>
                  <a:pt x="11234" y="18"/>
                </a:lnTo>
                <a:lnTo>
                  <a:pt x="11201" y="18"/>
                </a:lnTo>
                <a:lnTo>
                  <a:pt x="11186" y="45"/>
                </a:lnTo>
                <a:lnTo>
                  <a:pt x="11142" y="73"/>
                </a:lnTo>
                <a:lnTo>
                  <a:pt x="11078" y="73"/>
                </a:lnTo>
                <a:lnTo>
                  <a:pt x="10986" y="73"/>
                </a:lnTo>
                <a:lnTo>
                  <a:pt x="10955" y="73"/>
                </a:lnTo>
                <a:lnTo>
                  <a:pt x="10912" y="93"/>
                </a:lnTo>
                <a:lnTo>
                  <a:pt x="10860" y="93"/>
                </a:lnTo>
                <a:lnTo>
                  <a:pt x="10750" y="139"/>
                </a:lnTo>
                <a:lnTo>
                  <a:pt x="10656" y="169"/>
                </a:lnTo>
                <a:lnTo>
                  <a:pt x="10487" y="202"/>
                </a:lnTo>
                <a:lnTo>
                  <a:pt x="10412" y="202"/>
                </a:lnTo>
                <a:lnTo>
                  <a:pt x="10379" y="215"/>
                </a:lnTo>
                <a:lnTo>
                  <a:pt x="10256" y="278"/>
                </a:lnTo>
                <a:lnTo>
                  <a:pt x="10161" y="293"/>
                </a:lnTo>
                <a:lnTo>
                  <a:pt x="10087" y="333"/>
                </a:lnTo>
                <a:lnTo>
                  <a:pt x="10056" y="399"/>
                </a:lnTo>
                <a:lnTo>
                  <a:pt x="9977" y="447"/>
                </a:lnTo>
                <a:lnTo>
                  <a:pt x="9977" y="462"/>
                </a:lnTo>
                <a:lnTo>
                  <a:pt x="9928" y="462"/>
                </a:lnTo>
                <a:lnTo>
                  <a:pt x="9885" y="492"/>
                </a:lnTo>
                <a:lnTo>
                  <a:pt x="9898" y="568"/>
                </a:lnTo>
                <a:lnTo>
                  <a:pt x="9898" y="596"/>
                </a:lnTo>
                <a:lnTo>
                  <a:pt x="9928" y="641"/>
                </a:lnTo>
                <a:lnTo>
                  <a:pt x="9898" y="765"/>
                </a:lnTo>
                <a:lnTo>
                  <a:pt x="9898" y="813"/>
                </a:lnTo>
                <a:lnTo>
                  <a:pt x="9851" y="858"/>
                </a:lnTo>
                <a:lnTo>
                  <a:pt x="9851" y="888"/>
                </a:lnTo>
                <a:lnTo>
                  <a:pt x="9885" y="964"/>
                </a:lnTo>
                <a:lnTo>
                  <a:pt x="9885" y="1010"/>
                </a:lnTo>
                <a:lnTo>
                  <a:pt x="9885" y="1090"/>
                </a:lnTo>
                <a:lnTo>
                  <a:pt x="9885" y="1164"/>
                </a:lnTo>
                <a:lnTo>
                  <a:pt x="9885" y="1179"/>
                </a:lnTo>
                <a:lnTo>
                  <a:pt x="9928" y="1227"/>
                </a:lnTo>
                <a:lnTo>
                  <a:pt x="9928" y="1257"/>
                </a:lnTo>
                <a:lnTo>
                  <a:pt x="9885" y="1257"/>
                </a:lnTo>
                <a:lnTo>
                  <a:pt x="9885" y="1363"/>
                </a:lnTo>
                <a:lnTo>
                  <a:pt x="9885" y="1408"/>
                </a:lnTo>
                <a:lnTo>
                  <a:pt x="9885" y="1484"/>
                </a:lnTo>
                <a:lnTo>
                  <a:pt x="9851" y="1545"/>
                </a:lnTo>
                <a:lnTo>
                  <a:pt x="9851" y="1575"/>
                </a:lnTo>
                <a:lnTo>
                  <a:pt x="9885" y="1608"/>
                </a:lnTo>
                <a:lnTo>
                  <a:pt x="9898" y="1608"/>
                </a:lnTo>
                <a:lnTo>
                  <a:pt x="9898" y="1625"/>
                </a:lnTo>
                <a:lnTo>
                  <a:pt x="9851" y="1653"/>
                </a:lnTo>
                <a:lnTo>
                  <a:pt x="9834" y="1729"/>
                </a:lnTo>
                <a:lnTo>
                  <a:pt x="9834" y="1777"/>
                </a:lnTo>
                <a:lnTo>
                  <a:pt x="9803" y="1822"/>
                </a:lnTo>
                <a:lnTo>
                  <a:pt x="9834" y="1868"/>
                </a:lnTo>
                <a:lnTo>
                  <a:pt x="9885" y="1868"/>
                </a:lnTo>
                <a:lnTo>
                  <a:pt x="9962" y="1976"/>
                </a:lnTo>
                <a:lnTo>
                  <a:pt x="9977" y="1976"/>
                </a:lnTo>
                <a:lnTo>
                  <a:pt x="10005" y="1976"/>
                </a:lnTo>
                <a:lnTo>
                  <a:pt x="10036" y="2022"/>
                </a:lnTo>
                <a:lnTo>
                  <a:pt x="10036" y="2052"/>
                </a:lnTo>
                <a:lnTo>
                  <a:pt x="10005" y="2067"/>
                </a:lnTo>
                <a:lnTo>
                  <a:pt x="9977" y="2052"/>
                </a:lnTo>
                <a:lnTo>
                  <a:pt x="9928" y="2022"/>
                </a:lnTo>
                <a:lnTo>
                  <a:pt x="9898" y="2052"/>
                </a:lnTo>
                <a:lnTo>
                  <a:pt x="9885" y="2022"/>
                </a:lnTo>
                <a:lnTo>
                  <a:pt x="9851" y="2004"/>
                </a:lnTo>
                <a:lnTo>
                  <a:pt x="9851" y="1976"/>
                </a:lnTo>
                <a:lnTo>
                  <a:pt x="9803" y="1976"/>
                </a:lnTo>
                <a:lnTo>
                  <a:pt x="9726" y="2052"/>
                </a:lnTo>
                <a:lnTo>
                  <a:pt x="9716" y="2143"/>
                </a:lnTo>
                <a:lnTo>
                  <a:pt x="9680" y="2219"/>
                </a:lnTo>
                <a:lnTo>
                  <a:pt x="9680" y="2249"/>
                </a:lnTo>
                <a:lnTo>
                  <a:pt x="9649" y="2267"/>
                </a:lnTo>
                <a:lnTo>
                  <a:pt x="9631" y="2267"/>
                </a:lnTo>
                <a:lnTo>
                  <a:pt x="9570" y="2297"/>
                </a:lnTo>
                <a:lnTo>
                  <a:pt x="9570" y="2330"/>
                </a:lnTo>
                <a:lnTo>
                  <a:pt x="9554" y="2330"/>
                </a:lnTo>
                <a:lnTo>
                  <a:pt x="9511" y="2373"/>
                </a:lnTo>
                <a:lnTo>
                  <a:pt x="9431" y="2418"/>
                </a:lnTo>
                <a:lnTo>
                  <a:pt x="9431" y="2448"/>
                </a:lnTo>
                <a:lnTo>
                  <a:pt x="9401" y="2448"/>
                </a:lnTo>
                <a:lnTo>
                  <a:pt x="9383" y="2463"/>
                </a:lnTo>
                <a:lnTo>
                  <a:pt x="9357" y="2496"/>
                </a:lnTo>
                <a:lnTo>
                  <a:pt x="9324" y="2509"/>
                </a:lnTo>
                <a:lnTo>
                  <a:pt x="9309" y="2544"/>
                </a:lnTo>
                <a:lnTo>
                  <a:pt x="9247" y="2572"/>
                </a:lnTo>
                <a:lnTo>
                  <a:pt x="9229" y="2572"/>
                </a:lnTo>
                <a:lnTo>
                  <a:pt x="9196" y="2590"/>
                </a:lnTo>
                <a:lnTo>
                  <a:pt x="9178" y="2590"/>
                </a:lnTo>
                <a:lnTo>
                  <a:pt x="9076" y="2633"/>
                </a:lnTo>
                <a:lnTo>
                  <a:pt x="9027" y="2633"/>
                </a:lnTo>
                <a:lnTo>
                  <a:pt x="8950" y="2633"/>
                </a:lnTo>
                <a:lnTo>
                  <a:pt x="8935" y="2633"/>
                </a:lnTo>
                <a:lnTo>
                  <a:pt x="8904" y="2633"/>
                </a:lnTo>
                <a:lnTo>
                  <a:pt x="8904" y="2663"/>
                </a:lnTo>
                <a:lnTo>
                  <a:pt x="8858" y="2693"/>
                </a:lnTo>
                <a:lnTo>
                  <a:pt x="8745" y="2693"/>
                </a:lnTo>
                <a:lnTo>
                  <a:pt x="8745" y="2708"/>
                </a:lnTo>
                <a:lnTo>
                  <a:pt x="8702" y="2708"/>
                </a:lnTo>
                <a:lnTo>
                  <a:pt x="8702" y="2739"/>
                </a:lnTo>
                <a:lnTo>
                  <a:pt x="8653" y="2739"/>
                </a:lnTo>
                <a:lnTo>
                  <a:pt x="8625" y="2739"/>
                </a:lnTo>
                <a:lnTo>
                  <a:pt x="8579" y="2739"/>
                </a:lnTo>
                <a:lnTo>
                  <a:pt x="8499" y="2769"/>
                </a:lnTo>
                <a:lnTo>
                  <a:pt x="8469" y="2769"/>
                </a:lnTo>
                <a:lnTo>
                  <a:pt x="8451" y="2769"/>
                </a:lnTo>
                <a:lnTo>
                  <a:pt x="8407" y="2784"/>
                </a:lnTo>
                <a:lnTo>
                  <a:pt x="8343" y="2784"/>
                </a:lnTo>
                <a:lnTo>
                  <a:pt x="8282" y="2832"/>
                </a:lnTo>
                <a:lnTo>
                  <a:pt x="8248" y="2860"/>
                </a:lnTo>
                <a:lnTo>
                  <a:pt x="8220" y="2890"/>
                </a:lnTo>
                <a:lnTo>
                  <a:pt x="8128" y="2938"/>
                </a:lnTo>
                <a:lnTo>
                  <a:pt x="8095" y="2953"/>
                </a:lnTo>
                <a:lnTo>
                  <a:pt x="8079" y="2953"/>
                </a:lnTo>
                <a:lnTo>
                  <a:pt x="8049" y="2953"/>
                </a:lnTo>
                <a:lnTo>
                  <a:pt x="8018" y="2983"/>
                </a:lnTo>
                <a:lnTo>
                  <a:pt x="8003" y="3016"/>
                </a:lnTo>
                <a:lnTo>
                  <a:pt x="7972" y="3031"/>
                </a:lnTo>
                <a:lnTo>
                  <a:pt x="7956" y="3031"/>
                </a:lnTo>
                <a:lnTo>
                  <a:pt x="7926" y="3031"/>
                </a:lnTo>
                <a:lnTo>
                  <a:pt x="7898" y="3031"/>
                </a:lnTo>
                <a:lnTo>
                  <a:pt x="7898" y="3062"/>
                </a:lnTo>
                <a:lnTo>
                  <a:pt x="7877" y="3062"/>
                </a:lnTo>
                <a:lnTo>
                  <a:pt x="7813" y="3092"/>
                </a:lnTo>
                <a:lnTo>
                  <a:pt x="7800" y="3092"/>
                </a:lnTo>
                <a:lnTo>
                  <a:pt x="7770" y="3135"/>
                </a:lnTo>
                <a:lnTo>
                  <a:pt x="7757" y="3135"/>
                </a:lnTo>
                <a:lnTo>
                  <a:pt x="7721" y="3185"/>
                </a:lnTo>
                <a:lnTo>
                  <a:pt x="7693" y="3276"/>
                </a:lnTo>
                <a:lnTo>
                  <a:pt x="7675" y="3334"/>
                </a:lnTo>
                <a:lnTo>
                  <a:pt x="7644" y="3352"/>
                </a:lnTo>
                <a:lnTo>
                  <a:pt x="7598" y="3470"/>
                </a:lnTo>
                <a:lnTo>
                  <a:pt x="7567" y="3539"/>
                </a:lnTo>
                <a:lnTo>
                  <a:pt x="7567" y="3551"/>
                </a:lnTo>
                <a:lnTo>
                  <a:pt x="7624" y="3582"/>
                </a:lnTo>
                <a:lnTo>
                  <a:pt x="7598" y="3594"/>
                </a:lnTo>
                <a:lnTo>
                  <a:pt x="7624" y="3627"/>
                </a:lnTo>
                <a:lnTo>
                  <a:pt x="7644" y="3657"/>
                </a:lnTo>
                <a:lnTo>
                  <a:pt x="7770" y="3657"/>
                </a:lnTo>
                <a:lnTo>
                  <a:pt x="7813" y="3670"/>
                </a:lnTo>
                <a:lnTo>
                  <a:pt x="7849" y="3670"/>
                </a:lnTo>
                <a:lnTo>
                  <a:pt x="7877" y="3670"/>
                </a:lnTo>
                <a:lnTo>
                  <a:pt x="7926" y="3705"/>
                </a:lnTo>
                <a:lnTo>
                  <a:pt x="8049" y="3705"/>
                </a:lnTo>
                <a:lnTo>
                  <a:pt x="8018" y="3705"/>
                </a:lnTo>
                <a:lnTo>
                  <a:pt x="8003" y="3733"/>
                </a:lnTo>
                <a:lnTo>
                  <a:pt x="7956" y="3733"/>
                </a:lnTo>
                <a:lnTo>
                  <a:pt x="7926" y="3733"/>
                </a:lnTo>
                <a:lnTo>
                  <a:pt x="7898" y="3733"/>
                </a:lnTo>
                <a:lnTo>
                  <a:pt x="7849" y="3751"/>
                </a:lnTo>
                <a:lnTo>
                  <a:pt x="7800" y="3751"/>
                </a:lnTo>
                <a:lnTo>
                  <a:pt x="7757" y="3781"/>
                </a:lnTo>
                <a:lnTo>
                  <a:pt x="7693" y="3781"/>
                </a:lnTo>
                <a:lnTo>
                  <a:pt x="7675" y="3781"/>
                </a:lnTo>
                <a:lnTo>
                  <a:pt x="7675" y="3801"/>
                </a:lnTo>
                <a:lnTo>
                  <a:pt x="7624" y="3826"/>
                </a:lnTo>
                <a:lnTo>
                  <a:pt x="7598" y="3857"/>
                </a:lnTo>
                <a:lnTo>
                  <a:pt x="7567" y="3874"/>
                </a:lnTo>
                <a:lnTo>
                  <a:pt x="7549" y="3902"/>
                </a:lnTo>
                <a:lnTo>
                  <a:pt x="7521" y="3917"/>
                </a:lnTo>
                <a:lnTo>
                  <a:pt x="7475" y="3948"/>
                </a:lnTo>
                <a:lnTo>
                  <a:pt x="7429" y="3978"/>
                </a:lnTo>
                <a:lnTo>
                  <a:pt x="7398" y="3993"/>
                </a:lnTo>
                <a:lnTo>
                  <a:pt x="7360" y="3993"/>
                </a:lnTo>
                <a:lnTo>
                  <a:pt x="7352" y="3993"/>
                </a:lnTo>
                <a:lnTo>
                  <a:pt x="7316" y="4023"/>
                </a:lnTo>
                <a:lnTo>
                  <a:pt x="7242" y="4059"/>
                </a:lnTo>
                <a:lnTo>
                  <a:pt x="7193" y="4059"/>
                </a:lnTo>
                <a:lnTo>
                  <a:pt x="7119" y="4059"/>
                </a:lnTo>
                <a:lnTo>
                  <a:pt x="7045" y="4023"/>
                </a:lnTo>
                <a:lnTo>
                  <a:pt x="7022" y="4023"/>
                </a:lnTo>
                <a:lnTo>
                  <a:pt x="6988" y="3993"/>
                </a:lnTo>
                <a:lnTo>
                  <a:pt x="6948" y="3978"/>
                </a:lnTo>
                <a:lnTo>
                  <a:pt x="6914" y="3948"/>
                </a:lnTo>
                <a:lnTo>
                  <a:pt x="6896" y="3948"/>
                </a:lnTo>
                <a:lnTo>
                  <a:pt x="6837" y="3917"/>
                </a:lnTo>
                <a:lnTo>
                  <a:pt x="6791" y="3917"/>
                </a:lnTo>
                <a:lnTo>
                  <a:pt x="6743" y="3917"/>
                </a:lnTo>
                <a:lnTo>
                  <a:pt x="6743" y="3902"/>
                </a:lnTo>
                <a:lnTo>
                  <a:pt x="6697" y="3902"/>
                </a:lnTo>
                <a:lnTo>
                  <a:pt x="6617" y="3902"/>
                </a:lnTo>
                <a:lnTo>
                  <a:pt x="6589" y="3902"/>
                </a:lnTo>
                <a:lnTo>
                  <a:pt x="6574" y="3902"/>
                </a:lnTo>
                <a:lnTo>
                  <a:pt x="6538" y="3902"/>
                </a:lnTo>
                <a:lnTo>
                  <a:pt x="6515" y="3902"/>
                </a:lnTo>
                <a:lnTo>
                  <a:pt x="6497" y="3902"/>
                </a:lnTo>
                <a:lnTo>
                  <a:pt x="6446" y="3874"/>
                </a:lnTo>
                <a:lnTo>
                  <a:pt x="6371" y="3874"/>
                </a:lnTo>
                <a:lnTo>
                  <a:pt x="6325" y="3874"/>
                </a:lnTo>
                <a:lnTo>
                  <a:pt x="6261" y="3874"/>
                </a:lnTo>
                <a:lnTo>
                  <a:pt x="6202" y="3857"/>
                </a:lnTo>
                <a:lnTo>
                  <a:pt x="6136" y="3826"/>
                </a:lnTo>
                <a:lnTo>
                  <a:pt x="6120" y="3826"/>
                </a:lnTo>
                <a:lnTo>
                  <a:pt x="6061" y="3781"/>
                </a:lnTo>
                <a:lnTo>
                  <a:pt x="5997" y="3751"/>
                </a:lnTo>
                <a:lnTo>
                  <a:pt x="5967" y="3751"/>
                </a:lnTo>
                <a:lnTo>
                  <a:pt x="5921" y="3751"/>
                </a:lnTo>
                <a:lnTo>
                  <a:pt x="5890" y="3781"/>
                </a:lnTo>
                <a:lnTo>
                  <a:pt x="5875" y="3751"/>
                </a:lnTo>
                <a:lnTo>
                  <a:pt x="5810" y="3781"/>
                </a:lnTo>
                <a:lnTo>
                  <a:pt x="5762" y="3826"/>
                </a:lnTo>
                <a:lnTo>
                  <a:pt x="5795" y="3857"/>
                </a:lnTo>
                <a:lnTo>
                  <a:pt x="5762" y="3874"/>
                </a:lnTo>
                <a:lnTo>
                  <a:pt x="5734" y="3874"/>
                </a:lnTo>
                <a:lnTo>
                  <a:pt x="5718" y="3874"/>
                </a:lnTo>
                <a:lnTo>
                  <a:pt x="5718" y="3857"/>
                </a:lnTo>
                <a:lnTo>
                  <a:pt x="5734" y="3826"/>
                </a:lnTo>
                <a:lnTo>
                  <a:pt x="5718" y="3826"/>
                </a:lnTo>
                <a:lnTo>
                  <a:pt x="5688" y="3826"/>
                </a:lnTo>
                <a:lnTo>
                  <a:pt x="5672" y="3826"/>
                </a:lnTo>
                <a:lnTo>
                  <a:pt x="5672" y="3801"/>
                </a:lnTo>
                <a:lnTo>
                  <a:pt x="5688" y="3733"/>
                </a:lnTo>
                <a:lnTo>
                  <a:pt x="5688" y="3705"/>
                </a:lnTo>
                <a:lnTo>
                  <a:pt x="5672" y="3670"/>
                </a:lnTo>
                <a:lnTo>
                  <a:pt x="5672" y="3657"/>
                </a:lnTo>
                <a:lnTo>
                  <a:pt x="5639" y="3627"/>
                </a:lnTo>
                <a:lnTo>
                  <a:pt x="5611" y="3594"/>
                </a:lnTo>
                <a:lnTo>
                  <a:pt x="5611" y="3582"/>
                </a:lnTo>
                <a:lnTo>
                  <a:pt x="5595" y="3582"/>
                </a:lnTo>
                <a:lnTo>
                  <a:pt x="5595" y="3551"/>
                </a:lnTo>
                <a:lnTo>
                  <a:pt x="5547" y="3503"/>
                </a:lnTo>
                <a:lnTo>
                  <a:pt x="5547" y="3470"/>
                </a:lnTo>
                <a:lnTo>
                  <a:pt x="5516" y="3458"/>
                </a:lnTo>
                <a:lnTo>
                  <a:pt x="5516" y="3410"/>
                </a:lnTo>
                <a:lnTo>
                  <a:pt x="5485" y="3380"/>
                </a:lnTo>
                <a:lnTo>
                  <a:pt x="5485" y="3352"/>
                </a:lnTo>
                <a:lnTo>
                  <a:pt x="5516" y="3304"/>
                </a:lnTo>
                <a:lnTo>
                  <a:pt x="5547" y="3304"/>
                </a:lnTo>
                <a:lnTo>
                  <a:pt x="5565" y="3304"/>
                </a:lnTo>
                <a:lnTo>
                  <a:pt x="5565" y="3276"/>
                </a:lnTo>
                <a:lnTo>
                  <a:pt x="5595" y="3231"/>
                </a:lnTo>
                <a:lnTo>
                  <a:pt x="5611" y="3261"/>
                </a:lnTo>
                <a:lnTo>
                  <a:pt x="5611" y="3213"/>
                </a:lnTo>
                <a:lnTo>
                  <a:pt x="5611" y="3152"/>
                </a:lnTo>
                <a:lnTo>
                  <a:pt x="5595" y="3135"/>
                </a:lnTo>
                <a:lnTo>
                  <a:pt x="5595" y="3104"/>
                </a:lnTo>
                <a:lnTo>
                  <a:pt x="5565" y="3092"/>
                </a:lnTo>
                <a:lnTo>
                  <a:pt x="5565" y="3062"/>
                </a:lnTo>
                <a:lnTo>
                  <a:pt x="5516" y="3062"/>
                </a:lnTo>
                <a:lnTo>
                  <a:pt x="5485" y="3031"/>
                </a:lnTo>
                <a:lnTo>
                  <a:pt x="5470" y="3031"/>
                </a:lnTo>
                <a:lnTo>
                  <a:pt x="5408" y="3016"/>
                </a:lnTo>
                <a:lnTo>
                  <a:pt x="5347" y="3016"/>
                </a:lnTo>
                <a:lnTo>
                  <a:pt x="5347" y="3031"/>
                </a:lnTo>
                <a:lnTo>
                  <a:pt x="5286" y="3031"/>
                </a:lnTo>
                <a:lnTo>
                  <a:pt x="5268" y="3031"/>
                </a:lnTo>
                <a:lnTo>
                  <a:pt x="5234" y="3092"/>
                </a:lnTo>
                <a:lnTo>
                  <a:pt x="5224" y="3104"/>
                </a:lnTo>
                <a:lnTo>
                  <a:pt x="5157" y="3104"/>
                </a:lnTo>
                <a:lnTo>
                  <a:pt x="5142" y="3135"/>
                </a:lnTo>
                <a:lnTo>
                  <a:pt x="5114" y="3104"/>
                </a:lnTo>
                <a:lnTo>
                  <a:pt x="5065" y="3135"/>
                </a:lnTo>
                <a:lnTo>
                  <a:pt x="5037" y="3135"/>
                </a:lnTo>
                <a:lnTo>
                  <a:pt x="5019" y="3104"/>
                </a:lnTo>
                <a:lnTo>
                  <a:pt x="4988" y="3104"/>
                </a:lnTo>
                <a:lnTo>
                  <a:pt x="4958" y="3104"/>
                </a:lnTo>
                <a:lnTo>
                  <a:pt x="4942" y="3092"/>
                </a:lnTo>
                <a:lnTo>
                  <a:pt x="4942" y="3062"/>
                </a:lnTo>
                <a:lnTo>
                  <a:pt x="4912" y="3092"/>
                </a:lnTo>
                <a:lnTo>
                  <a:pt x="4891" y="3062"/>
                </a:lnTo>
                <a:lnTo>
                  <a:pt x="4817" y="3062"/>
                </a:lnTo>
                <a:lnTo>
                  <a:pt x="4755" y="3031"/>
                </a:lnTo>
                <a:lnTo>
                  <a:pt x="4743" y="3016"/>
                </a:lnTo>
                <a:lnTo>
                  <a:pt x="4707" y="2953"/>
                </a:lnTo>
                <a:lnTo>
                  <a:pt x="4694" y="2953"/>
                </a:lnTo>
                <a:lnTo>
                  <a:pt x="4661" y="2983"/>
                </a:lnTo>
                <a:lnTo>
                  <a:pt x="4630" y="2953"/>
                </a:lnTo>
                <a:lnTo>
                  <a:pt x="4612" y="2938"/>
                </a:lnTo>
                <a:lnTo>
                  <a:pt x="4584" y="2938"/>
                </a:lnTo>
                <a:lnTo>
                  <a:pt x="4569" y="2938"/>
                </a:lnTo>
                <a:lnTo>
                  <a:pt x="4569" y="2953"/>
                </a:lnTo>
                <a:lnTo>
                  <a:pt x="4569" y="3016"/>
                </a:lnTo>
                <a:lnTo>
                  <a:pt x="4569" y="3031"/>
                </a:lnTo>
                <a:lnTo>
                  <a:pt x="4612" y="3062"/>
                </a:lnTo>
                <a:lnTo>
                  <a:pt x="4630" y="3092"/>
                </a:lnTo>
                <a:lnTo>
                  <a:pt x="4661" y="3092"/>
                </a:lnTo>
                <a:lnTo>
                  <a:pt x="4661" y="3104"/>
                </a:lnTo>
                <a:lnTo>
                  <a:pt x="4694" y="3135"/>
                </a:lnTo>
                <a:lnTo>
                  <a:pt x="4694" y="3185"/>
                </a:lnTo>
                <a:lnTo>
                  <a:pt x="4694" y="3231"/>
                </a:lnTo>
                <a:lnTo>
                  <a:pt x="4694" y="3261"/>
                </a:lnTo>
                <a:lnTo>
                  <a:pt x="4694" y="3276"/>
                </a:lnTo>
                <a:lnTo>
                  <a:pt x="4661" y="3334"/>
                </a:lnTo>
                <a:lnTo>
                  <a:pt x="4630" y="3334"/>
                </a:lnTo>
                <a:lnTo>
                  <a:pt x="4612" y="3380"/>
                </a:lnTo>
                <a:lnTo>
                  <a:pt x="4630" y="3410"/>
                </a:lnTo>
                <a:lnTo>
                  <a:pt x="4661" y="3428"/>
                </a:lnTo>
                <a:lnTo>
                  <a:pt x="4694" y="3458"/>
                </a:lnTo>
                <a:lnTo>
                  <a:pt x="4694" y="3503"/>
                </a:lnTo>
                <a:lnTo>
                  <a:pt x="4694" y="3539"/>
                </a:lnTo>
                <a:lnTo>
                  <a:pt x="4707" y="3594"/>
                </a:lnTo>
                <a:lnTo>
                  <a:pt x="4707" y="3657"/>
                </a:lnTo>
                <a:lnTo>
                  <a:pt x="4707" y="3670"/>
                </a:lnTo>
                <a:lnTo>
                  <a:pt x="4707" y="3733"/>
                </a:lnTo>
                <a:lnTo>
                  <a:pt x="4707" y="3751"/>
                </a:lnTo>
                <a:lnTo>
                  <a:pt x="4755" y="3751"/>
                </a:lnTo>
                <a:lnTo>
                  <a:pt x="4786" y="3781"/>
                </a:lnTo>
                <a:lnTo>
                  <a:pt x="4817" y="3801"/>
                </a:lnTo>
                <a:lnTo>
                  <a:pt x="4832" y="3857"/>
                </a:lnTo>
                <a:lnTo>
                  <a:pt x="4863" y="3857"/>
                </a:lnTo>
                <a:lnTo>
                  <a:pt x="4863" y="3874"/>
                </a:lnTo>
                <a:lnTo>
                  <a:pt x="4891" y="3902"/>
                </a:lnTo>
                <a:lnTo>
                  <a:pt x="4891" y="3917"/>
                </a:lnTo>
                <a:lnTo>
                  <a:pt x="4912" y="3948"/>
                </a:lnTo>
                <a:lnTo>
                  <a:pt x="4912" y="3993"/>
                </a:lnTo>
                <a:lnTo>
                  <a:pt x="4942" y="4023"/>
                </a:lnTo>
                <a:lnTo>
                  <a:pt x="4942" y="4069"/>
                </a:lnTo>
                <a:lnTo>
                  <a:pt x="4958" y="4117"/>
                </a:lnTo>
                <a:lnTo>
                  <a:pt x="5019" y="4117"/>
                </a:lnTo>
                <a:lnTo>
                  <a:pt x="5019" y="4147"/>
                </a:lnTo>
                <a:lnTo>
                  <a:pt x="5019" y="4177"/>
                </a:lnTo>
                <a:lnTo>
                  <a:pt x="5019" y="4271"/>
                </a:lnTo>
                <a:lnTo>
                  <a:pt x="5019" y="4301"/>
                </a:lnTo>
                <a:lnTo>
                  <a:pt x="5019" y="4344"/>
                </a:lnTo>
                <a:lnTo>
                  <a:pt x="4988" y="4366"/>
                </a:lnTo>
                <a:lnTo>
                  <a:pt x="4988" y="4425"/>
                </a:lnTo>
                <a:lnTo>
                  <a:pt x="4988" y="4467"/>
                </a:lnTo>
                <a:lnTo>
                  <a:pt x="4988" y="4513"/>
                </a:lnTo>
                <a:lnTo>
                  <a:pt x="5019" y="4624"/>
                </a:lnTo>
                <a:lnTo>
                  <a:pt x="5037" y="4624"/>
                </a:lnTo>
                <a:lnTo>
                  <a:pt x="5037" y="4591"/>
                </a:lnTo>
                <a:lnTo>
                  <a:pt x="5065" y="4624"/>
                </a:lnTo>
                <a:lnTo>
                  <a:pt x="5037" y="4667"/>
                </a:lnTo>
                <a:lnTo>
                  <a:pt x="5037" y="4682"/>
                </a:lnTo>
                <a:lnTo>
                  <a:pt x="5037" y="4745"/>
                </a:lnTo>
                <a:lnTo>
                  <a:pt x="5065" y="4760"/>
                </a:lnTo>
                <a:lnTo>
                  <a:pt x="5037" y="4793"/>
                </a:lnTo>
                <a:lnTo>
                  <a:pt x="5037" y="4821"/>
                </a:lnTo>
                <a:lnTo>
                  <a:pt x="5019" y="4866"/>
                </a:lnTo>
                <a:lnTo>
                  <a:pt x="5019" y="4879"/>
                </a:lnTo>
                <a:lnTo>
                  <a:pt x="5019" y="4942"/>
                </a:lnTo>
                <a:lnTo>
                  <a:pt x="4988" y="4960"/>
                </a:lnTo>
                <a:lnTo>
                  <a:pt x="4958" y="4987"/>
                </a:lnTo>
                <a:lnTo>
                  <a:pt x="4988" y="4987"/>
                </a:lnTo>
                <a:lnTo>
                  <a:pt x="5019" y="5035"/>
                </a:lnTo>
                <a:lnTo>
                  <a:pt x="5019" y="5111"/>
                </a:lnTo>
                <a:lnTo>
                  <a:pt x="5019" y="5187"/>
                </a:lnTo>
                <a:lnTo>
                  <a:pt x="5037" y="5230"/>
                </a:lnTo>
                <a:lnTo>
                  <a:pt x="5065" y="5230"/>
                </a:lnTo>
                <a:lnTo>
                  <a:pt x="5081" y="5268"/>
                </a:lnTo>
                <a:lnTo>
                  <a:pt x="5114" y="5321"/>
                </a:lnTo>
                <a:lnTo>
                  <a:pt x="5114" y="5358"/>
                </a:lnTo>
                <a:lnTo>
                  <a:pt x="5142" y="5358"/>
                </a:lnTo>
                <a:lnTo>
                  <a:pt x="5157" y="5389"/>
                </a:lnTo>
                <a:lnTo>
                  <a:pt x="5188" y="5389"/>
                </a:lnTo>
                <a:lnTo>
                  <a:pt x="5188" y="5399"/>
                </a:lnTo>
                <a:lnTo>
                  <a:pt x="5224" y="5389"/>
                </a:lnTo>
                <a:lnTo>
                  <a:pt x="5234" y="5389"/>
                </a:lnTo>
                <a:lnTo>
                  <a:pt x="5234" y="5399"/>
                </a:lnTo>
                <a:lnTo>
                  <a:pt x="5316" y="5434"/>
                </a:lnTo>
                <a:lnTo>
                  <a:pt x="5316" y="5480"/>
                </a:lnTo>
                <a:lnTo>
                  <a:pt x="5286" y="5464"/>
                </a:lnTo>
                <a:lnTo>
                  <a:pt x="5224" y="5464"/>
                </a:lnTo>
                <a:lnTo>
                  <a:pt x="5157" y="5464"/>
                </a:lnTo>
                <a:lnTo>
                  <a:pt x="5157" y="5480"/>
                </a:lnTo>
                <a:lnTo>
                  <a:pt x="5142" y="5464"/>
                </a:lnTo>
                <a:lnTo>
                  <a:pt x="5142" y="5480"/>
                </a:lnTo>
                <a:lnTo>
                  <a:pt x="5081" y="5480"/>
                </a:lnTo>
                <a:lnTo>
                  <a:pt x="5081" y="5464"/>
                </a:lnTo>
                <a:lnTo>
                  <a:pt x="5065" y="5464"/>
                </a:lnTo>
                <a:lnTo>
                  <a:pt x="5037" y="5464"/>
                </a:lnTo>
                <a:lnTo>
                  <a:pt x="4988" y="5464"/>
                </a:lnTo>
                <a:lnTo>
                  <a:pt x="4942" y="5464"/>
                </a:lnTo>
                <a:lnTo>
                  <a:pt x="4912" y="5480"/>
                </a:lnTo>
                <a:lnTo>
                  <a:pt x="4832" y="5507"/>
                </a:lnTo>
                <a:lnTo>
                  <a:pt x="4694" y="5507"/>
                </a:lnTo>
                <a:lnTo>
                  <a:pt x="4661" y="5507"/>
                </a:lnTo>
                <a:lnTo>
                  <a:pt x="4569" y="5480"/>
                </a:lnTo>
                <a:lnTo>
                  <a:pt x="4569" y="5464"/>
                </a:lnTo>
                <a:lnTo>
                  <a:pt x="4538" y="5399"/>
                </a:lnTo>
                <a:lnTo>
                  <a:pt x="4538" y="5389"/>
                </a:lnTo>
                <a:lnTo>
                  <a:pt x="4584" y="5321"/>
                </a:lnTo>
                <a:lnTo>
                  <a:pt x="4584" y="5268"/>
                </a:lnTo>
                <a:lnTo>
                  <a:pt x="4507" y="5275"/>
                </a:lnTo>
                <a:lnTo>
                  <a:pt x="4461" y="5275"/>
                </a:lnTo>
                <a:lnTo>
                  <a:pt x="4415" y="5275"/>
                </a:lnTo>
                <a:lnTo>
                  <a:pt x="4415" y="5310"/>
                </a:lnTo>
                <a:lnTo>
                  <a:pt x="4387" y="5310"/>
                </a:lnTo>
                <a:lnTo>
                  <a:pt x="4369" y="5310"/>
                </a:lnTo>
                <a:lnTo>
                  <a:pt x="4369" y="5358"/>
                </a:lnTo>
                <a:lnTo>
                  <a:pt x="4256" y="5399"/>
                </a:lnTo>
                <a:lnTo>
                  <a:pt x="4243" y="5399"/>
                </a:lnTo>
                <a:lnTo>
                  <a:pt x="4213" y="5399"/>
                </a:lnTo>
                <a:lnTo>
                  <a:pt x="4179" y="5399"/>
                </a:lnTo>
                <a:lnTo>
                  <a:pt x="4166" y="5389"/>
                </a:lnTo>
                <a:lnTo>
                  <a:pt x="4133" y="5399"/>
                </a:lnTo>
                <a:lnTo>
                  <a:pt x="4105" y="5399"/>
                </a:lnTo>
                <a:lnTo>
                  <a:pt x="4133" y="5480"/>
                </a:lnTo>
                <a:lnTo>
                  <a:pt x="4105" y="5464"/>
                </a:lnTo>
                <a:lnTo>
                  <a:pt x="4087" y="5464"/>
                </a:lnTo>
                <a:lnTo>
                  <a:pt x="4059" y="5480"/>
                </a:lnTo>
                <a:lnTo>
                  <a:pt x="4087" y="5507"/>
                </a:lnTo>
                <a:lnTo>
                  <a:pt x="4059" y="5525"/>
                </a:lnTo>
                <a:lnTo>
                  <a:pt x="4038" y="5525"/>
                </a:lnTo>
                <a:lnTo>
                  <a:pt x="4038" y="5480"/>
                </a:lnTo>
                <a:lnTo>
                  <a:pt x="4038" y="5464"/>
                </a:lnTo>
                <a:lnTo>
                  <a:pt x="4038" y="5480"/>
                </a:lnTo>
                <a:lnTo>
                  <a:pt x="4008" y="5525"/>
                </a:lnTo>
                <a:lnTo>
                  <a:pt x="3974" y="5525"/>
                </a:lnTo>
                <a:lnTo>
                  <a:pt x="3974" y="5480"/>
                </a:lnTo>
                <a:lnTo>
                  <a:pt x="3933" y="5399"/>
                </a:lnTo>
                <a:lnTo>
                  <a:pt x="3962" y="5389"/>
                </a:lnTo>
                <a:lnTo>
                  <a:pt x="3933" y="5389"/>
                </a:lnTo>
                <a:lnTo>
                  <a:pt x="3915" y="5389"/>
                </a:lnTo>
                <a:lnTo>
                  <a:pt x="3885" y="5399"/>
                </a:lnTo>
                <a:lnTo>
                  <a:pt x="3839" y="5434"/>
                </a:lnTo>
                <a:lnTo>
                  <a:pt x="3808" y="5434"/>
                </a:lnTo>
                <a:lnTo>
                  <a:pt x="3915" y="5321"/>
                </a:lnTo>
                <a:lnTo>
                  <a:pt x="3859" y="5310"/>
                </a:lnTo>
                <a:lnTo>
                  <a:pt x="3859" y="5275"/>
                </a:lnTo>
                <a:lnTo>
                  <a:pt x="3839" y="5268"/>
                </a:lnTo>
                <a:lnTo>
                  <a:pt x="3839" y="5310"/>
                </a:lnTo>
                <a:lnTo>
                  <a:pt x="3716" y="5358"/>
                </a:lnTo>
                <a:lnTo>
                  <a:pt x="3716" y="5389"/>
                </a:lnTo>
                <a:lnTo>
                  <a:pt x="3685" y="5389"/>
                </a:lnTo>
                <a:lnTo>
                  <a:pt x="3685" y="5358"/>
                </a:lnTo>
                <a:lnTo>
                  <a:pt x="3603" y="5321"/>
                </a:lnTo>
                <a:lnTo>
                  <a:pt x="3590" y="5358"/>
                </a:lnTo>
                <a:lnTo>
                  <a:pt x="3603" y="5389"/>
                </a:lnTo>
                <a:lnTo>
                  <a:pt x="3560" y="5434"/>
                </a:lnTo>
                <a:lnTo>
                  <a:pt x="3483" y="5464"/>
                </a:lnTo>
                <a:lnTo>
                  <a:pt x="3431" y="5507"/>
                </a:lnTo>
                <a:lnTo>
                  <a:pt x="3385" y="5583"/>
                </a:lnTo>
                <a:lnTo>
                  <a:pt x="3357" y="5583"/>
                </a:lnTo>
                <a:lnTo>
                  <a:pt x="3357" y="5603"/>
                </a:lnTo>
                <a:lnTo>
                  <a:pt x="3311" y="5603"/>
                </a:lnTo>
                <a:lnTo>
                  <a:pt x="3311" y="5583"/>
                </a:lnTo>
                <a:lnTo>
                  <a:pt x="3278" y="5583"/>
                </a:lnTo>
                <a:lnTo>
                  <a:pt x="3278" y="5631"/>
                </a:lnTo>
                <a:lnTo>
                  <a:pt x="3262" y="5649"/>
                </a:lnTo>
                <a:lnTo>
                  <a:pt x="3234" y="5631"/>
                </a:lnTo>
                <a:lnTo>
                  <a:pt x="3201" y="5583"/>
                </a:lnTo>
                <a:lnTo>
                  <a:pt x="3234" y="5525"/>
                </a:lnTo>
                <a:lnTo>
                  <a:pt x="3142" y="5507"/>
                </a:lnTo>
                <a:lnTo>
                  <a:pt x="3142" y="5464"/>
                </a:lnTo>
                <a:lnTo>
                  <a:pt x="3078" y="5434"/>
                </a:lnTo>
                <a:lnTo>
                  <a:pt x="3058" y="5434"/>
                </a:lnTo>
                <a:lnTo>
                  <a:pt x="3078" y="5399"/>
                </a:lnTo>
                <a:lnTo>
                  <a:pt x="3078" y="5389"/>
                </a:lnTo>
                <a:lnTo>
                  <a:pt x="3058" y="5310"/>
                </a:lnTo>
                <a:lnTo>
                  <a:pt x="3078" y="5310"/>
                </a:lnTo>
                <a:lnTo>
                  <a:pt x="3029" y="5268"/>
                </a:lnTo>
                <a:lnTo>
                  <a:pt x="3029" y="5230"/>
                </a:lnTo>
                <a:lnTo>
                  <a:pt x="2999" y="5230"/>
                </a:lnTo>
                <a:lnTo>
                  <a:pt x="2999" y="5187"/>
                </a:lnTo>
                <a:lnTo>
                  <a:pt x="2983" y="5187"/>
                </a:lnTo>
                <a:lnTo>
                  <a:pt x="2907" y="5111"/>
                </a:lnTo>
                <a:lnTo>
                  <a:pt x="2940" y="5063"/>
                </a:lnTo>
                <a:lnTo>
                  <a:pt x="2907" y="5005"/>
                </a:lnTo>
                <a:lnTo>
                  <a:pt x="2876" y="5035"/>
                </a:lnTo>
                <a:lnTo>
                  <a:pt x="2860" y="5005"/>
                </a:lnTo>
                <a:lnTo>
                  <a:pt x="2830" y="5005"/>
                </a:lnTo>
                <a:lnTo>
                  <a:pt x="2784" y="4987"/>
                </a:lnTo>
                <a:lnTo>
                  <a:pt x="2812" y="4942"/>
                </a:lnTo>
                <a:lnTo>
                  <a:pt x="2812" y="4912"/>
                </a:lnTo>
                <a:lnTo>
                  <a:pt x="2704" y="4879"/>
                </a:lnTo>
                <a:lnTo>
                  <a:pt x="2704" y="4866"/>
                </a:lnTo>
                <a:lnTo>
                  <a:pt x="2704" y="4821"/>
                </a:lnTo>
                <a:lnTo>
                  <a:pt x="2735" y="4745"/>
                </a:lnTo>
                <a:lnTo>
                  <a:pt x="2704" y="4745"/>
                </a:lnTo>
                <a:lnTo>
                  <a:pt x="2704" y="4760"/>
                </a:lnTo>
                <a:lnTo>
                  <a:pt x="2673" y="4793"/>
                </a:lnTo>
                <a:lnTo>
                  <a:pt x="2581" y="4838"/>
                </a:lnTo>
                <a:lnTo>
                  <a:pt x="2551" y="4838"/>
                </a:lnTo>
                <a:lnTo>
                  <a:pt x="2533" y="4866"/>
                </a:lnTo>
                <a:lnTo>
                  <a:pt x="2533" y="4838"/>
                </a:lnTo>
                <a:lnTo>
                  <a:pt x="2502" y="4793"/>
                </a:lnTo>
                <a:lnTo>
                  <a:pt x="2502" y="4760"/>
                </a:lnTo>
                <a:lnTo>
                  <a:pt x="2410" y="4793"/>
                </a:lnTo>
                <a:lnTo>
                  <a:pt x="2379" y="4793"/>
                </a:lnTo>
                <a:lnTo>
                  <a:pt x="2333" y="4838"/>
                </a:lnTo>
                <a:lnTo>
                  <a:pt x="2287" y="4866"/>
                </a:lnTo>
                <a:lnTo>
                  <a:pt x="2220" y="4866"/>
                </a:lnTo>
                <a:lnTo>
                  <a:pt x="2174" y="4866"/>
                </a:lnTo>
                <a:lnTo>
                  <a:pt x="2161" y="4838"/>
                </a:lnTo>
                <a:lnTo>
                  <a:pt x="2097" y="4821"/>
                </a:lnTo>
                <a:lnTo>
                  <a:pt x="2082" y="4821"/>
                </a:lnTo>
                <a:lnTo>
                  <a:pt x="2023" y="4838"/>
                </a:lnTo>
                <a:lnTo>
                  <a:pt x="2005" y="4838"/>
                </a:lnTo>
                <a:lnTo>
                  <a:pt x="2005" y="4879"/>
                </a:lnTo>
                <a:lnTo>
                  <a:pt x="1974" y="4912"/>
                </a:lnTo>
                <a:lnTo>
                  <a:pt x="1959" y="4912"/>
                </a:lnTo>
                <a:lnTo>
                  <a:pt x="1931" y="4942"/>
                </a:lnTo>
                <a:lnTo>
                  <a:pt x="1931" y="4960"/>
                </a:lnTo>
                <a:lnTo>
                  <a:pt x="1974" y="5005"/>
                </a:lnTo>
                <a:lnTo>
                  <a:pt x="1959" y="5035"/>
                </a:lnTo>
                <a:lnTo>
                  <a:pt x="1931" y="5063"/>
                </a:lnTo>
                <a:lnTo>
                  <a:pt x="1900" y="5139"/>
                </a:lnTo>
                <a:lnTo>
                  <a:pt x="1931" y="5139"/>
                </a:lnTo>
                <a:lnTo>
                  <a:pt x="1931" y="5156"/>
                </a:lnTo>
                <a:lnTo>
                  <a:pt x="1900" y="5187"/>
                </a:lnTo>
                <a:lnTo>
                  <a:pt x="1880" y="5187"/>
                </a:lnTo>
                <a:lnTo>
                  <a:pt x="1851" y="5156"/>
                </a:lnTo>
                <a:lnTo>
                  <a:pt x="1834" y="5156"/>
                </a:lnTo>
                <a:lnTo>
                  <a:pt x="1805" y="5139"/>
                </a:lnTo>
                <a:lnTo>
                  <a:pt x="1805" y="5111"/>
                </a:lnTo>
                <a:lnTo>
                  <a:pt x="1770" y="5111"/>
                </a:lnTo>
                <a:lnTo>
                  <a:pt x="1726" y="5111"/>
                </a:lnTo>
                <a:lnTo>
                  <a:pt x="1726" y="5081"/>
                </a:lnTo>
                <a:lnTo>
                  <a:pt x="1680" y="5081"/>
                </a:lnTo>
                <a:lnTo>
                  <a:pt x="1634" y="5081"/>
                </a:lnTo>
                <a:lnTo>
                  <a:pt x="1567" y="5063"/>
                </a:lnTo>
                <a:lnTo>
                  <a:pt x="1554" y="5063"/>
                </a:lnTo>
                <a:lnTo>
                  <a:pt x="1524" y="5063"/>
                </a:lnTo>
                <a:lnTo>
                  <a:pt x="1478" y="5156"/>
                </a:lnTo>
                <a:lnTo>
                  <a:pt x="1506" y="5230"/>
                </a:lnTo>
                <a:lnTo>
                  <a:pt x="1478" y="5230"/>
                </a:lnTo>
                <a:lnTo>
                  <a:pt x="1449" y="5202"/>
                </a:lnTo>
                <a:lnTo>
                  <a:pt x="1429" y="5202"/>
                </a:lnTo>
                <a:lnTo>
                  <a:pt x="1429" y="5156"/>
                </a:lnTo>
                <a:lnTo>
                  <a:pt x="1449" y="5139"/>
                </a:lnTo>
                <a:lnTo>
                  <a:pt x="1401" y="5139"/>
                </a:lnTo>
                <a:lnTo>
                  <a:pt x="1383" y="5156"/>
                </a:lnTo>
                <a:lnTo>
                  <a:pt x="1355" y="5156"/>
                </a:lnTo>
                <a:lnTo>
                  <a:pt x="1324" y="5063"/>
                </a:lnTo>
                <a:lnTo>
                  <a:pt x="1324" y="5005"/>
                </a:lnTo>
                <a:lnTo>
                  <a:pt x="1306" y="5005"/>
                </a:lnTo>
                <a:lnTo>
                  <a:pt x="1306" y="5035"/>
                </a:lnTo>
                <a:lnTo>
                  <a:pt x="1278" y="5035"/>
                </a:lnTo>
                <a:lnTo>
                  <a:pt x="1278" y="5005"/>
                </a:lnTo>
                <a:lnTo>
                  <a:pt x="1245" y="5005"/>
                </a:lnTo>
                <a:lnTo>
                  <a:pt x="1198" y="5063"/>
                </a:lnTo>
                <a:lnTo>
                  <a:pt x="1186" y="5081"/>
                </a:lnTo>
                <a:lnTo>
                  <a:pt x="1119" y="5063"/>
                </a:lnTo>
                <a:lnTo>
                  <a:pt x="1027" y="5063"/>
                </a:lnTo>
                <a:lnTo>
                  <a:pt x="978" y="5081"/>
                </a:lnTo>
                <a:lnTo>
                  <a:pt x="919" y="5139"/>
                </a:lnTo>
                <a:lnTo>
                  <a:pt x="901" y="5139"/>
                </a:lnTo>
                <a:lnTo>
                  <a:pt x="853" y="5139"/>
                </a:lnTo>
                <a:lnTo>
                  <a:pt x="791" y="5156"/>
                </a:lnTo>
                <a:lnTo>
                  <a:pt x="825" y="5111"/>
                </a:lnTo>
                <a:lnTo>
                  <a:pt x="791" y="5111"/>
                </a:lnTo>
                <a:lnTo>
                  <a:pt x="791" y="5081"/>
                </a:lnTo>
                <a:lnTo>
                  <a:pt x="776" y="5081"/>
                </a:lnTo>
                <a:lnTo>
                  <a:pt x="732" y="5081"/>
                </a:lnTo>
                <a:lnTo>
                  <a:pt x="656" y="5111"/>
                </a:lnTo>
                <a:lnTo>
                  <a:pt x="589" y="5111"/>
                </a:lnTo>
                <a:lnTo>
                  <a:pt x="589" y="5139"/>
                </a:lnTo>
                <a:lnTo>
                  <a:pt x="576" y="5156"/>
                </a:lnTo>
                <a:lnTo>
                  <a:pt x="499" y="5187"/>
                </a:lnTo>
                <a:lnTo>
                  <a:pt x="453" y="5139"/>
                </a:lnTo>
                <a:lnTo>
                  <a:pt x="374" y="5187"/>
                </a:lnTo>
                <a:lnTo>
                  <a:pt x="328" y="5202"/>
                </a:lnTo>
                <a:lnTo>
                  <a:pt x="328" y="5230"/>
                </a:lnTo>
                <a:lnTo>
                  <a:pt x="328" y="5268"/>
                </a:lnTo>
                <a:lnTo>
                  <a:pt x="264" y="5268"/>
                </a:lnTo>
                <a:lnTo>
                  <a:pt x="248" y="5268"/>
                </a:lnTo>
                <a:lnTo>
                  <a:pt x="172" y="5268"/>
                </a:lnTo>
                <a:lnTo>
                  <a:pt x="172" y="5310"/>
                </a:lnTo>
                <a:lnTo>
                  <a:pt x="141" y="5275"/>
                </a:lnTo>
                <a:lnTo>
                  <a:pt x="82" y="5321"/>
                </a:lnTo>
                <a:lnTo>
                  <a:pt x="82" y="5389"/>
                </a:lnTo>
                <a:lnTo>
                  <a:pt x="46" y="5399"/>
                </a:lnTo>
                <a:lnTo>
                  <a:pt x="46" y="5464"/>
                </a:lnTo>
                <a:lnTo>
                  <a:pt x="82" y="5480"/>
                </a:lnTo>
                <a:lnTo>
                  <a:pt x="18" y="5555"/>
                </a:lnTo>
                <a:lnTo>
                  <a:pt x="0" y="5603"/>
                </a:lnTo>
                <a:lnTo>
                  <a:pt x="18" y="5631"/>
                </a:lnTo>
                <a:lnTo>
                  <a:pt x="46" y="5707"/>
                </a:lnTo>
                <a:lnTo>
                  <a:pt x="18" y="5707"/>
                </a:lnTo>
                <a:lnTo>
                  <a:pt x="0" y="5707"/>
                </a:lnTo>
                <a:lnTo>
                  <a:pt x="0" y="5724"/>
                </a:lnTo>
                <a:lnTo>
                  <a:pt x="18" y="5752"/>
                </a:lnTo>
                <a:lnTo>
                  <a:pt x="18" y="5785"/>
                </a:lnTo>
                <a:lnTo>
                  <a:pt x="18" y="5798"/>
                </a:lnTo>
                <a:lnTo>
                  <a:pt x="128" y="5830"/>
                </a:lnTo>
                <a:lnTo>
                  <a:pt x="141" y="5798"/>
                </a:lnTo>
                <a:lnTo>
                  <a:pt x="141" y="5785"/>
                </a:lnTo>
                <a:lnTo>
                  <a:pt x="172" y="5785"/>
                </a:lnTo>
                <a:lnTo>
                  <a:pt x="248" y="5798"/>
                </a:lnTo>
                <a:lnTo>
                  <a:pt x="300" y="5798"/>
                </a:lnTo>
                <a:lnTo>
                  <a:pt x="374" y="5785"/>
                </a:lnTo>
                <a:lnTo>
                  <a:pt x="469" y="5752"/>
                </a:lnTo>
                <a:lnTo>
                  <a:pt x="545" y="5707"/>
                </a:lnTo>
                <a:lnTo>
                  <a:pt x="576" y="5707"/>
                </a:lnTo>
                <a:lnTo>
                  <a:pt x="589" y="5724"/>
                </a:lnTo>
                <a:lnTo>
                  <a:pt x="545" y="5752"/>
                </a:lnTo>
                <a:lnTo>
                  <a:pt x="499" y="5843"/>
                </a:lnTo>
                <a:lnTo>
                  <a:pt x="530" y="5843"/>
                </a:lnTo>
                <a:lnTo>
                  <a:pt x="589" y="5830"/>
                </a:lnTo>
                <a:lnTo>
                  <a:pt x="589" y="5843"/>
                </a:lnTo>
                <a:lnTo>
                  <a:pt x="576" y="5843"/>
                </a:lnTo>
                <a:lnTo>
                  <a:pt x="576" y="5878"/>
                </a:lnTo>
                <a:lnTo>
                  <a:pt x="656" y="5878"/>
                </a:lnTo>
                <a:lnTo>
                  <a:pt x="656" y="5830"/>
                </a:lnTo>
                <a:lnTo>
                  <a:pt x="668" y="5830"/>
                </a:lnTo>
                <a:lnTo>
                  <a:pt x="702" y="5843"/>
                </a:lnTo>
                <a:lnTo>
                  <a:pt x="702" y="5909"/>
                </a:lnTo>
                <a:lnTo>
                  <a:pt x="732" y="5919"/>
                </a:lnTo>
                <a:lnTo>
                  <a:pt x="702" y="5954"/>
                </a:lnTo>
                <a:lnTo>
                  <a:pt x="656" y="5954"/>
                </a:lnTo>
                <a:lnTo>
                  <a:pt x="620" y="5964"/>
                </a:lnTo>
                <a:lnTo>
                  <a:pt x="589" y="5964"/>
                </a:lnTo>
                <a:lnTo>
                  <a:pt x="545" y="5964"/>
                </a:lnTo>
                <a:lnTo>
                  <a:pt x="545" y="5919"/>
                </a:lnTo>
                <a:lnTo>
                  <a:pt x="499" y="5919"/>
                </a:lnTo>
                <a:lnTo>
                  <a:pt x="420" y="5954"/>
                </a:lnTo>
                <a:lnTo>
                  <a:pt x="420" y="5919"/>
                </a:lnTo>
                <a:lnTo>
                  <a:pt x="420" y="5909"/>
                </a:lnTo>
                <a:lnTo>
                  <a:pt x="420" y="5878"/>
                </a:lnTo>
                <a:lnTo>
                  <a:pt x="374" y="5919"/>
                </a:lnTo>
                <a:lnTo>
                  <a:pt x="343" y="5919"/>
                </a:lnTo>
                <a:lnTo>
                  <a:pt x="405" y="5798"/>
                </a:lnTo>
                <a:lnTo>
                  <a:pt x="343" y="5830"/>
                </a:lnTo>
                <a:lnTo>
                  <a:pt x="328" y="5843"/>
                </a:lnTo>
                <a:lnTo>
                  <a:pt x="328" y="5919"/>
                </a:lnTo>
                <a:lnTo>
                  <a:pt x="300" y="5954"/>
                </a:lnTo>
                <a:lnTo>
                  <a:pt x="264" y="5919"/>
                </a:lnTo>
                <a:lnTo>
                  <a:pt x="218" y="5919"/>
                </a:lnTo>
                <a:lnTo>
                  <a:pt x="248" y="5954"/>
                </a:lnTo>
                <a:lnTo>
                  <a:pt x="218" y="5999"/>
                </a:lnTo>
                <a:lnTo>
                  <a:pt x="300" y="5999"/>
                </a:lnTo>
                <a:lnTo>
                  <a:pt x="343" y="5999"/>
                </a:lnTo>
                <a:lnTo>
                  <a:pt x="343" y="6030"/>
                </a:lnTo>
                <a:lnTo>
                  <a:pt x="300" y="6042"/>
                </a:lnTo>
                <a:lnTo>
                  <a:pt x="328" y="6075"/>
                </a:lnTo>
                <a:lnTo>
                  <a:pt x="328" y="6090"/>
                </a:lnTo>
                <a:lnTo>
                  <a:pt x="328" y="6196"/>
                </a:lnTo>
                <a:lnTo>
                  <a:pt x="343" y="6196"/>
                </a:lnTo>
                <a:lnTo>
                  <a:pt x="420" y="6075"/>
                </a:lnTo>
                <a:lnTo>
                  <a:pt x="499" y="6075"/>
                </a:lnTo>
                <a:lnTo>
                  <a:pt x="499" y="6090"/>
                </a:lnTo>
                <a:lnTo>
                  <a:pt x="545" y="6090"/>
                </a:lnTo>
                <a:lnTo>
                  <a:pt x="589" y="6151"/>
                </a:lnTo>
                <a:lnTo>
                  <a:pt x="668" y="6151"/>
                </a:lnTo>
                <a:lnTo>
                  <a:pt x="702" y="6151"/>
                </a:lnTo>
                <a:lnTo>
                  <a:pt x="732" y="6196"/>
                </a:lnTo>
                <a:lnTo>
                  <a:pt x="732" y="6272"/>
                </a:lnTo>
                <a:lnTo>
                  <a:pt x="748" y="6272"/>
                </a:lnTo>
                <a:lnTo>
                  <a:pt x="748" y="6290"/>
                </a:lnTo>
                <a:lnTo>
                  <a:pt x="732" y="6365"/>
                </a:lnTo>
                <a:lnTo>
                  <a:pt x="702" y="6411"/>
                </a:lnTo>
                <a:lnTo>
                  <a:pt x="576" y="6365"/>
                </a:lnTo>
                <a:lnTo>
                  <a:pt x="453" y="6396"/>
                </a:lnTo>
                <a:lnTo>
                  <a:pt x="248" y="6396"/>
                </a:lnTo>
                <a:lnTo>
                  <a:pt x="205" y="6411"/>
                </a:lnTo>
                <a:lnTo>
                  <a:pt x="46" y="6411"/>
                </a:lnTo>
                <a:lnTo>
                  <a:pt x="46" y="6471"/>
                </a:lnTo>
                <a:lnTo>
                  <a:pt x="0" y="6471"/>
                </a:lnTo>
                <a:lnTo>
                  <a:pt x="0" y="6487"/>
                </a:lnTo>
                <a:lnTo>
                  <a:pt x="141" y="6550"/>
                </a:lnTo>
                <a:lnTo>
                  <a:pt x="141" y="6519"/>
                </a:lnTo>
                <a:lnTo>
                  <a:pt x="172" y="6519"/>
                </a:lnTo>
                <a:lnTo>
                  <a:pt x="172" y="6550"/>
                </a:lnTo>
                <a:lnTo>
                  <a:pt x="218" y="6550"/>
                </a:lnTo>
                <a:lnTo>
                  <a:pt x="248" y="6598"/>
                </a:lnTo>
                <a:lnTo>
                  <a:pt x="300" y="6565"/>
                </a:lnTo>
                <a:lnTo>
                  <a:pt x="328" y="6565"/>
                </a:lnTo>
                <a:lnTo>
                  <a:pt x="420" y="6641"/>
                </a:lnTo>
                <a:lnTo>
                  <a:pt x="499" y="6719"/>
                </a:lnTo>
                <a:lnTo>
                  <a:pt x="499" y="6764"/>
                </a:lnTo>
                <a:lnTo>
                  <a:pt x="545" y="6837"/>
                </a:lnTo>
                <a:lnTo>
                  <a:pt x="545" y="6873"/>
                </a:lnTo>
                <a:lnTo>
                  <a:pt x="576" y="6933"/>
                </a:lnTo>
                <a:lnTo>
                  <a:pt x="576" y="6961"/>
                </a:lnTo>
                <a:lnTo>
                  <a:pt x="576" y="7007"/>
                </a:lnTo>
                <a:lnTo>
                  <a:pt x="530" y="7007"/>
                </a:lnTo>
                <a:lnTo>
                  <a:pt x="530" y="7087"/>
                </a:lnTo>
                <a:lnTo>
                  <a:pt x="656" y="7087"/>
                </a:lnTo>
                <a:lnTo>
                  <a:pt x="668" y="7115"/>
                </a:lnTo>
                <a:lnTo>
                  <a:pt x="748" y="7115"/>
                </a:lnTo>
                <a:lnTo>
                  <a:pt x="776" y="7087"/>
                </a:lnTo>
                <a:lnTo>
                  <a:pt x="825" y="7087"/>
                </a:lnTo>
                <a:lnTo>
                  <a:pt x="853" y="7007"/>
                </a:lnTo>
                <a:lnTo>
                  <a:pt x="871" y="6961"/>
                </a:lnTo>
                <a:lnTo>
                  <a:pt x="948" y="6961"/>
                </a:lnTo>
                <a:lnTo>
                  <a:pt x="978" y="6961"/>
                </a:lnTo>
                <a:lnTo>
                  <a:pt x="994" y="6961"/>
                </a:lnTo>
                <a:lnTo>
                  <a:pt x="1058" y="7007"/>
                </a:lnTo>
                <a:lnTo>
                  <a:pt x="1073" y="6991"/>
                </a:lnTo>
                <a:lnTo>
                  <a:pt x="1150" y="6991"/>
                </a:lnTo>
                <a:lnTo>
                  <a:pt x="1150" y="6916"/>
                </a:lnTo>
                <a:lnTo>
                  <a:pt x="1186" y="6888"/>
                </a:lnTo>
                <a:lnTo>
                  <a:pt x="1198" y="6916"/>
                </a:lnTo>
                <a:lnTo>
                  <a:pt x="1229" y="6961"/>
                </a:lnTo>
                <a:lnTo>
                  <a:pt x="1245" y="6961"/>
                </a:lnTo>
                <a:lnTo>
                  <a:pt x="1278" y="6991"/>
                </a:lnTo>
                <a:lnTo>
                  <a:pt x="1245" y="6991"/>
                </a:lnTo>
                <a:lnTo>
                  <a:pt x="1278" y="7007"/>
                </a:lnTo>
                <a:lnTo>
                  <a:pt x="1324" y="7161"/>
                </a:lnTo>
                <a:lnTo>
                  <a:pt x="1401" y="7161"/>
                </a:lnTo>
                <a:lnTo>
                  <a:pt x="1449" y="7161"/>
                </a:lnTo>
                <a:lnTo>
                  <a:pt x="1524" y="7135"/>
                </a:lnTo>
                <a:lnTo>
                  <a:pt x="1554" y="7135"/>
                </a:lnTo>
                <a:lnTo>
                  <a:pt x="1598" y="7208"/>
                </a:lnTo>
                <a:lnTo>
                  <a:pt x="1634" y="7208"/>
                </a:lnTo>
                <a:lnTo>
                  <a:pt x="1693" y="7239"/>
                </a:lnTo>
                <a:lnTo>
                  <a:pt x="1834" y="7254"/>
                </a:lnTo>
                <a:lnTo>
                  <a:pt x="1880" y="7312"/>
                </a:lnTo>
                <a:lnTo>
                  <a:pt x="1959" y="7405"/>
                </a:lnTo>
                <a:lnTo>
                  <a:pt x="1974" y="7405"/>
                </a:lnTo>
                <a:lnTo>
                  <a:pt x="2005" y="7405"/>
                </a:lnTo>
                <a:lnTo>
                  <a:pt x="2082" y="7405"/>
                </a:lnTo>
                <a:lnTo>
                  <a:pt x="2097" y="7405"/>
                </a:lnTo>
                <a:lnTo>
                  <a:pt x="2128" y="7405"/>
                </a:lnTo>
                <a:lnTo>
                  <a:pt x="2210" y="7433"/>
                </a:lnTo>
                <a:lnTo>
                  <a:pt x="2210" y="7451"/>
                </a:lnTo>
                <a:lnTo>
                  <a:pt x="2174" y="7451"/>
                </a:lnTo>
                <a:lnTo>
                  <a:pt x="2097" y="7433"/>
                </a:lnTo>
                <a:lnTo>
                  <a:pt x="2097" y="7451"/>
                </a:lnTo>
                <a:lnTo>
                  <a:pt x="2097" y="7433"/>
                </a:lnTo>
                <a:lnTo>
                  <a:pt x="2174" y="7451"/>
                </a:lnTo>
                <a:lnTo>
                  <a:pt x="2220" y="7481"/>
                </a:lnTo>
                <a:lnTo>
                  <a:pt x="2302" y="7562"/>
                </a:lnTo>
                <a:lnTo>
                  <a:pt x="2379" y="7653"/>
                </a:lnTo>
                <a:lnTo>
                  <a:pt x="2410" y="7696"/>
                </a:lnTo>
                <a:lnTo>
                  <a:pt x="2410" y="7761"/>
                </a:lnTo>
                <a:lnTo>
                  <a:pt x="2410" y="7822"/>
                </a:lnTo>
                <a:lnTo>
                  <a:pt x="2379" y="7822"/>
                </a:lnTo>
                <a:lnTo>
                  <a:pt x="2379" y="7895"/>
                </a:lnTo>
                <a:lnTo>
                  <a:pt x="2410" y="7956"/>
                </a:lnTo>
                <a:lnTo>
                  <a:pt x="2484" y="7971"/>
                </a:lnTo>
                <a:lnTo>
                  <a:pt x="2453" y="7956"/>
                </a:lnTo>
                <a:lnTo>
                  <a:pt x="2425" y="7895"/>
                </a:lnTo>
                <a:lnTo>
                  <a:pt x="2425" y="7850"/>
                </a:lnTo>
                <a:lnTo>
                  <a:pt x="2425" y="7774"/>
                </a:lnTo>
                <a:lnTo>
                  <a:pt x="2425" y="7696"/>
                </a:lnTo>
                <a:lnTo>
                  <a:pt x="2453" y="7680"/>
                </a:lnTo>
                <a:lnTo>
                  <a:pt x="2484" y="7696"/>
                </a:lnTo>
                <a:lnTo>
                  <a:pt x="2484" y="7761"/>
                </a:lnTo>
                <a:lnTo>
                  <a:pt x="2551" y="7761"/>
                </a:lnTo>
                <a:lnTo>
                  <a:pt x="2609" y="7761"/>
                </a:lnTo>
                <a:lnTo>
                  <a:pt x="2656" y="7774"/>
                </a:lnTo>
                <a:lnTo>
                  <a:pt x="2735" y="7804"/>
                </a:lnTo>
                <a:lnTo>
                  <a:pt x="2735" y="7774"/>
                </a:lnTo>
                <a:lnTo>
                  <a:pt x="2673" y="7680"/>
                </a:lnTo>
                <a:lnTo>
                  <a:pt x="2704" y="7635"/>
                </a:lnTo>
                <a:lnTo>
                  <a:pt x="2735" y="7635"/>
                </a:lnTo>
                <a:lnTo>
                  <a:pt x="2748" y="7728"/>
                </a:lnTo>
                <a:lnTo>
                  <a:pt x="2784" y="7728"/>
                </a:lnTo>
                <a:lnTo>
                  <a:pt x="2812" y="7696"/>
                </a:lnTo>
                <a:lnTo>
                  <a:pt x="2860" y="7653"/>
                </a:lnTo>
                <a:lnTo>
                  <a:pt x="2983" y="7653"/>
                </a:lnTo>
                <a:lnTo>
                  <a:pt x="2999" y="7653"/>
                </a:lnTo>
                <a:lnTo>
                  <a:pt x="3078" y="7696"/>
                </a:lnTo>
                <a:lnTo>
                  <a:pt x="3106" y="7635"/>
                </a:lnTo>
                <a:lnTo>
                  <a:pt x="3142" y="7653"/>
                </a:lnTo>
                <a:lnTo>
                  <a:pt x="3142" y="7680"/>
                </a:lnTo>
                <a:lnTo>
                  <a:pt x="3142" y="7728"/>
                </a:lnTo>
                <a:lnTo>
                  <a:pt x="3106" y="7728"/>
                </a:lnTo>
                <a:lnTo>
                  <a:pt x="3078" y="7774"/>
                </a:lnTo>
                <a:lnTo>
                  <a:pt x="3058" y="7822"/>
                </a:lnTo>
                <a:lnTo>
                  <a:pt x="3058" y="7850"/>
                </a:lnTo>
                <a:lnTo>
                  <a:pt x="2860" y="7822"/>
                </a:lnTo>
                <a:lnTo>
                  <a:pt x="2812" y="7804"/>
                </a:lnTo>
                <a:lnTo>
                  <a:pt x="2748" y="7774"/>
                </a:lnTo>
                <a:lnTo>
                  <a:pt x="2748" y="7822"/>
                </a:lnTo>
                <a:lnTo>
                  <a:pt x="2784" y="7850"/>
                </a:lnTo>
                <a:lnTo>
                  <a:pt x="2830" y="7850"/>
                </a:lnTo>
                <a:lnTo>
                  <a:pt x="2860" y="7895"/>
                </a:lnTo>
                <a:lnTo>
                  <a:pt x="2860" y="7928"/>
                </a:lnTo>
                <a:lnTo>
                  <a:pt x="2940" y="7956"/>
                </a:lnTo>
                <a:lnTo>
                  <a:pt x="2940" y="7971"/>
                </a:lnTo>
                <a:lnTo>
                  <a:pt x="3029" y="7928"/>
                </a:lnTo>
                <a:lnTo>
                  <a:pt x="3106" y="7956"/>
                </a:lnTo>
                <a:lnTo>
                  <a:pt x="3152" y="7895"/>
                </a:lnTo>
                <a:lnTo>
                  <a:pt x="3201" y="7928"/>
                </a:lnTo>
                <a:lnTo>
                  <a:pt x="3234" y="7956"/>
                </a:lnTo>
                <a:lnTo>
                  <a:pt x="3234" y="7928"/>
                </a:lnTo>
                <a:lnTo>
                  <a:pt x="3311" y="7928"/>
                </a:lnTo>
                <a:lnTo>
                  <a:pt x="3327" y="7895"/>
                </a:lnTo>
                <a:lnTo>
                  <a:pt x="3406" y="7895"/>
                </a:lnTo>
                <a:lnTo>
                  <a:pt x="3406" y="7928"/>
                </a:lnTo>
                <a:lnTo>
                  <a:pt x="3467" y="7956"/>
                </a:lnTo>
                <a:lnTo>
                  <a:pt x="3513" y="7971"/>
                </a:lnTo>
                <a:lnTo>
                  <a:pt x="3526" y="7971"/>
                </a:lnTo>
                <a:lnTo>
                  <a:pt x="3467" y="8001"/>
                </a:lnTo>
                <a:lnTo>
                  <a:pt x="3431" y="7971"/>
                </a:lnTo>
                <a:lnTo>
                  <a:pt x="3385" y="7971"/>
                </a:lnTo>
                <a:lnTo>
                  <a:pt x="3406" y="8001"/>
                </a:lnTo>
                <a:lnTo>
                  <a:pt x="3431" y="8097"/>
                </a:lnTo>
                <a:lnTo>
                  <a:pt x="3467" y="8079"/>
                </a:lnTo>
                <a:lnTo>
                  <a:pt x="3483" y="8097"/>
                </a:lnTo>
                <a:lnTo>
                  <a:pt x="3467" y="8127"/>
                </a:lnTo>
                <a:lnTo>
                  <a:pt x="3483" y="8140"/>
                </a:lnTo>
                <a:lnTo>
                  <a:pt x="3483" y="8173"/>
                </a:lnTo>
                <a:lnTo>
                  <a:pt x="3431" y="8140"/>
                </a:lnTo>
                <a:lnTo>
                  <a:pt x="3385" y="8200"/>
                </a:lnTo>
                <a:lnTo>
                  <a:pt x="3311" y="8246"/>
                </a:lnTo>
                <a:lnTo>
                  <a:pt x="3327" y="8279"/>
                </a:lnTo>
                <a:lnTo>
                  <a:pt x="3385" y="8324"/>
                </a:lnTo>
                <a:lnTo>
                  <a:pt x="3357" y="8415"/>
                </a:lnTo>
                <a:lnTo>
                  <a:pt x="3311" y="8415"/>
                </a:lnTo>
                <a:lnTo>
                  <a:pt x="3311" y="8448"/>
                </a:lnTo>
                <a:lnTo>
                  <a:pt x="3357" y="8463"/>
                </a:lnTo>
                <a:lnTo>
                  <a:pt x="3431" y="8523"/>
                </a:lnTo>
                <a:lnTo>
                  <a:pt x="3513" y="8523"/>
                </a:lnTo>
                <a:lnTo>
                  <a:pt x="3483" y="8493"/>
                </a:lnTo>
                <a:lnTo>
                  <a:pt x="3513" y="8463"/>
                </a:lnTo>
                <a:lnTo>
                  <a:pt x="3603" y="8493"/>
                </a:lnTo>
                <a:lnTo>
                  <a:pt x="3685" y="8566"/>
                </a:lnTo>
                <a:lnTo>
                  <a:pt x="3685" y="8599"/>
                </a:lnTo>
                <a:lnTo>
                  <a:pt x="3839" y="8523"/>
                </a:lnTo>
                <a:lnTo>
                  <a:pt x="3859" y="8463"/>
                </a:lnTo>
                <a:lnTo>
                  <a:pt x="3885" y="8448"/>
                </a:lnTo>
                <a:lnTo>
                  <a:pt x="3885" y="8463"/>
                </a:lnTo>
                <a:lnTo>
                  <a:pt x="3915" y="8463"/>
                </a:lnTo>
                <a:lnTo>
                  <a:pt x="4008" y="8448"/>
                </a:lnTo>
                <a:lnTo>
                  <a:pt x="4059" y="8448"/>
                </a:lnTo>
                <a:lnTo>
                  <a:pt x="4105" y="8448"/>
                </a:lnTo>
                <a:lnTo>
                  <a:pt x="4166" y="8448"/>
                </a:lnTo>
                <a:lnTo>
                  <a:pt x="4179" y="8448"/>
                </a:lnTo>
                <a:lnTo>
                  <a:pt x="4256" y="8448"/>
                </a:lnTo>
                <a:lnTo>
                  <a:pt x="4338" y="8523"/>
                </a:lnTo>
                <a:lnTo>
                  <a:pt x="4387" y="8536"/>
                </a:lnTo>
                <a:lnTo>
                  <a:pt x="4415" y="8599"/>
                </a:lnTo>
                <a:lnTo>
                  <a:pt x="4492" y="8657"/>
                </a:lnTo>
                <a:lnTo>
                  <a:pt x="4415" y="8647"/>
                </a:lnTo>
                <a:lnTo>
                  <a:pt x="4369" y="8614"/>
                </a:lnTo>
                <a:lnTo>
                  <a:pt x="4243" y="8536"/>
                </a:lnTo>
                <a:lnTo>
                  <a:pt x="4133" y="8493"/>
                </a:lnTo>
                <a:lnTo>
                  <a:pt x="4105" y="8493"/>
                </a:lnTo>
                <a:lnTo>
                  <a:pt x="4087" y="8493"/>
                </a:lnTo>
                <a:lnTo>
                  <a:pt x="3962" y="8523"/>
                </a:lnTo>
                <a:lnTo>
                  <a:pt x="3885" y="8523"/>
                </a:lnTo>
                <a:lnTo>
                  <a:pt x="3859" y="8599"/>
                </a:lnTo>
                <a:lnTo>
                  <a:pt x="3915" y="8647"/>
                </a:lnTo>
                <a:lnTo>
                  <a:pt x="3885" y="8690"/>
                </a:lnTo>
                <a:lnTo>
                  <a:pt x="3885" y="8768"/>
                </a:lnTo>
                <a:lnTo>
                  <a:pt x="3790" y="8768"/>
                </a:lnTo>
                <a:lnTo>
                  <a:pt x="3790" y="8783"/>
                </a:lnTo>
                <a:lnTo>
                  <a:pt x="3764" y="8814"/>
                </a:lnTo>
                <a:lnTo>
                  <a:pt x="3859" y="8862"/>
                </a:lnTo>
                <a:lnTo>
                  <a:pt x="4059" y="8920"/>
                </a:lnTo>
                <a:lnTo>
                  <a:pt x="4087" y="8965"/>
                </a:lnTo>
                <a:lnTo>
                  <a:pt x="4105" y="8983"/>
                </a:lnTo>
                <a:lnTo>
                  <a:pt x="4166" y="9089"/>
                </a:lnTo>
                <a:lnTo>
                  <a:pt x="4087" y="9101"/>
                </a:lnTo>
                <a:lnTo>
                  <a:pt x="4059" y="9134"/>
                </a:lnTo>
                <a:lnTo>
                  <a:pt x="4038" y="9255"/>
                </a:lnTo>
                <a:lnTo>
                  <a:pt x="4008" y="9291"/>
                </a:lnTo>
                <a:lnTo>
                  <a:pt x="3962" y="9301"/>
                </a:lnTo>
                <a:lnTo>
                  <a:pt x="3915" y="9364"/>
                </a:lnTo>
                <a:lnTo>
                  <a:pt x="3933" y="9364"/>
                </a:lnTo>
                <a:lnTo>
                  <a:pt x="3915" y="9379"/>
                </a:lnTo>
                <a:lnTo>
                  <a:pt x="3859" y="9379"/>
                </a:lnTo>
                <a:lnTo>
                  <a:pt x="3885" y="9455"/>
                </a:lnTo>
                <a:lnTo>
                  <a:pt x="3885" y="9548"/>
                </a:lnTo>
                <a:lnTo>
                  <a:pt x="3885" y="9578"/>
                </a:lnTo>
                <a:lnTo>
                  <a:pt x="4008" y="9657"/>
                </a:lnTo>
                <a:lnTo>
                  <a:pt x="4105" y="9775"/>
                </a:lnTo>
                <a:lnTo>
                  <a:pt x="4105" y="9806"/>
                </a:lnTo>
                <a:lnTo>
                  <a:pt x="4133" y="9859"/>
                </a:lnTo>
                <a:lnTo>
                  <a:pt x="4166" y="9859"/>
                </a:lnTo>
                <a:lnTo>
                  <a:pt x="4213" y="9902"/>
                </a:lnTo>
                <a:lnTo>
                  <a:pt x="4213" y="9932"/>
                </a:lnTo>
                <a:lnTo>
                  <a:pt x="4213" y="9947"/>
                </a:lnTo>
                <a:lnTo>
                  <a:pt x="4243" y="9975"/>
                </a:lnTo>
                <a:lnTo>
                  <a:pt x="4256" y="10005"/>
                </a:lnTo>
                <a:lnTo>
                  <a:pt x="4289" y="10025"/>
                </a:lnTo>
                <a:lnTo>
                  <a:pt x="4302" y="10098"/>
                </a:lnTo>
                <a:lnTo>
                  <a:pt x="4338" y="10172"/>
                </a:lnTo>
                <a:lnTo>
                  <a:pt x="4338" y="10194"/>
                </a:lnTo>
                <a:lnTo>
                  <a:pt x="4369" y="10252"/>
                </a:lnTo>
                <a:lnTo>
                  <a:pt x="4369" y="10298"/>
                </a:lnTo>
                <a:lnTo>
                  <a:pt x="4369" y="10328"/>
                </a:lnTo>
                <a:lnTo>
                  <a:pt x="4415" y="10328"/>
                </a:lnTo>
                <a:lnTo>
                  <a:pt x="4430" y="10343"/>
                </a:lnTo>
                <a:lnTo>
                  <a:pt x="4507" y="10389"/>
                </a:lnTo>
                <a:lnTo>
                  <a:pt x="4538" y="10422"/>
                </a:lnTo>
                <a:lnTo>
                  <a:pt x="4612" y="10464"/>
                </a:lnTo>
                <a:lnTo>
                  <a:pt x="4612" y="10497"/>
                </a:lnTo>
                <a:lnTo>
                  <a:pt x="4630" y="10510"/>
                </a:lnTo>
                <a:lnTo>
                  <a:pt x="4743" y="10510"/>
                </a:lnTo>
                <a:lnTo>
                  <a:pt x="4755" y="10545"/>
                </a:lnTo>
                <a:lnTo>
                  <a:pt x="4786" y="10510"/>
                </a:lnTo>
                <a:lnTo>
                  <a:pt x="4832" y="10545"/>
                </a:lnTo>
                <a:lnTo>
                  <a:pt x="4891" y="10621"/>
                </a:lnTo>
                <a:lnTo>
                  <a:pt x="4891" y="10694"/>
                </a:lnTo>
                <a:lnTo>
                  <a:pt x="4942" y="10694"/>
                </a:lnTo>
                <a:lnTo>
                  <a:pt x="5065" y="10709"/>
                </a:lnTo>
                <a:lnTo>
                  <a:pt x="5081" y="10740"/>
                </a:lnTo>
                <a:lnTo>
                  <a:pt x="5114" y="10770"/>
                </a:lnTo>
                <a:lnTo>
                  <a:pt x="5142" y="10818"/>
                </a:lnTo>
                <a:lnTo>
                  <a:pt x="5157" y="10833"/>
                </a:lnTo>
                <a:lnTo>
                  <a:pt x="5188" y="10833"/>
                </a:lnTo>
                <a:lnTo>
                  <a:pt x="5188" y="10818"/>
                </a:lnTo>
                <a:lnTo>
                  <a:pt x="5224" y="10818"/>
                </a:lnTo>
                <a:lnTo>
                  <a:pt x="5234" y="10861"/>
                </a:lnTo>
                <a:lnTo>
                  <a:pt x="5286" y="10899"/>
                </a:lnTo>
                <a:lnTo>
                  <a:pt x="5316" y="10899"/>
                </a:lnTo>
                <a:lnTo>
                  <a:pt x="5316" y="10861"/>
                </a:lnTo>
                <a:lnTo>
                  <a:pt x="5316" y="10833"/>
                </a:lnTo>
                <a:lnTo>
                  <a:pt x="5347" y="10833"/>
                </a:lnTo>
                <a:lnTo>
                  <a:pt x="5347" y="10818"/>
                </a:lnTo>
                <a:lnTo>
                  <a:pt x="5360" y="10785"/>
                </a:lnTo>
                <a:lnTo>
                  <a:pt x="5393" y="10785"/>
                </a:lnTo>
                <a:lnTo>
                  <a:pt x="5437" y="10785"/>
                </a:lnTo>
                <a:lnTo>
                  <a:pt x="5470" y="10899"/>
                </a:lnTo>
                <a:lnTo>
                  <a:pt x="5408" y="10941"/>
                </a:lnTo>
                <a:lnTo>
                  <a:pt x="5360" y="10987"/>
                </a:lnTo>
                <a:lnTo>
                  <a:pt x="5316" y="11017"/>
                </a:lnTo>
                <a:lnTo>
                  <a:pt x="5286" y="11017"/>
                </a:lnTo>
                <a:lnTo>
                  <a:pt x="5316" y="11065"/>
                </a:lnTo>
                <a:lnTo>
                  <a:pt x="5286" y="11065"/>
                </a:lnTo>
                <a:lnTo>
                  <a:pt x="5268" y="11111"/>
                </a:lnTo>
                <a:lnTo>
                  <a:pt x="5286" y="11159"/>
                </a:lnTo>
                <a:lnTo>
                  <a:pt x="5347" y="11138"/>
                </a:lnTo>
                <a:lnTo>
                  <a:pt x="5347" y="11159"/>
                </a:lnTo>
                <a:lnTo>
                  <a:pt x="5360" y="11186"/>
                </a:lnTo>
                <a:lnTo>
                  <a:pt x="5393" y="11232"/>
                </a:lnTo>
                <a:lnTo>
                  <a:pt x="5393" y="11262"/>
                </a:lnTo>
                <a:lnTo>
                  <a:pt x="5408" y="11277"/>
                </a:lnTo>
                <a:lnTo>
                  <a:pt x="5437" y="11262"/>
                </a:lnTo>
                <a:lnTo>
                  <a:pt x="5470" y="11277"/>
                </a:lnTo>
                <a:lnTo>
                  <a:pt x="5470" y="11353"/>
                </a:lnTo>
                <a:lnTo>
                  <a:pt x="5516" y="11418"/>
                </a:lnTo>
                <a:lnTo>
                  <a:pt x="5516" y="11464"/>
                </a:lnTo>
                <a:lnTo>
                  <a:pt x="5547" y="11474"/>
                </a:lnTo>
                <a:lnTo>
                  <a:pt x="5516" y="11504"/>
                </a:lnTo>
                <a:lnTo>
                  <a:pt x="5485" y="11537"/>
                </a:lnTo>
                <a:lnTo>
                  <a:pt x="5437" y="11537"/>
                </a:lnTo>
                <a:lnTo>
                  <a:pt x="5470" y="11550"/>
                </a:lnTo>
                <a:lnTo>
                  <a:pt x="5485" y="11585"/>
                </a:lnTo>
                <a:lnTo>
                  <a:pt x="5485" y="11595"/>
                </a:lnTo>
                <a:lnTo>
                  <a:pt x="5485" y="11630"/>
                </a:lnTo>
                <a:lnTo>
                  <a:pt x="5470" y="11630"/>
                </a:lnTo>
                <a:lnTo>
                  <a:pt x="5470" y="11658"/>
                </a:lnTo>
                <a:lnTo>
                  <a:pt x="5485" y="11658"/>
                </a:lnTo>
                <a:lnTo>
                  <a:pt x="5485" y="11676"/>
                </a:lnTo>
                <a:lnTo>
                  <a:pt x="5470" y="11734"/>
                </a:lnTo>
                <a:lnTo>
                  <a:pt x="5437" y="11782"/>
                </a:lnTo>
                <a:lnTo>
                  <a:pt x="5408" y="11827"/>
                </a:lnTo>
                <a:lnTo>
                  <a:pt x="5316" y="11858"/>
                </a:lnTo>
                <a:lnTo>
                  <a:pt x="5316" y="11873"/>
                </a:lnTo>
                <a:lnTo>
                  <a:pt x="5360" y="11901"/>
                </a:lnTo>
                <a:lnTo>
                  <a:pt x="5393" y="11921"/>
                </a:lnTo>
                <a:lnTo>
                  <a:pt x="5360" y="11949"/>
                </a:lnTo>
                <a:lnTo>
                  <a:pt x="5393" y="11949"/>
                </a:lnTo>
                <a:lnTo>
                  <a:pt x="5393" y="11979"/>
                </a:lnTo>
                <a:lnTo>
                  <a:pt x="5393" y="11994"/>
                </a:lnTo>
                <a:lnTo>
                  <a:pt x="5347" y="11979"/>
                </a:lnTo>
                <a:lnTo>
                  <a:pt x="5360" y="11949"/>
                </a:lnTo>
                <a:lnTo>
                  <a:pt x="5347" y="11949"/>
                </a:lnTo>
                <a:lnTo>
                  <a:pt x="5286" y="11949"/>
                </a:lnTo>
                <a:lnTo>
                  <a:pt x="5234" y="11979"/>
                </a:lnTo>
                <a:lnTo>
                  <a:pt x="5157" y="11979"/>
                </a:lnTo>
                <a:lnTo>
                  <a:pt x="5188" y="11979"/>
                </a:lnTo>
                <a:lnTo>
                  <a:pt x="5157" y="12150"/>
                </a:lnTo>
                <a:lnTo>
                  <a:pt x="5188" y="12196"/>
                </a:lnTo>
                <a:lnTo>
                  <a:pt x="5224" y="12236"/>
                </a:lnTo>
                <a:lnTo>
                  <a:pt x="5234" y="12236"/>
                </a:lnTo>
                <a:lnTo>
                  <a:pt x="5234" y="12226"/>
                </a:lnTo>
                <a:lnTo>
                  <a:pt x="5286" y="12226"/>
                </a:lnTo>
                <a:lnTo>
                  <a:pt x="5347" y="12236"/>
                </a:lnTo>
                <a:lnTo>
                  <a:pt x="5360" y="12272"/>
                </a:lnTo>
                <a:lnTo>
                  <a:pt x="5437" y="12320"/>
                </a:lnTo>
                <a:lnTo>
                  <a:pt x="5485" y="12347"/>
                </a:lnTo>
                <a:lnTo>
                  <a:pt x="5516" y="12378"/>
                </a:lnTo>
                <a:lnTo>
                  <a:pt x="5547" y="12378"/>
                </a:lnTo>
                <a:lnTo>
                  <a:pt x="5565" y="12395"/>
                </a:lnTo>
                <a:lnTo>
                  <a:pt x="5547" y="12423"/>
                </a:lnTo>
                <a:lnTo>
                  <a:pt x="5595" y="12423"/>
                </a:lnTo>
                <a:lnTo>
                  <a:pt x="5595" y="12468"/>
                </a:lnTo>
                <a:lnTo>
                  <a:pt x="5611" y="12499"/>
                </a:lnTo>
                <a:lnTo>
                  <a:pt x="5639" y="12514"/>
                </a:lnTo>
                <a:lnTo>
                  <a:pt x="5688" y="12514"/>
                </a:lnTo>
                <a:lnTo>
                  <a:pt x="5688" y="12544"/>
                </a:lnTo>
                <a:lnTo>
                  <a:pt x="5718" y="12544"/>
                </a:lnTo>
                <a:lnTo>
                  <a:pt x="5718" y="12562"/>
                </a:lnTo>
                <a:lnTo>
                  <a:pt x="5734" y="12590"/>
                </a:lnTo>
                <a:lnTo>
                  <a:pt x="5795" y="12625"/>
                </a:lnTo>
                <a:lnTo>
                  <a:pt x="5875" y="12686"/>
                </a:lnTo>
                <a:lnTo>
                  <a:pt x="5921" y="12746"/>
                </a:lnTo>
                <a:lnTo>
                  <a:pt x="5921" y="12759"/>
                </a:lnTo>
                <a:lnTo>
                  <a:pt x="5939" y="12792"/>
                </a:lnTo>
                <a:lnTo>
                  <a:pt x="5939" y="12839"/>
                </a:lnTo>
                <a:lnTo>
                  <a:pt x="5967" y="12885"/>
                </a:lnTo>
                <a:lnTo>
                  <a:pt x="5997" y="12991"/>
                </a:lnTo>
                <a:lnTo>
                  <a:pt x="6013" y="13064"/>
                </a:lnTo>
                <a:lnTo>
                  <a:pt x="6013" y="13157"/>
                </a:lnTo>
                <a:lnTo>
                  <a:pt x="6044" y="13269"/>
                </a:lnTo>
                <a:lnTo>
                  <a:pt x="6044" y="13327"/>
                </a:lnTo>
                <a:lnTo>
                  <a:pt x="6061" y="13390"/>
                </a:lnTo>
                <a:lnTo>
                  <a:pt x="6090" y="13402"/>
                </a:lnTo>
                <a:lnTo>
                  <a:pt x="6061" y="13465"/>
                </a:lnTo>
                <a:lnTo>
                  <a:pt x="6061" y="13481"/>
                </a:lnTo>
                <a:lnTo>
                  <a:pt x="6090" y="13559"/>
                </a:lnTo>
                <a:lnTo>
                  <a:pt x="6120" y="13604"/>
                </a:lnTo>
                <a:lnTo>
                  <a:pt x="6120" y="13632"/>
                </a:lnTo>
                <a:lnTo>
                  <a:pt x="6136" y="13677"/>
                </a:lnTo>
                <a:lnTo>
                  <a:pt x="6166" y="13710"/>
                </a:lnTo>
                <a:lnTo>
                  <a:pt x="6202" y="13710"/>
                </a:lnTo>
                <a:lnTo>
                  <a:pt x="6215" y="13710"/>
                </a:lnTo>
                <a:lnTo>
                  <a:pt x="6261" y="13725"/>
                </a:lnTo>
                <a:lnTo>
                  <a:pt x="6325" y="13753"/>
                </a:lnTo>
                <a:lnTo>
                  <a:pt x="6343" y="13799"/>
                </a:lnTo>
                <a:lnTo>
                  <a:pt x="6297" y="13786"/>
                </a:lnTo>
                <a:lnTo>
                  <a:pt x="6202" y="13725"/>
                </a:lnTo>
                <a:lnTo>
                  <a:pt x="6166" y="13725"/>
                </a:lnTo>
                <a:lnTo>
                  <a:pt x="6261" y="13844"/>
                </a:lnTo>
                <a:lnTo>
                  <a:pt x="6297" y="13879"/>
                </a:lnTo>
                <a:lnTo>
                  <a:pt x="6261" y="13879"/>
                </a:lnTo>
                <a:lnTo>
                  <a:pt x="6261" y="13844"/>
                </a:lnTo>
                <a:lnTo>
                  <a:pt x="6248" y="13831"/>
                </a:lnTo>
                <a:lnTo>
                  <a:pt x="6202" y="13799"/>
                </a:lnTo>
                <a:lnTo>
                  <a:pt x="6136" y="13786"/>
                </a:lnTo>
                <a:lnTo>
                  <a:pt x="6120" y="13753"/>
                </a:lnTo>
                <a:lnTo>
                  <a:pt x="6120" y="13725"/>
                </a:lnTo>
                <a:lnTo>
                  <a:pt x="6090" y="13710"/>
                </a:lnTo>
                <a:lnTo>
                  <a:pt x="6061" y="13677"/>
                </a:lnTo>
                <a:lnTo>
                  <a:pt x="6044" y="13632"/>
                </a:lnTo>
                <a:lnTo>
                  <a:pt x="6044" y="13604"/>
                </a:lnTo>
                <a:lnTo>
                  <a:pt x="6013" y="13559"/>
                </a:lnTo>
                <a:lnTo>
                  <a:pt x="5997" y="13481"/>
                </a:lnTo>
                <a:lnTo>
                  <a:pt x="5967" y="13402"/>
                </a:lnTo>
                <a:lnTo>
                  <a:pt x="5939" y="13359"/>
                </a:lnTo>
                <a:lnTo>
                  <a:pt x="5939" y="13281"/>
                </a:lnTo>
                <a:lnTo>
                  <a:pt x="5921" y="13157"/>
                </a:lnTo>
                <a:lnTo>
                  <a:pt x="5890" y="13084"/>
                </a:lnTo>
                <a:lnTo>
                  <a:pt x="5890" y="13036"/>
                </a:lnTo>
                <a:lnTo>
                  <a:pt x="5875" y="13009"/>
                </a:lnTo>
                <a:lnTo>
                  <a:pt x="5810" y="12961"/>
                </a:lnTo>
                <a:lnTo>
                  <a:pt x="5810" y="12943"/>
                </a:lnTo>
                <a:lnTo>
                  <a:pt x="5762" y="12913"/>
                </a:lnTo>
                <a:lnTo>
                  <a:pt x="5718" y="12865"/>
                </a:lnTo>
                <a:lnTo>
                  <a:pt x="5672" y="12792"/>
                </a:lnTo>
                <a:lnTo>
                  <a:pt x="5595" y="12746"/>
                </a:lnTo>
                <a:lnTo>
                  <a:pt x="5547" y="12686"/>
                </a:lnTo>
                <a:lnTo>
                  <a:pt x="5516" y="12670"/>
                </a:lnTo>
                <a:lnTo>
                  <a:pt x="5485" y="12635"/>
                </a:lnTo>
                <a:lnTo>
                  <a:pt x="5437" y="12625"/>
                </a:lnTo>
                <a:lnTo>
                  <a:pt x="5470" y="12544"/>
                </a:lnTo>
                <a:lnTo>
                  <a:pt x="5485" y="12544"/>
                </a:lnTo>
                <a:lnTo>
                  <a:pt x="5470" y="12499"/>
                </a:lnTo>
                <a:lnTo>
                  <a:pt x="5408" y="12499"/>
                </a:lnTo>
                <a:lnTo>
                  <a:pt x="5360" y="12590"/>
                </a:lnTo>
                <a:lnTo>
                  <a:pt x="5347" y="12625"/>
                </a:lnTo>
                <a:lnTo>
                  <a:pt x="5286" y="12686"/>
                </a:lnTo>
                <a:lnTo>
                  <a:pt x="5316" y="12716"/>
                </a:lnTo>
                <a:lnTo>
                  <a:pt x="5316" y="12759"/>
                </a:lnTo>
                <a:lnTo>
                  <a:pt x="5286" y="12839"/>
                </a:lnTo>
                <a:lnTo>
                  <a:pt x="5286" y="12885"/>
                </a:lnTo>
                <a:lnTo>
                  <a:pt x="5268" y="13140"/>
                </a:lnTo>
                <a:lnTo>
                  <a:pt x="5268" y="13203"/>
                </a:lnTo>
                <a:lnTo>
                  <a:pt x="5224" y="13481"/>
                </a:lnTo>
                <a:lnTo>
                  <a:pt x="5188" y="13632"/>
                </a:lnTo>
                <a:lnTo>
                  <a:pt x="5157" y="13958"/>
                </a:lnTo>
                <a:lnTo>
                  <a:pt x="5114" y="14200"/>
                </a:lnTo>
                <a:lnTo>
                  <a:pt x="5065" y="14520"/>
                </a:lnTo>
                <a:lnTo>
                  <a:pt x="5037" y="14642"/>
                </a:lnTo>
                <a:lnTo>
                  <a:pt x="5065" y="14642"/>
                </a:lnTo>
                <a:lnTo>
                  <a:pt x="5081" y="14566"/>
                </a:lnTo>
                <a:lnTo>
                  <a:pt x="5114" y="14412"/>
                </a:lnTo>
                <a:lnTo>
                  <a:pt x="5234" y="14321"/>
                </a:lnTo>
                <a:lnTo>
                  <a:pt x="5286" y="14351"/>
                </a:lnTo>
                <a:lnTo>
                  <a:pt x="5360" y="14412"/>
                </a:lnTo>
                <a:lnTo>
                  <a:pt x="5408" y="14475"/>
                </a:lnTo>
                <a:lnTo>
                  <a:pt x="5393" y="14475"/>
                </a:lnTo>
                <a:lnTo>
                  <a:pt x="5437" y="14553"/>
                </a:lnTo>
                <a:lnTo>
                  <a:pt x="5408" y="14566"/>
                </a:lnTo>
                <a:lnTo>
                  <a:pt x="5316" y="14599"/>
                </a:lnTo>
                <a:lnTo>
                  <a:pt x="5286" y="14566"/>
                </a:lnTo>
                <a:lnTo>
                  <a:pt x="5268" y="14566"/>
                </a:lnTo>
                <a:lnTo>
                  <a:pt x="5234" y="14566"/>
                </a:lnTo>
                <a:lnTo>
                  <a:pt x="5224" y="14553"/>
                </a:lnTo>
                <a:lnTo>
                  <a:pt x="5188" y="14553"/>
                </a:lnTo>
                <a:lnTo>
                  <a:pt x="5142" y="14553"/>
                </a:lnTo>
                <a:lnTo>
                  <a:pt x="5142" y="14599"/>
                </a:lnTo>
                <a:lnTo>
                  <a:pt x="5142" y="14672"/>
                </a:lnTo>
                <a:lnTo>
                  <a:pt x="5065" y="14763"/>
                </a:lnTo>
                <a:lnTo>
                  <a:pt x="5019" y="14793"/>
                </a:lnTo>
                <a:lnTo>
                  <a:pt x="5037" y="14995"/>
                </a:lnTo>
                <a:lnTo>
                  <a:pt x="4988" y="15285"/>
                </a:lnTo>
                <a:lnTo>
                  <a:pt x="4958" y="15331"/>
                </a:lnTo>
                <a:lnTo>
                  <a:pt x="4958" y="15439"/>
                </a:lnTo>
                <a:lnTo>
                  <a:pt x="4891" y="15760"/>
                </a:lnTo>
                <a:lnTo>
                  <a:pt x="4863" y="15851"/>
                </a:lnTo>
                <a:lnTo>
                  <a:pt x="4817" y="16050"/>
                </a:lnTo>
                <a:lnTo>
                  <a:pt x="4755" y="16295"/>
                </a:lnTo>
                <a:lnTo>
                  <a:pt x="4743" y="16418"/>
                </a:lnTo>
                <a:lnTo>
                  <a:pt x="4707" y="16494"/>
                </a:lnTo>
                <a:lnTo>
                  <a:pt x="4694" y="16530"/>
                </a:lnTo>
                <a:lnTo>
                  <a:pt x="4661" y="16618"/>
                </a:lnTo>
                <a:lnTo>
                  <a:pt x="4630" y="16739"/>
                </a:lnTo>
                <a:lnTo>
                  <a:pt x="4630" y="16815"/>
                </a:lnTo>
                <a:lnTo>
                  <a:pt x="4584" y="16921"/>
                </a:lnTo>
                <a:lnTo>
                  <a:pt x="4569" y="16966"/>
                </a:lnTo>
                <a:lnTo>
                  <a:pt x="4538" y="17014"/>
                </a:lnTo>
                <a:lnTo>
                  <a:pt x="4492" y="17090"/>
                </a:lnTo>
                <a:lnTo>
                  <a:pt x="4461" y="17102"/>
                </a:lnTo>
                <a:lnTo>
                  <a:pt x="4430" y="17181"/>
                </a:lnTo>
                <a:lnTo>
                  <a:pt x="4415" y="17216"/>
                </a:lnTo>
                <a:lnTo>
                  <a:pt x="4387" y="17244"/>
                </a:lnTo>
                <a:lnTo>
                  <a:pt x="4369" y="17292"/>
                </a:lnTo>
                <a:lnTo>
                  <a:pt x="4338" y="17337"/>
                </a:lnTo>
                <a:lnTo>
                  <a:pt x="4302" y="17337"/>
                </a:lnTo>
                <a:lnTo>
                  <a:pt x="4243" y="17365"/>
                </a:lnTo>
                <a:lnTo>
                  <a:pt x="4243" y="17383"/>
                </a:lnTo>
                <a:lnTo>
                  <a:pt x="4243" y="17410"/>
                </a:lnTo>
                <a:lnTo>
                  <a:pt x="4179" y="17383"/>
                </a:lnTo>
                <a:lnTo>
                  <a:pt x="4105" y="17410"/>
                </a:lnTo>
                <a:lnTo>
                  <a:pt x="4087" y="17410"/>
                </a:lnTo>
                <a:lnTo>
                  <a:pt x="4059" y="17428"/>
                </a:lnTo>
                <a:lnTo>
                  <a:pt x="4008" y="17428"/>
                </a:lnTo>
                <a:lnTo>
                  <a:pt x="4038" y="17504"/>
                </a:lnTo>
                <a:lnTo>
                  <a:pt x="4059" y="17504"/>
                </a:lnTo>
                <a:lnTo>
                  <a:pt x="4105" y="17612"/>
                </a:lnTo>
                <a:lnTo>
                  <a:pt x="4166" y="17612"/>
                </a:lnTo>
                <a:lnTo>
                  <a:pt x="4179" y="17582"/>
                </a:lnTo>
                <a:lnTo>
                  <a:pt x="4256" y="17612"/>
                </a:lnTo>
                <a:lnTo>
                  <a:pt x="4289" y="17612"/>
                </a:lnTo>
                <a:lnTo>
                  <a:pt x="4289" y="17655"/>
                </a:lnTo>
                <a:lnTo>
                  <a:pt x="4302" y="17733"/>
                </a:lnTo>
                <a:lnTo>
                  <a:pt x="4369" y="17733"/>
                </a:lnTo>
                <a:lnTo>
                  <a:pt x="4415" y="17655"/>
                </a:lnTo>
                <a:lnTo>
                  <a:pt x="4430" y="17625"/>
                </a:lnTo>
                <a:lnTo>
                  <a:pt x="4492" y="17625"/>
                </a:lnTo>
                <a:lnTo>
                  <a:pt x="4507" y="17688"/>
                </a:lnTo>
                <a:lnTo>
                  <a:pt x="4584" y="17701"/>
                </a:lnTo>
                <a:lnTo>
                  <a:pt x="4630" y="17701"/>
                </a:lnTo>
                <a:lnTo>
                  <a:pt x="4694" y="17733"/>
                </a:lnTo>
                <a:lnTo>
                  <a:pt x="4694" y="17781"/>
                </a:lnTo>
                <a:lnTo>
                  <a:pt x="4630" y="17978"/>
                </a:lnTo>
                <a:lnTo>
                  <a:pt x="4612" y="18024"/>
                </a:lnTo>
                <a:lnTo>
                  <a:pt x="4507" y="18097"/>
                </a:lnTo>
                <a:lnTo>
                  <a:pt x="4569" y="18175"/>
                </a:lnTo>
                <a:lnTo>
                  <a:pt x="4569" y="18193"/>
                </a:lnTo>
                <a:lnTo>
                  <a:pt x="4694" y="18256"/>
                </a:lnTo>
                <a:lnTo>
                  <a:pt x="4707" y="18256"/>
                </a:lnTo>
                <a:lnTo>
                  <a:pt x="4755" y="18069"/>
                </a:lnTo>
                <a:lnTo>
                  <a:pt x="4863" y="18069"/>
                </a:lnTo>
                <a:lnTo>
                  <a:pt x="4832" y="18069"/>
                </a:lnTo>
                <a:lnTo>
                  <a:pt x="4786" y="18175"/>
                </a:lnTo>
                <a:lnTo>
                  <a:pt x="4832" y="18193"/>
                </a:lnTo>
                <a:lnTo>
                  <a:pt x="4863" y="18221"/>
                </a:lnTo>
                <a:lnTo>
                  <a:pt x="4891" y="18221"/>
                </a:lnTo>
                <a:lnTo>
                  <a:pt x="4942" y="18221"/>
                </a:lnTo>
                <a:lnTo>
                  <a:pt x="5037" y="18256"/>
                </a:lnTo>
                <a:lnTo>
                  <a:pt x="5065" y="18266"/>
                </a:lnTo>
                <a:lnTo>
                  <a:pt x="5081" y="18332"/>
                </a:lnTo>
                <a:lnTo>
                  <a:pt x="5114" y="18301"/>
                </a:lnTo>
                <a:lnTo>
                  <a:pt x="5142" y="18301"/>
                </a:lnTo>
                <a:lnTo>
                  <a:pt x="5157" y="18332"/>
                </a:lnTo>
                <a:lnTo>
                  <a:pt x="5286" y="18375"/>
                </a:lnTo>
                <a:lnTo>
                  <a:pt x="5360" y="18455"/>
                </a:lnTo>
                <a:lnTo>
                  <a:pt x="5393" y="18455"/>
                </a:lnTo>
                <a:lnTo>
                  <a:pt x="5485" y="18470"/>
                </a:lnTo>
                <a:lnTo>
                  <a:pt x="5611" y="18470"/>
                </a:lnTo>
                <a:lnTo>
                  <a:pt x="5672" y="18455"/>
                </a:lnTo>
                <a:lnTo>
                  <a:pt x="5734" y="18455"/>
                </a:lnTo>
                <a:lnTo>
                  <a:pt x="5734" y="18470"/>
                </a:lnTo>
                <a:lnTo>
                  <a:pt x="5762" y="18470"/>
                </a:lnTo>
                <a:lnTo>
                  <a:pt x="5762" y="18516"/>
                </a:lnTo>
                <a:lnTo>
                  <a:pt x="5795" y="18544"/>
                </a:lnTo>
                <a:lnTo>
                  <a:pt x="5762" y="18571"/>
                </a:lnTo>
                <a:lnTo>
                  <a:pt x="5810" y="18650"/>
                </a:lnTo>
                <a:lnTo>
                  <a:pt x="5844" y="18650"/>
                </a:lnTo>
                <a:lnTo>
                  <a:pt x="5875" y="18665"/>
                </a:lnTo>
                <a:lnTo>
                  <a:pt x="5890" y="18693"/>
                </a:lnTo>
                <a:lnTo>
                  <a:pt x="5921" y="18713"/>
                </a:lnTo>
                <a:lnTo>
                  <a:pt x="5967" y="18741"/>
                </a:lnTo>
                <a:lnTo>
                  <a:pt x="5967" y="18821"/>
                </a:lnTo>
                <a:lnTo>
                  <a:pt x="6013" y="18821"/>
                </a:lnTo>
                <a:lnTo>
                  <a:pt x="6013" y="18864"/>
                </a:lnTo>
                <a:lnTo>
                  <a:pt x="6044" y="18864"/>
                </a:lnTo>
                <a:lnTo>
                  <a:pt x="6061" y="18897"/>
                </a:lnTo>
                <a:lnTo>
                  <a:pt x="6136" y="18773"/>
                </a:lnTo>
                <a:lnTo>
                  <a:pt x="6248" y="18864"/>
                </a:lnTo>
                <a:lnTo>
                  <a:pt x="6464" y="18741"/>
                </a:lnTo>
                <a:lnTo>
                  <a:pt x="6574" y="18821"/>
                </a:lnTo>
                <a:lnTo>
                  <a:pt x="6589" y="18821"/>
                </a:lnTo>
                <a:lnTo>
                  <a:pt x="6589" y="18834"/>
                </a:lnTo>
                <a:lnTo>
                  <a:pt x="6697" y="18897"/>
                </a:lnTo>
                <a:lnTo>
                  <a:pt x="6743" y="18864"/>
                </a:lnTo>
                <a:lnTo>
                  <a:pt x="6743" y="18942"/>
                </a:lnTo>
                <a:lnTo>
                  <a:pt x="6819" y="19036"/>
                </a:lnTo>
                <a:lnTo>
                  <a:pt x="6873" y="19066"/>
                </a:lnTo>
                <a:lnTo>
                  <a:pt x="6896" y="19112"/>
                </a:lnTo>
                <a:lnTo>
                  <a:pt x="6988" y="19142"/>
                </a:lnTo>
                <a:lnTo>
                  <a:pt x="7045" y="19094"/>
                </a:lnTo>
                <a:lnTo>
                  <a:pt x="7101" y="19112"/>
                </a:lnTo>
                <a:lnTo>
                  <a:pt x="7147" y="19066"/>
                </a:lnTo>
                <a:lnTo>
                  <a:pt x="7163" y="19094"/>
                </a:lnTo>
                <a:lnTo>
                  <a:pt x="7242" y="19066"/>
                </a:lnTo>
                <a:lnTo>
                  <a:pt x="7316" y="19036"/>
                </a:lnTo>
                <a:lnTo>
                  <a:pt x="7352" y="19036"/>
                </a:lnTo>
                <a:lnTo>
                  <a:pt x="7444" y="19066"/>
                </a:lnTo>
                <a:lnTo>
                  <a:pt x="7444" y="19112"/>
                </a:lnTo>
                <a:lnTo>
                  <a:pt x="7490" y="19160"/>
                </a:lnTo>
                <a:lnTo>
                  <a:pt x="7549" y="19142"/>
                </a:lnTo>
                <a:lnTo>
                  <a:pt x="7549" y="19112"/>
                </a:lnTo>
                <a:lnTo>
                  <a:pt x="7624" y="19066"/>
                </a:lnTo>
                <a:lnTo>
                  <a:pt x="7675" y="19094"/>
                </a:lnTo>
                <a:lnTo>
                  <a:pt x="7675" y="19112"/>
                </a:lnTo>
                <a:lnTo>
                  <a:pt x="7757" y="19142"/>
                </a:lnTo>
                <a:lnTo>
                  <a:pt x="7813" y="19142"/>
                </a:lnTo>
                <a:lnTo>
                  <a:pt x="7898" y="19142"/>
                </a:lnTo>
                <a:lnTo>
                  <a:pt x="7898" y="19112"/>
                </a:lnTo>
                <a:lnTo>
                  <a:pt x="7926" y="19112"/>
                </a:lnTo>
                <a:lnTo>
                  <a:pt x="8003" y="19142"/>
                </a:lnTo>
                <a:lnTo>
                  <a:pt x="8018" y="19112"/>
                </a:lnTo>
                <a:lnTo>
                  <a:pt x="8049" y="19142"/>
                </a:lnTo>
                <a:lnTo>
                  <a:pt x="8143" y="19142"/>
                </a:lnTo>
                <a:lnTo>
                  <a:pt x="8143" y="19021"/>
                </a:lnTo>
                <a:lnTo>
                  <a:pt x="8095" y="18990"/>
                </a:lnTo>
                <a:lnTo>
                  <a:pt x="8143" y="18970"/>
                </a:lnTo>
                <a:lnTo>
                  <a:pt x="8128" y="18942"/>
                </a:lnTo>
                <a:lnTo>
                  <a:pt x="8128" y="18910"/>
                </a:lnTo>
                <a:lnTo>
                  <a:pt x="8128" y="18897"/>
                </a:lnTo>
                <a:lnTo>
                  <a:pt x="8143" y="18897"/>
                </a:lnTo>
                <a:lnTo>
                  <a:pt x="8143" y="18864"/>
                </a:lnTo>
                <a:lnTo>
                  <a:pt x="8143" y="18834"/>
                </a:lnTo>
                <a:lnTo>
                  <a:pt x="8128" y="18821"/>
                </a:lnTo>
                <a:lnTo>
                  <a:pt x="8172" y="18773"/>
                </a:lnTo>
                <a:lnTo>
                  <a:pt x="8220" y="18773"/>
                </a:lnTo>
                <a:lnTo>
                  <a:pt x="8343" y="18821"/>
                </a:lnTo>
                <a:lnTo>
                  <a:pt x="8374" y="18821"/>
                </a:lnTo>
                <a:lnTo>
                  <a:pt x="8469" y="18834"/>
                </a:lnTo>
                <a:lnTo>
                  <a:pt x="8609" y="18942"/>
                </a:lnTo>
                <a:lnTo>
                  <a:pt x="8625" y="18910"/>
                </a:lnTo>
                <a:lnTo>
                  <a:pt x="8653" y="18897"/>
                </a:lnTo>
                <a:lnTo>
                  <a:pt x="8702" y="18942"/>
                </a:lnTo>
                <a:lnTo>
                  <a:pt x="8732" y="18942"/>
                </a:lnTo>
                <a:lnTo>
                  <a:pt x="8778" y="18942"/>
                </a:lnTo>
                <a:lnTo>
                  <a:pt x="8858" y="18942"/>
                </a:lnTo>
                <a:lnTo>
                  <a:pt x="8935" y="19021"/>
                </a:lnTo>
                <a:lnTo>
                  <a:pt x="8950" y="19094"/>
                </a:lnTo>
                <a:lnTo>
                  <a:pt x="8996" y="19142"/>
                </a:lnTo>
                <a:lnTo>
                  <a:pt x="9104" y="19094"/>
                </a:lnTo>
                <a:lnTo>
                  <a:pt x="9150" y="19112"/>
                </a:lnTo>
                <a:lnTo>
                  <a:pt x="9275" y="19094"/>
                </a:lnTo>
                <a:lnTo>
                  <a:pt x="9324" y="19112"/>
                </a:lnTo>
                <a:lnTo>
                  <a:pt x="9324" y="19142"/>
                </a:lnTo>
                <a:lnTo>
                  <a:pt x="9357" y="19160"/>
                </a:lnTo>
                <a:lnTo>
                  <a:pt x="9455" y="19356"/>
                </a:lnTo>
                <a:lnTo>
                  <a:pt x="9529" y="19356"/>
                </a:lnTo>
                <a:lnTo>
                  <a:pt x="9529" y="19263"/>
                </a:lnTo>
                <a:lnTo>
                  <a:pt x="9554" y="19263"/>
                </a:lnTo>
                <a:lnTo>
                  <a:pt x="9570" y="19296"/>
                </a:lnTo>
                <a:lnTo>
                  <a:pt x="9603" y="19296"/>
                </a:lnTo>
                <a:lnTo>
                  <a:pt x="9680" y="19263"/>
                </a:lnTo>
                <a:lnTo>
                  <a:pt x="9716" y="19296"/>
                </a:lnTo>
                <a:lnTo>
                  <a:pt x="9726" y="19308"/>
                </a:lnTo>
                <a:lnTo>
                  <a:pt x="9977" y="19356"/>
                </a:lnTo>
                <a:lnTo>
                  <a:pt x="9962" y="19419"/>
                </a:lnTo>
                <a:lnTo>
                  <a:pt x="10056" y="19430"/>
                </a:lnTo>
                <a:lnTo>
                  <a:pt x="10056" y="19462"/>
                </a:lnTo>
                <a:lnTo>
                  <a:pt x="10036" y="19462"/>
                </a:lnTo>
                <a:lnTo>
                  <a:pt x="9977" y="19478"/>
                </a:lnTo>
                <a:lnTo>
                  <a:pt x="9962" y="19553"/>
                </a:lnTo>
                <a:lnTo>
                  <a:pt x="9962" y="19631"/>
                </a:lnTo>
                <a:lnTo>
                  <a:pt x="10161" y="19662"/>
                </a:lnTo>
                <a:lnTo>
                  <a:pt x="10225" y="19735"/>
                </a:lnTo>
                <a:lnTo>
                  <a:pt x="10256" y="19735"/>
                </a:lnTo>
                <a:lnTo>
                  <a:pt x="10284" y="19735"/>
                </a:lnTo>
                <a:lnTo>
                  <a:pt x="10300" y="19735"/>
                </a:lnTo>
                <a:lnTo>
                  <a:pt x="10338" y="19755"/>
                </a:lnTo>
                <a:lnTo>
                  <a:pt x="10338" y="19783"/>
                </a:lnTo>
                <a:lnTo>
                  <a:pt x="10366" y="19798"/>
                </a:lnTo>
                <a:lnTo>
                  <a:pt x="10366" y="19874"/>
                </a:lnTo>
                <a:lnTo>
                  <a:pt x="10412" y="19919"/>
                </a:lnTo>
                <a:lnTo>
                  <a:pt x="10458" y="19982"/>
                </a:lnTo>
                <a:lnTo>
                  <a:pt x="10458" y="19952"/>
                </a:lnTo>
                <a:lnTo>
                  <a:pt x="10487" y="19952"/>
                </a:lnTo>
                <a:lnTo>
                  <a:pt x="10579" y="19919"/>
                </a:lnTo>
                <a:lnTo>
                  <a:pt x="10579" y="19902"/>
                </a:lnTo>
                <a:lnTo>
                  <a:pt x="10630" y="19874"/>
                </a:lnTo>
                <a:lnTo>
                  <a:pt x="10630" y="19859"/>
                </a:lnTo>
                <a:lnTo>
                  <a:pt x="10656" y="19828"/>
                </a:lnTo>
                <a:lnTo>
                  <a:pt x="10709" y="19798"/>
                </a:lnTo>
                <a:lnTo>
                  <a:pt x="10784" y="19798"/>
                </a:lnTo>
                <a:lnTo>
                  <a:pt x="10860" y="19755"/>
                </a:lnTo>
                <a:lnTo>
                  <a:pt x="10986" y="19798"/>
                </a:lnTo>
                <a:lnTo>
                  <a:pt x="11157" y="19874"/>
                </a:lnTo>
                <a:lnTo>
                  <a:pt x="11268" y="19952"/>
                </a:lnTo>
                <a:lnTo>
                  <a:pt x="11268" y="19982"/>
                </a:lnTo>
                <a:lnTo>
                  <a:pt x="11314" y="19982"/>
                </a:lnTo>
                <a:lnTo>
                  <a:pt x="11357" y="19997"/>
                </a:lnTo>
                <a:lnTo>
                  <a:pt x="11388" y="19952"/>
                </a:lnTo>
                <a:lnTo>
                  <a:pt x="11434" y="19952"/>
                </a:lnTo>
                <a:lnTo>
                  <a:pt x="11483" y="19982"/>
                </a:lnTo>
                <a:lnTo>
                  <a:pt x="11593" y="19982"/>
                </a:lnTo>
                <a:lnTo>
                  <a:pt x="11560" y="19919"/>
                </a:lnTo>
                <a:lnTo>
                  <a:pt x="11560" y="19902"/>
                </a:lnTo>
                <a:lnTo>
                  <a:pt x="11560" y="19874"/>
                </a:lnTo>
                <a:lnTo>
                  <a:pt x="11593" y="19874"/>
                </a:lnTo>
                <a:lnTo>
                  <a:pt x="11593" y="19828"/>
                </a:lnTo>
                <a:lnTo>
                  <a:pt x="11654" y="19783"/>
                </a:lnTo>
                <a:lnTo>
                  <a:pt x="11685" y="19783"/>
                </a:lnTo>
                <a:lnTo>
                  <a:pt x="11716" y="19783"/>
                </a:lnTo>
                <a:lnTo>
                  <a:pt x="11759" y="19828"/>
                </a:lnTo>
                <a:lnTo>
                  <a:pt x="11890" y="19707"/>
                </a:lnTo>
                <a:lnTo>
                  <a:pt x="11918" y="19735"/>
                </a:lnTo>
                <a:lnTo>
                  <a:pt x="11936" y="19707"/>
                </a:lnTo>
                <a:lnTo>
                  <a:pt x="12010" y="19707"/>
                </a:lnTo>
                <a:lnTo>
                  <a:pt x="12010" y="19677"/>
                </a:lnTo>
                <a:lnTo>
                  <a:pt x="12059" y="19662"/>
                </a:lnTo>
                <a:lnTo>
                  <a:pt x="12090" y="19677"/>
                </a:lnTo>
                <a:lnTo>
                  <a:pt x="12164" y="19677"/>
                </a:lnTo>
                <a:lnTo>
                  <a:pt x="12210" y="19677"/>
                </a:lnTo>
                <a:lnTo>
                  <a:pt x="12289" y="19783"/>
                </a:lnTo>
                <a:lnTo>
                  <a:pt x="12371" y="19755"/>
                </a:lnTo>
                <a:lnTo>
                  <a:pt x="12446" y="19755"/>
                </a:lnTo>
                <a:lnTo>
                  <a:pt x="12412" y="19707"/>
                </a:lnTo>
                <a:lnTo>
                  <a:pt x="12412" y="19662"/>
                </a:lnTo>
                <a:lnTo>
                  <a:pt x="12371" y="19662"/>
                </a:lnTo>
                <a:lnTo>
                  <a:pt x="12371" y="19596"/>
                </a:lnTo>
                <a:lnTo>
                  <a:pt x="12371" y="19586"/>
                </a:lnTo>
                <a:lnTo>
                  <a:pt x="12382" y="19586"/>
                </a:lnTo>
                <a:lnTo>
                  <a:pt x="12371" y="19553"/>
                </a:lnTo>
                <a:lnTo>
                  <a:pt x="12305" y="19553"/>
                </a:lnTo>
                <a:lnTo>
                  <a:pt x="12289" y="19538"/>
                </a:lnTo>
                <a:lnTo>
                  <a:pt x="12259" y="19538"/>
                </a:lnTo>
                <a:lnTo>
                  <a:pt x="12243" y="19508"/>
                </a:lnTo>
                <a:lnTo>
                  <a:pt x="12210" y="19419"/>
                </a:lnTo>
                <a:lnTo>
                  <a:pt x="12210" y="19384"/>
                </a:lnTo>
                <a:lnTo>
                  <a:pt x="12182" y="19296"/>
                </a:lnTo>
                <a:lnTo>
                  <a:pt x="12210" y="19218"/>
                </a:lnTo>
                <a:lnTo>
                  <a:pt x="12210" y="19112"/>
                </a:lnTo>
                <a:lnTo>
                  <a:pt x="12182" y="19066"/>
                </a:lnTo>
                <a:lnTo>
                  <a:pt x="12182" y="18990"/>
                </a:lnTo>
                <a:lnTo>
                  <a:pt x="12210" y="18834"/>
                </a:lnTo>
                <a:lnTo>
                  <a:pt x="12243" y="18650"/>
                </a:lnTo>
                <a:lnTo>
                  <a:pt x="12182" y="18650"/>
                </a:lnTo>
                <a:lnTo>
                  <a:pt x="12182" y="18619"/>
                </a:lnTo>
                <a:lnTo>
                  <a:pt x="12164" y="18592"/>
                </a:lnTo>
                <a:lnTo>
                  <a:pt x="12118" y="18544"/>
                </a:lnTo>
                <a:lnTo>
                  <a:pt x="12133" y="18516"/>
                </a:lnTo>
                <a:lnTo>
                  <a:pt x="12164" y="18516"/>
                </a:lnTo>
                <a:lnTo>
                  <a:pt x="12164" y="18592"/>
                </a:lnTo>
                <a:lnTo>
                  <a:pt x="12182" y="18592"/>
                </a:lnTo>
                <a:lnTo>
                  <a:pt x="12210" y="18544"/>
                </a:lnTo>
                <a:lnTo>
                  <a:pt x="12259" y="18344"/>
                </a:lnTo>
                <a:lnTo>
                  <a:pt x="12259" y="18332"/>
                </a:lnTo>
                <a:lnTo>
                  <a:pt x="12243" y="18344"/>
                </a:lnTo>
                <a:lnTo>
                  <a:pt x="12182" y="18332"/>
                </a:lnTo>
                <a:lnTo>
                  <a:pt x="12182" y="18301"/>
                </a:lnTo>
                <a:lnTo>
                  <a:pt x="12182" y="18221"/>
                </a:lnTo>
                <a:lnTo>
                  <a:pt x="12210" y="18221"/>
                </a:lnTo>
                <a:lnTo>
                  <a:pt x="12210" y="18256"/>
                </a:lnTo>
                <a:lnTo>
                  <a:pt x="12259" y="18266"/>
                </a:lnTo>
                <a:lnTo>
                  <a:pt x="12259" y="18332"/>
                </a:lnTo>
                <a:lnTo>
                  <a:pt x="12289" y="18332"/>
                </a:lnTo>
                <a:lnTo>
                  <a:pt x="12382" y="18147"/>
                </a:lnTo>
                <a:lnTo>
                  <a:pt x="12446" y="18069"/>
                </a:lnTo>
                <a:lnTo>
                  <a:pt x="12540" y="17978"/>
                </a:lnTo>
                <a:lnTo>
                  <a:pt x="12584" y="17933"/>
                </a:lnTo>
                <a:lnTo>
                  <a:pt x="12635" y="17903"/>
                </a:lnTo>
                <a:lnTo>
                  <a:pt x="12663" y="17870"/>
                </a:lnTo>
                <a:lnTo>
                  <a:pt x="12709" y="17857"/>
                </a:lnTo>
                <a:lnTo>
                  <a:pt x="12740" y="17822"/>
                </a:lnTo>
                <a:lnTo>
                  <a:pt x="12835" y="17812"/>
                </a:lnTo>
                <a:lnTo>
                  <a:pt x="12991" y="17857"/>
                </a:lnTo>
                <a:lnTo>
                  <a:pt x="13019" y="17822"/>
                </a:lnTo>
                <a:lnTo>
                  <a:pt x="13037" y="17781"/>
                </a:lnTo>
                <a:lnTo>
                  <a:pt x="13070" y="17733"/>
                </a:lnTo>
                <a:lnTo>
                  <a:pt x="13099" y="17701"/>
                </a:lnTo>
                <a:lnTo>
                  <a:pt x="13193" y="17612"/>
                </a:lnTo>
                <a:lnTo>
                  <a:pt x="13237" y="17582"/>
                </a:lnTo>
                <a:lnTo>
                  <a:pt x="13286" y="17562"/>
                </a:lnTo>
                <a:lnTo>
                  <a:pt x="13350" y="17504"/>
                </a:lnTo>
                <a:lnTo>
                  <a:pt x="13472" y="17428"/>
                </a:lnTo>
                <a:lnTo>
                  <a:pt x="13519" y="17383"/>
                </a:lnTo>
                <a:lnTo>
                  <a:pt x="13644" y="17261"/>
                </a:lnTo>
                <a:lnTo>
                  <a:pt x="13764" y="17216"/>
                </a:lnTo>
                <a:lnTo>
                  <a:pt x="13875" y="17168"/>
                </a:lnTo>
                <a:lnTo>
                  <a:pt x="14003" y="17168"/>
                </a:lnTo>
                <a:lnTo>
                  <a:pt x="14046" y="17244"/>
                </a:lnTo>
                <a:lnTo>
                  <a:pt x="14018" y="17292"/>
                </a:lnTo>
                <a:lnTo>
                  <a:pt x="14046" y="17337"/>
                </a:lnTo>
                <a:lnTo>
                  <a:pt x="14095" y="17365"/>
                </a:lnTo>
                <a:lnTo>
                  <a:pt x="14200" y="17383"/>
                </a:lnTo>
                <a:lnTo>
                  <a:pt x="14494" y="17410"/>
                </a:lnTo>
                <a:lnTo>
                  <a:pt x="14620" y="17383"/>
                </a:lnTo>
                <a:lnTo>
                  <a:pt x="14743" y="17383"/>
                </a:lnTo>
                <a:lnTo>
                  <a:pt x="14791" y="17428"/>
                </a:lnTo>
                <a:lnTo>
                  <a:pt x="14822" y="17486"/>
                </a:lnTo>
                <a:lnTo>
                  <a:pt x="14773" y="17534"/>
                </a:lnTo>
                <a:lnTo>
                  <a:pt x="14773" y="17582"/>
                </a:lnTo>
                <a:lnTo>
                  <a:pt x="14822" y="17612"/>
                </a:lnTo>
                <a:lnTo>
                  <a:pt x="14868" y="17625"/>
                </a:lnTo>
                <a:lnTo>
                  <a:pt x="14855" y="17582"/>
                </a:lnTo>
                <a:lnTo>
                  <a:pt x="14868" y="17562"/>
                </a:lnTo>
                <a:lnTo>
                  <a:pt x="14868" y="17504"/>
                </a:lnTo>
                <a:lnTo>
                  <a:pt x="14868" y="17486"/>
                </a:lnTo>
                <a:lnTo>
                  <a:pt x="14914" y="17504"/>
                </a:lnTo>
                <a:lnTo>
                  <a:pt x="14914" y="17562"/>
                </a:lnTo>
                <a:lnTo>
                  <a:pt x="14948" y="17612"/>
                </a:lnTo>
                <a:lnTo>
                  <a:pt x="15147" y="17612"/>
                </a:lnTo>
                <a:lnTo>
                  <a:pt x="15245" y="17655"/>
                </a:lnTo>
                <a:lnTo>
                  <a:pt x="15273" y="17625"/>
                </a:lnTo>
                <a:lnTo>
                  <a:pt x="15319" y="17612"/>
                </a:lnTo>
                <a:lnTo>
                  <a:pt x="15319" y="17582"/>
                </a:lnTo>
                <a:lnTo>
                  <a:pt x="15273" y="17534"/>
                </a:lnTo>
                <a:lnTo>
                  <a:pt x="15273" y="17504"/>
                </a:lnTo>
                <a:lnTo>
                  <a:pt x="15319" y="17428"/>
                </a:lnTo>
                <a:lnTo>
                  <a:pt x="15365" y="17410"/>
                </a:lnTo>
                <a:lnTo>
                  <a:pt x="15480" y="17428"/>
                </a:lnTo>
                <a:lnTo>
                  <a:pt x="15508" y="17486"/>
                </a:lnTo>
                <a:lnTo>
                  <a:pt x="15570" y="17486"/>
                </a:lnTo>
                <a:lnTo>
                  <a:pt x="15601" y="17456"/>
                </a:lnTo>
                <a:lnTo>
                  <a:pt x="15601" y="17383"/>
                </a:lnTo>
                <a:lnTo>
                  <a:pt x="15601" y="17337"/>
                </a:lnTo>
                <a:lnTo>
                  <a:pt x="15524" y="17337"/>
                </a:lnTo>
                <a:lnTo>
                  <a:pt x="15508" y="17244"/>
                </a:lnTo>
                <a:lnTo>
                  <a:pt x="15524" y="17216"/>
                </a:lnTo>
                <a:lnTo>
                  <a:pt x="15524" y="17135"/>
                </a:lnTo>
                <a:lnTo>
                  <a:pt x="15570" y="17181"/>
                </a:lnTo>
                <a:lnTo>
                  <a:pt x="15677" y="17181"/>
                </a:lnTo>
                <a:lnTo>
                  <a:pt x="15693" y="17216"/>
                </a:lnTo>
                <a:lnTo>
                  <a:pt x="15693" y="17244"/>
                </a:lnTo>
                <a:lnTo>
                  <a:pt x="15723" y="17304"/>
                </a:lnTo>
                <a:lnTo>
                  <a:pt x="15767" y="17365"/>
                </a:lnTo>
                <a:lnTo>
                  <a:pt x="15767" y="17337"/>
                </a:lnTo>
                <a:lnTo>
                  <a:pt x="15849" y="17261"/>
                </a:lnTo>
                <a:lnTo>
                  <a:pt x="15880" y="17292"/>
                </a:lnTo>
                <a:lnTo>
                  <a:pt x="15880" y="17365"/>
                </a:lnTo>
                <a:lnTo>
                  <a:pt x="15798" y="17428"/>
                </a:lnTo>
                <a:lnTo>
                  <a:pt x="15723" y="17486"/>
                </a:lnTo>
                <a:lnTo>
                  <a:pt x="15693" y="17456"/>
                </a:lnTo>
                <a:lnTo>
                  <a:pt x="15677" y="17486"/>
                </a:lnTo>
                <a:lnTo>
                  <a:pt x="15629" y="17486"/>
                </a:lnTo>
                <a:lnTo>
                  <a:pt x="15601" y="17504"/>
                </a:lnTo>
                <a:lnTo>
                  <a:pt x="15508" y="17504"/>
                </a:lnTo>
                <a:lnTo>
                  <a:pt x="15554" y="17582"/>
                </a:lnTo>
                <a:lnTo>
                  <a:pt x="15554" y="17612"/>
                </a:lnTo>
                <a:lnTo>
                  <a:pt x="15570" y="17655"/>
                </a:lnTo>
                <a:lnTo>
                  <a:pt x="15677" y="17625"/>
                </a:lnTo>
                <a:lnTo>
                  <a:pt x="15754" y="17625"/>
                </a:lnTo>
                <a:lnTo>
                  <a:pt x="15849" y="17625"/>
                </a:lnTo>
                <a:lnTo>
                  <a:pt x="15892" y="17625"/>
                </a:lnTo>
                <a:lnTo>
                  <a:pt x="15928" y="17625"/>
                </a:lnTo>
                <a:lnTo>
                  <a:pt x="16005" y="17562"/>
                </a:lnTo>
                <a:lnTo>
                  <a:pt x="16018" y="17562"/>
                </a:lnTo>
                <a:lnTo>
                  <a:pt x="16082" y="17582"/>
                </a:lnTo>
                <a:lnTo>
                  <a:pt x="16131" y="17655"/>
                </a:lnTo>
                <a:lnTo>
                  <a:pt x="16100" y="17733"/>
                </a:lnTo>
                <a:lnTo>
                  <a:pt x="16156" y="17746"/>
                </a:lnTo>
                <a:lnTo>
                  <a:pt x="16156" y="17812"/>
                </a:lnTo>
                <a:lnTo>
                  <a:pt x="16082" y="17870"/>
                </a:lnTo>
                <a:lnTo>
                  <a:pt x="16082" y="17903"/>
                </a:lnTo>
                <a:lnTo>
                  <a:pt x="16251" y="17870"/>
                </a:lnTo>
                <a:lnTo>
                  <a:pt x="16374" y="17903"/>
                </a:lnTo>
                <a:lnTo>
                  <a:pt x="16420" y="17870"/>
                </a:lnTo>
                <a:lnTo>
                  <a:pt x="16456" y="17870"/>
                </a:lnTo>
                <a:lnTo>
                  <a:pt x="16471" y="17933"/>
                </a:lnTo>
                <a:lnTo>
                  <a:pt x="16548" y="18006"/>
                </a:lnTo>
                <a:lnTo>
                  <a:pt x="16576" y="17933"/>
                </a:lnTo>
                <a:lnTo>
                  <a:pt x="16673" y="17948"/>
                </a:lnTo>
                <a:lnTo>
                  <a:pt x="16702" y="17948"/>
                </a:lnTo>
                <a:lnTo>
                  <a:pt x="16702" y="17978"/>
                </a:lnTo>
                <a:lnTo>
                  <a:pt x="16673" y="17978"/>
                </a:lnTo>
                <a:lnTo>
                  <a:pt x="16702" y="18024"/>
                </a:lnTo>
                <a:lnTo>
                  <a:pt x="16778" y="18024"/>
                </a:lnTo>
                <a:lnTo>
                  <a:pt x="16830" y="18024"/>
                </a:lnTo>
                <a:lnTo>
                  <a:pt x="16858" y="18054"/>
                </a:lnTo>
                <a:lnTo>
                  <a:pt x="16858" y="18069"/>
                </a:lnTo>
                <a:lnTo>
                  <a:pt x="16904" y="18069"/>
                </a:lnTo>
                <a:lnTo>
                  <a:pt x="16904" y="18130"/>
                </a:lnTo>
                <a:lnTo>
                  <a:pt x="16871" y="18175"/>
                </a:lnTo>
                <a:lnTo>
                  <a:pt x="16948" y="18221"/>
                </a:lnTo>
                <a:lnTo>
                  <a:pt x="16983" y="18221"/>
                </a:lnTo>
                <a:lnTo>
                  <a:pt x="16999" y="18221"/>
                </a:lnTo>
                <a:lnTo>
                  <a:pt x="17058" y="18175"/>
                </a:lnTo>
                <a:lnTo>
                  <a:pt x="17076" y="18175"/>
                </a:lnTo>
                <a:lnTo>
                  <a:pt x="17150" y="18175"/>
                </a:lnTo>
                <a:lnTo>
                  <a:pt x="17124" y="18147"/>
                </a:lnTo>
                <a:lnTo>
                  <a:pt x="17109" y="18130"/>
                </a:lnTo>
                <a:lnTo>
                  <a:pt x="17076" y="18147"/>
                </a:lnTo>
                <a:lnTo>
                  <a:pt x="17058" y="18147"/>
                </a:lnTo>
                <a:lnTo>
                  <a:pt x="17076" y="18097"/>
                </a:lnTo>
                <a:lnTo>
                  <a:pt x="17032" y="18097"/>
                </a:lnTo>
                <a:lnTo>
                  <a:pt x="17032" y="18069"/>
                </a:lnTo>
                <a:lnTo>
                  <a:pt x="17124" y="18054"/>
                </a:lnTo>
                <a:lnTo>
                  <a:pt x="17109" y="18097"/>
                </a:lnTo>
                <a:lnTo>
                  <a:pt x="17201" y="18069"/>
                </a:lnTo>
                <a:lnTo>
                  <a:pt x="17227" y="18069"/>
                </a:lnTo>
                <a:lnTo>
                  <a:pt x="17278" y="18097"/>
                </a:lnTo>
                <a:lnTo>
                  <a:pt x="17260" y="18130"/>
                </a:lnTo>
                <a:lnTo>
                  <a:pt x="17306" y="18147"/>
                </a:lnTo>
                <a:lnTo>
                  <a:pt x="17403" y="18130"/>
                </a:lnTo>
                <a:lnTo>
                  <a:pt x="17447" y="18147"/>
                </a:lnTo>
                <a:lnTo>
                  <a:pt x="17447" y="18175"/>
                </a:lnTo>
                <a:lnTo>
                  <a:pt x="17447" y="18221"/>
                </a:lnTo>
                <a:lnTo>
                  <a:pt x="17403" y="18221"/>
                </a:lnTo>
                <a:lnTo>
                  <a:pt x="17403" y="18256"/>
                </a:lnTo>
                <a:lnTo>
                  <a:pt x="17483" y="18256"/>
                </a:lnTo>
                <a:lnTo>
                  <a:pt x="17508" y="18256"/>
                </a:lnTo>
                <a:lnTo>
                  <a:pt x="17529" y="18256"/>
                </a:lnTo>
                <a:lnTo>
                  <a:pt x="17508" y="18221"/>
                </a:lnTo>
                <a:lnTo>
                  <a:pt x="17508" y="18130"/>
                </a:lnTo>
                <a:lnTo>
                  <a:pt x="17557" y="18054"/>
                </a:lnTo>
                <a:lnTo>
                  <a:pt x="17634" y="18054"/>
                </a:lnTo>
                <a:lnTo>
                  <a:pt x="17680" y="18024"/>
                </a:lnTo>
                <a:lnTo>
                  <a:pt x="17851" y="18097"/>
                </a:lnTo>
                <a:lnTo>
                  <a:pt x="17851" y="18069"/>
                </a:lnTo>
                <a:lnTo>
                  <a:pt x="17851" y="18006"/>
                </a:lnTo>
                <a:lnTo>
                  <a:pt x="17851" y="17978"/>
                </a:lnTo>
                <a:lnTo>
                  <a:pt x="17928" y="17948"/>
                </a:lnTo>
                <a:lnTo>
                  <a:pt x="17974" y="17948"/>
                </a:lnTo>
                <a:lnTo>
                  <a:pt x="18008" y="17933"/>
                </a:lnTo>
                <a:lnTo>
                  <a:pt x="18056" y="17933"/>
                </a:lnTo>
                <a:lnTo>
                  <a:pt x="18131" y="17903"/>
                </a:lnTo>
                <a:lnTo>
                  <a:pt x="18131" y="17870"/>
                </a:lnTo>
                <a:lnTo>
                  <a:pt x="18161" y="17857"/>
                </a:lnTo>
                <a:lnTo>
                  <a:pt x="18236" y="17857"/>
                </a:lnTo>
                <a:lnTo>
                  <a:pt x="18256" y="17870"/>
                </a:lnTo>
                <a:lnTo>
                  <a:pt x="18289" y="17903"/>
                </a:lnTo>
                <a:lnTo>
                  <a:pt x="18305" y="17903"/>
                </a:lnTo>
                <a:lnTo>
                  <a:pt x="18305" y="17870"/>
                </a:lnTo>
                <a:lnTo>
                  <a:pt x="18305" y="17857"/>
                </a:lnTo>
                <a:lnTo>
                  <a:pt x="18330" y="17822"/>
                </a:lnTo>
                <a:lnTo>
                  <a:pt x="18366" y="17822"/>
                </a:lnTo>
                <a:lnTo>
                  <a:pt x="18379" y="17812"/>
                </a:lnTo>
                <a:lnTo>
                  <a:pt x="18366" y="17781"/>
                </a:lnTo>
                <a:lnTo>
                  <a:pt x="18330" y="17733"/>
                </a:lnTo>
                <a:lnTo>
                  <a:pt x="18366" y="17701"/>
                </a:lnTo>
                <a:lnTo>
                  <a:pt x="18379" y="17688"/>
                </a:lnTo>
                <a:lnTo>
                  <a:pt x="18379" y="17655"/>
                </a:lnTo>
                <a:lnTo>
                  <a:pt x="18366" y="17625"/>
                </a:lnTo>
                <a:lnTo>
                  <a:pt x="18366" y="17655"/>
                </a:lnTo>
                <a:lnTo>
                  <a:pt x="18330" y="17655"/>
                </a:lnTo>
                <a:lnTo>
                  <a:pt x="18305" y="17655"/>
                </a:lnTo>
                <a:lnTo>
                  <a:pt x="18289" y="17655"/>
                </a:lnTo>
                <a:lnTo>
                  <a:pt x="18210" y="17688"/>
                </a:lnTo>
                <a:lnTo>
                  <a:pt x="18210" y="17655"/>
                </a:lnTo>
                <a:lnTo>
                  <a:pt x="18210" y="17625"/>
                </a:lnTo>
                <a:lnTo>
                  <a:pt x="18236" y="17612"/>
                </a:lnTo>
                <a:lnTo>
                  <a:pt x="18256" y="17612"/>
                </a:lnTo>
                <a:lnTo>
                  <a:pt x="18330" y="17562"/>
                </a:lnTo>
                <a:lnTo>
                  <a:pt x="18366" y="17486"/>
                </a:lnTo>
                <a:lnTo>
                  <a:pt x="18410" y="17456"/>
                </a:lnTo>
                <a:lnTo>
                  <a:pt x="18410" y="17410"/>
                </a:lnTo>
                <a:lnTo>
                  <a:pt x="18458" y="17304"/>
                </a:lnTo>
                <a:lnTo>
                  <a:pt x="18494" y="17292"/>
                </a:lnTo>
                <a:lnTo>
                  <a:pt x="18538" y="17304"/>
                </a:lnTo>
                <a:lnTo>
                  <a:pt x="18663" y="17304"/>
                </a:lnTo>
                <a:lnTo>
                  <a:pt x="18663" y="17261"/>
                </a:lnTo>
                <a:lnTo>
                  <a:pt x="18663" y="17292"/>
                </a:lnTo>
                <a:lnTo>
                  <a:pt x="18707" y="17292"/>
                </a:lnTo>
                <a:lnTo>
                  <a:pt x="18753" y="17216"/>
                </a:lnTo>
                <a:lnTo>
                  <a:pt x="18753" y="17168"/>
                </a:lnTo>
                <a:lnTo>
                  <a:pt x="18781" y="17135"/>
                </a:lnTo>
                <a:lnTo>
                  <a:pt x="18812" y="17090"/>
                </a:lnTo>
                <a:lnTo>
                  <a:pt x="18781" y="17060"/>
                </a:lnTo>
                <a:lnTo>
                  <a:pt x="18812" y="17014"/>
                </a:lnTo>
                <a:lnTo>
                  <a:pt x="18909" y="16984"/>
                </a:lnTo>
                <a:lnTo>
                  <a:pt x="18942" y="16984"/>
                </a:lnTo>
                <a:lnTo>
                  <a:pt x="18942" y="17014"/>
                </a:lnTo>
                <a:lnTo>
                  <a:pt x="18953" y="16984"/>
                </a:lnTo>
                <a:lnTo>
                  <a:pt x="19017" y="16938"/>
                </a:lnTo>
                <a:lnTo>
                  <a:pt x="19063" y="16938"/>
                </a:lnTo>
                <a:lnTo>
                  <a:pt x="19063" y="16984"/>
                </a:lnTo>
                <a:lnTo>
                  <a:pt x="19081" y="16984"/>
                </a:lnTo>
                <a:lnTo>
                  <a:pt x="19111" y="16966"/>
                </a:lnTo>
                <a:lnTo>
                  <a:pt x="19081" y="16921"/>
                </a:lnTo>
                <a:lnTo>
                  <a:pt x="19081" y="16815"/>
                </a:lnTo>
                <a:lnTo>
                  <a:pt x="19111" y="16769"/>
                </a:lnTo>
                <a:lnTo>
                  <a:pt x="19111" y="16739"/>
                </a:lnTo>
                <a:lnTo>
                  <a:pt x="19157" y="16724"/>
                </a:lnTo>
                <a:lnTo>
                  <a:pt x="19188" y="16724"/>
                </a:lnTo>
                <a:lnTo>
                  <a:pt x="19237" y="16696"/>
                </a:lnTo>
                <a:lnTo>
                  <a:pt x="19268" y="16648"/>
                </a:lnTo>
                <a:lnTo>
                  <a:pt x="19344" y="16618"/>
                </a:lnTo>
                <a:lnTo>
                  <a:pt x="19344" y="16648"/>
                </a:lnTo>
                <a:lnTo>
                  <a:pt x="19357" y="16648"/>
                </a:lnTo>
                <a:lnTo>
                  <a:pt x="19357" y="16618"/>
                </a:lnTo>
                <a:lnTo>
                  <a:pt x="19393" y="16603"/>
                </a:lnTo>
                <a:lnTo>
                  <a:pt x="19393" y="16618"/>
                </a:lnTo>
                <a:lnTo>
                  <a:pt x="19408" y="16663"/>
                </a:lnTo>
                <a:lnTo>
                  <a:pt x="19434" y="16648"/>
                </a:lnTo>
                <a:lnTo>
                  <a:pt x="19408" y="16603"/>
                </a:lnTo>
                <a:lnTo>
                  <a:pt x="19434" y="16567"/>
                </a:lnTo>
                <a:lnTo>
                  <a:pt x="19470" y="16537"/>
                </a:lnTo>
                <a:lnTo>
                  <a:pt x="19470" y="16567"/>
                </a:lnTo>
                <a:lnTo>
                  <a:pt x="19485" y="16567"/>
                </a:lnTo>
                <a:lnTo>
                  <a:pt x="19529" y="16567"/>
                </a:lnTo>
                <a:lnTo>
                  <a:pt x="19529" y="16537"/>
                </a:lnTo>
                <a:lnTo>
                  <a:pt x="19529" y="16530"/>
                </a:lnTo>
                <a:lnTo>
                  <a:pt x="19560" y="16530"/>
                </a:lnTo>
                <a:lnTo>
                  <a:pt x="19590" y="16494"/>
                </a:lnTo>
                <a:lnTo>
                  <a:pt x="19611" y="16461"/>
                </a:lnTo>
                <a:lnTo>
                  <a:pt x="19670" y="16494"/>
                </a:lnTo>
                <a:lnTo>
                  <a:pt x="19670" y="16449"/>
                </a:lnTo>
                <a:lnTo>
                  <a:pt x="19731" y="16401"/>
                </a:lnTo>
                <a:lnTo>
                  <a:pt x="19731" y="16371"/>
                </a:lnTo>
                <a:lnTo>
                  <a:pt x="19716" y="16371"/>
                </a:lnTo>
                <a:lnTo>
                  <a:pt x="19716" y="16325"/>
                </a:lnTo>
                <a:lnTo>
                  <a:pt x="19670" y="16249"/>
                </a:lnTo>
                <a:lnTo>
                  <a:pt x="19670" y="16174"/>
                </a:lnTo>
                <a:lnTo>
                  <a:pt x="19764" y="16126"/>
                </a:lnTo>
                <a:lnTo>
                  <a:pt x="19764" y="16022"/>
                </a:lnTo>
                <a:lnTo>
                  <a:pt x="19795" y="16022"/>
                </a:lnTo>
                <a:lnTo>
                  <a:pt x="19887" y="15962"/>
                </a:lnTo>
                <a:lnTo>
                  <a:pt x="19933" y="15899"/>
                </a:lnTo>
                <a:lnTo>
                  <a:pt x="19918" y="15881"/>
                </a:lnTo>
                <a:lnTo>
                  <a:pt x="19918" y="15835"/>
                </a:lnTo>
                <a:lnTo>
                  <a:pt x="19997" y="15805"/>
                </a:lnTo>
                <a:lnTo>
                  <a:pt x="19997" y="15699"/>
                </a:lnTo>
                <a:lnTo>
                  <a:pt x="19933" y="15634"/>
                </a:lnTo>
                <a:lnTo>
                  <a:pt x="19918" y="15634"/>
                </a:lnTo>
                <a:lnTo>
                  <a:pt x="19918" y="15560"/>
                </a:lnTo>
                <a:lnTo>
                  <a:pt x="19918" y="15487"/>
                </a:lnTo>
                <a:lnTo>
                  <a:pt x="19841" y="15487"/>
                </a:lnTo>
                <a:lnTo>
                  <a:pt x="19841" y="15530"/>
                </a:lnTo>
                <a:lnTo>
                  <a:pt x="19808" y="15560"/>
                </a:lnTo>
                <a:lnTo>
                  <a:pt x="19731" y="15560"/>
                </a:lnTo>
                <a:lnTo>
                  <a:pt x="19516" y="15634"/>
                </a:lnTo>
                <a:lnTo>
                  <a:pt x="19516" y="15656"/>
                </a:lnTo>
                <a:lnTo>
                  <a:pt x="19434" y="15656"/>
                </a:lnTo>
                <a:lnTo>
                  <a:pt x="19393" y="15656"/>
                </a:lnTo>
                <a:lnTo>
                  <a:pt x="19357" y="15573"/>
                </a:lnTo>
                <a:lnTo>
                  <a:pt x="19237" y="15606"/>
                </a:lnTo>
                <a:lnTo>
                  <a:pt x="19188" y="15530"/>
                </a:lnTo>
                <a:lnTo>
                  <a:pt x="19157" y="15560"/>
                </a:lnTo>
                <a:lnTo>
                  <a:pt x="19142" y="15530"/>
                </a:lnTo>
                <a:lnTo>
                  <a:pt x="19111" y="15515"/>
                </a:lnTo>
                <a:lnTo>
                  <a:pt x="19111" y="15487"/>
                </a:lnTo>
                <a:lnTo>
                  <a:pt x="19017" y="15487"/>
                </a:lnTo>
                <a:lnTo>
                  <a:pt x="18909" y="15439"/>
                </a:lnTo>
                <a:lnTo>
                  <a:pt x="18832" y="15454"/>
                </a:lnTo>
                <a:lnTo>
                  <a:pt x="18832" y="15439"/>
                </a:lnTo>
                <a:lnTo>
                  <a:pt x="18812" y="15439"/>
                </a:lnTo>
                <a:lnTo>
                  <a:pt x="18781" y="15406"/>
                </a:lnTo>
                <a:lnTo>
                  <a:pt x="18753" y="15315"/>
                </a:lnTo>
                <a:lnTo>
                  <a:pt x="18707" y="15285"/>
                </a:lnTo>
                <a:lnTo>
                  <a:pt x="18707" y="15255"/>
                </a:lnTo>
                <a:lnTo>
                  <a:pt x="18630" y="15194"/>
                </a:lnTo>
                <a:lnTo>
                  <a:pt x="18584" y="15134"/>
                </a:lnTo>
                <a:lnTo>
                  <a:pt x="18584" y="15013"/>
                </a:lnTo>
                <a:lnTo>
                  <a:pt x="18663" y="14995"/>
                </a:lnTo>
                <a:lnTo>
                  <a:pt x="18663" y="14965"/>
                </a:lnTo>
                <a:lnTo>
                  <a:pt x="18612" y="14932"/>
                </a:lnTo>
                <a:lnTo>
                  <a:pt x="18612" y="14919"/>
                </a:lnTo>
                <a:lnTo>
                  <a:pt x="18538" y="14871"/>
                </a:lnTo>
                <a:lnTo>
                  <a:pt x="18499" y="14811"/>
                </a:lnTo>
                <a:lnTo>
                  <a:pt x="18499" y="14763"/>
                </a:lnTo>
                <a:lnTo>
                  <a:pt x="18630" y="14672"/>
                </a:lnTo>
                <a:lnTo>
                  <a:pt x="18630" y="14599"/>
                </a:lnTo>
                <a:lnTo>
                  <a:pt x="18689" y="14553"/>
                </a:lnTo>
                <a:lnTo>
                  <a:pt x="18630" y="14475"/>
                </a:lnTo>
                <a:lnTo>
                  <a:pt x="18663" y="14412"/>
                </a:lnTo>
                <a:lnTo>
                  <a:pt x="18707" y="14397"/>
                </a:lnTo>
                <a:lnTo>
                  <a:pt x="18738" y="14397"/>
                </a:lnTo>
                <a:lnTo>
                  <a:pt x="18753" y="14366"/>
                </a:lnTo>
                <a:lnTo>
                  <a:pt x="18832" y="14397"/>
                </a:lnTo>
                <a:lnTo>
                  <a:pt x="18860" y="14397"/>
                </a:lnTo>
                <a:lnTo>
                  <a:pt x="18832" y="14321"/>
                </a:lnTo>
                <a:lnTo>
                  <a:pt x="18753" y="14291"/>
                </a:lnTo>
                <a:lnTo>
                  <a:pt x="18738" y="14200"/>
                </a:lnTo>
                <a:lnTo>
                  <a:pt x="18707" y="14152"/>
                </a:lnTo>
                <a:lnTo>
                  <a:pt x="18738" y="14076"/>
                </a:lnTo>
                <a:lnTo>
                  <a:pt x="18707" y="14046"/>
                </a:lnTo>
                <a:lnTo>
                  <a:pt x="18663" y="14031"/>
                </a:lnTo>
                <a:lnTo>
                  <a:pt x="18584" y="14001"/>
                </a:lnTo>
                <a:lnTo>
                  <a:pt x="18569" y="14031"/>
                </a:lnTo>
                <a:lnTo>
                  <a:pt x="18499" y="14031"/>
                </a:lnTo>
                <a:lnTo>
                  <a:pt x="18425" y="14001"/>
                </a:lnTo>
                <a:lnTo>
                  <a:pt x="18305" y="13925"/>
                </a:lnTo>
                <a:lnTo>
                  <a:pt x="18289" y="13910"/>
                </a:lnTo>
                <a:lnTo>
                  <a:pt x="18256" y="13831"/>
                </a:lnTo>
                <a:lnTo>
                  <a:pt x="18305" y="13786"/>
                </a:lnTo>
                <a:lnTo>
                  <a:pt x="18256" y="13725"/>
                </a:lnTo>
                <a:lnTo>
                  <a:pt x="18236" y="13725"/>
                </a:lnTo>
                <a:lnTo>
                  <a:pt x="18236" y="13710"/>
                </a:lnTo>
                <a:lnTo>
                  <a:pt x="18256" y="13710"/>
                </a:lnTo>
                <a:lnTo>
                  <a:pt x="18256" y="13650"/>
                </a:lnTo>
                <a:lnTo>
                  <a:pt x="18131" y="13650"/>
                </a:lnTo>
                <a:lnTo>
                  <a:pt x="18056" y="13465"/>
                </a:lnTo>
                <a:lnTo>
                  <a:pt x="18100" y="13435"/>
                </a:lnTo>
                <a:lnTo>
                  <a:pt x="18131" y="13390"/>
                </a:lnTo>
                <a:lnTo>
                  <a:pt x="18179" y="13390"/>
                </a:lnTo>
                <a:lnTo>
                  <a:pt x="18236" y="13390"/>
                </a:lnTo>
                <a:lnTo>
                  <a:pt x="18289" y="13327"/>
                </a:lnTo>
                <a:lnTo>
                  <a:pt x="18330" y="13359"/>
                </a:lnTo>
                <a:lnTo>
                  <a:pt x="18425" y="13390"/>
                </a:lnTo>
                <a:lnTo>
                  <a:pt x="18494" y="13359"/>
                </a:lnTo>
                <a:lnTo>
                  <a:pt x="18458" y="13327"/>
                </a:lnTo>
                <a:lnTo>
                  <a:pt x="18494" y="13311"/>
                </a:lnTo>
                <a:lnTo>
                  <a:pt x="18538" y="13281"/>
                </a:lnTo>
                <a:lnTo>
                  <a:pt x="18569" y="13281"/>
                </a:lnTo>
                <a:lnTo>
                  <a:pt x="18584" y="13236"/>
                </a:lnTo>
                <a:lnTo>
                  <a:pt x="18584" y="13203"/>
                </a:lnTo>
                <a:lnTo>
                  <a:pt x="18630" y="13193"/>
                </a:lnTo>
                <a:lnTo>
                  <a:pt x="18689" y="13193"/>
                </a:lnTo>
                <a:lnTo>
                  <a:pt x="18707" y="13157"/>
                </a:lnTo>
                <a:lnTo>
                  <a:pt x="18753" y="13193"/>
                </a:lnTo>
                <a:lnTo>
                  <a:pt x="18812" y="13112"/>
                </a:lnTo>
                <a:lnTo>
                  <a:pt x="18832" y="13112"/>
                </a:lnTo>
                <a:lnTo>
                  <a:pt x="18860" y="13084"/>
                </a:lnTo>
                <a:lnTo>
                  <a:pt x="18860" y="13009"/>
                </a:lnTo>
                <a:lnTo>
                  <a:pt x="18812" y="12961"/>
                </a:lnTo>
                <a:lnTo>
                  <a:pt x="18812" y="12913"/>
                </a:lnTo>
                <a:lnTo>
                  <a:pt x="18860" y="12913"/>
                </a:lnTo>
                <a:lnTo>
                  <a:pt x="18860" y="12865"/>
                </a:lnTo>
                <a:lnTo>
                  <a:pt x="18878" y="12839"/>
                </a:lnTo>
                <a:lnTo>
                  <a:pt x="18878" y="12792"/>
                </a:lnTo>
                <a:lnTo>
                  <a:pt x="18909" y="12746"/>
                </a:lnTo>
                <a:lnTo>
                  <a:pt x="18878" y="12686"/>
                </a:lnTo>
                <a:lnTo>
                  <a:pt x="18812" y="12670"/>
                </a:lnTo>
                <a:lnTo>
                  <a:pt x="18781" y="12625"/>
                </a:lnTo>
                <a:lnTo>
                  <a:pt x="18781" y="12590"/>
                </a:lnTo>
                <a:lnTo>
                  <a:pt x="18707" y="12590"/>
                </a:lnTo>
                <a:lnTo>
                  <a:pt x="18689" y="12590"/>
                </a:lnTo>
                <a:lnTo>
                  <a:pt x="18707" y="12562"/>
                </a:lnTo>
                <a:lnTo>
                  <a:pt x="18707" y="12544"/>
                </a:lnTo>
                <a:lnTo>
                  <a:pt x="18630" y="12544"/>
                </a:lnTo>
                <a:lnTo>
                  <a:pt x="18612" y="12514"/>
                </a:lnTo>
                <a:lnTo>
                  <a:pt x="18612" y="12499"/>
                </a:lnTo>
                <a:lnTo>
                  <a:pt x="18584" y="12468"/>
                </a:lnTo>
                <a:lnTo>
                  <a:pt x="18584" y="12378"/>
                </a:lnTo>
                <a:lnTo>
                  <a:pt x="18569" y="12347"/>
                </a:lnTo>
                <a:lnTo>
                  <a:pt x="18569" y="12272"/>
                </a:lnTo>
                <a:lnTo>
                  <a:pt x="18584" y="12226"/>
                </a:lnTo>
                <a:lnTo>
                  <a:pt x="18538" y="12196"/>
                </a:lnTo>
                <a:lnTo>
                  <a:pt x="18494" y="12226"/>
                </a:lnTo>
                <a:lnTo>
                  <a:pt x="18458" y="12196"/>
                </a:lnTo>
                <a:lnTo>
                  <a:pt x="18425" y="12178"/>
                </a:lnTo>
                <a:lnTo>
                  <a:pt x="18425" y="12150"/>
                </a:lnTo>
                <a:lnTo>
                  <a:pt x="18410" y="12150"/>
                </a:lnTo>
                <a:lnTo>
                  <a:pt x="18330" y="12118"/>
                </a:lnTo>
                <a:lnTo>
                  <a:pt x="18305" y="12105"/>
                </a:lnTo>
                <a:lnTo>
                  <a:pt x="18256" y="12060"/>
                </a:lnTo>
                <a:lnTo>
                  <a:pt x="18289" y="11994"/>
                </a:lnTo>
                <a:lnTo>
                  <a:pt x="18256" y="11994"/>
                </a:lnTo>
                <a:lnTo>
                  <a:pt x="18236" y="11921"/>
                </a:lnTo>
                <a:lnTo>
                  <a:pt x="18256" y="11858"/>
                </a:lnTo>
                <a:lnTo>
                  <a:pt x="18256" y="11782"/>
                </a:lnTo>
                <a:lnTo>
                  <a:pt x="18305" y="11782"/>
                </a:lnTo>
                <a:lnTo>
                  <a:pt x="18366" y="11800"/>
                </a:lnTo>
                <a:lnTo>
                  <a:pt x="18366" y="11754"/>
                </a:lnTo>
                <a:lnTo>
                  <a:pt x="18379" y="11782"/>
                </a:lnTo>
                <a:lnTo>
                  <a:pt x="18458" y="11754"/>
                </a:lnTo>
                <a:lnTo>
                  <a:pt x="18494" y="11734"/>
                </a:lnTo>
                <a:lnTo>
                  <a:pt x="18538" y="11706"/>
                </a:lnTo>
                <a:lnTo>
                  <a:pt x="18569" y="11630"/>
                </a:lnTo>
                <a:lnTo>
                  <a:pt x="18612" y="11585"/>
                </a:lnTo>
                <a:lnTo>
                  <a:pt x="18612" y="11504"/>
                </a:lnTo>
                <a:lnTo>
                  <a:pt x="18569" y="11474"/>
                </a:lnTo>
                <a:lnTo>
                  <a:pt x="18569" y="11464"/>
                </a:lnTo>
                <a:lnTo>
                  <a:pt x="18584" y="11464"/>
                </a:lnTo>
                <a:lnTo>
                  <a:pt x="18569" y="11418"/>
                </a:lnTo>
                <a:lnTo>
                  <a:pt x="18499" y="11383"/>
                </a:lnTo>
                <a:lnTo>
                  <a:pt x="18499" y="11353"/>
                </a:lnTo>
                <a:lnTo>
                  <a:pt x="18494" y="11335"/>
                </a:lnTo>
                <a:lnTo>
                  <a:pt x="18425" y="11262"/>
                </a:lnTo>
                <a:lnTo>
                  <a:pt x="18410" y="11262"/>
                </a:lnTo>
                <a:lnTo>
                  <a:pt x="18379" y="11277"/>
                </a:lnTo>
                <a:lnTo>
                  <a:pt x="18366" y="11307"/>
                </a:lnTo>
                <a:lnTo>
                  <a:pt x="18305" y="11307"/>
                </a:lnTo>
                <a:lnTo>
                  <a:pt x="18366" y="11232"/>
                </a:lnTo>
                <a:lnTo>
                  <a:pt x="18330" y="11186"/>
                </a:lnTo>
                <a:lnTo>
                  <a:pt x="18366" y="11138"/>
                </a:lnTo>
                <a:lnTo>
                  <a:pt x="18289" y="11138"/>
                </a:lnTo>
                <a:lnTo>
                  <a:pt x="18256" y="11111"/>
                </a:lnTo>
                <a:lnTo>
                  <a:pt x="18236" y="11111"/>
                </a:lnTo>
                <a:lnTo>
                  <a:pt x="18179" y="11111"/>
                </a:lnTo>
                <a:lnTo>
                  <a:pt x="18179" y="11065"/>
                </a:lnTo>
                <a:lnTo>
                  <a:pt x="18210" y="11017"/>
                </a:lnTo>
                <a:lnTo>
                  <a:pt x="18210" y="10972"/>
                </a:lnTo>
                <a:lnTo>
                  <a:pt x="18210" y="10909"/>
                </a:lnTo>
                <a:lnTo>
                  <a:pt x="18236" y="10861"/>
                </a:lnTo>
                <a:lnTo>
                  <a:pt x="18256" y="10833"/>
                </a:lnTo>
                <a:lnTo>
                  <a:pt x="18289" y="10785"/>
                </a:lnTo>
                <a:lnTo>
                  <a:pt x="18256" y="10740"/>
                </a:lnTo>
                <a:lnTo>
                  <a:pt x="18256" y="10770"/>
                </a:lnTo>
                <a:lnTo>
                  <a:pt x="18210" y="10709"/>
                </a:lnTo>
                <a:lnTo>
                  <a:pt x="18161" y="10694"/>
                </a:lnTo>
                <a:lnTo>
                  <a:pt x="18161" y="10664"/>
                </a:lnTo>
                <a:lnTo>
                  <a:pt x="18131" y="10649"/>
                </a:lnTo>
                <a:lnTo>
                  <a:pt x="18131" y="10621"/>
                </a:lnTo>
                <a:lnTo>
                  <a:pt x="18131" y="10591"/>
                </a:lnTo>
                <a:lnTo>
                  <a:pt x="18161" y="10591"/>
                </a:lnTo>
                <a:lnTo>
                  <a:pt x="18161" y="10573"/>
                </a:lnTo>
                <a:lnTo>
                  <a:pt x="18179" y="10573"/>
                </a:lnTo>
                <a:lnTo>
                  <a:pt x="18161" y="10510"/>
                </a:lnTo>
                <a:lnTo>
                  <a:pt x="18087" y="10510"/>
                </a:lnTo>
                <a:lnTo>
                  <a:pt x="18056" y="10497"/>
                </a:lnTo>
                <a:lnTo>
                  <a:pt x="18008" y="10497"/>
                </a:lnTo>
                <a:lnTo>
                  <a:pt x="17918" y="10510"/>
                </a:lnTo>
                <a:lnTo>
                  <a:pt x="17882" y="10510"/>
                </a:lnTo>
                <a:lnTo>
                  <a:pt x="17851" y="10510"/>
                </a:lnTo>
                <a:lnTo>
                  <a:pt x="17839" y="10510"/>
                </a:lnTo>
                <a:lnTo>
                  <a:pt x="17775" y="10545"/>
                </a:lnTo>
                <a:lnTo>
                  <a:pt x="17759" y="10545"/>
                </a:lnTo>
                <a:lnTo>
                  <a:pt x="17711" y="10545"/>
                </a:lnTo>
                <a:lnTo>
                  <a:pt x="17652" y="10545"/>
                </a:lnTo>
                <a:lnTo>
                  <a:pt x="17652" y="10591"/>
                </a:lnTo>
                <a:lnTo>
                  <a:pt x="17603" y="10649"/>
                </a:lnTo>
                <a:lnTo>
                  <a:pt x="17557" y="10649"/>
                </a:lnTo>
                <a:lnTo>
                  <a:pt x="17529" y="10664"/>
                </a:lnTo>
                <a:lnTo>
                  <a:pt x="17508" y="10694"/>
                </a:lnTo>
                <a:lnTo>
                  <a:pt x="17447" y="10664"/>
                </a:lnTo>
                <a:lnTo>
                  <a:pt x="17447" y="10649"/>
                </a:lnTo>
                <a:lnTo>
                  <a:pt x="17447" y="10621"/>
                </a:lnTo>
                <a:lnTo>
                  <a:pt x="17431" y="10621"/>
                </a:lnTo>
                <a:lnTo>
                  <a:pt x="17391" y="10621"/>
                </a:lnTo>
                <a:lnTo>
                  <a:pt x="17355" y="10649"/>
                </a:lnTo>
                <a:lnTo>
                  <a:pt x="17321" y="10664"/>
                </a:lnTo>
                <a:lnTo>
                  <a:pt x="17321" y="10694"/>
                </a:lnTo>
                <a:lnTo>
                  <a:pt x="17278" y="10770"/>
                </a:lnTo>
                <a:lnTo>
                  <a:pt x="17306" y="10818"/>
                </a:lnTo>
                <a:lnTo>
                  <a:pt x="17278" y="10833"/>
                </a:lnTo>
                <a:lnTo>
                  <a:pt x="17321" y="10899"/>
                </a:lnTo>
                <a:lnTo>
                  <a:pt x="17391" y="10861"/>
                </a:lnTo>
                <a:lnTo>
                  <a:pt x="17391" y="10899"/>
                </a:lnTo>
                <a:lnTo>
                  <a:pt x="17403" y="10909"/>
                </a:lnTo>
                <a:lnTo>
                  <a:pt x="17391" y="10941"/>
                </a:lnTo>
                <a:lnTo>
                  <a:pt x="17355" y="10972"/>
                </a:lnTo>
                <a:lnTo>
                  <a:pt x="17278" y="10987"/>
                </a:lnTo>
                <a:lnTo>
                  <a:pt x="17260" y="10987"/>
                </a:lnTo>
                <a:lnTo>
                  <a:pt x="17227" y="11032"/>
                </a:lnTo>
                <a:lnTo>
                  <a:pt x="17201" y="11032"/>
                </a:lnTo>
                <a:lnTo>
                  <a:pt x="17201" y="11065"/>
                </a:lnTo>
                <a:lnTo>
                  <a:pt x="17201" y="11093"/>
                </a:lnTo>
                <a:lnTo>
                  <a:pt x="17183" y="11111"/>
                </a:lnTo>
                <a:lnTo>
                  <a:pt x="17150" y="11138"/>
                </a:lnTo>
                <a:lnTo>
                  <a:pt x="17124" y="11159"/>
                </a:lnTo>
                <a:lnTo>
                  <a:pt x="17109" y="11159"/>
                </a:lnTo>
                <a:lnTo>
                  <a:pt x="17058" y="11138"/>
                </a:lnTo>
                <a:lnTo>
                  <a:pt x="16983" y="11138"/>
                </a:lnTo>
                <a:lnTo>
                  <a:pt x="16983" y="11159"/>
                </a:lnTo>
                <a:lnTo>
                  <a:pt x="16871" y="11159"/>
                </a:lnTo>
                <a:lnTo>
                  <a:pt x="16871" y="11186"/>
                </a:lnTo>
                <a:lnTo>
                  <a:pt x="16858" y="11217"/>
                </a:lnTo>
                <a:lnTo>
                  <a:pt x="16830" y="11186"/>
                </a:lnTo>
                <a:lnTo>
                  <a:pt x="16858" y="11159"/>
                </a:lnTo>
                <a:lnTo>
                  <a:pt x="16858" y="11138"/>
                </a:lnTo>
                <a:lnTo>
                  <a:pt x="16871" y="11093"/>
                </a:lnTo>
                <a:lnTo>
                  <a:pt x="16904" y="11093"/>
                </a:lnTo>
                <a:lnTo>
                  <a:pt x="16871" y="11065"/>
                </a:lnTo>
                <a:lnTo>
                  <a:pt x="16858" y="11032"/>
                </a:lnTo>
                <a:lnTo>
                  <a:pt x="16858" y="10987"/>
                </a:lnTo>
                <a:lnTo>
                  <a:pt x="16904" y="10987"/>
                </a:lnTo>
                <a:lnTo>
                  <a:pt x="16937" y="10941"/>
                </a:lnTo>
                <a:lnTo>
                  <a:pt x="16948" y="10941"/>
                </a:lnTo>
                <a:lnTo>
                  <a:pt x="16983" y="10941"/>
                </a:lnTo>
                <a:lnTo>
                  <a:pt x="16983" y="10972"/>
                </a:lnTo>
                <a:lnTo>
                  <a:pt x="16999" y="10941"/>
                </a:lnTo>
                <a:lnTo>
                  <a:pt x="17032" y="10909"/>
                </a:lnTo>
                <a:lnTo>
                  <a:pt x="17058" y="10941"/>
                </a:lnTo>
                <a:lnTo>
                  <a:pt x="17109" y="10909"/>
                </a:lnTo>
                <a:lnTo>
                  <a:pt x="17076" y="10861"/>
                </a:lnTo>
                <a:lnTo>
                  <a:pt x="17058" y="10818"/>
                </a:lnTo>
                <a:lnTo>
                  <a:pt x="17076" y="10818"/>
                </a:lnTo>
                <a:lnTo>
                  <a:pt x="17076" y="10770"/>
                </a:lnTo>
                <a:lnTo>
                  <a:pt x="17109" y="10740"/>
                </a:lnTo>
                <a:lnTo>
                  <a:pt x="17109" y="10709"/>
                </a:lnTo>
                <a:lnTo>
                  <a:pt x="17124" y="10694"/>
                </a:lnTo>
                <a:lnTo>
                  <a:pt x="17150" y="10621"/>
                </a:lnTo>
                <a:lnTo>
                  <a:pt x="17124" y="10621"/>
                </a:lnTo>
                <a:lnTo>
                  <a:pt x="17058" y="10545"/>
                </a:lnTo>
                <a:lnTo>
                  <a:pt x="16983" y="10510"/>
                </a:lnTo>
                <a:lnTo>
                  <a:pt x="16999" y="10464"/>
                </a:lnTo>
                <a:lnTo>
                  <a:pt x="16999" y="10452"/>
                </a:lnTo>
                <a:lnTo>
                  <a:pt x="16999" y="10422"/>
                </a:lnTo>
                <a:lnTo>
                  <a:pt x="17032" y="10389"/>
                </a:lnTo>
                <a:lnTo>
                  <a:pt x="17058" y="10298"/>
                </a:lnTo>
                <a:lnTo>
                  <a:pt x="17109" y="10222"/>
                </a:lnTo>
                <a:lnTo>
                  <a:pt x="17076" y="10194"/>
                </a:lnTo>
                <a:lnTo>
                  <a:pt x="17032" y="10141"/>
                </a:lnTo>
                <a:lnTo>
                  <a:pt x="17124" y="10068"/>
                </a:lnTo>
                <a:lnTo>
                  <a:pt x="17183" y="10025"/>
                </a:lnTo>
                <a:lnTo>
                  <a:pt x="17183" y="10005"/>
                </a:lnTo>
                <a:lnTo>
                  <a:pt x="17260" y="9932"/>
                </a:lnTo>
                <a:lnTo>
                  <a:pt x="17278" y="9902"/>
                </a:lnTo>
                <a:lnTo>
                  <a:pt x="17321" y="9869"/>
                </a:lnTo>
                <a:lnTo>
                  <a:pt x="17391" y="9823"/>
                </a:lnTo>
                <a:lnTo>
                  <a:pt x="17403" y="9806"/>
                </a:lnTo>
                <a:lnTo>
                  <a:pt x="17431" y="9806"/>
                </a:lnTo>
                <a:lnTo>
                  <a:pt x="17483" y="9745"/>
                </a:lnTo>
                <a:lnTo>
                  <a:pt x="17529" y="9700"/>
                </a:lnTo>
                <a:lnTo>
                  <a:pt x="17583" y="9657"/>
                </a:lnTo>
                <a:lnTo>
                  <a:pt x="17529" y="9624"/>
                </a:lnTo>
                <a:lnTo>
                  <a:pt x="17529" y="9606"/>
                </a:lnTo>
                <a:lnTo>
                  <a:pt x="17557" y="9485"/>
                </a:lnTo>
                <a:lnTo>
                  <a:pt x="17583" y="9409"/>
                </a:lnTo>
                <a:lnTo>
                  <a:pt x="17557" y="9409"/>
                </a:lnTo>
                <a:lnTo>
                  <a:pt x="17529" y="9379"/>
                </a:lnTo>
                <a:lnTo>
                  <a:pt x="17508" y="9336"/>
                </a:lnTo>
                <a:lnTo>
                  <a:pt x="17529" y="9301"/>
                </a:lnTo>
                <a:lnTo>
                  <a:pt x="17557" y="9255"/>
                </a:lnTo>
                <a:lnTo>
                  <a:pt x="17583" y="9255"/>
                </a:lnTo>
                <a:lnTo>
                  <a:pt x="17583" y="9243"/>
                </a:lnTo>
                <a:lnTo>
                  <a:pt x="17603" y="9243"/>
                </a:lnTo>
                <a:lnTo>
                  <a:pt x="17634" y="9243"/>
                </a:lnTo>
                <a:lnTo>
                  <a:pt x="17729" y="9180"/>
                </a:lnTo>
                <a:lnTo>
                  <a:pt x="17759" y="9180"/>
                </a:lnTo>
                <a:lnTo>
                  <a:pt x="17805" y="9167"/>
                </a:lnTo>
                <a:lnTo>
                  <a:pt x="17839" y="9167"/>
                </a:lnTo>
                <a:lnTo>
                  <a:pt x="17851" y="9089"/>
                </a:lnTo>
                <a:lnTo>
                  <a:pt x="17882" y="9059"/>
                </a:lnTo>
                <a:lnTo>
                  <a:pt x="17918" y="9059"/>
                </a:lnTo>
                <a:lnTo>
                  <a:pt x="17962" y="9043"/>
                </a:lnTo>
                <a:lnTo>
                  <a:pt x="17918" y="9011"/>
                </a:lnTo>
                <a:lnTo>
                  <a:pt x="17918" y="8983"/>
                </a:lnTo>
                <a:lnTo>
                  <a:pt x="17962" y="8935"/>
                </a:lnTo>
                <a:lnTo>
                  <a:pt x="17974" y="8935"/>
                </a:lnTo>
                <a:lnTo>
                  <a:pt x="17974" y="8889"/>
                </a:lnTo>
                <a:lnTo>
                  <a:pt x="18087" y="8814"/>
                </a:lnTo>
                <a:lnTo>
                  <a:pt x="18100" y="8814"/>
                </a:lnTo>
                <a:lnTo>
                  <a:pt x="18161" y="8768"/>
                </a:lnTo>
                <a:lnTo>
                  <a:pt x="18131" y="8735"/>
                </a:lnTo>
                <a:lnTo>
                  <a:pt x="18161" y="8723"/>
                </a:lnTo>
                <a:lnTo>
                  <a:pt x="18210" y="8647"/>
                </a:lnTo>
                <a:lnTo>
                  <a:pt x="18289" y="8566"/>
                </a:lnTo>
                <a:lnTo>
                  <a:pt x="18289" y="8536"/>
                </a:lnTo>
                <a:lnTo>
                  <a:pt x="18289" y="8463"/>
                </a:lnTo>
                <a:lnTo>
                  <a:pt x="18379" y="8448"/>
                </a:lnTo>
                <a:lnTo>
                  <a:pt x="18379" y="8370"/>
                </a:lnTo>
                <a:lnTo>
                  <a:pt x="18425" y="8370"/>
                </a:lnTo>
                <a:lnTo>
                  <a:pt x="18425" y="8342"/>
                </a:lnTo>
                <a:lnTo>
                  <a:pt x="18458" y="8342"/>
                </a:lnTo>
                <a:lnTo>
                  <a:pt x="18410" y="8294"/>
                </a:lnTo>
                <a:lnTo>
                  <a:pt x="18366" y="8279"/>
                </a:lnTo>
                <a:lnTo>
                  <a:pt x="18366" y="8294"/>
                </a:lnTo>
                <a:lnTo>
                  <a:pt x="18256" y="8324"/>
                </a:lnTo>
                <a:lnTo>
                  <a:pt x="18210" y="8324"/>
                </a:lnTo>
                <a:lnTo>
                  <a:pt x="18161" y="8324"/>
                </a:lnTo>
                <a:lnTo>
                  <a:pt x="18161" y="8294"/>
                </a:lnTo>
                <a:lnTo>
                  <a:pt x="18179" y="8279"/>
                </a:lnTo>
                <a:lnTo>
                  <a:pt x="18210" y="8246"/>
                </a:lnTo>
                <a:lnTo>
                  <a:pt x="18210" y="8216"/>
                </a:lnTo>
                <a:lnTo>
                  <a:pt x="18210" y="8200"/>
                </a:lnTo>
                <a:lnTo>
                  <a:pt x="18236" y="8200"/>
                </a:lnTo>
                <a:lnTo>
                  <a:pt x="18256" y="8140"/>
                </a:lnTo>
                <a:lnTo>
                  <a:pt x="18289" y="8127"/>
                </a:lnTo>
                <a:lnTo>
                  <a:pt x="18289" y="8097"/>
                </a:lnTo>
                <a:lnTo>
                  <a:pt x="18305" y="8097"/>
                </a:lnTo>
                <a:lnTo>
                  <a:pt x="18330" y="8097"/>
                </a:lnTo>
                <a:lnTo>
                  <a:pt x="18330" y="8079"/>
                </a:lnTo>
                <a:lnTo>
                  <a:pt x="18330" y="8046"/>
                </a:lnTo>
                <a:lnTo>
                  <a:pt x="18305" y="8046"/>
                </a:lnTo>
                <a:lnTo>
                  <a:pt x="18305" y="8001"/>
                </a:lnTo>
                <a:lnTo>
                  <a:pt x="18366" y="7971"/>
                </a:lnTo>
                <a:lnTo>
                  <a:pt x="18379" y="7971"/>
                </a:lnTo>
                <a:lnTo>
                  <a:pt x="18458" y="8001"/>
                </a:lnTo>
                <a:lnTo>
                  <a:pt x="18494" y="7971"/>
                </a:lnTo>
                <a:lnTo>
                  <a:pt x="18569" y="7956"/>
                </a:lnTo>
                <a:close/>
              </a:path>
            </a:pathLst>
          </a:custGeom>
          <a:solidFill>
            <a:schemeClr val="folHlink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21514" name="Freeform 184"/>
          <p:cNvSpPr>
            <a:spLocks/>
          </p:cNvSpPr>
          <p:nvPr/>
        </p:nvSpPr>
        <p:spPr bwMode="auto">
          <a:xfrm>
            <a:off x="6300788" y="5437188"/>
            <a:ext cx="82550" cy="63500"/>
          </a:xfrm>
          <a:custGeom>
            <a:avLst/>
            <a:gdLst>
              <a:gd name="T0" fmla="*/ 126784 w 20000"/>
              <a:gd name="T1" fmla="*/ 162922 h 20000"/>
              <a:gd name="T2" fmla="*/ 126784 w 20000"/>
              <a:gd name="T3" fmla="*/ 124225 h 20000"/>
              <a:gd name="T4" fmla="*/ 224503 w 20000"/>
              <a:gd name="T5" fmla="*/ 101825 h 20000"/>
              <a:gd name="T6" fmla="*/ 224503 w 20000"/>
              <a:gd name="T7" fmla="*/ 136442 h 20000"/>
              <a:gd name="T8" fmla="*/ 176971 w 20000"/>
              <a:gd name="T9" fmla="*/ 124225 h 20000"/>
              <a:gd name="T10" fmla="*/ 176971 w 20000"/>
              <a:gd name="T11" fmla="*/ 162922 h 20000"/>
              <a:gd name="T12" fmla="*/ 290535 w 20000"/>
              <a:gd name="T13" fmla="*/ 185322 h 20000"/>
              <a:gd name="T14" fmla="*/ 338084 w 20000"/>
              <a:gd name="T15" fmla="*/ 136442 h 20000"/>
              <a:gd name="T16" fmla="*/ 338084 w 20000"/>
              <a:gd name="T17" fmla="*/ 124225 h 20000"/>
              <a:gd name="T18" fmla="*/ 290535 w 20000"/>
              <a:gd name="T19" fmla="*/ 124225 h 20000"/>
              <a:gd name="T20" fmla="*/ 290535 w 20000"/>
              <a:gd name="T21" fmla="*/ 101825 h 20000"/>
              <a:gd name="T22" fmla="*/ 301097 w 20000"/>
              <a:gd name="T23" fmla="*/ 65170 h 20000"/>
              <a:gd name="T24" fmla="*/ 301097 w 20000"/>
              <a:gd name="T25" fmla="*/ 26473 h 20000"/>
              <a:gd name="T26" fmla="*/ 142626 w 20000"/>
              <a:gd name="T27" fmla="*/ 0 h 20000"/>
              <a:gd name="T28" fmla="*/ 76594 w 20000"/>
              <a:gd name="T29" fmla="*/ 26473 h 20000"/>
              <a:gd name="T30" fmla="*/ 76594 w 20000"/>
              <a:gd name="T31" fmla="*/ 65170 h 20000"/>
              <a:gd name="T32" fmla="*/ 176971 w 20000"/>
              <a:gd name="T33" fmla="*/ 87570 h 20000"/>
              <a:gd name="T34" fmla="*/ 142626 w 20000"/>
              <a:gd name="T35" fmla="*/ 101825 h 20000"/>
              <a:gd name="T36" fmla="*/ 18483 w 20000"/>
              <a:gd name="T37" fmla="*/ 101825 h 20000"/>
              <a:gd name="T38" fmla="*/ 18483 w 20000"/>
              <a:gd name="T39" fmla="*/ 136442 h 20000"/>
              <a:gd name="T40" fmla="*/ 0 w 20000"/>
              <a:gd name="T41" fmla="*/ 199577 h 20000"/>
              <a:gd name="T42" fmla="*/ 47549 w 20000"/>
              <a:gd name="T43" fmla="*/ 185322 h 20000"/>
              <a:gd name="T44" fmla="*/ 126784 w 20000"/>
              <a:gd name="T45" fmla="*/ 162922 h 2000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20000" h="20000">
                <a:moveTo>
                  <a:pt x="7442" y="16162"/>
                </a:moveTo>
                <a:lnTo>
                  <a:pt x="7442" y="12323"/>
                </a:lnTo>
                <a:lnTo>
                  <a:pt x="13178" y="10101"/>
                </a:lnTo>
                <a:lnTo>
                  <a:pt x="13178" y="13535"/>
                </a:lnTo>
                <a:lnTo>
                  <a:pt x="10388" y="12323"/>
                </a:lnTo>
                <a:lnTo>
                  <a:pt x="10388" y="16162"/>
                </a:lnTo>
                <a:lnTo>
                  <a:pt x="17054" y="18384"/>
                </a:lnTo>
                <a:lnTo>
                  <a:pt x="19845" y="13535"/>
                </a:lnTo>
                <a:lnTo>
                  <a:pt x="19845" y="12323"/>
                </a:lnTo>
                <a:lnTo>
                  <a:pt x="17054" y="12323"/>
                </a:lnTo>
                <a:lnTo>
                  <a:pt x="17054" y="10101"/>
                </a:lnTo>
                <a:lnTo>
                  <a:pt x="17674" y="6465"/>
                </a:lnTo>
                <a:lnTo>
                  <a:pt x="17674" y="2626"/>
                </a:lnTo>
                <a:lnTo>
                  <a:pt x="8372" y="0"/>
                </a:lnTo>
                <a:lnTo>
                  <a:pt x="4496" y="2626"/>
                </a:lnTo>
                <a:lnTo>
                  <a:pt x="4496" y="6465"/>
                </a:lnTo>
                <a:lnTo>
                  <a:pt x="10388" y="8687"/>
                </a:lnTo>
                <a:lnTo>
                  <a:pt x="8372" y="10101"/>
                </a:lnTo>
                <a:lnTo>
                  <a:pt x="1085" y="10101"/>
                </a:lnTo>
                <a:lnTo>
                  <a:pt x="1085" y="13535"/>
                </a:lnTo>
                <a:lnTo>
                  <a:pt x="0" y="19798"/>
                </a:lnTo>
                <a:lnTo>
                  <a:pt x="2791" y="18384"/>
                </a:lnTo>
                <a:lnTo>
                  <a:pt x="7442" y="16162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15" name="Freeform 183"/>
          <p:cNvSpPr>
            <a:spLocks/>
          </p:cNvSpPr>
          <p:nvPr/>
        </p:nvSpPr>
        <p:spPr bwMode="auto">
          <a:xfrm>
            <a:off x="3962400" y="4859338"/>
            <a:ext cx="50800" cy="63500"/>
          </a:xfrm>
          <a:custGeom>
            <a:avLst/>
            <a:gdLst>
              <a:gd name="T0" fmla="*/ 87097 w 20000"/>
              <a:gd name="T1" fmla="*/ 65170 h 20000"/>
              <a:gd name="T2" fmla="*/ 48387 w 20000"/>
              <a:gd name="T3" fmla="*/ 0 h 20000"/>
              <a:gd name="T4" fmla="*/ 29032 w 20000"/>
              <a:gd name="T5" fmla="*/ 0 h 20000"/>
              <a:gd name="T6" fmla="*/ 0 w 20000"/>
              <a:gd name="T7" fmla="*/ 34617 h 20000"/>
              <a:gd name="T8" fmla="*/ 0 w 20000"/>
              <a:gd name="T9" fmla="*/ 101825 h 20000"/>
              <a:gd name="T10" fmla="*/ 0 w 20000"/>
              <a:gd name="T11" fmla="*/ 171069 h 20000"/>
              <a:gd name="T12" fmla="*/ 29032 w 20000"/>
              <a:gd name="T13" fmla="*/ 199577 h 20000"/>
              <a:gd name="T14" fmla="*/ 80645 w 20000"/>
              <a:gd name="T15" fmla="*/ 136442 h 20000"/>
              <a:gd name="T16" fmla="*/ 87097 w 20000"/>
              <a:gd name="T17" fmla="*/ 124225 h 20000"/>
              <a:gd name="T18" fmla="*/ 127419 w 20000"/>
              <a:gd name="T19" fmla="*/ 77387 h 20000"/>
              <a:gd name="T20" fmla="*/ 87097 w 20000"/>
              <a:gd name="T21" fmla="*/ 65170 h 20000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0000" h="20000">
                <a:moveTo>
                  <a:pt x="13500" y="6465"/>
                </a:moveTo>
                <a:lnTo>
                  <a:pt x="7500" y="0"/>
                </a:lnTo>
                <a:lnTo>
                  <a:pt x="4500" y="0"/>
                </a:lnTo>
                <a:lnTo>
                  <a:pt x="0" y="3434"/>
                </a:lnTo>
                <a:lnTo>
                  <a:pt x="0" y="10101"/>
                </a:lnTo>
                <a:lnTo>
                  <a:pt x="0" y="16970"/>
                </a:lnTo>
                <a:lnTo>
                  <a:pt x="4500" y="19798"/>
                </a:lnTo>
                <a:lnTo>
                  <a:pt x="12500" y="13535"/>
                </a:lnTo>
                <a:lnTo>
                  <a:pt x="13500" y="12323"/>
                </a:lnTo>
                <a:lnTo>
                  <a:pt x="19750" y="7677"/>
                </a:lnTo>
                <a:lnTo>
                  <a:pt x="13500" y="6465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16" name="Freeform 182"/>
          <p:cNvSpPr>
            <a:spLocks/>
          </p:cNvSpPr>
          <p:nvPr/>
        </p:nvSpPr>
        <p:spPr bwMode="auto">
          <a:xfrm>
            <a:off x="3997325" y="4467225"/>
            <a:ext cx="31750" cy="90488"/>
          </a:xfrm>
          <a:custGeom>
            <a:avLst/>
            <a:gdLst>
              <a:gd name="T0" fmla="*/ 13105 w 20000"/>
              <a:gd name="T1" fmla="*/ 129742 h 20000"/>
              <a:gd name="T2" fmla="*/ 25202 w 20000"/>
              <a:gd name="T3" fmla="*/ 0 h 20000"/>
              <a:gd name="T4" fmla="*/ 30242 w 20000"/>
              <a:gd name="T5" fmla="*/ 37480 h 20000"/>
              <a:gd name="T6" fmla="*/ 49395 w 20000"/>
              <a:gd name="T7" fmla="*/ 141265 h 20000"/>
              <a:gd name="T8" fmla="*/ 42339 w 20000"/>
              <a:gd name="T9" fmla="*/ 268139 h 20000"/>
              <a:gd name="T10" fmla="*/ 30242 w 20000"/>
              <a:gd name="T11" fmla="*/ 354627 h 20000"/>
              <a:gd name="T12" fmla="*/ 13105 w 20000"/>
              <a:gd name="T13" fmla="*/ 406517 h 20000"/>
              <a:gd name="T14" fmla="*/ 0 w 20000"/>
              <a:gd name="T15" fmla="*/ 371924 h 20000"/>
              <a:gd name="T16" fmla="*/ 0 w 20000"/>
              <a:gd name="T17" fmla="*/ 230658 h 20000"/>
              <a:gd name="T18" fmla="*/ 13105 w 20000"/>
              <a:gd name="T19" fmla="*/ 129742 h 20000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0000" h="20000">
                <a:moveTo>
                  <a:pt x="5200" y="6338"/>
                </a:moveTo>
                <a:lnTo>
                  <a:pt x="10000" y="0"/>
                </a:lnTo>
                <a:lnTo>
                  <a:pt x="12000" y="1831"/>
                </a:lnTo>
                <a:lnTo>
                  <a:pt x="19600" y="6901"/>
                </a:lnTo>
                <a:lnTo>
                  <a:pt x="16800" y="13099"/>
                </a:lnTo>
                <a:lnTo>
                  <a:pt x="12000" y="17324"/>
                </a:lnTo>
                <a:lnTo>
                  <a:pt x="5200" y="19859"/>
                </a:lnTo>
                <a:lnTo>
                  <a:pt x="0" y="18169"/>
                </a:lnTo>
                <a:lnTo>
                  <a:pt x="0" y="11268"/>
                </a:lnTo>
                <a:lnTo>
                  <a:pt x="5200" y="6338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17" name="Freeform 181"/>
          <p:cNvSpPr>
            <a:spLocks/>
          </p:cNvSpPr>
          <p:nvPr/>
        </p:nvSpPr>
        <p:spPr bwMode="auto">
          <a:xfrm>
            <a:off x="5919788" y="5511800"/>
            <a:ext cx="69850" cy="69850"/>
          </a:xfrm>
          <a:custGeom>
            <a:avLst/>
            <a:gdLst>
              <a:gd name="T0" fmla="*/ 53229 w 20000"/>
              <a:gd name="T1" fmla="*/ 119754 h 20000"/>
              <a:gd name="T2" fmla="*/ 106448 w 20000"/>
              <a:gd name="T3" fmla="*/ 53229 h 20000"/>
              <a:gd name="T4" fmla="*/ 159677 w 20000"/>
              <a:gd name="T5" fmla="*/ 26616 h 20000"/>
              <a:gd name="T6" fmla="*/ 172987 w 20000"/>
              <a:gd name="T7" fmla="*/ 0 h 20000"/>
              <a:gd name="T8" fmla="*/ 201807 w 20000"/>
              <a:gd name="T9" fmla="*/ 0 h 20000"/>
              <a:gd name="T10" fmla="*/ 201807 w 20000"/>
              <a:gd name="T11" fmla="*/ 26616 h 20000"/>
              <a:gd name="T12" fmla="*/ 215117 w 20000"/>
              <a:gd name="T13" fmla="*/ 0 h 20000"/>
              <a:gd name="T14" fmla="*/ 241730 w 20000"/>
              <a:gd name="T15" fmla="*/ 26616 h 20000"/>
              <a:gd name="T16" fmla="*/ 241730 w 20000"/>
              <a:gd name="T17" fmla="*/ 53229 h 20000"/>
              <a:gd name="T18" fmla="*/ 201807 w 20000"/>
              <a:gd name="T19" fmla="*/ 64318 h 20000"/>
              <a:gd name="T20" fmla="*/ 172987 w 20000"/>
              <a:gd name="T21" fmla="*/ 93141 h 20000"/>
              <a:gd name="T22" fmla="*/ 53229 w 20000"/>
              <a:gd name="T23" fmla="*/ 228423 h 20000"/>
              <a:gd name="T24" fmla="*/ 26616 w 20000"/>
              <a:gd name="T25" fmla="*/ 241730 h 20000"/>
              <a:gd name="T26" fmla="*/ 0 w 20000"/>
              <a:gd name="T27" fmla="*/ 241730 h 20000"/>
              <a:gd name="T28" fmla="*/ 0 w 20000"/>
              <a:gd name="T29" fmla="*/ 228423 h 20000"/>
              <a:gd name="T30" fmla="*/ 0 w 20000"/>
              <a:gd name="T31" fmla="*/ 172987 h 20000"/>
              <a:gd name="T32" fmla="*/ 53229 w 20000"/>
              <a:gd name="T33" fmla="*/ 119754 h 20000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20000" h="20000">
                <a:moveTo>
                  <a:pt x="4364" y="9818"/>
                </a:moveTo>
                <a:lnTo>
                  <a:pt x="8727" y="4364"/>
                </a:lnTo>
                <a:lnTo>
                  <a:pt x="13091" y="2182"/>
                </a:lnTo>
                <a:lnTo>
                  <a:pt x="14182" y="0"/>
                </a:lnTo>
                <a:lnTo>
                  <a:pt x="16545" y="0"/>
                </a:lnTo>
                <a:lnTo>
                  <a:pt x="16545" y="2182"/>
                </a:lnTo>
                <a:lnTo>
                  <a:pt x="17636" y="0"/>
                </a:lnTo>
                <a:lnTo>
                  <a:pt x="19818" y="2182"/>
                </a:lnTo>
                <a:lnTo>
                  <a:pt x="19818" y="4364"/>
                </a:lnTo>
                <a:lnTo>
                  <a:pt x="16545" y="5273"/>
                </a:lnTo>
                <a:lnTo>
                  <a:pt x="14182" y="7636"/>
                </a:lnTo>
                <a:lnTo>
                  <a:pt x="4364" y="18727"/>
                </a:lnTo>
                <a:lnTo>
                  <a:pt x="2182" y="19818"/>
                </a:lnTo>
                <a:lnTo>
                  <a:pt x="0" y="19818"/>
                </a:lnTo>
                <a:lnTo>
                  <a:pt x="0" y="18727"/>
                </a:lnTo>
                <a:lnTo>
                  <a:pt x="0" y="14182"/>
                </a:lnTo>
                <a:lnTo>
                  <a:pt x="4364" y="9818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18" name="Freeform 180"/>
          <p:cNvSpPr>
            <a:spLocks/>
          </p:cNvSpPr>
          <p:nvPr/>
        </p:nvSpPr>
        <p:spPr bwMode="auto">
          <a:xfrm>
            <a:off x="5673725" y="5818188"/>
            <a:ext cx="34925" cy="66675"/>
          </a:xfrm>
          <a:custGeom>
            <a:avLst/>
            <a:gdLst>
              <a:gd name="T0" fmla="*/ 18512 w 20000"/>
              <a:gd name="T1" fmla="*/ 105850 h 20000"/>
              <a:gd name="T2" fmla="*/ 31583 w 20000"/>
              <a:gd name="T3" fmla="*/ 78330 h 20000"/>
              <a:gd name="T4" fmla="*/ 40295 w 20000"/>
              <a:gd name="T5" fmla="*/ 0 h 20000"/>
              <a:gd name="T6" fmla="*/ 52276 w 20000"/>
              <a:gd name="T7" fmla="*/ 38108 h 20000"/>
              <a:gd name="T8" fmla="*/ 59900 w 20000"/>
              <a:gd name="T9" fmla="*/ 38108 h 20000"/>
              <a:gd name="T10" fmla="*/ 59900 w 20000"/>
              <a:gd name="T11" fmla="*/ 14815 h 20000"/>
              <a:gd name="T12" fmla="*/ 59900 w 20000"/>
              <a:gd name="T13" fmla="*/ 38108 h 20000"/>
              <a:gd name="T14" fmla="*/ 52276 w 20000"/>
              <a:gd name="T15" fmla="*/ 105850 h 20000"/>
              <a:gd name="T16" fmla="*/ 59900 w 20000"/>
              <a:gd name="T17" fmla="*/ 143948 h 20000"/>
              <a:gd name="T18" fmla="*/ 52276 w 20000"/>
              <a:gd name="T19" fmla="*/ 182056 h 20000"/>
              <a:gd name="T20" fmla="*/ 52276 w 20000"/>
              <a:gd name="T21" fmla="*/ 220168 h 20000"/>
              <a:gd name="T22" fmla="*/ 31583 w 20000"/>
              <a:gd name="T23" fmla="*/ 220168 h 20000"/>
              <a:gd name="T24" fmla="*/ 18512 w 20000"/>
              <a:gd name="T25" fmla="*/ 220168 h 20000"/>
              <a:gd name="T26" fmla="*/ 7624 w 20000"/>
              <a:gd name="T27" fmla="*/ 207463 h 20000"/>
              <a:gd name="T28" fmla="*/ 7624 w 20000"/>
              <a:gd name="T29" fmla="*/ 158773 h 20000"/>
              <a:gd name="T30" fmla="*/ 0 w 20000"/>
              <a:gd name="T31" fmla="*/ 158773 h 20000"/>
              <a:gd name="T32" fmla="*/ 0 w 20000"/>
              <a:gd name="T33" fmla="*/ 116428 h 20000"/>
              <a:gd name="T34" fmla="*/ 18512 w 20000"/>
              <a:gd name="T35" fmla="*/ 105850 h 20000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</a:gdLst>
            <a:ahLst/>
            <a:cxnLst>
              <a:cxn ang="T36">
                <a:pos x="T0" y="T1"/>
              </a:cxn>
              <a:cxn ang="T37">
                <a:pos x="T2" y="T3"/>
              </a:cxn>
              <a:cxn ang="T38">
                <a:pos x="T4" y="T5"/>
              </a:cxn>
              <a:cxn ang="T39">
                <a:pos x="T6" y="T7"/>
              </a:cxn>
              <a:cxn ang="T40">
                <a:pos x="T8" y="T9"/>
              </a:cxn>
              <a:cxn ang="T41">
                <a:pos x="T10" y="T11"/>
              </a:cxn>
              <a:cxn ang="T42">
                <a:pos x="T12" y="T13"/>
              </a:cxn>
              <a:cxn ang="T43">
                <a:pos x="T14" y="T15"/>
              </a:cxn>
              <a:cxn ang="T44">
                <a:pos x="T16" y="T17"/>
              </a:cxn>
              <a:cxn ang="T45">
                <a:pos x="T18" y="T19"/>
              </a:cxn>
              <a:cxn ang="T46">
                <a:pos x="T20" y="T21"/>
              </a:cxn>
              <a:cxn ang="T47">
                <a:pos x="T22" y="T23"/>
              </a:cxn>
              <a:cxn ang="T48">
                <a:pos x="T24" y="T25"/>
              </a:cxn>
              <a:cxn ang="T49">
                <a:pos x="T26" y="T27"/>
              </a:cxn>
              <a:cxn ang="T50">
                <a:pos x="T28" y="T29"/>
              </a:cxn>
              <a:cxn ang="T51">
                <a:pos x="T30" y="T31"/>
              </a:cxn>
              <a:cxn ang="T52">
                <a:pos x="T32" y="T33"/>
              </a:cxn>
              <a:cxn ang="T53">
                <a:pos x="T34" y="T35"/>
              </a:cxn>
            </a:cxnLst>
            <a:rect l="0" t="0" r="r" b="b"/>
            <a:pathLst>
              <a:path w="20000" h="20000">
                <a:moveTo>
                  <a:pt x="6071" y="9524"/>
                </a:moveTo>
                <a:lnTo>
                  <a:pt x="10357" y="7048"/>
                </a:lnTo>
                <a:lnTo>
                  <a:pt x="13214" y="0"/>
                </a:lnTo>
                <a:lnTo>
                  <a:pt x="17143" y="3429"/>
                </a:lnTo>
                <a:lnTo>
                  <a:pt x="19643" y="3429"/>
                </a:lnTo>
                <a:lnTo>
                  <a:pt x="19643" y="1333"/>
                </a:lnTo>
                <a:lnTo>
                  <a:pt x="19643" y="3429"/>
                </a:lnTo>
                <a:lnTo>
                  <a:pt x="17143" y="9524"/>
                </a:lnTo>
                <a:lnTo>
                  <a:pt x="19643" y="12952"/>
                </a:lnTo>
                <a:lnTo>
                  <a:pt x="17143" y="16381"/>
                </a:lnTo>
                <a:lnTo>
                  <a:pt x="17143" y="19810"/>
                </a:lnTo>
                <a:lnTo>
                  <a:pt x="10357" y="19810"/>
                </a:lnTo>
                <a:lnTo>
                  <a:pt x="6071" y="19810"/>
                </a:lnTo>
                <a:lnTo>
                  <a:pt x="2500" y="18667"/>
                </a:lnTo>
                <a:lnTo>
                  <a:pt x="2500" y="14286"/>
                </a:lnTo>
                <a:lnTo>
                  <a:pt x="0" y="14286"/>
                </a:lnTo>
                <a:lnTo>
                  <a:pt x="0" y="10476"/>
                </a:lnTo>
                <a:lnTo>
                  <a:pt x="6071" y="9524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19" name="Freeform 179"/>
          <p:cNvSpPr>
            <a:spLocks/>
          </p:cNvSpPr>
          <p:nvPr/>
        </p:nvSpPr>
        <p:spPr bwMode="auto">
          <a:xfrm>
            <a:off x="6816725" y="4124325"/>
            <a:ext cx="31750" cy="96838"/>
          </a:xfrm>
          <a:custGeom>
            <a:avLst/>
            <a:gdLst>
              <a:gd name="T0" fmla="*/ 38306 w 20000"/>
              <a:gd name="T1" fmla="*/ 129550 h 20000"/>
              <a:gd name="T2" fmla="*/ 49395 w 20000"/>
              <a:gd name="T3" fmla="*/ 225177 h 20000"/>
              <a:gd name="T4" fmla="*/ 38306 w 20000"/>
              <a:gd name="T5" fmla="*/ 225177 h 20000"/>
              <a:gd name="T6" fmla="*/ 38306 w 20000"/>
              <a:gd name="T7" fmla="*/ 240604 h 20000"/>
              <a:gd name="T8" fmla="*/ 49395 w 20000"/>
              <a:gd name="T9" fmla="*/ 280719 h 20000"/>
              <a:gd name="T10" fmla="*/ 49395 w 20000"/>
              <a:gd name="T11" fmla="*/ 317735 h 20000"/>
              <a:gd name="T12" fmla="*/ 49395 w 20000"/>
              <a:gd name="T13" fmla="*/ 336236 h 20000"/>
              <a:gd name="T14" fmla="*/ 49395 w 20000"/>
              <a:gd name="T15" fmla="*/ 428770 h 20000"/>
              <a:gd name="T16" fmla="*/ 49395 w 20000"/>
              <a:gd name="T17" fmla="*/ 465786 h 20000"/>
              <a:gd name="T18" fmla="*/ 30242 w 20000"/>
              <a:gd name="T19" fmla="*/ 428770 h 20000"/>
              <a:gd name="T20" fmla="*/ 30242 w 20000"/>
              <a:gd name="T21" fmla="*/ 336236 h 20000"/>
              <a:gd name="T22" fmla="*/ 18145 w 20000"/>
              <a:gd name="T23" fmla="*/ 240604 h 20000"/>
              <a:gd name="T24" fmla="*/ 18145 w 20000"/>
              <a:gd name="T25" fmla="*/ 225177 h 20000"/>
              <a:gd name="T26" fmla="*/ 7056 w 20000"/>
              <a:gd name="T27" fmla="*/ 70944 h 20000"/>
              <a:gd name="T28" fmla="*/ 0 w 20000"/>
              <a:gd name="T29" fmla="*/ 37016 h 20000"/>
              <a:gd name="T30" fmla="*/ 0 w 20000"/>
              <a:gd name="T31" fmla="*/ 0 h 20000"/>
              <a:gd name="T32" fmla="*/ 18145 w 20000"/>
              <a:gd name="T33" fmla="*/ 37016 h 20000"/>
              <a:gd name="T34" fmla="*/ 30242 w 20000"/>
              <a:gd name="T35" fmla="*/ 89464 h 20000"/>
              <a:gd name="T36" fmla="*/ 38306 w 20000"/>
              <a:gd name="T37" fmla="*/ 129550 h 20000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0" t="0" r="r" b="b"/>
            <a:pathLst>
              <a:path w="20000" h="20000">
                <a:moveTo>
                  <a:pt x="15200" y="5526"/>
                </a:moveTo>
                <a:lnTo>
                  <a:pt x="19600" y="9605"/>
                </a:lnTo>
                <a:lnTo>
                  <a:pt x="15200" y="9605"/>
                </a:lnTo>
                <a:lnTo>
                  <a:pt x="15200" y="10263"/>
                </a:lnTo>
                <a:lnTo>
                  <a:pt x="19600" y="11974"/>
                </a:lnTo>
                <a:lnTo>
                  <a:pt x="19600" y="13553"/>
                </a:lnTo>
                <a:lnTo>
                  <a:pt x="19600" y="14342"/>
                </a:lnTo>
                <a:lnTo>
                  <a:pt x="19600" y="18289"/>
                </a:lnTo>
                <a:lnTo>
                  <a:pt x="19600" y="19868"/>
                </a:lnTo>
                <a:lnTo>
                  <a:pt x="12000" y="18289"/>
                </a:lnTo>
                <a:lnTo>
                  <a:pt x="12000" y="14342"/>
                </a:lnTo>
                <a:lnTo>
                  <a:pt x="7200" y="10263"/>
                </a:lnTo>
                <a:lnTo>
                  <a:pt x="7200" y="9605"/>
                </a:lnTo>
                <a:lnTo>
                  <a:pt x="2800" y="3026"/>
                </a:lnTo>
                <a:lnTo>
                  <a:pt x="0" y="1579"/>
                </a:lnTo>
                <a:lnTo>
                  <a:pt x="0" y="0"/>
                </a:lnTo>
                <a:lnTo>
                  <a:pt x="7200" y="1579"/>
                </a:lnTo>
                <a:lnTo>
                  <a:pt x="12000" y="3816"/>
                </a:lnTo>
                <a:lnTo>
                  <a:pt x="15200" y="5526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20" name="Freeform 178"/>
          <p:cNvSpPr>
            <a:spLocks/>
          </p:cNvSpPr>
          <p:nvPr/>
        </p:nvSpPr>
        <p:spPr bwMode="auto">
          <a:xfrm>
            <a:off x="6076950" y="5418138"/>
            <a:ext cx="74613" cy="47625"/>
          </a:xfrm>
          <a:custGeom>
            <a:avLst/>
            <a:gdLst>
              <a:gd name="T0" fmla="*/ 276005 w 20000"/>
              <a:gd name="T1" fmla="*/ 18145 h 20000"/>
              <a:gd name="T2" fmla="*/ 276005 w 20000"/>
              <a:gd name="T3" fmla="*/ 28732 h 20000"/>
              <a:gd name="T4" fmla="*/ 233539 w 20000"/>
              <a:gd name="T5" fmla="*/ 65022 h 20000"/>
              <a:gd name="T6" fmla="*/ 186357 w 20000"/>
              <a:gd name="T7" fmla="*/ 65022 h 20000"/>
              <a:gd name="T8" fmla="*/ 117952 w 20000"/>
              <a:gd name="T9" fmla="*/ 72581 h 20000"/>
              <a:gd name="T10" fmla="*/ 84925 w 20000"/>
              <a:gd name="T11" fmla="*/ 93747 h 20000"/>
              <a:gd name="T12" fmla="*/ 16508 w 20000"/>
              <a:gd name="T13" fmla="*/ 111893 h 20000"/>
              <a:gd name="T14" fmla="*/ 0 w 20000"/>
              <a:gd name="T15" fmla="*/ 93747 h 20000"/>
              <a:gd name="T16" fmla="*/ 0 w 20000"/>
              <a:gd name="T17" fmla="*/ 72581 h 20000"/>
              <a:gd name="T18" fmla="*/ 16508 w 20000"/>
              <a:gd name="T19" fmla="*/ 93747 h 20000"/>
              <a:gd name="T20" fmla="*/ 42462 w 20000"/>
              <a:gd name="T21" fmla="*/ 72581 h 20000"/>
              <a:gd name="T22" fmla="*/ 84925 w 20000"/>
              <a:gd name="T23" fmla="*/ 65022 h 20000"/>
              <a:gd name="T24" fmla="*/ 84925 w 20000"/>
              <a:gd name="T25" fmla="*/ 43848 h 20000"/>
              <a:gd name="T26" fmla="*/ 129741 w 20000"/>
              <a:gd name="T27" fmla="*/ 28732 h 20000"/>
              <a:gd name="T28" fmla="*/ 242977 w 20000"/>
              <a:gd name="T29" fmla="*/ 0 h 20000"/>
              <a:gd name="T30" fmla="*/ 276005 w 20000"/>
              <a:gd name="T31" fmla="*/ 0 h 20000"/>
              <a:gd name="T32" fmla="*/ 276005 w 20000"/>
              <a:gd name="T33" fmla="*/ 18145 h 20000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20000" h="20000">
                <a:moveTo>
                  <a:pt x="19831" y="3200"/>
                </a:moveTo>
                <a:lnTo>
                  <a:pt x="19831" y="5067"/>
                </a:lnTo>
                <a:lnTo>
                  <a:pt x="16780" y="11467"/>
                </a:lnTo>
                <a:lnTo>
                  <a:pt x="13390" y="11467"/>
                </a:lnTo>
                <a:lnTo>
                  <a:pt x="8475" y="12800"/>
                </a:lnTo>
                <a:lnTo>
                  <a:pt x="6102" y="16533"/>
                </a:lnTo>
                <a:lnTo>
                  <a:pt x="1186" y="19733"/>
                </a:lnTo>
                <a:lnTo>
                  <a:pt x="0" y="16533"/>
                </a:lnTo>
                <a:lnTo>
                  <a:pt x="0" y="12800"/>
                </a:lnTo>
                <a:lnTo>
                  <a:pt x="1186" y="16533"/>
                </a:lnTo>
                <a:lnTo>
                  <a:pt x="3051" y="12800"/>
                </a:lnTo>
                <a:lnTo>
                  <a:pt x="6102" y="11467"/>
                </a:lnTo>
                <a:lnTo>
                  <a:pt x="6102" y="7733"/>
                </a:lnTo>
                <a:lnTo>
                  <a:pt x="9322" y="5067"/>
                </a:lnTo>
                <a:lnTo>
                  <a:pt x="17458" y="0"/>
                </a:lnTo>
                <a:lnTo>
                  <a:pt x="19831" y="0"/>
                </a:lnTo>
                <a:lnTo>
                  <a:pt x="19831" y="3200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21" name="Freeform 177"/>
          <p:cNvSpPr>
            <a:spLocks/>
          </p:cNvSpPr>
          <p:nvPr/>
        </p:nvSpPr>
        <p:spPr bwMode="auto">
          <a:xfrm>
            <a:off x="5676900" y="5686425"/>
            <a:ext cx="31750" cy="66675"/>
          </a:xfrm>
          <a:custGeom>
            <a:avLst/>
            <a:gdLst>
              <a:gd name="T0" fmla="*/ 49395 w 20000"/>
              <a:gd name="T1" fmla="*/ 207463 h 20000"/>
              <a:gd name="T2" fmla="*/ 42339 w 20000"/>
              <a:gd name="T3" fmla="*/ 220168 h 20000"/>
              <a:gd name="T4" fmla="*/ 30242 w 20000"/>
              <a:gd name="T5" fmla="*/ 207463 h 20000"/>
              <a:gd name="T6" fmla="*/ 30242 w 20000"/>
              <a:gd name="T7" fmla="*/ 182056 h 20000"/>
              <a:gd name="T8" fmla="*/ 12097 w 20000"/>
              <a:gd name="T9" fmla="*/ 169355 h 20000"/>
              <a:gd name="T10" fmla="*/ 0 w 20000"/>
              <a:gd name="T11" fmla="*/ 143948 h 20000"/>
              <a:gd name="T12" fmla="*/ 0 w 20000"/>
              <a:gd name="T13" fmla="*/ 116428 h 20000"/>
              <a:gd name="T14" fmla="*/ 24194 w 20000"/>
              <a:gd name="T15" fmla="*/ 116428 h 20000"/>
              <a:gd name="T16" fmla="*/ 12097 w 20000"/>
              <a:gd name="T17" fmla="*/ 105850 h 20000"/>
              <a:gd name="T18" fmla="*/ 12097 w 20000"/>
              <a:gd name="T19" fmla="*/ 78330 h 20000"/>
              <a:gd name="T20" fmla="*/ 24194 w 20000"/>
              <a:gd name="T21" fmla="*/ 52923 h 20000"/>
              <a:gd name="T22" fmla="*/ 24194 w 20000"/>
              <a:gd name="T23" fmla="*/ 14815 h 20000"/>
              <a:gd name="T24" fmla="*/ 24194 w 20000"/>
              <a:gd name="T25" fmla="*/ 0 h 20000"/>
              <a:gd name="T26" fmla="*/ 42339 w 20000"/>
              <a:gd name="T27" fmla="*/ 0 h 20000"/>
              <a:gd name="T28" fmla="*/ 30242 w 20000"/>
              <a:gd name="T29" fmla="*/ 38108 h 20000"/>
              <a:gd name="T30" fmla="*/ 42339 w 20000"/>
              <a:gd name="T31" fmla="*/ 78330 h 20000"/>
              <a:gd name="T32" fmla="*/ 42339 w 20000"/>
              <a:gd name="T33" fmla="*/ 143948 h 20000"/>
              <a:gd name="T34" fmla="*/ 42339 w 20000"/>
              <a:gd name="T35" fmla="*/ 169355 h 20000"/>
              <a:gd name="T36" fmla="*/ 49395 w 20000"/>
              <a:gd name="T37" fmla="*/ 207463 h 20000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0" t="0" r="r" b="b"/>
            <a:pathLst>
              <a:path w="20000" h="20000">
                <a:moveTo>
                  <a:pt x="19600" y="18667"/>
                </a:moveTo>
                <a:lnTo>
                  <a:pt x="16800" y="19810"/>
                </a:lnTo>
                <a:lnTo>
                  <a:pt x="12000" y="18667"/>
                </a:lnTo>
                <a:lnTo>
                  <a:pt x="12000" y="16381"/>
                </a:lnTo>
                <a:lnTo>
                  <a:pt x="4800" y="15238"/>
                </a:lnTo>
                <a:lnTo>
                  <a:pt x="0" y="12952"/>
                </a:lnTo>
                <a:lnTo>
                  <a:pt x="0" y="10476"/>
                </a:lnTo>
                <a:lnTo>
                  <a:pt x="9600" y="10476"/>
                </a:lnTo>
                <a:lnTo>
                  <a:pt x="4800" y="9524"/>
                </a:lnTo>
                <a:lnTo>
                  <a:pt x="4800" y="7048"/>
                </a:lnTo>
                <a:lnTo>
                  <a:pt x="9600" y="4762"/>
                </a:lnTo>
                <a:lnTo>
                  <a:pt x="9600" y="1333"/>
                </a:lnTo>
                <a:lnTo>
                  <a:pt x="9600" y="0"/>
                </a:lnTo>
                <a:lnTo>
                  <a:pt x="16800" y="0"/>
                </a:lnTo>
                <a:lnTo>
                  <a:pt x="12000" y="3429"/>
                </a:lnTo>
                <a:lnTo>
                  <a:pt x="16800" y="7048"/>
                </a:lnTo>
                <a:lnTo>
                  <a:pt x="16800" y="12952"/>
                </a:lnTo>
                <a:lnTo>
                  <a:pt x="16800" y="15238"/>
                </a:lnTo>
                <a:lnTo>
                  <a:pt x="19600" y="18667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22" name="Freeform 176"/>
          <p:cNvSpPr>
            <a:spLocks/>
          </p:cNvSpPr>
          <p:nvPr/>
        </p:nvSpPr>
        <p:spPr bwMode="auto">
          <a:xfrm>
            <a:off x="3954463" y="4940300"/>
            <a:ext cx="39687" cy="50800"/>
          </a:xfrm>
          <a:custGeom>
            <a:avLst/>
            <a:gdLst>
              <a:gd name="T0" fmla="*/ 77481 w 20000"/>
              <a:gd name="T1" fmla="*/ 77419 h 20000"/>
              <a:gd name="T2" fmla="*/ 59699 w 20000"/>
              <a:gd name="T3" fmla="*/ 98387 h 20000"/>
              <a:gd name="T4" fmla="*/ 22862 w 20000"/>
              <a:gd name="T5" fmla="*/ 108064 h 20000"/>
              <a:gd name="T6" fmla="*/ 15242 w 20000"/>
              <a:gd name="T7" fmla="*/ 108064 h 20000"/>
              <a:gd name="T8" fmla="*/ 0 w 20000"/>
              <a:gd name="T9" fmla="*/ 127419 h 20000"/>
              <a:gd name="T10" fmla="*/ 0 w 20000"/>
              <a:gd name="T11" fmla="*/ 108064 h 20000"/>
              <a:gd name="T12" fmla="*/ 0 w 20000"/>
              <a:gd name="T13" fmla="*/ 77419 h 20000"/>
              <a:gd name="T14" fmla="*/ 0 w 20000"/>
              <a:gd name="T15" fmla="*/ 19355 h 20000"/>
              <a:gd name="T16" fmla="*/ 15242 w 20000"/>
              <a:gd name="T17" fmla="*/ 0 h 20000"/>
              <a:gd name="T18" fmla="*/ 22862 w 20000"/>
              <a:gd name="T19" fmla="*/ 19355 h 20000"/>
              <a:gd name="T20" fmla="*/ 36837 w 20000"/>
              <a:gd name="T21" fmla="*/ 29032 h 20000"/>
              <a:gd name="T22" fmla="*/ 54619 w 20000"/>
              <a:gd name="T23" fmla="*/ 46774 h 20000"/>
              <a:gd name="T24" fmla="*/ 77481 w 20000"/>
              <a:gd name="T25" fmla="*/ 77419 h 2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20000" h="20000">
                <a:moveTo>
                  <a:pt x="19677" y="12000"/>
                </a:moveTo>
                <a:lnTo>
                  <a:pt x="15161" y="15250"/>
                </a:lnTo>
                <a:lnTo>
                  <a:pt x="5806" y="16750"/>
                </a:lnTo>
                <a:lnTo>
                  <a:pt x="3871" y="16750"/>
                </a:lnTo>
                <a:lnTo>
                  <a:pt x="0" y="19750"/>
                </a:lnTo>
                <a:lnTo>
                  <a:pt x="0" y="16750"/>
                </a:lnTo>
                <a:lnTo>
                  <a:pt x="0" y="12000"/>
                </a:lnTo>
                <a:lnTo>
                  <a:pt x="0" y="3000"/>
                </a:lnTo>
                <a:lnTo>
                  <a:pt x="3871" y="0"/>
                </a:lnTo>
                <a:lnTo>
                  <a:pt x="5806" y="3000"/>
                </a:lnTo>
                <a:lnTo>
                  <a:pt x="9355" y="4500"/>
                </a:lnTo>
                <a:lnTo>
                  <a:pt x="13871" y="7250"/>
                </a:lnTo>
                <a:lnTo>
                  <a:pt x="19677" y="12000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23" name="Freeform 175"/>
          <p:cNvSpPr>
            <a:spLocks/>
          </p:cNvSpPr>
          <p:nvPr/>
        </p:nvSpPr>
        <p:spPr bwMode="auto">
          <a:xfrm>
            <a:off x="6940550" y="4064000"/>
            <a:ext cx="42863" cy="61913"/>
          </a:xfrm>
          <a:custGeom>
            <a:avLst/>
            <a:gdLst>
              <a:gd name="T0" fmla="*/ 90512 w 20000"/>
              <a:gd name="T1" fmla="*/ 189686 h 20000"/>
              <a:gd name="T2" fmla="*/ 81054 w 20000"/>
              <a:gd name="T3" fmla="*/ 154114 h 20000"/>
              <a:gd name="T4" fmla="*/ 66195 w 20000"/>
              <a:gd name="T5" fmla="*/ 116579 h 20000"/>
              <a:gd name="T6" fmla="*/ 56738 w 20000"/>
              <a:gd name="T7" fmla="*/ 116579 h 20000"/>
              <a:gd name="T8" fmla="*/ 56738 w 20000"/>
              <a:gd name="T9" fmla="*/ 96816 h 20000"/>
              <a:gd name="T10" fmla="*/ 39175 w 20000"/>
              <a:gd name="T11" fmla="*/ 81016 h 20000"/>
              <a:gd name="T12" fmla="*/ 24316 w 20000"/>
              <a:gd name="T13" fmla="*/ 23710 h 20000"/>
              <a:gd name="T14" fmla="*/ 16209 w 20000"/>
              <a:gd name="T15" fmla="*/ 0 h 20000"/>
              <a:gd name="T16" fmla="*/ 0 w 20000"/>
              <a:gd name="T17" fmla="*/ 0 h 20000"/>
              <a:gd name="T18" fmla="*/ 0 w 20000"/>
              <a:gd name="T19" fmla="*/ 23710 h 20000"/>
              <a:gd name="T20" fmla="*/ 0 w 20000"/>
              <a:gd name="T21" fmla="*/ 57297 h 20000"/>
              <a:gd name="T22" fmla="*/ 16209 w 20000"/>
              <a:gd name="T23" fmla="*/ 96816 h 20000"/>
              <a:gd name="T24" fmla="*/ 24316 w 20000"/>
              <a:gd name="T25" fmla="*/ 116579 h 20000"/>
              <a:gd name="T26" fmla="*/ 39175 w 20000"/>
              <a:gd name="T27" fmla="*/ 116579 h 20000"/>
              <a:gd name="T28" fmla="*/ 56738 w 20000"/>
              <a:gd name="T29" fmla="*/ 140286 h 20000"/>
              <a:gd name="T30" fmla="*/ 66195 w 20000"/>
              <a:gd name="T31" fmla="*/ 140286 h 20000"/>
              <a:gd name="T32" fmla="*/ 66195 w 20000"/>
              <a:gd name="T33" fmla="*/ 154114 h 20000"/>
              <a:gd name="T34" fmla="*/ 81054 w 20000"/>
              <a:gd name="T35" fmla="*/ 189686 h 20000"/>
              <a:gd name="T36" fmla="*/ 90512 w 20000"/>
              <a:gd name="T37" fmla="*/ 189686 h 20000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0" t="0" r="r" b="b"/>
            <a:pathLst>
              <a:path w="20000" h="20000">
                <a:moveTo>
                  <a:pt x="19706" y="19794"/>
                </a:moveTo>
                <a:lnTo>
                  <a:pt x="17647" y="16082"/>
                </a:lnTo>
                <a:lnTo>
                  <a:pt x="14412" y="12165"/>
                </a:lnTo>
                <a:lnTo>
                  <a:pt x="12353" y="12165"/>
                </a:lnTo>
                <a:lnTo>
                  <a:pt x="12353" y="10103"/>
                </a:lnTo>
                <a:lnTo>
                  <a:pt x="8529" y="8454"/>
                </a:lnTo>
                <a:lnTo>
                  <a:pt x="5294" y="2474"/>
                </a:lnTo>
                <a:lnTo>
                  <a:pt x="3529" y="0"/>
                </a:lnTo>
                <a:lnTo>
                  <a:pt x="0" y="0"/>
                </a:lnTo>
                <a:lnTo>
                  <a:pt x="0" y="2474"/>
                </a:lnTo>
                <a:lnTo>
                  <a:pt x="0" y="5979"/>
                </a:lnTo>
                <a:lnTo>
                  <a:pt x="3529" y="10103"/>
                </a:lnTo>
                <a:lnTo>
                  <a:pt x="5294" y="12165"/>
                </a:lnTo>
                <a:lnTo>
                  <a:pt x="8529" y="12165"/>
                </a:lnTo>
                <a:lnTo>
                  <a:pt x="12353" y="14639"/>
                </a:lnTo>
                <a:lnTo>
                  <a:pt x="14412" y="14639"/>
                </a:lnTo>
                <a:lnTo>
                  <a:pt x="14412" y="16082"/>
                </a:lnTo>
                <a:lnTo>
                  <a:pt x="17647" y="19794"/>
                </a:lnTo>
                <a:lnTo>
                  <a:pt x="19706" y="19794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24" name="Freeform 174"/>
          <p:cNvSpPr>
            <a:spLocks/>
          </p:cNvSpPr>
          <p:nvPr/>
        </p:nvSpPr>
        <p:spPr bwMode="auto">
          <a:xfrm>
            <a:off x="6211888" y="5468938"/>
            <a:ext cx="31750" cy="31750"/>
          </a:xfrm>
          <a:custGeom>
            <a:avLst/>
            <a:gdLst>
              <a:gd name="T0" fmla="*/ 49395 w 20000"/>
              <a:gd name="T1" fmla="*/ 12097 h 20000"/>
              <a:gd name="T2" fmla="*/ 43347 w 20000"/>
              <a:gd name="T3" fmla="*/ 49395 h 20000"/>
              <a:gd name="T4" fmla="*/ 0 w 20000"/>
              <a:gd name="T5" fmla="*/ 49395 h 20000"/>
              <a:gd name="T6" fmla="*/ 0 w 20000"/>
              <a:gd name="T7" fmla="*/ 18145 h 20000"/>
              <a:gd name="T8" fmla="*/ 12097 w 20000"/>
              <a:gd name="T9" fmla="*/ 12097 h 20000"/>
              <a:gd name="T10" fmla="*/ 43347 w 20000"/>
              <a:gd name="T11" fmla="*/ 0 h 20000"/>
              <a:gd name="T12" fmla="*/ 49395 w 20000"/>
              <a:gd name="T13" fmla="*/ 12097 h 20000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20000" h="20000">
                <a:moveTo>
                  <a:pt x="19600" y="4800"/>
                </a:moveTo>
                <a:lnTo>
                  <a:pt x="17200" y="19600"/>
                </a:lnTo>
                <a:lnTo>
                  <a:pt x="0" y="19600"/>
                </a:lnTo>
                <a:lnTo>
                  <a:pt x="0" y="7200"/>
                </a:lnTo>
                <a:lnTo>
                  <a:pt x="4800" y="4800"/>
                </a:lnTo>
                <a:lnTo>
                  <a:pt x="17200" y="0"/>
                </a:lnTo>
                <a:lnTo>
                  <a:pt x="19600" y="4800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25" name="Freeform 173"/>
          <p:cNvSpPr>
            <a:spLocks/>
          </p:cNvSpPr>
          <p:nvPr/>
        </p:nvSpPr>
        <p:spPr bwMode="auto">
          <a:xfrm>
            <a:off x="6400800" y="5526088"/>
            <a:ext cx="25400" cy="31750"/>
          </a:xfrm>
          <a:custGeom>
            <a:avLst/>
            <a:gdLst>
              <a:gd name="T0" fmla="*/ 31430 w 20000"/>
              <a:gd name="T1" fmla="*/ 38306 h 20000"/>
              <a:gd name="T2" fmla="*/ 16542 w 20000"/>
              <a:gd name="T3" fmla="*/ 49395 h 20000"/>
              <a:gd name="T4" fmla="*/ 5790 w 20000"/>
              <a:gd name="T5" fmla="*/ 49395 h 20000"/>
              <a:gd name="T6" fmla="*/ 0 w 20000"/>
              <a:gd name="T7" fmla="*/ 38306 h 20000"/>
              <a:gd name="T8" fmla="*/ 0 w 20000"/>
              <a:gd name="T9" fmla="*/ 18145 h 20000"/>
              <a:gd name="T10" fmla="*/ 21505 w 20000"/>
              <a:gd name="T11" fmla="*/ 0 h 20000"/>
              <a:gd name="T12" fmla="*/ 21505 w 20000"/>
              <a:gd name="T13" fmla="*/ 7056 h 20000"/>
              <a:gd name="T14" fmla="*/ 31430 w 20000"/>
              <a:gd name="T15" fmla="*/ 18145 h 20000"/>
              <a:gd name="T16" fmla="*/ 31430 w 20000"/>
              <a:gd name="T17" fmla="*/ 38306 h 20000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20000" h="20000">
                <a:moveTo>
                  <a:pt x="19487" y="15200"/>
                </a:moveTo>
                <a:lnTo>
                  <a:pt x="10256" y="19600"/>
                </a:lnTo>
                <a:lnTo>
                  <a:pt x="3590" y="19600"/>
                </a:lnTo>
                <a:lnTo>
                  <a:pt x="0" y="15200"/>
                </a:lnTo>
                <a:lnTo>
                  <a:pt x="0" y="7200"/>
                </a:lnTo>
                <a:lnTo>
                  <a:pt x="13333" y="0"/>
                </a:lnTo>
                <a:lnTo>
                  <a:pt x="13333" y="2800"/>
                </a:lnTo>
                <a:lnTo>
                  <a:pt x="19487" y="7200"/>
                </a:lnTo>
                <a:lnTo>
                  <a:pt x="19487" y="15200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26" name="Freeform 172"/>
          <p:cNvSpPr>
            <a:spLocks/>
          </p:cNvSpPr>
          <p:nvPr/>
        </p:nvSpPr>
        <p:spPr bwMode="auto">
          <a:xfrm>
            <a:off x="3997325" y="4594225"/>
            <a:ext cx="20638" cy="31750"/>
          </a:xfrm>
          <a:custGeom>
            <a:avLst/>
            <a:gdLst>
              <a:gd name="T0" fmla="*/ 20651 w 20000"/>
              <a:gd name="T1" fmla="*/ 24194 h 20000"/>
              <a:gd name="T2" fmla="*/ 8389 w 20000"/>
              <a:gd name="T3" fmla="*/ 49395 h 20000"/>
              <a:gd name="T4" fmla="*/ 0 w 20000"/>
              <a:gd name="T5" fmla="*/ 0 h 20000"/>
              <a:gd name="T6" fmla="*/ 8389 w 20000"/>
              <a:gd name="T7" fmla="*/ 0 h 20000"/>
              <a:gd name="T8" fmla="*/ 16134 w 20000"/>
              <a:gd name="T9" fmla="*/ 0 h 20000"/>
              <a:gd name="T10" fmla="*/ 20651 w 20000"/>
              <a:gd name="T11" fmla="*/ 6048 h 20000"/>
              <a:gd name="T12" fmla="*/ 20651 w 20000"/>
              <a:gd name="T13" fmla="*/ 24194 h 20000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20000" h="20000">
                <a:moveTo>
                  <a:pt x="19394" y="9600"/>
                </a:moveTo>
                <a:lnTo>
                  <a:pt x="7879" y="19600"/>
                </a:lnTo>
                <a:lnTo>
                  <a:pt x="0" y="0"/>
                </a:lnTo>
                <a:lnTo>
                  <a:pt x="7879" y="0"/>
                </a:lnTo>
                <a:lnTo>
                  <a:pt x="15152" y="0"/>
                </a:lnTo>
                <a:lnTo>
                  <a:pt x="19394" y="2400"/>
                </a:lnTo>
                <a:lnTo>
                  <a:pt x="19394" y="9600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27" name="Freeform 171"/>
          <p:cNvSpPr>
            <a:spLocks/>
          </p:cNvSpPr>
          <p:nvPr/>
        </p:nvSpPr>
        <p:spPr bwMode="auto">
          <a:xfrm>
            <a:off x="5257800" y="6064250"/>
            <a:ext cx="15875" cy="26988"/>
          </a:xfrm>
          <a:custGeom>
            <a:avLst/>
            <a:gdLst>
              <a:gd name="T0" fmla="*/ 9073 w 20000"/>
              <a:gd name="T1" fmla="*/ 10162 h 20000"/>
              <a:gd name="T2" fmla="*/ 9073 w 20000"/>
              <a:gd name="T3" fmla="*/ 15244 h 20000"/>
              <a:gd name="T4" fmla="*/ 12097 w 20000"/>
              <a:gd name="T5" fmla="*/ 24560 h 20000"/>
              <a:gd name="T6" fmla="*/ 12097 w 20000"/>
              <a:gd name="T7" fmla="*/ 35572 h 20000"/>
              <a:gd name="T8" fmla="*/ 3528 w 20000"/>
              <a:gd name="T9" fmla="*/ 35572 h 20000"/>
              <a:gd name="T10" fmla="*/ 0 w 20000"/>
              <a:gd name="T11" fmla="*/ 35572 h 20000"/>
              <a:gd name="T12" fmla="*/ 0 w 20000"/>
              <a:gd name="T13" fmla="*/ 15244 h 20000"/>
              <a:gd name="T14" fmla="*/ 3528 w 20000"/>
              <a:gd name="T15" fmla="*/ 0 h 20000"/>
              <a:gd name="T16" fmla="*/ 9073 w 20000"/>
              <a:gd name="T17" fmla="*/ 10162 h 20000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20000" h="20000">
                <a:moveTo>
                  <a:pt x="14400" y="5581"/>
                </a:moveTo>
                <a:lnTo>
                  <a:pt x="14400" y="8372"/>
                </a:lnTo>
                <a:lnTo>
                  <a:pt x="19200" y="13488"/>
                </a:lnTo>
                <a:lnTo>
                  <a:pt x="19200" y="19535"/>
                </a:lnTo>
                <a:lnTo>
                  <a:pt x="5600" y="19535"/>
                </a:lnTo>
                <a:lnTo>
                  <a:pt x="0" y="19535"/>
                </a:lnTo>
                <a:lnTo>
                  <a:pt x="0" y="8372"/>
                </a:lnTo>
                <a:lnTo>
                  <a:pt x="5600" y="0"/>
                </a:lnTo>
                <a:lnTo>
                  <a:pt x="14400" y="5581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28" name="Freeform 170"/>
          <p:cNvSpPr>
            <a:spLocks/>
          </p:cNvSpPr>
          <p:nvPr/>
        </p:nvSpPr>
        <p:spPr bwMode="auto">
          <a:xfrm>
            <a:off x="6350000" y="5497513"/>
            <a:ext cx="31750" cy="26987"/>
          </a:xfrm>
          <a:custGeom>
            <a:avLst/>
            <a:gdLst>
              <a:gd name="T0" fmla="*/ 35282 w 20000"/>
              <a:gd name="T1" fmla="*/ 10162 h 20000"/>
              <a:gd name="T2" fmla="*/ 35282 w 20000"/>
              <a:gd name="T3" fmla="*/ 15244 h 20000"/>
              <a:gd name="T4" fmla="*/ 49395 w 20000"/>
              <a:gd name="T5" fmla="*/ 35569 h 20000"/>
              <a:gd name="T6" fmla="*/ 35282 w 20000"/>
              <a:gd name="T7" fmla="*/ 35569 h 20000"/>
              <a:gd name="T8" fmla="*/ 18145 w 20000"/>
              <a:gd name="T9" fmla="*/ 24558 h 20000"/>
              <a:gd name="T10" fmla="*/ 7056 w 20000"/>
              <a:gd name="T11" fmla="*/ 10162 h 20000"/>
              <a:gd name="T12" fmla="*/ 0 w 20000"/>
              <a:gd name="T13" fmla="*/ 0 h 20000"/>
              <a:gd name="T14" fmla="*/ 35282 w 20000"/>
              <a:gd name="T15" fmla="*/ 10162 h 200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20000" h="20000">
                <a:moveTo>
                  <a:pt x="14000" y="5581"/>
                </a:moveTo>
                <a:lnTo>
                  <a:pt x="14000" y="8372"/>
                </a:lnTo>
                <a:lnTo>
                  <a:pt x="19600" y="19535"/>
                </a:lnTo>
                <a:lnTo>
                  <a:pt x="14000" y="19535"/>
                </a:lnTo>
                <a:lnTo>
                  <a:pt x="7200" y="13488"/>
                </a:lnTo>
                <a:lnTo>
                  <a:pt x="2800" y="5581"/>
                </a:lnTo>
                <a:lnTo>
                  <a:pt x="0" y="0"/>
                </a:lnTo>
                <a:lnTo>
                  <a:pt x="14000" y="5581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29" name="Freeform 169"/>
          <p:cNvSpPr>
            <a:spLocks/>
          </p:cNvSpPr>
          <p:nvPr/>
        </p:nvSpPr>
        <p:spPr bwMode="auto">
          <a:xfrm>
            <a:off x="5695950" y="5945188"/>
            <a:ext cx="12700" cy="26987"/>
          </a:xfrm>
          <a:custGeom>
            <a:avLst/>
            <a:gdLst>
              <a:gd name="T0" fmla="*/ 7640 w 20000"/>
              <a:gd name="T1" fmla="*/ 19478 h 20000"/>
              <a:gd name="T2" fmla="*/ 4669 w 20000"/>
              <a:gd name="T3" fmla="*/ 10162 h 20000"/>
              <a:gd name="T4" fmla="*/ 0 w 20000"/>
              <a:gd name="T5" fmla="*/ 0 h 20000"/>
              <a:gd name="T6" fmla="*/ 0 w 20000"/>
              <a:gd name="T7" fmla="*/ 19478 h 20000"/>
              <a:gd name="T8" fmla="*/ 0 w 20000"/>
              <a:gd name="T9" fmla="*/ 35569 h 20000"/>
              <a:gd name="T10" fmla="*/ 7640 w 20000"/>
              <a:gd name="T11" fmla="*/ 24558 h 20000"/>
              <a:gd name="T12" fmla="*/ 7640 w 20000"/>
              <a:gd name="T13" fmla="*/ 19478 h 20000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20000" h="20000">
                <a:moveTo>
                  <a:pt x="18947" y="10698"/>
                </a:moveTo>
                <a:lnTo>
                  <a:pt x="11579" y="5581"/>
                </a:lnTo>
                <a:lnTo>
                  <a:pt x="0" y="0"/>
                </a:lnTo>
                <a:lnTo>
                  <a:pt x="0" y="10698"/>
                </a:lnTo>
                <a:lnTo>
                  <a:pt x="0" y="19535"/>
                </a:lnTo>
                <a:lnTo>
                  <a:pt x="18947" y="13488"/>
                </a:lnTo>
                <a:lnTo>
                  <a:pt x="18947" y="10698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30" name="Freeform 167"/>
          <p:cNvSpPr>
            <a:spLocks/>
          </p:cNvSpPr>
          <p:nvPr/>
        </p:nvSpPr>
        <p:spPr bwMode="auto">
          <a:xfrm>
            <a:off x="3911600" y="3981450"/>
            <a:ext cx="85725" cy="150813"/>
          </a:xfrm>
          <a:custGeom>
            <a:avLst/>
            <a:gdLst>
              <a:gd name="T0" fmla="*/ 364700 w 20000"/>
              <a:gd name="T1" fmla="*/ 729362 h 20000"/>
              <a:gd name="T2" fmla="*/ 364700 w 20000"/>
              <a:gd name="T3" fmla="*/ 839727 h 20000"/>
              <a:gd name="T4" fmla="*/ 348241 w 20000"/>
              <a:gd name="T5" fmla="*/ 839727 h 20000"/>
              <a:gd name="T6" fmla="*/ 348241 w 20000"/>
              <a:gd name="T7" fmla="*/ 983700 h 20000"/>
              <a:gd name="T8" fmla="*/ 348241 w 20000"/>
              <a:gd name="T9" fmla="*/ 1046077 h 20000"/>
              <a:gd name="T10" fmla="*/ 315335 w 20000"/>
              <a:gd name="T11" fmla="*/ 1046077 h 20000"/>
              <a:gd name="T12" fmla="*/ 298893 w 20000"/>
              <a:gd name="T13" fmla="*/ 1132455 h 20000"/>
              <a:gd name="T14" fmla="*/ 260497 w 20000"/>
              <a:gd name="T15" fmla="*/ 1074852 h 20000"/>
              <a:gd name="T16" fmla="*/ 230330 w 20000"/>
              <a:gd name="T17" fmla="*/ 950099 h 20000"/>
              <a:gd name="T18" fmla="*/ 230330 w 20000"/>
              <a:gd name="T19" fmla="*/ 810959 h 20000"/>
              <a:gd name="T20" fmla="*/ 230330 w 20000"/>
              <a:gd name="T21" fmla="*/ 753356 h 20000"/>
              <a:gd name="T22" fmla="*/ 213888 w 20000"/>
              <a:gd name="T23" fmla="*/ 729362 h 20000"/>
              <a:gd name="T24" fmla="*/ 180983 w 20000"/>
              <a:gd name="T25" fmla="*/ 729362 h 20000"/>
              <a:gd name="T26" fmla="*/ 180983 w 20000"/>
              <a:gd name="T27" fmla="*/ 671759 h 20000"/>
              <a:gd name="T28" fmla="*/ 79514 w 20000"/>
              <a:gd name="T29" fmla="*/ 527846 h 20000"/>
              <a:gd name="T30" fmla="*/ 49365 w 20000"/>
              <a:gd name="T31" fmla="*/ 460636 h 20000"/>
              <a:gd name="T32" fmla="*/ 19198 w 20000"/>
              <a:gd name="T33" fmla="*/ 441475 h 20000"/>
              <a:gd name="T34" fmla="*/ 19198 w 20000"/>
              <a:gd name="T35" fmla="*/ 350263 h 20000"/>
              <a:gd name="T36" fmla="*/ 19198 w 20000"/>
              <a:gd name="T37" fmla="*/ 283114 h 20000"/>
              <a:gd name="T38" fmla="*/ 19198 w 20000"/>
              <a:gd name="T39" fmla="*/ 230344 h 20000"/>
              <a:gd name="T40" fmla="*/ 0 w 20000"/>
              <a:gd name="T41" fmla="*/ 119979 h 20000"/>
              <a:gd name="T42" fmla="*/ 0 w 20000"/>
              <a:gd name="T43" fmla="*/ 0 h 20000"/>
              <a:gd name="T44" fmla="*/ 49365 w 20000"/>
              <a:gd name="T45" fmla="*/ 0 h 20000"/>
              <a:gd name="T46" fmla="*/ 79514 w 20000"/>
              <a:gd name="T47" fmla="*/ 119979 h 20000"/>
              <a:gd name="T48" fmla="*/ 101451 w 20000"/>
              <a:gd name="T49" fmla="*/ 119979 h 20000"/>
              <a:gd name="T50" fmla="*/ 148077 w 20000"/>
              <a:gd name="T51" fmla="*/ 206350 h 20000"/>
              <a:gd name="T52" fmla="*/ 148077 w 20000"/>
              <a:gd name="T53" fmla="*/ 230344 h 20000"/>
              <a:gd name="T54" fmla="*/ 180983 w 20000"/>
              <a:gd name="T55" fmla="*/ 283114 h 20000"/>
              <a:gd name="T56" fmla="*/ 298893 w 20000"/>
              <a:gd name="T57" fmla="*/ 283114 h 20000"/>
              <a:gd name="T58" fmla="*/ 315335 w 20000"/>
              <a:gd name="T59" fmla="*/ 350263 h 20000"/>
              <a:gd name="T60" fmla="*/ 315335 w 20000"/>
              <a:gd name="T61" fmla="*/ 374265 h 20000"/>
              <a:gd name="T62" fmla="*/ 315335 w 20000"/>
              <a:gd name="T63" fmla="*/ 460636 h 20000"/>
              <a:gd name="T64" fmla="*/ 315335 w 20000"/>
              <a:gd name="T65" fmla="*/ 527846 h 20000"/>
              <a:gd name="T66" fmla="*/ 315335 w 20000"/>
              <a:gd name="T67" fmla="*/ 609383 h 20000"/>
              <a:gd name="T68" fmla="*/ 348241 w 20000"/>
              <a:gd name="T69" fmla="*/ 671759 h 20000"/>
              <a:gd name="T70" fmla="*/ 348241 w 20000"/>
              <a:gd name="T71" fmla="*/ 729362 h 20000"/>
              <a:gd name="T72" fmla="*/ 364700 w 20000"/>
              <a:gd name="T73" fmla="*/ 729362 h 20000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20000" h="20000">
                <a:moveTo>
                  <a:pt x="19851" y="12827"/>
                </a:moveTo>
                <a:lnTo>
                  <a:pt x="19851" y="14768"/>
                </a:lnTo>
                <a:lnTo>
                  <a:pt x="18955" y="14768"/>
                </a:lnTo>
                <a:lnTo>
                  <a:pt x="18955" y="17300"/>
                </a:lnTo>
                <a:lnTo>
                  <a:pt x="18955" y="18397"/>
                </a:lnTo>
                <a:lnTo>
                  <a:pt x="17164" y="18397"/>
                </a:lnTo>
                <a:lnTo>
                  <a:pt x="16269" y="19916"/>
                </a:lnTo>
                <a:lnTo>
                  <a:pt x="14179" y="18903"/>
                </a:lnTo>
                <a:lnTo>
                  <a:pt x="12537" y="16709"/>
                </a:lnTo>
                <a:lnTo>
                  <a:pt x="12537" y="14262"/>
                </a:lnTo>
                <a:lnTo>
                  <a:pt x="12537" y="13249"/>
                </a:lnTo>
                <a:lnTo>
                  <a:pt x="11642" y="12827"/>
                </a:lnTo>
                <a:lnTo>
                  <a:pt x="9851" y="12827"/>
                </a:lnTo>
                <a:lnTo>
                  <a:pt x="9851" y="11814"/>
                </a:lnTo>
                <a:lnTo>
                  <a:pt x="4328" y="9283"/>
                </a:lnTo>
                <a:lnTo>
                  <a:pt x="2687" y="8101"/>
                </a:lnTo>
                <a:lnTo>
                  <a:pt x="1045" y="7764"/>
                </a:lnTo>
                <a:lnTo>
                  <a:pt x="1045" y="6160"/>
                </a:lnTo>
                <a:lnTo>
                  <a:pt x="1045" y="4979"/>
                </a:lnTo>
                <a:lnTo>
                  <a:pt x="1045" y="4051"/>
                </a:lnTo>
                <a:lnTo>
                  <a:pt x="0" y="2110"/>
                </a:lnTo>
                <a:lnTo>
                  <a:pt x="0" y="0"/>
                </a:lnTo>
                <a:lnTo>
                  <a:pt x="2687" y="0"/>
                </a:lnTo>
                <a:lnTo>
                  <a:pt x="4328" y="2110"/>
                </a:lnTo>
                <a:lnTo>
                  <a:pt x="5522" y="2110"/>
                </a:lnTo>
                <a:lnTo>
                  <a:pt x="8060" y="3629"/>
                </a:lnTo>
                <a:lnTo>
                  <a:pt x="8060" y="4051"/>
                </a:lnTo>
                <a:lnTo>
                  <a:pt x="9851" y="4979"/>
                </a:lnTo>
                <a:lnTo>
                  <a:pt x="16269" y="4979"/>
                </a:lnTo>
                <a:lnTo>
                  <a:pt x="17164" y="6160"/>
                </a:lnTo>
                <a:lnTo>
                  <a:pt x="17164" y="6582"/>
                </a:lnTo>
                <a:lnTo>
                  <a:pt x="17164" y="8101"/>
                </a:lnTo>
                <a:lnTo>
                  <a:pt x="17164" y="9283"/>
                </a:lnTo>
                <a:lnTo>
                  <a:pt x="17164" y="10717"/>
                </a:lnTo>
                <a:lnTo>
                  <a:pt x="18955" y="11814"/>
                </a:lnTo>
                <a:lnTo>
                  <a:pt x="18955" y="12827"/>
                </a:lnTo>
                <a:lnTo>
                  <a:pt x="19851" y="12827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31" name="Freeform 166"/>
          <p:cNvSpPr>
            <a:spLocks/>
          </p:cNvSpPr>
          <p:nvPr/>
        </p:nvSpPr>
        <p:spPr bwMode="auto">
          <a:xfrm>
            <a:off x="3862388" y="3859213"/>
            <a:ext cx="120650" cy="74612"/>
          </a:xfrm>
          <a:custGeom>
            <a:avLst/>
            <a:gdLst>
              <a:gd name="T0" fmla="*/ 323481 w 20000"/>
              <a:gd name="T1" fmla="*/ 186355 h 20000"/>
              <a:gd name="T2" fmla="*/ 442840 w 20000"/>
              <a:gd name="T3" fmla="*/ 233532 h 20000"/>
              <a:gd name="T4" fmla="*/ 558386 w 20000"/>
              <a:gd name="T5" fmla="*/ 275997 h 20000"/>
              <a:gd name="T6" fmla="*/ 627712 w 20000"/>
              <a:gd name="T7" fmla="*/ 275997 h 20000"/>
              <a:gd name="T8" fmla="*/ 723966 w 20000"/>
              <a:gd name="T9" fmla="*/ 259474 h 20000"/>
              <a:gd name="T10" fmla="*/ 723966 w 20000"/>
              <a:gd name="T11" fmla="*/ 233532 h 20000"/>
              <a:gd name="T12" fmla="*/ 627712 w 20000"/>
              <a:gd name="T13" fmla="*/ 233532 h 20000"/>
              <a:gd name="T14" fmla="*/ 627712 w 20000"/>
              <a:gd name="T15" fmla="*/ 217013 h 20000"/>
              <a:gd name="T16" fmla="*/ 627712 w 20000"/>
              <a:gd name="T17" fmla="*/ 186355 h 20000"/>
              <a:gd name="T18" fmla="*/ 600747 w 20000"/>
              <a:gd name="T19" fmla="*/ 158047 h 20000"/>
              <a:gd name="T20" fmla="*/ 558386 w 20000"/>
              <a:gd name="T21" fmla="*/ 186355 h 20000"/>
              <a:gd name="T22" fmla="*/ 492916 w 20000"/>
              <a:gd name="T23" fmla="*/ 146243 h 20000"/>
              <a:gd name="T24" fmla="*/ 369696 w 20000"/>
              <a:gd name="T25" fmla="*/ 146243 h 20000"/>
              <a:gd name="T26" fmla="*/ 296515 w 20000"/>
              <a:gd name="T27" fmla="*/ 146243 h 20000"/>
              <a:gd name="T28" fmla="*/ 296515 w 20000"/>
              <a:gd name="T29" fmla="*/ 113231 h 20000"/>
              <a:gd name="T30" fmla="*/ 323481 w 20000"/>
              <a:gd name="T31" fmla="*/ 101431 h 20000"/>
              <a:gd name="T32" fmla="*/ 231045 w 20000"/>
              <a:gd name="T33" fmla="*/ 101431 h 20000"/>
              <a:gd name="T34" fmla="*/ 184830 w 20000"/>
              <a:gd name="T35" fmla="*/ 113231 h 20000"/>
              <a:gd name="T36" fmla="*/ 111686 w 20000"/>
              <a:gd name="T37" fmla="*/ 101431 h 20000"/>
              <a:gd name="T38" fmla="*/ 111686 w 20000"/>
              <a:gd name="T39" fmla="*/ 75489 h 20000"/>
              <a:gd name="T40" fmla="*/ 184830 w 20000"/>
              <a:gd name="T41" fmla="*/ 75489 h 20000"/>
              <a:gd name="T42" fmla="*/ 134790 w 20000"/>
              <a:gd name="T43" fmla="*/ 30662 h 20000"/>
              <a:gd name="T44" fmla="*/ 111686 w 20000"/>
              <a:gd name="T45" fmla="*/ 0 h 20000"/>
              <a:gd name="T46" fmla="*/ 69325 w 20000"/>
              <a:gd name="T47" fmla="*/ 30662 h 20000"/>
              <a:gd name="T48" fmla="*/ 23111 w 20000"/>
              <a:gd name="T49" fmla="*/ 42462 h 20000"/>
              <a:gd name="T50" fmla="*/ 0 w 20000"/>
              <a:gd name="T51" fmla="*/ 42462 h 20000"/>
              <a:gd name="T52" fmla="*/ 0 w 20000"/>
              <a:gd name="T53" fmla="*/ 75489 h 20000"/>
              <a:gd name="T54" fmla="*/ 23111 w 20000"/>
              <a:gd name="T55" fmla="*/ 101431 h 20000"/>
              <a:gd name="T56" fmla="*/ 23111 w 20000"/>
              <a:gd name="T57" fmla="*/ 113231 h 20000"/>
              <a:gd name="T58" fmla="*/ 111686 w 20000"/>
              <a:gd name="T59" fmla="*/ 158047 h 20000"/>
              <a:gd name="T60" fmla="*/ 184830 w 20000"/>
              <a:gd name="T61" fmla="*/ 146243 h 20000"/>
              <a:gd name="T62" fmla="*/ 323481 w 20000"/>
              <a:gd name="T63" fmla="*/ 186355 h 20000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</a:gdLst>
            <a:ahLst/>
            <a:cxnLst>
              <a:cxn ang="T64">
                <a:pos x="T0" y="T1"/>
              </a:cxn>
              <a:cxn ang="T65">
                <a:pos x="T2" y="T3"/>
              </a:cxn>
              <a:cxn ang="T66">
                <a:pos x="T4" y="T5"/>
              </a:cxn>
              <a:cxn ang="T67">
                <a:pos x="T6" y="T7"/>
              </a:cxn>
              <a:cxn ang="T68">
                <a:pos x="T8" y="T9"/>
              </a:cxn>
              <a:cxn ang="T69">
                <a:pos x="T10" y="T11"/>
              </a:cxn>
              <a:cxn ang="T70">
                <a:pos x="T12" y="T13"/>
              </a:cxn>
              <a:cxn ang="T71">
                <a:pos x="T14" y="T15"/>
              </a:cxn>
              <a:cxn ang="T72">
                <a:pos x="T16" y="T17"/>
              </a:cxn>
              <a:cxn ang="T73">
                <a:pos x="T18" y="T19"/>
              </a:cxn>
              <a:cxn ang="T74">
                <a:pos x="T20" y="T21"/>
              </a:cxn>
              <a:cxn ang="T75">
                <a:pos x="T22" y="T23"/>
              </a:cxn>
              <a:cxn ang="T76">
                <a:pos x="T24" y="T25"/>
              </a:cxn>
              <a:cxn ang="T77">
                <a:pos x="T26" y="T27"/>
              </a:cxn>
              <a:cxn ang="T78">
                <a:pos x="T28" y="T29"/>
              </a:cxn>
              <a:cxn ang="T79">
                <a:pos x="T30" y="T31"/>
              </a:cxn>
              <a:cxn ang="T80">
                <a:pos x="T32" y="T33"/>
              </a:cxn>
              <a:cxn ang="T81">
                <a:pos x="T34" y="T35"/>
              </a:cxn>
              <a:cxn ang="T82">
                <a:pos x="T36" y="T37"/>
              </a:cxn>
              <a:cxn ang="T83">
                <a:pos x="T38" y="T39"/>
              </a:cxn>
              <a:cxn ang="T84">
                <a:pos x="T40" y="T41"/>
              </a:cxn>
              <a:cxn ang="T85">
                <a:pos x="T42" y="T43"/>
              </a:cxn>
              <a:cxn ang="T86">
                <a:pos x="T44" y="T45"/>
              </a:cxn>
              <a:cxn ang="T87">
                <a:pos x="T46" y="T47"/>
              </a:cxn>
              <a:cxn ang="T88">
                <a:pos x="T48" y="T49"/>
              </a:cxn>
              <a:cxn ang="T89">
                <a:pos x="T50" y="T51"/>
              </a:cxn>
              <a:cxn ang="T90">
                <a:pos x="T52" y="T53"/>
              </a:cxn>
              <a:cxn ang="T91">
                <a:pos x="T54" y="T55"/>
              </a:cxn>
              <a:cxn ang="T92">
                <a:pos x="T56" y="T57"/>
              </a:cxn>
              <a:cxn ang="T93">
                <a:pos x="T58" y="T59"/>
              </a:cxn>
              <a:cxn ang="T94">
                <a:pos x="T60" y="T61"/>
              </a:cxn>
              <a:cxn ang="T95">
                <a:pos x="T62" y="T63"/>
              </a:cxn>
            </a:cxnLst>
            <a:rect l="0" t="0" r="r" b="b"/>
            <a:pathLst>
              <a:path w="20000" h="20000">
                <a:moveTo>
                  <a:pt x="8889" y="13390"/>
                </a:moveTo>
                <a:lnTo>
                  <a:pt x="12169" y="16780"/>
                </a:lnTo>
                <a:lnTo>
                  <a:pt x="15344" y="19831"/>
                </a:lnTo>
                <a:lnTo>
                  <a:pt x="17249" y="19831"/>
                </a:lnTo>
                <a:lnTo>
                  <a:pt x="19894" y="18644"/>
                </a:lnTo>
                <a:lnTo>
                  <a:pt x="19894" y="16780"/>
                </a:lnTo>
                <a:lnTo>
                  <a:pt x="17249" y="16780"/>
                </a:lnTo>
                <a:lnTo>
                  <a:pt x="17249" y="15593"/>
                </a:lnTo>
                <a:lnTo>
                  <a:pt x="17249" y="13390"/>
                </a:lnTo>
                <a:lnTo>
                  <a:pt x="16508" y="11356"/>
                </a:lnTo>
                <a:lnTo>
                  <a:pt x="15344" y="13390"/>
                </a:lnTo>
                <a:lnTo>
                  <a:pt x="13545" y="10508"/>
                </a:lnTo>
                <a:lnTo>
                  <a:pt x="10159" y="10508"/>
                </a:lnTo>
                <a:lnTo>
                  <a:pt x="8148" y="10508"/>
                </a:lnTo>
                <a:lnTo>
                  <a:pt x="8148" y="8136"/>
                </a:lnTo>
                <a:lnTo>
                  <a:pt x="8889" y="7288"/>
                </a:lnTo>
                <a:lnTo>
                  <a:pt x="6349" y="7288"/>
                </a:lnTo>
                <a:lnTo>
                  <a:pt x="5079" y="8136"/>
                </a:lnTo>
                <a:lnTo>
                  <a:pt x="3069" y="7288"/>
                </a:lnTo>
                <a:lnTo>
                  <a:pt x="3069" y="5424"/>
                </a:lnTo>
                <a:lnTo>
                  <a:pt x="5079" y="5424"/>
                </a:lnTo>
                <a:lnTo>
                  <a:pt x="3704" y="2203"/>
                </a:lnTo>
                <a:lnTo>
                  <a:pt x="3069" y="0"/>
                </a:lnTo>
                <a:lnTo>
                  <a:pt x="1905" y="2203"/>
                </a:lnTo>
                <a:lnTo>
                  <a:pt x="635" y="3051"/>
                </a:lnTo>
                <a:lnTo>
                  <a:pt x="0" y="3051"/>
                </a:lnTo>
                <a:lnTo>
                  <a:pt x="0" y="5424"/>
                </a:lnTo>
                <a:lnTo>
                  <a:pt x="635" y="7288"/>
                </a:lnTo>
                <a:lnTo>
                  <a:pt x="635" y="8136"/>
                </a:lnTo>
                <a:lnTo>
                  <a:pt x="3069" y="11356"/>
                </a:lnTo>
                <a:lnTo>
                  <a:pt x="5079" y="10508"/>
                </a:lnTo>
                <a:lnTo>
                  <a:pt x="8889" y="13390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32" name="Freeform 165"/>
          <p:cNvSpPr>
            <a:spLocks/>
          </p:cNvSpPr>
          <p:nvPr/>
        </p:nvSpPr>
        <p:spPr bwMode="auto">
          <a:xfrm>
            <a:off x="3227388" y="3173413"/>
            <a:ext cx="77787" cy="66675"/>
          </a:xfrm>
          <a:custGeom>
            <a:avLst/>
            <a:gdLst>
              <a:gd name="T0" fmla="*/ 240549 w 20000"/>
              <a:gd name="T1" fmla="*/ 220168 h 20000"/>
              <a:gd name="T2" fmla="*/ 270306 w 20000"/>
              <a:gd name="T3" fmla="*/ 194761 h 20000"/>
              <a:gd name="T4" fmla="*/ 300059 w 20000"/>
              <a:gd name="T5" fmla="*/ 169355 h 20000"/>
              <a:gd name="T6" fmla="*/ 228145 w 20000"/>
              <a:gd name="T7" fmla="*/ 131256 h 20000"/>
              <a:gd name="T8" fmla="*/ 161194 w 20000"/>
              <a:gd name="T9" fmla="*/ 116428 h 20000"/>
              <a:gd name="T10" fmla="*/ 161194 w 20000"/>
              <a:gd name="T11" fmla="*/ 61394 h 20000"/>
              <a:gd name="T12" fmla="*/ 106630 w 20000"/>
              <a:gd name="T13" fmla="*/ 52923 h 20000"/>
              <a:gd name="T14" fmla="*/ 106630 w 20000"/>
              <a:gd name="T15" fmla="*/ 27517 h 20000"/>
              <a:gd name="T16" fmla="*/ 32235 w 20000"/>
              <a:gd name="T17" fmla="*/ 0 h 20000"/>
              <a:gd name="T18" fmla="*/ 0 w 20000"/>
              <a:gd name="T19" fmla="*/ 61394 h 20000"/>
              <a:gd name="T20" fmla="*/ 32235 w 20000"/>
              <a:gd name="T21" fmla="*/ 116428 h 20000"/>
              <a:gd name="T22" fmla="*/ 44638 w 20000"/>
              <a:gd name="T23" fmla="*/ 169355 h 20000"/>
              <a:gd name="T24" fmla="*/ 161194 w 20000"/>
              <a:gd name="T25" fmla="*/ 194761 h 20000"/>
              <a:gd name="T26" fmla="*/ 240549 w 20000"/>
              <a:gd name="T27" fmla="*/ 220168 h 20000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</a:gdLst>
            <a:ahLst/>
            <a:cxnLst>
              <a:cxn ang="T28">
                <a:pos x="T0" y="T1"/>
              </a:cxn>
              <a:cxn ang="T29">
                <a:pos x="T2" y="T3"/>
              </a:cxn>
              <a:cxn ang="T30">
                <a:pos x="T4" y="T5"/>
              </a:cxn>
              <a:cxn ang="T31">
                <a:pos x="T6" y="T7"/>
              </a:cxn>
              <a:cxn ang="T32">
                <a:pos x="T8" y="T9"/>
              </a:cxn>
              <a:cxn ang="T33">
                <a:pos x="T10" y="T11"/>
              </a:cxn>
              <a:cxn ang="T34">
                <a:pos x="T12" y="T13"/>
              </a:cxn>
              <a:cxn ang="T35">
                <a:pos x="T14" y="T15"/>
              </a:cxn>
              <a:cxn ang="T36">
                <a:pos x="T16" y="T17"/>
              </a:cxn>
              <a:cxn ang="T37">
                <a:pos x="T18" y="T19"/>
              </a:cxn>
              <a:cxn ang="T38">
                <a:pos x="T20" y="T21"/>
              </a:cxn>
              <a:cxn ang="T39">
                <a:pos x="T22" y="T23"/>
              </a:cxn>
              <a:cxn ang="T40">
                <a:pos x="T24" y="T25"/>
              </a:cxn>
              <a:cxn ang="T41">
                <a:pos x="T26" y="T27"/>
              </a:cxn>
            </a:cxnLst>
            <a:rect l="0" t="0" r="r" b="b"/>
            <a:pathLst>
              <a:path w="20000" h="20000">
                <a:moveTo>
                  <a:pt x="15902" y="19810"/>
                </a:moveTo>
                <a:lnTo>
                  <a:pt x="17869" y="17524"/>
                </a:lnTo>
                <a:lnTo>
                  <a:pt x="19836" y="15238"/>
                </a:lnTo>
                <a:lnTo>
                  <a:pt x="15082" y="11810"/>
                </a:lnTo>
                <a:lnTo>
                  <a:pt x="10656" y="10476"/>
                </a:lnTo>
                <a:lnTo>
                  <a:pt x="10656" y="5524"/>
                </a:lnTo>
                <a:lnTo>
                  <a:pt x="7049" y="4762"/>
                </a:lnTo>
                <a:lnTo>
                  <a:pt x="7049" y="2476"/>
                </a:lnTo>
                <a:lnTo>
                  <a:pt x="2131" y="0"/>
                </a:lnTo>
                <a:lnTo>
                  <a:pt x="0" y="5524"/>
                </a:lnTo>
                <a:lnTo>
                  <a:pt x="2131" y="10476"/>
                </a:lnTo>
                <a:lnTo>
                  <a:pt x="2951" y="15238"/>
                </a:lnTo>
                <a:lnTo>
                  <a:pt x="10656" y="17524"/>
                </a:lnTo>
                <a:lnTo>
                  <a:pt x="15902" y="19810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33" name="Freeform 164"/>
          <p:cNvSpPr>
            <a:spLocks/>
          </p:cNvSpPr>
          <p:nvPr/>
        </p:nvSpPr>
        <p:spPr bwMode="auto">
          <a:xfrm>
            <a:off x="3592513" y="3405188"/>
            <a:ext cx="58737" cy="77787"/>
          </a:xfrm>
          <a:custGeom>
            <a:avLst/>
            <a:gdLst>
              <a:gd name="T0" fmla="*/ 170631 w 20000"/>
              <a:gd name="T1" fmla="*/ 228145 h 20000"/>
              <a:gd name="T2" fmla="*/ 148126 w 20000"/>
              <a:gd name="T3" fmla="*/ 300059 h 20000"/>
              <a:gd name="T4" fmla="*/ 136881 w 20000"/>
              <a:gd name="T5" fmla="*/ 228145 h 20000"/>
              <a:gd name="T6" fmla="*/ 116249 w 20000"/>
              <a:gd name="T7" fmla="*/ 178545 h 20000"/>
              <a:gd name="T8" fmla="*/ 80628 w 20000"/>
              <a:gd name="T9" fmla="*/ 151272 h 20000"/>
              <a:gd name="T10" fmla="*/ 54373 w 20000"/>
              <a:gd name="T11" fmla="*/ 151272 h 20000"/>
              <a:gd name="T12" fmla="*/ 46878 w 20000"/>
              <a:gd name="T13" fmla="*/ 151272 h 20000"/>
              <a:gd name="T14" fmla="*/ 46878 w 20000"/>
              <a:gd name="T15" fmla="*/ 119034 h 20000"/>
              <a:gd name="T16" fmla="*/ 0 w 20000"/>
              <a:gd name="T17" fmla="*/ 71914 h 20000"/>
              <a:gd name="T18" fmla="*/ 0 w 20000"/>
              <a:gd name="T19" fmla="*/ 29754 h 20000"/>
              <a:gd name="T20" fmla="*/ 0 w 20000"/>
              <a:gd name="T21" fmla="*/ 0 h 20000"/>
              <a:gd name="T22" fmla="*/ 54373 w 20000"/>
              <a:gd name="T23" fmla="*/ 0 h 20000"/>
              <a:gd name="T24" fmla="*/ 99377 w 20000"/>
              <a:gd name="T25" fmla="*/ 44638 h 20000"/>
              <a:gd name="T26" fmla="*/ 99377 w 20000"/>
              <a:gd name="T27" fmla="*/ 71914 h 20000"/>
              <a:gd name="T28" fmla="*/ 80628 w 20000"/>
              <a:gd name="T29" fmla="*/ 71914 h 20000"/>
              <a:gd name="T30" fmla="*/ 80628 w 20000"/>
              <a:gd name="T31" fmla="*/ 119034 h 20000"/>
              <a:gd name="T32" fmla="*/ 136881 w 20000"/>
              <a:gd name="T33" fmla="*/ 151272 h 20000"/>
              <a:gd name="T34" fmla="*/ 148126 w 20000"/>
              <a:gd name="T35" fmla="*/ 178545 h 20000"/>
              <a:gd name="T36" fmla="*/ 170631 w 20000"/>
              <a:gd name="T37" fmla="*/ 228145 h 20000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0" t="0" r="r" b="b"/>
            <a:pathLst>
              <a:path w="20000" h="20000">
                <a:moveTo>
                  <a:pt x="19783" y="15082"/>
                </a:moveTo>
                <a:lnTo>
                  <a:pt x="17174" y="19836"/>
                </a:lnTo>
                <a:lnTo>
                  <a:pt x="15870" y="15082"/>
                </a:lnTo>
                <a:lnTo>
                  <a:pt x="13478" y="11803"/>
                </a:lnTo>
                <a:lnTo>
                  <a:pt x="9348" y="10000"/>
                </a:lnTo>
                <a:lnTo>
                  <a:pt x="6304" y="10000"/>
                </a:lnTo>
                <a:lnTo>
                  <a:pt x="5435" y="10000"/>
                </a:lnTo>
                <a:lnTo>
                  <a:pt x="5435" y="7869"/>
                </a:lnTo>
                <a:lnTo>
                  <a:pt x="0" y="4754"/>
                </a:lnTo>
                <a:lnTo>
                  <a:pt x="0" y="1967"/>
                </a:lnTo>
                <a:lnTo>
                  <a:pt x="0" y="0"/>
                </a:lnTo>
                <a:lnTo>
                  <a:pt x="6304" y="0"/>
                </a:lnTo>
                <a:lnTo>
                  <a:pt x="11522" y="2951"/>
                </a:lnTo>
                <a:lnTo>
                  <a:pt x="11522" y="4754"/>
                </a:lnTo>
                <a:lnTo>
                  <a:pt x="9348" y="4754"/>
                </a:lnTo>
                <a:lnTo>
                  <a:pt x="9348" y="7869"/>
                </a:lnTo>
                <a:lnTo>
                  <a:pt x="15870" y="10000"/>
                </a:lnTo>
                <a:lnTo>
                  <a:pt x="17174" y="11803"/>
                </a:lnTo>
                <a:lnTo>
                  <a:pt x="19783" y="15082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34" name="Freeform 163"/>
          <p:cNvSpPr>
            <a:spLocks/>
          </p:cNvSpPr>
          <p:nvPr/>
        </p:nvSpPr>
        <p:spPr bwMode="auto">
          <a:xfrm>
            <a:off x="3546475" y="3565525"/>
            <a:ext cx="42863" cy="31750"/>
          </a:xfrm>
          <a:custGeom>
            <a:avLst/>
            <a:gdLst>
              <a:gd name="T0" fmla="*/ 90512 w 20000"/>
              <a:gd name="T1" fmla="*/ 49395 h 20000"/>
              <a:gd name="T2" fmla="*/ 66195 w 20000"/>
              <a:gd name="T3" fmla="*/ 18145 h 20000"/>
              <a:gd name="T4" fmla="*/ 48632 w 20000"/>
              <a:gd name="T5" fmla="*/ 18145 h 20000"/>
              <a:gd name="T6" fmla="*/ 24316 w 20000"/>
              <a:gd name="T7" fmla="*/ 12097 h 20000"/>
              <a:gd name="T8" fmla="*/ 9458 w 20000"/>
              <a:gd name="T9" fmla="*/ 0 h 20000"/>
              <a:gd name="T10" fmla="*/ 0 w 20000"/>
              <a:gd name="T11" fmla="*/ 12097 h 20000"/>
              <a:gd name="T12" fmla="*/ 9458 w 20000"/>
              <a:gd name="T13" fmla="*/ 43347 h 20000"/>
              <a:gd name="T14" fmla="*/ 48632 w 20000"/>
              <a:gd name="T15" fmla="*/ 49395 h 20000"/>
              <a:gd name="T16" fmla="*/ 66195 w 20000"/>
              <a:gd name="T17" fmla="*/ 43347 h 20000"/>
              <a:gd name="T18" fmla="*/ 90512 w 20000"/>
              <a:gd name="T19" fmla="*/ 49395 h 20000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0000" h="20000">
                <a:moveTo>
                  <a:pt x="19706" y="19600"/>
                </a:moveTo>
                <a:lnTo>
                  <a:pt x="14412" y="7200"/>
                </a:lnTo>
                <a:lnTo>
                  <a:pt x="10588" y="7200"/>
                </a:lnTo>
                <a:lnTo>
                  <a:pt x="5294" y="4800"/>
                </a:lnTo>
                <a:lnTo>
                  <a:pt x="2059" y="0"/>
                </a:lnTo>
                <a:lnTo>
                  <a:pt x="0" y="4800"/>
                </a:lnTo>
                <a:lnTo>
                  <a:pt x="2059" y="17200"/>
                </a:lnTo>
                <a:lnTo>
                  <a:pt x="10588" y="19600"/>
                </a:lnTo>
                <a:lnTo>
                  <a:pt x="14412" y="17200"/>
                </a:lnTo>
                <a:lnTo>
                  <a:pt x="19706" y="19600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35" name="Freeform 162"/>
          <p:cNvSpPr>
            <a:spLocks/>
          </p:cNvSpPr>
          <p:nvPr/>
        </p:nvSpPr>
        <p:spPr bwMode="auto">
          <a:xfrm>
            <a:off x="2555875" y="2484438"/>
            <a:ext cx="42863" cy="28575"/>
          </a:xfrm>
          <a:custGeom>
            <a:avLst/>
            <a:gdLst>
              <a:gd name="T0" fmla="*/ 74299 w 20000"/>
              <a:gd name="T1" fmla="*/ 29691 h 20000"/>
              <a:gd name="T2" fmla="*/ 90512 w 20000"/>
              <a:gd name="T3" fmla="*/ 29691 h 20000"/>
              <a:gd name="T4" fmla="*/ 90512 w 20000"/>
              <a:gd name="T5" fmla="*/ 22268 h 20000"/>
              <a:gd name="T6" fmla="*/ 74299 w 20000"/>
              <a:gd name="T7" fmla="*/ 22268 h 20000"/>
              <a:gd name="T8" fmla="*/ 74299 w 20000"/>
              <a:gd name="T9" fmla="*/ 11136 h 20000"/>
              <a:gd name="T10" fmla="*/ 74299 w 20000"/>
              <a:gd name="T11" fmla="*/ 0 h 20000"/>
              <a:gd name="T12" fmla="*/ 48632 w 20000"/>
              <a:gd name="T13" fmla="*/ 0 h 20000"/>
              <a:gd name="T14" fmla="*/ 0 w 20000"/>
              <a:gd name="T15" fmla="*/ 22268 h 20000"/>
              <a:gd name="T16" fmla="*/ 9458 w 20000"/>
              <a:gd name="T17" fmla="*/ 29691 h 20000"/>
              <a:gd name="T18" fmla="*/ 39175 w 20000"/>
              <a:gd name="T19" fmla="*/ 22268 h 20000"/>
              <a:gd name="T20" fmla="*/ 39175 w 20000"/>
              <a:gd name="T21" fmla="*/ 29691 h 20000"/>
              <a:gd name="T22" fmla="*/ 24316 w 20000"/>
              <a:gd name="T23" fmla="*/ 39898 h 20000"/>
              <a:gd name="T24" fmla="*/ 74299 w 20000"/>
              <a:gd name="T25" fmla="*/ 29691 h 2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20000" h="20000">
                <a:moveTo>
                  <a:pt x="16176" y="14545"/>
                </a:moveTo>
                <a:lnTo>
                  <a:pt x="19706" y="14545"/>
                </a:lnTo>
                <a:lnTo>
                  <a:pt x="19706" y="10909"/>
                </a:lnTo>
                <a:lnTo>
                  <a:pt x="16176" y="10909"/>
                </a:lnTo>
                <a:lnTo>
                  <a:pt x="16176" y="5455"/>
                </a:lnTo>
                <a:lnTo>
                  <a:pt x="16176" y="0"/>
                </a:lnTo>
                <a:lnTo>
                  <a:pt x="10588" y="0"/>
                </a:lnTo>
                <a:lnTo>
                  <a:pt x="0" y="10909"/>
                </a:lnTo>
                <a:lnTo>
                  <a:pt x="2059" y="14545"/>
                </a:lnTo>
                <a:lnTo>
                  <a:pt x="8529" y="10909"/>
                </a:lnTo>
                <a:lnTo>
                  <a:pt x="8529" y="14545"/>
                </a:lnTo>
                <a:lnTo>
                  <a:pt x="5294" y="19545"/>
                </a:lnTo>
                <a:lnTo>
                  <a:pt x="16176" y="14545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36" name="Freeform 161"/>
          <p:cNvSpPr>
            <a:spLocks/>
          </p:cNvSpPr>
          <p:nvPr/>
        </p:nvSpPr>
        <p:spPr bwMode="auto">
          <a:xfrm>
            <a:off x="7029450" y="5718175"/>
            <a:ext cx="42863" cy="23813"/>
          </a:xfrm>
          <a:custGeom>
            <a:avLst/>
            <a:gdLst>
              <a:gd name="T0" fmla="*/ 90512 w 20000"/>
              <a:gd name="T1" fmla="*/ 22989 h 20000"/>
              <a:gd name="T2" fmla="*/ 74299 w 20000"/>
              <a:gd name="T3" fmla="*/ 0 h 20000"/>
              <a:gd name="T4" fmla="*/ 39175 w 20000"/>
              <a:gd name="T5" fmla="*/ 14559 h 20000"/>
              <a:gd name="T6" fmla="*/ 24316 w 20000"/>
              <a:gd name="T7" fmla="*/ 14559 h 20000"/>
              <a:gd name="T8" fmla="*/ 9458 w 20000"/>
              <a:gd name="T9" fmla="*/ 14559 h 20000"/>
              <a:gd name="T10" fmla="*/ 0 w 20000"/>
              <a:gd name="T11" fmla="*/ 22989 h 20000"/>
              <a:gd name="T12" fmla="*/ 48632 w 20000"/>
              <a:gd name="T13" fmla="*/ 27586 h 20000"/>
              <a:gd name="T14" fmla="*/ 90512 w 20000"/>
              <a:gd name="T15" fmla="*/ 22989 h 200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20000" h="20000">
                <a:moveTo>
                  <a:pt x="19706" y="16216"/>
                </a:moveTo>
                <a:lnTo>
                  <a:pt x="16176" y="0"/>
                </a:lnTo>
                <a:lnTo>
                  <a:pt x="8529" y="10270"/>
                </a:lnTo>
                <a:lnTo>
                  <a:pt x="5294" y="10270"/>
                </a:lnTo>
                <a:lnTo>
                  <a:pt x="2059" y="10270"/>
                </a:lnTo>
                <a:lnTo>
                  <a:pt x="0" y="16216"/>
                </a:lnTo>
                <a:lnTo>
                  <a:pt x="10588" y="19459"/>
                </a:lnTo>
                <a:lnTo>
                  <a:pt x="19706" y="16216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37" name="Freeform 160"/>
          <p:cNvSpPr>
            <a:spLocks/>
          </p:cNvSpPr>
          <p:nvPr/>
        </p:nvSpPr>
        <p:spPr bwMode="auto">
          <a:xfrm>
            <a:off x="3143250" y="3016250"/>
            <a:ext cx="34925" cy="15875"/>
          </a:xfrm>
          <a:custGeom>
            <a:avLst/>
            <a:gdLst>
              <a:gd name="T0" fmla="*/ 52276 w 20000"/>
              <a:gd name="T1" fmla="*/ 12097 h 20000"/>
              <a:gd name="T2" fmla="*/ 59900 w 20000"/>
              <a:gd name="T3" fmla="*/ 12097 h 20000"/>
              <a:gd name="T4" fmla="*/ 59900 w 20000"/>
              <a:gd name="T5" fmla="*/ 9073 h 20000"/>
              <a:gd name="T6" fmla="*/ 27228 w 20000"/>
              <a:gd name="T7" fmla="*/ 0 h 20000"/>
              <a:gd name="T8" fmla="*/ 0 w 20000"/>
              <a:gd name="T9" fmla="*/ 0 h 20000"/>
              <a:gd name="T10" fmla="*/ 0 w 20000"/>
              <a:gd name="T11" fmla="*/ 3024 h 20000"/>
              <a:gd name="T12" fmla="*/ 18512 w 20000"/>
              <a:gd name="T13" fmla="*/ 9073 h 20000"/>
              <a:gd name="T14" fmla="*/ 40295 w 20000"/>
              <a:gd name="T15" fmla="*/ 12097 h 20000"/>
              <a:gd name="T16" fmla="*/ 52276 w 20000"/>
              <a:gd name="T17" fmla="*/ 12097 h 20000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20000" h="20000">
                <a:moveTo>
                  <a:pt x="17143" y="19200"/>
                </a:moveTo>
                <a:lnTo>
                  <a:pt x="19643" y="19200"/>
                </a:lnTo>
                <a:lnTo>
                  <a:pt x="19643" y="14400"/>
                </a:lnTo>
                <a:lnTo>
                  <a:pt x="8929" y="0"/>
                </a:lnTo>
                <a:lnTo>
                  <a:pt x="0" y="0"/>
                </a:lnTo>
                <a:lnTo>
                  <a:pt x="0" y="4800"/>
                </a:lnTo>
                <a:lnTo>
                  <a:pt x="6071" y="14400"/>
                </a:lnTo>
                <a:lnTo>
                  <a:pt x="13214" y="19200"/>
                </a:lnTo>
                <a:lnTo>
                  <a:pt x="17143" y="19200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38" name="Freeform 159"/>
          <p:cNvSpPr>
            <a:spLocks/>
          </p:cNvSpPr>
          <p:nvPr/>
        </p:nvSpPr>
        <p:spPr bwMode="auto">
          <a:xfrm>
            <a:off x="7143750" y="5699125"/>
            <a:ext cx="31750" cy="25400"/>
          </a:xfrm>
          <a:custGeom>
            <a:avLst/>
            <a:gdLst>
              <a:gd name="T0" fmla="*/ 25202 w 20000"/>
              <a:gd name="T1" fmla="*/ 27295 h 20000"/>
              <a:gd name="T2" fmla="*/ 30242 w 20000"/>
              <a:gd name="T3" fmla="*/ 5790 h 20000"/>
              <a:gd name="T4" fmla="*/ 49395 w 20000"/>
              <a:gd name="T5" fmla="*/ 5790 h 20000"/>
              <a:gd name="T6" fmla="*/ 49395 w 20000"/>
              <a:gd name="T7" fmla="*/ 0 h 20000"/>
              <a:gd name="T8" fmla="*/ 25202 w 20000"/>
              <a:gd name="T9" fmla="*/ 0 h 20000"/>
              <a:gd name="T10" fmla="*/ 13105 w 20000"/>
              <a:gd name="T11" fmla="*/ 16542 h 20000"/>
              <a:gd name="T12" fmla="*/ 0 w 20000"/>
              <a:gd name="T13" fmla="*/ 27295 h 20000"/>
              <a:gd name="T14" fmla="*/ 0 w 20000"/>
              <a:gd name="T15" fmla="*/ 31430 h 20000"/>
              <a:gd name="T16" fmla="*/ 25202 w 20000"/>
              <a:gd name="T17" fmla="*/ 27295 h 20000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20000" h="20000">
                <a:moveTo>
                  <a:pt x="10000" y="16923"/>
                </a:moveTo>
                <a:lnTo>
                  <a:pt x="12000" y="3590"/>
                </a:lnTo>
                <a:lnTo>
                  <a:pt x="19600" y="3590"/>
                </a:lnTo>
                <a:lnTo>
                  <a:pt x="19600" y="0"/>
                </a:lnTo>
                <a:lnTo>
                  <a:pt x="10000" y="0"/>
                </a:lnTo>
                <a:lnTo>
                  <a:pt x="5200" y="10256"/>
                </a:lnTo>
                <a:lnTo>
                  <a:pt x="0" y="16923"/>
                </a:lnTo>
                <a:lnTo>
                  <a:pt x="0" y="19487"/>
                </a:lnTo>
                <a:lnTo>
                  <a:pt x="10000" y="16923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39" name="Freeform 158"/>
          <p:cNvSpPr>
            <a:spLocks/>
          </p:cNvSpPr>
          <p:nvPr/>
        </p:nvSpPr>
        <p:spPr bwMode="auto">
          <a:xfrm>
            <a:off x="7113588" y="5718175"/>
            <a:ext cx="28575" cy="20638"/>
          </a:xfrm>
          <a:custGeom>
            <a:avLst/>
            <a:gdLst>
              <a:gd name="T0" fmla="*/ 26909 w 20000"/>
              <a:gd name="T1" fmla="*/ 20631 h 20000"/>
              <a:gd name="T2" fmla="*/ 39898 w 20000"/>
              <a:gd name="T3" fmla="*/ 3328 h 20000"/>
              <a:gd name="T4" fmla="*/ 26909 w 20000"/>
              <a:gd name="T5" fmla="*/ 0 h 20000"/>
              <a:gd name="T6" fmla="*/ 22268 w 20000"/>
              <a:gd name="T7" fmla="*/ 3328 h 20000"/>
              <a:gd name="T8" fmla="*/ 0 w 20000"/>
              <a:gd name="T9" fmla="*/ 11979 h 20000"/>
              <a:gd name="T10" fmla="*/ 11136 w 20000"/>
              <a:gd name="T11" fmla="*/ 20631 h 20000"/>
              <a:gd name="T12" fmla="*/ 26909 w 20000"/>
              <a:gd name="T13" fmla="*/ 20631 h 20000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20000" h="20000">
                <a:moveTo>
                  <a:pt x="13182" y="19375"/>
                </a:moveTo>
                <a:lnTo>
                  <a:pt x="19545" y="3125"/>
                </a:lnTo>
                <a:lnTo>
                  <a:pt x="13182" y="0"/>
                </a:lnTo>
                <a:lnTo>
                  <a:pt x="10909" y="3125"/>
                </a:lnTo>
                <a:lnTo>
                  <a:pt x="0" y="11250"/>
                </a:lnTo>
                <a:lnTo>
                  <a:pt x="5455" y="19375"/>
                </a:lnTo>
                <a:lnTo>
                  <a:pt x="13182" y="19375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40" name="Freeform 157"/>
          <p:cNvSpPr>
            <a:spLocks/>
          </p:cNvSpPr>
          <p:nvPr/>
        </p:nvSpPr>
        <p:spPr bwMode="auto">
          <a:xfrm>
            <a:off x="2992438" y="2368550"/>
            <a:ext cx="25400" cy="12700"/>
          </a:xfrm>
          <a:custGeom>
            <a:avLst/>
            <a:gdLst>
              <a:gd name="T0" fmla="*/ 31430 w 20000"/>
              <a:gd name="T1" fmla="*/ 2971 h 20000"/>
              <a:gd name="T2" fmla="*/ 24815 w 20000"/>
              <a:gd name="T3" fmla="*/ 0 h 20000"/>
              <a:gd name="T4" fmla="*/ 4963 w 20000"/>
              <a:gd name="T5" fmla="*/ 0 h 20000"/>
              <a:gd name="T6" fmla="*/ 0 w 20000"/>
              <a:gd name="T7" fmla="*/ 0 h 20000"/>
              <a:gd name="T8" fmla="*/ 0 w 20000"/>
              <a:gd name="T9" fmla="*/ 2971 h 20000"/>
              <a:gd name="T10" fmla="*/ 24815 w 20000"/>
              <a:gd name="T11" fmla="*/ 7640 h 20000"/>
              <a:gd name="T12" fmla="*/ 31430 w 20000"/>
              <a:gd name="T13" fmla="*/ 2971 h 20000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20000" h="20000">
                <a:moveTo>
                  <a:pt x="19487" y="7368"/>
                </a:moveTo>
                <a:lnTo>
                  <a:pt x="15385" y="0"/>
                </a:lnTo>
                <a:lnTo>
                  <a:pt x="3077" y="0"/>
                </a:lnTo>
                <a:lnTo>
                  <a:pt x="0" y="0"/>
                </a:lnTo>
                <a:lnTo>
                  <a:pt x="0" y="7368"/>
                </a:lnTo>
                <a:lnTo>
                  <a:pt x="15385" y="18947"/>
                </a:lnTo>
                <a:lnTo>
                  <a:pt x="19487" y="7368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41" name="Freeform 156"/>
          <p:cNvSpPr>
            <a:spLocks/>
          </p:cNvSpPr>
          <p:nvPr/>
        </p:nvSpPr>
        <p:spPr bwMode="auto">
          <a:xfrm>
            <a:off x="3335338" y="3173413"/>
            <a:ext cx="23812" cy="15875"/>
          </a:xfrm>
          <a:custGeom>
            <a:avLst/>
            <a:gdLst>
              <a:gd name="T0" fmla="*/ 18390 w 20000"/>
              <a:gd name="T1" fmla="*/ 12117 h 20000"/>
              <a:gd name="T2" fmla="*/ 18390 w 20000"/>
              <a:gd name="T3" fmla="*/ 6301 h 20000"/>
              <a:gd name="T4" fmla="*/ 27584 w 20000"/>
              <a:gd name="T5" fmla="*/ 6301 h 20000"/>
              <a:gd name="T6" fmla="*/ 27584 w 20000"/>
              <a:gd name="T7" fmla="*/ 0 h 20000"/>
              <a:gd name="T8" fmla="*/ 18390 w 20000"/>
              <a:gd name="T9" fmla="*/ 6301 h 20000"/>
              <a:gd name="T10" fmla="*/ 14557 w 20000"/>
              <a:gd name="T11" fmla="*/ 0 h 20000"/>
              <a:gd name="T12" fmla="*/ 0 w 20000"/>
              <a:gd name="T13" fmla="*/ 0 h 20000"/>
              <a:gd name="T14" fmla="*/ 0 w 20000"/>
              <a:gd name="T15" fmla="*/ 6301 h 20000"/>
              <a:gd name="T16" fmla="*/ 14557 w 20000"/>
              <a:gd name="T17" fmla="*/ 6301 h 20000"/>
              <a:gd name="T18" fmla="*/ 18390 w 20000"/>
              <a:gd name="T19" fmla="*/ 12117 h 20000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0000" h="20000">
                <a:moveTo>
                  <a:pt x="12973" y="19231"/>
                </a:moveTo>
                <a:lnTo>
                  <a:pt x="12973" y="10000"/>
                </a:lnTo>
                <a:lnTo>
                  <a:pt x="19459" y="10000"/>
                </a:lnTo>
                <a:lnTo>
                  <a:pt x="19459" y="0"/>
                </a:lnTo>
                <a:lnTo>
                  <a:pt x="12973" y="10000"/>
                </a:lnTo>
                <a:lnTo>
                  <a:pt x="10270" y="0"/>
                </a:lnTo>
                <a:lnTo>
                  <a:pt x="0" y="0"/>
                </a:lnTo>
                <a:lnTo>
                  <a:pt x="0" y="10000"/>
                </a:lnTo>
                <a:lnTo>
                  <a:pt x="10270" y="10000"/>
                </a:lnTo>
                <a:lnTo>
                  <a:pt x="12973" y="19231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42" name="Freeform 155"/>
          <p:cNvSpPr>
            <a:spLocks/>
          </p:cNvSpPr>
          <p:nvPr/>
        </p:nvSpPr>
        <p:spPr bwMode="auto">
          <a:xfrm>
            <a:off x="8415338" y="6588125"/>
            <a:ext cx="12700" cy="20638"/>
          </a:xfrm>
          <a:custGeom>
            <a:avLst/>
            <a:gdLst>
              <a:gd name="T0" fmla="*/ 2971 w 20000"/>
              <a:gd name="T1" fmla="*/ 20631 h 20000"/>
              <a:gd name="T2" fmla="*/ 7640 w 20000"/>
              <a:gd name="T3" fmla="*/ 3328 h 20000"/>
              <a:gd name="T4" fmla="*/ 2971 w 20000"/>
              <a:gd name="T5" fmla="*/ 0 h 20000"/>
              <a:gd name="T6" fmla="*/ 0 w 20000"/>
              <a:gd name="T7" fmla="*/ 0 h 20000"/>
              <a:gd name="T8" fmla="*/ 0 w 20000"/>
              <a:gd name="T9" fmla="*/ 3328 h 20000"/>
              <a:gd name="T10" fmla="*/ 0 w 20000"/>
              <a:gd name="T11" fmla="*/ 20631 h 20000"/>
              <a:gd name="T12" fmla="*/ 2971 w 20000"/>
              <a:gd name="T13" fmla="*/ 20631 h 20000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20000" h="20000">
                <a:moveTo>
                  <a:pt x="7368" y="19375"/>
                </a:moveTo>
                <a:lnTo>
                  <a:pt x="18947" y="3125"/>
                </a:lnTo>
                <a:lnTo>
                  <a:pt x="7368" y="0"/>
                </a:lnTo>
                <a:lnTo>
                  <a:pt x="0" y="0"/>
                </a:lnTo>
                <a:lnTo>
                  <a:pt x="0" y="3125"/>
                </a:lnTo>
                <a:lnTo>
                  <a:pt x="0" y="19375"/>
                </a:lnTo>
                <a:lnTo>
                  <a:pt x="7368" y="19375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43" name="Freeform 154"/>
          <p:cNvSpPr>
            <a:spLocks/>
          </p:cNvSpPr>
          <p:nvPr/>
        </p:nvSpPr>
        <p:spPr bwMode="auto">
          <a:xfrm>
            <a:off x="6654800" y="5578475"/>
            <a:ext cx="20638" cy="20638"/>
          </a:xfrm>
          <a:custGeom>
            <a:avLst/>
            <a:gdLst>
              <a:gd name="T0" fmla="*/ 11979 w 20000"/>
              <a:gd name="T1" fmla="*/ 11616 h 20000"/>
              <a:gd name="T2" fmla="*/ 20631 w 20000"/>
              <a:gd name="T3" fmla="*/ 8389 h 20000"/>
              <a:gd name="T4" fmla="*/ 20631 w 20000"/>
              <a:gd name="T5" fmla="*/ 0 h 20000"/>
              <a:gd name="T6" fmla="*/ 11979 w 20000"/>
              <a:gd name="T7" fmla="*/ 0 h 20000"/>
              <a:gd name="T8" fmla="*/ 3328 w 20000"/>
              <a:gd name="T9" fmla="*/ 8389 h 20000"/>
              <a:gd name="T10" fmla="*/ 3328 w 20000"/>
              <a:gd name="T11" fmla="*/ 11616 h 20000"/>
              <a:gd name="T12" fmla="*/ 0 w 20000"/>
              <a:gd name="T13" fmla="*/ 20651 h 20000"/>
              <a:gd name="T14" fmla="*/ 11979 w 20000"/>
              <a:gd name="T15" fmla="*/ 11616 h 200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20000" h="20000">
                <a:moveTo>
                  <a:pt x="11250" y="10909"/>
                </a:moveTo>
                <a:lnTo>
                  <a:pt x="19375" y="7879"/>
                </a:lnTo>
                <a:lnTo>
                  <a:pt x="19375" y="0"/>
                </a:lnTo>
                <a:lnTo>
                  <a:pt x="11250" y="0"/>
                </a:lnTo>
                <a:lnTo>
                  <a:pt x="3125" y="7879"/>
                </a:lnTo>
                <a:lnTo>
                  <a:pt x="3125" y="10909"/>
                </a:lnTo>
                <a:lnTo>
                  <a:pt x="0" y="19394"/>
                </a:lnTo>
                <a:lnTo>
                  <a:pt x="11250" y="10909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44" name="Freeform 153"/>
          <p:cNvSpPr>
            <a:spLocks/>
          </p:cNvSpPr>
          <p:nvPr/>
        </p:nvSpPr>
        <p:spPr bwMode="auto">
          <a:xfrm>
            <a:off x="8450263" y="6461125"/>
            <a:ext cx="15875" cy="20638"/>
          </a:xfrm>
          <a:custGeom>
            <a:avLst/>
            <a:gdLst>
              <a:gd name="T0" fmla="*/ 6552 w 20000"/>
              <a:gd name="T1" fmla="*/ 8389 h 20000"/>
              <a:gd name="T2" fmla="*/ 12097 w 20000"/>
              <a:gd name="T3" fmla="*/ 0 h 20000"/>
              <a:gd name="T4" fmla="*/ 6552 w 20000"/>
              <a:gd name="T5" fmla="*/ 0 h 20000"/>
              <a:gd name="T6" fmla="*/ 0 w 20000"/>
              <a:gd name="T7" fmla="*/ 16134 h 20000"/>
              <a:gd name="T8" fmla="*/ 0 w 20000"/>
              <a:gd name="T9" fmla="*/ 20651 h 20000"/>
              <a:gd name="T10" fmla="*/ 6552 w 20000"/>
              <a:gd name="T11" fmla="*/ 8389 h 200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20000" h="20000">
                <a:moveTo>
                  <a:pt x="10400" y="7879"/>
                </a:moveTo>
                <a:lnTo>
                  <a:pt x="19200" y="0"/>
                </a:lnTo>
                <a:lnTo>
                  <a:pt x="10400" y="0"/>
                </a:lnTo>
                <a:lnTo>
                  <a:pt x="0" y="15152"/>
                </a:lnTo>
                <a:lnTo>
                  <a:pt x="0" y="19394"/>
                </a:lnTo>
                <a:lnTo>
                  <a:pt x="10400" y="7879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45" name="Freeform 152"/>
          <p:cNvSpPr>
            <a:spLocks/>
          </p:cNvSpPr>
          <p:nvPr/>
        </p:nvSpPr>
        <p:spPr bwMode="auto">
          <a:xfrm>
            <a:off x="4005263" y="4000500"/>
            <a:ext cx="12700" cy="12700"/>
          </a:xfrm>
          <a:custGeom>
            <a:avLst/>
            <a:gdLst>
              <a:gd name="T0" fmla="*/ 7640 w 20000"/>
              <a:gd name="T1" fmla="*/ 7640 h 20000"/>
              <a:gd name="T2" fmla="*/ 7640 w 20000"/>
              <a:gd name="T3" fmla="*/ 5093 h 20000"/>
              <a:gd name="T4" fmla="*/ 7640 w 20000"/>
              <a:gd name="T5" fmla="*/ 0 h 20000"/>
              <a:gd name="T6" fmla="*/ 0 w 20000"/>
              <a:gd name="T7" fmla="*/ 0 h 20000"/>
              <a:gd name="T8" fmla="*/ 4669 w 20000"/>
              <a:gd name="T9" fmla="*/ 7640 h 20000"/>
              <a:gd name="T10" fmla="*/ 7640 w 20000"/>
              <a:gd name="T11" fmla="*/ 7640 h 200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20000" h="20000">
                <a:moveTo>
                  <a:pt x="18947" y="18947"/>
                </a:moveTo>
                <a:lnTo>
                  <a:pt x="18947" y="12632"/>
                </a:lnTo>
                <a:lnTo>
                  <a:pt x="18947" y="0"/>
                </a:lnTo>
                <a:lnTo>
                  <a:pt x="0" y="0"/>
                </a:lnTo>
                <a:lnTo>
                  <a:pt x="11579" y="18947"/>
                </a:lnTo>
                <a:lnTo>
                  <a:pt x="18947" y="18947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46" name="Freeform 151"/>
          <p:cNvSpPr>
            <a:spLocks/>
          </p:cNvSpPr>
          <p:nvPr/>
        </p:nvSpPr>
        <p:spPr bwMode="auto">
          <a:xfrm>
            <a:off x="3395663" y="3060700"/>
            <a:ext cx="4762" cy="20638"/>
          </a:xfrm>
          <a:custGeom>
            <a:avLst/>
            <a:gdLst>
              <a:gd name="T0" fmla="*/ 992 w 20000"/>
              <a:gd name="T1" fmla="*/ 8389 h 20000"/>
              <a:gd name="T2" fmla="*/ 992 w 20000"/>
              <a:gd name="T3" fmla="*/ 0 h 20000"/>
              <a:gd name="T4" fmla="*/ 0 w 20000"/>
              <a:gd name="T5" fmla="*/ 0 h 20000"/>
              <a:gd name="T6" fmla="*/ 0 w 20000"/>
              <a:gd name="T7" fmla="*/ 20651 h 20000"/>
              <a:gd name="T8" fmla="*/ 992 w 20000"/>
              <a:gd name="T9" fmla="*/ 8389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17500" y="7879"/>
                </a:moveTo>
                <a:lnTo>
                  <a:pt x="17500" y="0"/>
                </a:lnTo>
                <a:lnTo>
                  <a:pt x="0" y="0"/>
                </a:lnTo>
                <a:lnTo>
                  <a:pt x="0" y="19394"/>
                </a:lnTo>
                <a:lnTo>
                  <a:pt x="17500" y="7879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47" name="Freeform 150"/>
          <p:cNvSpPr>
            <a:spLocks/>
          </p:cNvSpPr>
          <p:nvPr/>
        </p:nvSpPr>
        <p:spPr bwMode="auto">
          <a:xfrm>
            <a:off x="3408363" y="3060700"/>
            <a:ext cx="12700" cy="15875"/>
          </a:xfrm>
          <a:custGeom>
            <a:avLst/>
            <a:gdLst>
              <a:gd name="T0" fmla="*/ 7640 w 20000"/>
              <a:gd name="T1" fmla="*/ 6301 h 20000"/>
              <a:gd name="T2" fmla="*/ 7640 w 20000"/>
              <a:gd name="T3" fmla="*/ 0 h 20000"/>
              <a:gd name="T4" fmla="*/ 0 w 20000"/>
              <a:gd name="T5" fmla="*/ 0 h 20000"/>
              <a:gd name="T6" fmla="*/ 4669 w 20000"/>
              <a:gd name="T7" fmla="*/ 12117 h 20000"/>
              <a:gd name="T8" fmla="*/ 7640 w 20000"/>
              <a:gd name="T9" fmla="*/ 6301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18947" y="10000"/>
                </a:moveTo>
                <a:lnTo>
                  <a:pt x="18947" y="0"/>
                </a:lnTo>
                <a:lnTo>
                  <a:pt x="0" y="0"/>
                </a:lnTo>
                <a:lnTo>
                  <a:pt x="11579" y="19231"/>
                </a:lnTo>
                <a:lnTo>
                  <a:pt x="18947" y="10000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48" name="Freeform 149"/>
          <p:cNvSpPr>
            <a:spLocks/>
          </p:cNvSpPr>
          <p:nvPr/>
        </p:nvSpPr>
        <p:spPr bwMode="auto">
          <a:xfrm>
            <a:off x="8415338" y="6572250"/>
            <a:ext cx="12700" cy="15875"/>
          </a:xfrm>
          <a:custGeom>
            <a:avLst/>
            <a:gdLst>
              <a:gd name="T0" fmla="*/ 7640 w 20000"/>
              <a:gd name="T1" fmla="*/ 0 h 20000"/>
              <a:gd name="T2" fmla="*/ 2971 w 20000"/>
              <a:gd name="T3" fmla="*/ 0 h 20000"/>
              <a:gd name="T4" fmla="*/ 0 w 20000"/>
              <a:gd name="T5" fmla="*/ 5816 h 20000"/>
              <a:gd name="T6" fmla="*/ 2971 w 20000"/>
              <a:gd name="T7" fmla="*/ 12117 h 20000"/>
              <a:gd name="T8" fmla="*/ 764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18947" y="0"/>
                </a:moveTo>
                <a:lnTo>
                  <a:pt x="7368" y="0"/>
                </a:lnTo>
                <a:lnTo>
                  <a:pt x="0" y="9231"/>
                </a:lnTo>
                <a:lnTo>
                  <a:pt x="7368" y="19231"/>
                </a:lnTo>
                <a:lnTo>
                  <a:pt x="18947" y="0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49" name="Freeform 148"/>
          <p:cNvSpPr>
            <a:spLocks/>
          </p:cNvSpPr>
          <p:nvPr/>
        </p:nvSpPr>
        <p:spPr bwMode="auto">
          <a:xfrm>
            <a:off x="7383463" y="5413375"/>
            <a:ext cx="12700" cy="4763"/>
          </a:xfrm>
          <a:custGeom>
            <a:avLst/>
            <a:gdLst>
              <a:gd name="T0" fmla="*/ 7640 w 20000"/>
              <a:gd name="T1" fmla="*/ 972 h 20000"/>
              <a:gd name="T2" fmla="*/ 7640 w 20000"/>
              <a:gd name="T3" fmla="*/ 0 h 20000"/>
              <a:gd name="T4" fmla="*/ 0 w 20000"/>
              <a:gd name="T5" fmla="*/ 0 h 20000"/>
              <a:gd name="T6" fmla="*/ 0 w 20000"/>
              <a:gd name="T7" fmla="*/ 972 h 20000"/>
              <a:gd name="T8" fmla="*/ 2122 w 20000"/>
              <a:gd name="T9" fmla="*/ 972 h 20000"/>
              <a:gd name="T10" fmla="*/ 7640 w 20000"/>
              <a:gd name="T11" fmla="*/ 972 h 200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20000" h="20000">
                <a:moveTo>
                  <a:pt x="18947" y="17143"/>
                </a:moveTo>
                <a:lnTo>
                  <a:pt x="18947" y="0"/>
                </a:lnTo>
                <a:lnTo>
                  <a:pt x="0" y="0"/>
                </a:lnTo>
                <a:lnTo>
                  <a:pt x="0" y="17143"/>
                </a:lnTo>
                <a:lnTo>
                  <a:pt x="5263" y="17143"/>
                </a:lnTo>
                <a:lnTo>
                  <a:pt x="18947" y="17143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50" name="Freeform 147"/>
          <p:cNvSpPr>
            <a:spLocks/>
          </p:cNvSpPr>
          <p:nvPr/>
        </p:nvSpPr>
        <p:spPr bwMode="auto">
          <a:xfrm>
            <a:off x="8102600" y="6308725"/>
            <a:ext cx="12700" cy="11113"/>
          </a:xfrm>
          <a:custGeom>
            <a:avLst/>
            <a:gdLst>
              <a:gd name="T0" fmla="*/ 7640 w 20000"/>
              <a:gd name="T1" fmla="*/ 0 h 20000"/>
              <a:gd name="T2" fmla="*/ 5093 w 20000"/>
              <a:gd name="T3" fmla="*/ 0 h 20000"/>
              <a:gd name="T4" fmla="*/ 0 w 20000"/>
              <a:gd name="T5" fmla="*/ 4116 h 20000"/>
              <a:gd name="T6" fmla="*/ 5093 w 20000"/>
              <a:gd name="T7" fmla="*/ 5832 h 20000"/>
              <a:gd name="T8" fmla="*/ 764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18947" y="0"/>
                </a:moveTo>
                <a:lnTo>
                  <a:pt x="12632" y="0"/>
                </a:lnTo>
                <a:lnTo>
                  <a:pt x="0" y="13333"/>
                </a:lnTo>
                <a:lnTo>
                  <a:pt x="12632" y="18889"/>
                </a:lnTo>
                <a:lnTo>
                  <a:pt x="18947" y="0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51" name="Freeform 146"/>
          <p:cNvSpPr>
            <a:spLocks/>
          </p:cNvSpPr>
          <p:nvPr/>
        </p:nvSpPr>
        <p:spPr bwMode="auto">
          <a:xfrm>
            <a:off x="3376613" y="3208338"/>
            <a:ext cx="7937" cy="12700"/>
          </a:xfrm>
          <a:custGeom>
            <a:avLst/>
            <a:gdLst>
              <a:gd name="T0" fmla="*/ 2908 w 20000"/>
              <a:gd name="T1" fmla="*/ 2971 h 20000"/>
              <a:gd name="T2" fmla="*/ 2908 w 20000"/>
              <a:gd name="T3" fmla="*/ 0 h 20000"/>
              <a:gd name="T4" fmla="*/ 0 w 20000"/>
              <a:gd name="T5" fmla="*/ 2971 h 20000"/>
              <a:gd name="T6" fmla="*/ 0 w 20000"/>
              <a:gd name="T7" fmla="*/ 7640 h 20000"/>
              <a:gd name="T8" fmla="*/ 2908 w 20000"/>
              <a:gd name="T9" fmla="*/ 2971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18462" y="7368"/>
                </a:moveTo>
                <a:lnTo>
                  <a:pt x="18462" y="0"/>
                </a:lnTo>
                <a:lnTo>
                  <a:pt x="0" y="7368"/>
                </a:lnTo>
                <a:lnTo>
                  <a:pt x="0" y="18947"/>
                </a:lnTo>
                <a:lnTo>
                  <a:pt x="18462" y="7368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52" name="Freeform 145"/>
          <p:cNvSpPr>
            <a:spLocks/>
          </p:cNvSpPr>
          <p:nvPr/>
        </p:nvSpPr>
        <p:spPr bwMode="auto">
          <a:xfrm>
            <a:off x="6692900" y="5648325"/>
            <a:ext cx="12700" cy="7938"/>
          </a:xfrm>
          <a:custGeom>
            <a:avLst/>
            <a:gdLst>
              <a:gd name="T0" fmla="*/ 7640 w 20000"/>
              <a:gd name="T1" fmla="*/ 2908 h 20000"/>
              <a:gd name="T2" fmla="*/ 7640 w 20000"/>
              <a:gd name="T3" fmla="*/ 0 h 20000"/>
              <a:gd name="T4" fmla="*/ 0 w 20000"/>
              <a:gd name="T5" fmla="*/ 0 h 20000"/>
              <a:gd name="T6" fmla="*/ 2971 w 20000"/>
              <a:gd name="T7" fmla="*/ 2908 h 20000"/>
              <a:gd name="T8" fmla="*/ 7640 w 20000"/>
              <a:gd name="T9" fmla="*/ 2908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18947" y="18462"/>
                </a:moveTo>
                <a:lnTo>
                  <a:pt x="18947" y="0"/>
                </a:lnTo>
                <a:lnTo>
                  <a:pt x="0" y="0"/>
                </a:lnTo>
                <a:lnTo>
                  <a:pt x="7368" y="18462"/>
                </a:lnTo>
                <a:lnTo>
                  <a:pt x="18947" y="18462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53" name="Freeform 144"/>
          <p:cNvSpPr>
            <a:spLocks/>
          </p:cNvSpPr>
          <p:nvPr/>
        </p:nvSpPr>
        <p:spPr bwMode="auto">
          <a:xfrm>
            <a:off x="2952750" y="2965450"/>
            <a:ext cx="7938" cy="12700"/>
          </a:xfrm>
          <a:custGeom>
            <a:avLst/>
            <a:gdLst>
              <a:gd name="T0" fmla="*/ 2908 w 20000"/>
              <a:gd name="T1" fmla="*/ 2971 h 20000"/>
              <a:gd name="T2" fmla="*/ 0 w 20000"/>
              <a:gd name="T3" fmla="*/ 0 h 20000"/>
              <a:gd name="T4" fmla="*/ 0 w 20000"/>
              <a:gd name="T5" fmla="*/ 2971 h 20000"/>
              <a:gd name="T6" fmla="*/ 2908 w 20000"/>
              <a:gd name="T7" fmla="*/ 7640 h 20000"/>
              <a:gd name="T8" fmla="*/ 2908 w 20000"/>
              <a:gd name="T9" fmla="*/ 2971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18462" y="7368"/>
                </a:moveTo>
                <a:lnTo>
                  <a:pt x="0" y="0"/>
                </a:lnTo>
                <a:lnTo>
                  <a:pt x="0" y="7368"/>
                </a:lnTo>
                <a:lnTo>
                  <a:pt x="18462" y="18947"/>
                </a:lnTo>
                <a:lnTo>
                  <a:pt x="18462" y="7368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54" name="Freeform 143"/>
          <p:cNvSpPr>
            <a:spLocks/>
          </p:cNvSpPr>
          <p:nvPr/>
        </p:nvSpPr>
        <p:spPr bwMode="auto">
          <a:xfrm>
            <a:off x="2655888" y="2565400"/>
            <a:ext cx="12700" cy="7938"/>
          </a:xfrm>
          <a:custGeom>
            <a:avLst/>
            <a:gdLst>
              <a:gd name="T0" fmla="*/ 7640 w 20000"/>
              <a:gd name="T1" fmla="*/ 2908 h 20000"/>
              <a:gd name="T2" fmla="*/ 7640 w 20000"/>
              <a:gd name="T3" fmla="*/ 0 h 20000"/>
              <a:gd name="T4" fmla="*/ 2971 w 20000"/>
              <a:gd name="T5" fmla="*/ 0 h 20000"/>
              <a:gd name="T6" fmla="*/ 0 w 20000"/>
              <a:gd name="T7" fmla="*/ 2908 h 20000"/>
              <a:gd name="T8" fmla="*/ 2971 w 20000"/>
              <a:gd name="T9" fmla="*/ 2908 h 20000"/>
              <a:gd name="T10" fmla="*/ 7640 w 20000"/>
              <a:gd name="T11" fmla="*/ 2908 h 200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20000" h="20000">
                <a:moveTo>
                  <a:pt x="18947" y="18462"/>
                </a:moveTo>
                <a:lnTo>
                  <a:pt x="18947" y="0"/>
                </a:lnTo>
                <a:lnTo>
                  <a:pt x="7368" y="0"/>
                </a:lnTo>
                <a:lnTo>
                  <a:pt x="0" y="18462"/>
                </a:lnTo>
                <a:lnTo>
                  <a:pt x="7368" y="18462"/>
                </a:lnTo>
                <a:lnTo>
                  <a:pt x="18947" y="18462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55" name="Freeform 142"/>
          <p:cNvSpPr>
            <a:spLocks/>
          </p:cNvSpPr>
          <p:nvPr/>
        </p:nvSpPr>
        <p:spPr bwMode="auto">
          <a:xfrm>
            <a:off x="6373813" y="5556250"/>
            <a:ext cx="20637" cy="4763"/>
          </a:xfrm>
          <a:custGeom>
            <a:avLst/>
            <a:gdLst>
              <a:gd name="T0" fmla="*/ 20649 w 20000"/>
              <a:gd name="T1" fmla="*/ 0 h 20000"/>
              <a:gd name="T2" fmla="*/ 8389 w 20000"/>
              <a:gd name="T3" fmla="*/ 0 h 20000"/>
              <a:gd name="T4" fmla="*/ 0 w 20000"/>
              <a:gd name="T5" fmla="*/ 0 h 20000"/>
              <a:gd name="T6" fmla="*/ 11615 w 20000"/>
              <a:gd name="T7" fmla="*/ 993 h 20000"/>
              <a:gd name="T8" fmla="*/ 20649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19394" y="0"/>
                </a:moveTo>
                <a:lnTo>
                  <a:pt x="7879" y="0"/>
                </a:lnTo>
                <a:lnTo>
                  <a:pt x="0" y="0"/>
                </a:lnTo>
                <a:lnTo>
                  <a:pt x="10909" y="17500"/>
                </a:lnTo>
                <a:lnTo>
                  <a:pt x="19394" y="0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56" name="Freeform 141"/>
          <p:cNvSpPr>
            <a:spLocks/>
          </p:cNvSpPr>
          <p:nvPr/>
        </p:nvSpPr>
        <p:spPr bwMode="auto">
          <a:xfrm>
            <a:off x="4024313" y="4040188"/>
            <a:ext cx="4762" cy="4762"/>
          </a:xfrm>
          <a:custGeom>
            <a:avLst/>
            <a:gdLst>
              <a:gd name="T0" fmla="*/ 992 w 20000"/>
              <a:gd name="T1" fmla="*/ 972 h 20000"/>
              <a:gd name="T2" fmla="*/ 992 w 20000"/>
              <a:gd name="T3" fmla="*/ 0 h 20000"/>
              <a:gd name="T4" fmla="*/ 0 w 20000"/>
              <a:gd name="T5" fmla="*/ 0 h 20000"/>
              <a:gd name="T6" fmla="*/ 0 w 20000"/>
              <a:gd name="T7" fmla="*/ 972 h 20000"/>
              <a:gd name="T8" fmla="*/ 992 w 20000"/>
              <a:gd name="T9" fmla="*/ 972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17500" y="17143"/>
                </a:moveTo>
                <a:lnTo>
                  <a:pt x="17500" y="0"/>
                </a:lnTo>
                <a:lnTo>
                  <a:pt x="0" y="0"/>
                </a:lnTo>
                <a:lnTo>
                  <a:pt x="0" y="17143"/>
                </a:lnTo>
                <a:lnTo>
                  <a:pt x="17500" y="17143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57" name="Freeform 140"/>
          <p:cNvSpPr>
            <a:spLocks/>
          </p:cNvSpPr>
          <p:nvPr/>
        </p:nvSpPr>
        <p:spPr bwMode="auto">
          <a:xfrm>
            <a:off x="8466138" y="6492875"/>
            <a:ext cx="4762" cy="7938"/>
          </a:xfrm>
          <a:custGeom>
            <a:avLst/>
            <a:gdLst>
              <a:gd name="T0" fmla="*/ 992 w 20000"/>
              <a:gd name="T1" fmla="*/ 2908 h 20000"/>
              <a:gd name="T2" fmla="*/ 992 w 20000"/>
              <a:gd name="T3" fmla="*/ 0 h 20000"/>
              <a:gd name="T4" fmla="*/ 0 w 20000"/>
              <a:gd name="T5" fmla="*/ 0 h 20000"/>
              <a:gd name="T6" fmla="*/ 0 w 20000"/>
              <a:gd name="T7" fmla="*/ 2908 h 20000"/>
              <a:gd name="T8" fmla="*/ 992 w 20000"/>
              <a:gd name="T9" fmla="*/ 2908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17500" y="18462"/>
                </a:moveTo>
                <a:lnTo>
                  <a:pt x="17500" y="0"/>
                </a:lnTo>
                <a:lnTo>
                  <a:pt x="0" y="0"/>
                </a:lnTo>
                <a:lnTo>
                  <a:pt x="0" y="18462"/>
                </a:lnTo>
                <a:lnTo>
                  <a:pt x="17500" y="18462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58" name="Freeform 139"/>
          <p:cNvSpPr>
            <a:spLocks/>
          </p:cNvSpPr>
          <p:nvPr/>
        </p:nvSpPr>
        <p:spPr bwMode="auto">
          <a:xfrm>
            <a:off x="2641600" y="2554288"/>
            <a:ext cx="7938" cy="7937"/>
          </a:xfrm>
          <a:custGeom>
            <a:avLst/>
            <a:gdLst>
              <a:gd name="T0" fmla="*/ 2908 w 20000"/>
              <a:gd name="T1" fmla="*/ 0 h 20000"/>
              <a:gd name="T2" fmla="*/ 0 w 20000"/>
              <a:gd name="T3" fmla="*/ 0 h 20000"/>
              <a:gd name="T4" fmla="*/ 2908 w 20000"/>
              <a:gd name="T5" fmla="*/ 2908 h 20000"/>
              <a:gd name="T6" fmla="*/ 2908 w 20000"/>
              <a:gd name="T7" fmla="*/ 0 h 20000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0000" h="20000">
                <a:moveTo>
                  <a:pt x="18462" y="0"/>
                </a:moveTo>
                <a:lnTo>
                  <a:pt x="0" y="0"/>
                </a:lnTo>
                <a:lnTo>
                  <a:pt x="18462" y="18462"/>
                </a:lnTo>
                <a:lnTo>
                  <a:pt x="18462" y="0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59" name="Freeform 138"/>
          <p:cNvSpPr>
            <a:spLocks/>
          </p:cNvSpPr>
          <p:nvPr/>
        </p:nvSpPr>
        <p:spPr bwMode="auto">
          <a:xfrm>
            <a:off x="6867525" y="5691188"/>
            <a:ext cx="4763" cy="12700"/>
          </a:xfrm>
          <a:custGeom>
            <a:avLst/>
            <a:gdLst>
              <a:gd name="T0" fmla="*/ 972 w 20000"/>
              <a:gd name="T1" fmla="*/ 4669 h 20000"/>
              <a:gd name="T2" fmla="*/ 0 w 20000"/>
              <a:gd name="T3" fmla="*/ 0 h 20000"/>
              <a:gd name="T4" fmla="*/ 0 w 20000"/>
              <a:gd name="T5" fmla="*/ 4669 h 20000"/>
              <a:gd name="T6" fmla="*/ 0 w 20000"/>
              <a:gd name="T7" fmla="*/ 7640 h 20000"/>
              <a:gd name="T8" fmla="*/ 972 w 20000"/>
              <a:gd name="T9" fmla="*/ 4669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17143" y="11579"/>
                </a:moveTo>
                <a:lnTo>
                  <a:pt x="0" y="0"/>
                </a:lnTo>
                <a:lnTo>
                  <a:pt x="0" y="11579"/>
                </a:lnTo>
                <a:lnTo>
                  <a:pt x="0" y="18947"/>
                </a:lnTo>
                <a:lnTo>
                  <a:pt x="17143" y="11579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60" name="Freeform 137"/>
          <p:cNvSpPr>
            <a:spLocks/>
          </p:cNvSpPr>
          <p:nvPr/>
        </p:nvSpPr>
        <p:spPr bwMode="auto">
          <a:xfrm>
            <a:off x="2636838" y="2746375"/>
            <a:ext cx="4762" cy="9525"/>
          </a:xfrm>
          <a:custGeom>
            <a:avLst/>
            <a:gdLst>
              <a:gd name="T0" fmla="*/ 992 w 20000"/>
              <a:gd name="T1" fmla="*/ 4234 h 20000"/>
              <a:gd name="T2" fmla="*/ 0 w 20000"/>
              <a:gd name="T3" fmla="*/ 0 h 20000"/>
              <a:gd name="T4" fmla="*/ 0 w 20000"/>
              <a:gd name="T5" fmla="*/ 4234 h 20000"/>
              <a:gd name="T6" fmla="*/ 992 w 20000"/>
              <a:gd name="T7" fmla="*/ 4234 h 20000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0000" h="20000">
                <a:moveTo>
                  <a:pt x="17500" y="18667"/>
                </a:moveTo>
                <a:lnTo>
                  <a:pt x="0" y="0"/>
                </a:lnTo>
                <a:lnTo>
                  <a:pt x="0" y="18667"/>
                </a:lnTo>
                <a:lnTo>
                  <a:pt x="17500" y="18667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61" name="Freeform 136"/>
          <p:cNvSpPr>
            <a:spLocks/>
          </p:cNvSpPr>
          <p:nvPr/>
        </p:nvSpPr>
        <p:spPr bwMode="auto">
          <a:xfrm>
            <a:off x="2971800" y="2957513"/>
            <a:ext cx="9525" cy="7937"/>
          </a:xfrm>
          <a:custGeom>
            <a:avLst/>
            <a:gdLst>
              <a:gd name="T0" fmla="*/ 4234 w 20000"/>
              <a:gd name="T1" fmla="*/ 2908 h 20000"/>
              <a:gd name="T2" fmla="*/ 0 w 20000"/>
              <a:gd name="T3" fmla="*/ 0 h 20000"/>
              <a:gd name="T4" fmla="*/ 0 w 20000"/>
              <a:gd name="T5" fmla="*/ 2908 h 20000"/>
              <a:gd name="T6" fmla="*/ 4234 w 20000"/>
              <a:gd name="T7" fmla="*/ 2908 h 20000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0000" h="20000">
                <a:moveTo>
                  <a:pt x="18667" y="18462"/>
                </a:moveTo>
                <a:lnTo>
                  <a:pt x="0" y="0"/>
                </a:lnTo>
                <a:lnTo>
                  <a:pt x="0" y="18462"/>
                </a:lnTo>
                <a:lnTo>
                  <a:pt x="18667" y="18462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62" name="Freeform 135"/>
          <p:cNvSpPr>
            <a:spLocks/>
          </p:cNvSpPr>
          <p:nvPr/>
        </p:nvSpPr>
        <p:spPr bwMode="auto">
          <a:xfrm>
            <a:off x="7113588" y="5718175"/>
            <a:ext cx="7937" cy="12700"/>
          </a:xfrm>
          <a:custGeom>
            <a:avLst/>
            <a:gdLst>
              <a:gd name="T0" fmla="*/ 2908 w 20000"/>
              <a:gd name="T1" fmla="*/ 0 h 20000"/>
              <a:gd name="T2" fmla="*/ 0 w 20000"/>
              <a:gd name="T3" fmla="*/ 0 h 20000"/>
              <a:gd name="T4" fmla="*/ 0 w 20000"/>
              <a:gd name="T5" fmla="*/ 2122 h 20000"/>
              <a:gd name="T6" fmla="*/ 0 w 20000"/>
              <a:gd name="T7" fmla="*/ 7640 h 20000"/>
              <a:gd name="T8" fmla="*/ 2908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18462" y="0"/>
                </a:moveTo>
                <a:lnTo>
                  <a:pt x="0" y="0"/>
                </a:lnTo>
                <a:lnTo>
                  <a:pt x="0" y="5263"/>
                </a:lnTo>
                <a:lnTo>
                  <a:pt x="0" y="18947"/>
                </a:lnTo>
                <a:lnTo>
                  <a:pt x="18462" y="0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63" name="Freeform 134"/>
          <p:cNvSpPr>
            <a:spLocks/>
          </p:cNvSpPr>
          <p:nvPr/>
        </p:nvSpPr>
        <p:spPr bwMode="auto">
          <a:xfrm>
            <a:off x="2617788" y="2535238"/>
            <a:ext cx="7937" cy="7937"/>
          </a:xfrm>
          <a:custGeom>
            <a:avLst/>
            <a:gdLst>
              <a:gd name="T0" fmla="*/ 2908 w 20000"/>
              <a:gd name="T1" fmla="*/ 2908 h 20000"/>
              <a:gd name="T2" fmla="*/ 2908 w 20000"/>
              <a:gd name="T3" fmla="*/ 0 h 20000"/>
              <a:gd name="T4" fmla="*/ 0 w 20000"/>
              <a:gd name="T5" fmla="*/ 0 h 20000"/>
              <a:gd name="T6" fmla="*/ 2908 w 20000"/>
              <a:gd name="T7" fmla="*/ 2908 h 20000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0000" h="20000">
                <a:moveTo>
                  <a:pt x="18462" y="18462"/>
                </a:moveTo>
                <a:lnTo>
                  <a:pt x="18462" y="0"/>
                </a:lnTo>
                <a:lnTo>
                  <a:pt x="0" y="0"/>
                </a:lnTo>
                <a:lnTo>
                  <a:pt x="18462" y="18462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64" name="Freeform 133"/>
          <p:cNvSpPr>
            <a:spLocks/>
          </p:cNvSpPr>
          <p:nvPr/>
        </p:nvSpPr>
        <p:spPr bwMode="auto">
          <a:xfrm>
            <a:off x="3165475" y="2351088"/>
            <a:ext cx="7938" cy="4762"/>
          </a:xfrm>
          <a:custGeom>
            <a:avLst/>
            <a:gdLst>
              <a:gd name="T0" fmla="*/ 2908 w 20000"/>
              <a:gd name="T1" fmla="*/ 972 h 20000"/>
              <a:gd name="T2" fmla="*/ 2908 w 20000"/>
              <a:gd name="T3" fmla="*/ 0 h 20000"/>
              <a:gd name="T4" fmla="*/ 0 w 20000"/>
              <a:gd name="T5" fmla="*/ 0 h 20000"/>
              <a:gd name="T6" fmla="*/ 0 w 20000"/>
              <a:gd name="T7" fmla="*/ 972 h 20000"/>
              <a:gd name="T8" fmla="*/ 2908 w 20000"/>
              <a:gd name="T9" fmla="*/ 972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18462" y="17143"/>
                </a:moveTo>
                <a:lnTo>
                  <a:pt x="18462" y="0"/>
                </a:lnTo>
                <a:lnTo>
                  <a:pt x="0" y="0"/>
                </a:lnTo>
                <a:lnTo>
                  <a:pt x="0" y="17143"/>
                </a:lnTo>
                <a:lnTo>
                  <a:pt x="18462" y="17143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65" name="Freeform 132"/>
          <p:cNvSpPr>
            <a:spLocks/>
          </p:cNvSpPr>
          <p:nvPr/>
        </p:nvSpPr>
        <p:spPr bwMode="auto">
          <a:xfrm>
            <a:off x="6686550" y="5637213"/>
            <a:ext cx="7938" cy="4762"/>
          </a:xfrm>
          <a:custGeom>
            <a:avLst/>
            <a:gdLst>
              <a:gd name="T0" fmla="*/ 2908 w 20000"/>
              <a:gd name="T1" fmla="*/ 0 h 20000"/>
              <a:gd name="T2" fmla="*/ 0 w 20000"/>
              <a:gd name="T3" fmla="*/ 0 h 20000"/>
              <a:gd name="T4" fmla="*/ 2908 w 20000"/>
              <a:gd name="T5" fmla="*/ 992 h 20000"/>
              <a:gd name="T6" fmla="*/ 2908 w 20000"/>
              <a:gd name="T7" fmla="*/ 0 h 20000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0000" h="20000">
                <a:moveTo>
                  <a:pt x="18462" y="0"/>
                </a:moveTo>
                <a:lnTo>
                  <a:pt x="0" y="0"/>
                </a:lnTo>
                <a:lnTo>
                  <a:pt x="18462" y="17500"/>
                </a:lnTo>
                <a:lnTo>
                  <a:pt x="18462" y="0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66" name="Freeform 131"/>
          <p:cNvSpPr>
            <a:spLocks/>
          </p:cNvSpPr>
          <p:nvPr/>
        </p:nvSpPr>
        <p:spPr bwMode="auto">
          <a:xfrm>
            <a:off x="2952750" y="2957513"/>
            <a:ext cx="7938" cy="0"/>
          </a:xfrm>
          <a:custGeom>
            <a:avLst/>
            <a:gdLst>
              <a:gd name="T0" fmla="*/ 2908 w 20000"/>
              <a:gd name="T1" fmla="*/ 0 h 20000"/>
              <a:gd name="T2" fmla="*/ 0 w 20000"/>
              <a:gd name="T3" fmla="*/ 0 h 20000"/>
              <a:gd name="T4" fmla="*/ 2908 w 20000"/>
              <a:gd name="T5" fmla="*/ 0 h 20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0000" h="20000">
                <a:moveTo>
                  <a:pt x="18462" y="0"/>
                </a:moveTo>
                <a:lnTo>
                  <a:pt x="0" y="0"/>
                </a:lnTo>
                <a:lnTo>
                  <a:pt x="18462" y="0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67" name="Freeform 130"/>
          <p:cNvSpPr>
            <a:spLocks/>
          </p:cNvSpPr>
          <p:nvPr/>
        </p:nvSpPr>
        <p:spPr bwMode="auto">
          <a:xfrm>
            <a:off x="7383463" y="5418138"/>
            <a:ext cx="4762" cy="7937"/>
          </a:xfrm>
          <a:custGeom>
            <a:avLst/>
            <a:gdLst>
              <a:gd name="T0" fmla="*/ 972 w 20000"/>
              <a:gd name="T1" fmla="*/ 2908 h 20000"/>
              <a:gd name="T2" fmla="*/ 0 w 20000"/>
              <a:gd name="T3" fmla="*/ 0 h 20000"/>
              <a:gd name="T4" fmla="*/ 0 w 20000"/>
              <a:gd name="T5" fmla="*/ 2908 h 20000"/>
              <a:gd name="T6" fmla="*/ 972 w 20000"/>
              <a:gd name="T7" fmla="*/ 2908 h 20000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0000" h="20000">
                <a:moveTo>
                  <a:pt x="17143" y="18462"/>
                </a:moveTo>
                <a:lnTo>
                  <a:pt x="0" y="0"/>
                </a:lnTo>
                <a:lnTo>
                  <a:pt x="0" y="18462"/>
                </a:lnTo>
                <a:lnTo>
                  <a:pt x="17143" y="18462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68" name="Freeform 129"/>
          <p:cNvSpPr>
            <a:spLocks/>
          </p:cNvSpPr>
          <p:nvPr/>
        </p:nvSpPr>
        <p:spPr bwMode="auto">
          <a:xfrm>
            <a:off x="6797675" y="5648325"/>
            <a:ext cx="7938" cy="7938"/>
          </a:xfrm>
          <a:custGeom>
            <a:avLst/>
            <a:gdLst>
              <a:gd name="T0" fmla="*/ 2908 w 20000"/>
              <a:gd name="T1" fmla="*/ 0 h 20000"/>
              <a:gd name="T2" fmla="*/ 0 w 20000"/>
              <a:gd name="T3" fmla="*/ 0 h 20000"/>
              <a:gd name="T4" fmla="*/ 0 w 20000"/>
              <a:gd name="T5" fmla="*/ 2908 h 20000"/>
              <a:gd name="T6" fmla="*/ 2908 w 20000"/>
              <a:gd name="T7" fmla="*/ 0 h 20000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0000" h="20000">
                <a:moveTo>
                  <a:pt x="18462" y="0"/>
                </a:moveTo>
                <a:lnTo>
                  <a:pt x="0" y="0"/>
                </a:lnTo>
                <a:lnTo>
                  <a:pt x="0" y="18462"/>
                </a:lnTo>
                <a:lnTo>
                  <a:pt x="18462" y="0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69" name="Freeform 128"/>
          <p:cNvSpPr>
            <a:spLocks/>
          </p:cNvSpPr>
          <p:nvPr/>
        </p:nvSpPr>
        <p:spPr bwMode="auto">
          <a:xfrm>
            <a:off x="8420100" y="6559550"/>
            <a:ext cx="0" cy="7938"/>
          </a:xfrm>
          <a:custGeom>
            <a:avLst/>
            <a:gdLst>
              <a:gd name="T0" fmla="*/ 0 w 20000"/>
              <a:gd name="T1" fmla="*/ 2908 h 20000"/>
              <a:gd name="T2" fmla="*/ 0 w 20000"/>
              <a:gd name="T3" fmla="*/ 0 h 20000"/>
              <a:gd name="T4" fmla="*/ 0 w 20000"/>
              <a:gd name="T5" fmla="*/ 2908 h 20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0000" h="20000">
                <a:moveTo>
                  <a:pt x="0" y="18462"/>
                </a:moveTo>
                <a:lnTo>
                  <a:pt x="0" y="0"/>
                </a:lnTo>
                <a:lnTo>
                  <a:pt x="0" y="18462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70" name="Freeform 127"/>
          <p:cNvSpPr>
            <a:spLocks/>
          </p:cNvSpPr>
          <p:nvPr/>
        </p:nvSpPr>
        <p:spPr bwMode="auto">
          <a:xfrm>
            <a:off x="6697663" y="5637213"/>
            <a:ext cx="7937" cy="4762"/>
          </a:xfrm>
          <a:custGeom>
            <a:avLst/>
            <a:gdLst>
              <a:gd name="T0" fmla="*/ 2908 w 20000"/>
              <a:gd name="T1" fmla="*/ 992 h 20000"/>
              <a:gd name="T2" fmla="*/ 0 w 20000"/>
              <a:gd name="T3" fmla="*/ 0 h 20000"/>
              <a:gd name="T4" fmla="*/ 0 w 20000"/>
              <a:gd name="T5" fmla="*/ 992 h 20000"/>
              <a:gd name="T6" fmla="*/ 2908 w 20000"/>
              <a:gd name="T7" fmla="*/ 992 h 20000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0000" h="20000">
                <a:moveTo>
                  <a:pt x="18462" y="17500"/>
                </a:moveTo>
                <a:lnTo>
                  <a:pt x="0" y="0"/>
                </a:lnTo>
                <a:lnTo>
                  <a:pt x="0" y="17500"/>
                </a:lnTo>
                <a:lnTo>
                  <a:pt x="18462" y="17500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71" name="Freeform 126"/>
          <p:cNvSpPr>
            <a:spLocks/>
          </p:cNvSpPr>
          <p:nvPr/>
        </p:nvSpPr>
        <p:spPr bwMode="auto">
          <a:xfrm>
            <a:off x="3389313" y="2343150"/>
            <a:ext cx="7937" cy="7938"/>
          </a:xfrm>
          <a:custGeom>
            <a:avLst/>
            <a:gdLst>
              <a:gd name="T0" fmla="*/ 2908 w 20000"/>
              <a:gd name="T1" fmla="*/ 0 h 20000"/>
              <a:gd name="T2" fmla="*/ 0 w 20000"/>
              <a:gd name="T3" fmla="*/ 0 h 20000"/>
              <a:gd name="T4" fmla="*/ 0 w 20000"/>
              <a:gd name="T5" fmla="*/ 2908 h 20000"/>
              <a:gd name="T6" fmla="*/ 2908 w 20000"/>
              <a:gd name="T7" fmla="*/ 2908 h 20000"/>
              <a:gd name="T8" fmla="*/ 2908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18462" y="0"/>
                </a:moveTo>
                <a:lnTo>
                  <a:pt x="0" y="0"/>
                </a:lnTo>
                <a:lnTo>
                  <a:pt x="0" y="18462"/>
                </a:lnTo>
                <a:lnTo>
                  <a:pt x="18462" y="18462"/>
                </a:lnTo>
                <a:lnTo>
                  <a:pt x="18462" y="0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72" name="Freeform 125"/>
          <p:cNvSpPr>
            <a:spLocks/>
          </p:cNvSpPr>
          <p:nvPr/>
        </p:nvSpPr>
        <p:spPr bwMode="auto">
          <a:xfrm>
            <a:off x="3389313" y="2330450"/>
            <a:ext cx="7937" cy="7938"/>
          </a:xfrm>
          <a:custGeom>
            <a:avLst/>
            <a:gdLst>
              <a:gd name="T0" fmla="*/ 2908 w 20000"/>
              <a:gd name="T1" fmla="*/ 0 h 20000"/>
              <a:gd name="T2" fmla="*/ 0 w 20000"/>
              <a:gd name="T3" fmla="*/ 0 h 20000"/>
              <a:gd name="T4" fmla="*/ 0 w 20000"/>
              <a:gd name="T5" fmla="*/ 2908 h 20000"/>
              <a:gd name="T6" fmla="*/ 2908 w 20000"/>
              <a:gd name="T7" fmla="*/ 2908 h 20000"/>
              <a:gd name="T8" fmla="*/ 2908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18462" y="0"/>
                </a:moveTo>
                <a:lnTo>
                  <a:pt x="0" y="0"/>
                </a:lnTo>
                <a:lnTo>
                  <a:pt x="0" y="18462"/>
                </a:lnTo>
                <a:lnTo>
                  <a:pt x="18462" y="18462"/>
                </a:lnTo>
                <a:lnTo>
                  <a:pt x="18462" y="0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73" name="Freeform 124"/>
          <p:cNvSpPr>
            <a:spLocks/>
          </p:cNvSpPr>
          <p:nvPr/>
        </p:nvSpPr>
        <p:spPr bwMode="auto">
          <a:xfrm>
            <a:off x="7021513" y="5721350"/>
            <a:ext cx="7937" cy="9525"/>
          </a:xfrm>
          <a:custGeom>
            <a:avLst/>
            <a:gdLst>
              <a:gd name="T0" fmla="*/ 2908 w 20000"/>
              <a:gd name="T1" fmla="*/ 0 h 20000"/>
              <a:gd name="T2" fmla="*/ 0 w 20000"/>
              <a:gd name="T3" fmla="*/ 0 h 20000"/>
              <a:gd name="T4" fmla="*/ 0 w 20000"/>
              <a:gd name="T5" fmla="*/ 4234 h 20000"/>
              <a:gd name="T6" fmla="*/ 2908 w 20000"/>
              <a:gd name="T7" fmla="*/ 0 h 20000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0000" h="20000">
                <a:moveTo>
                  <a:pt x="18462" y="0"/>
                </a:moveTo>
                <a:lnTo>
                  <a:pt x="0" y="0"/>
                </a:lnTo>
                <a:lnTo>
                  <a:pt x="0" y="18667"/>
                </a:lnTo>
                <a:lnTo>
                  <a:pt x="18462" y="0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74" name="Freeform 123"/>
          <p:cNvSpPr>
            <a:spLocks/>
          </p:cNvSpPr>
          <p:nvPr/>
        </p:nvSpPr>
        <p:spPr bwMode="auto">
          <a:xfrm>
            <a:off x="8408988" y="6572250"/>
            <a:ext cx="7937" cy="7938"/>
          </a:xfrm>
          <a:custGeom>
            <a:avLst/>
            <a:gdLst>
              <a:gd name="T0" fmla="*/ 2908 w 20000"/>
              <a:gd name="T1" fmla="*/ 0 h 20000"/>
              <a:gd name="T2" fmla="*/ 0 w 20000"/>
              <a:gd name="T3" fmla="*/ 0 h 20000"/>
              <a:gd name="T4" fmla="*/ 2908 w 20000"/>
              <a:gd name="T5" fmla="*/ 2908 h 20000"/>
              <a:gd name="T6" fmla="*/ 2908 w 20000"/>
              <a:gd name="T7" fmla="*/ 0 h 20000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0000" h="20000">
                <a:moveTo>
                  <a:pt x="18462" y="0"/>
                </a:moveTo>
                <a:lnTo>
                  <a:pt x="0" y="0"/>
                </a:lnTo>
                <a:lnTo>
                  <a:pt x="18462" y="18462"/>
                </a:lnTo>
                <a:lnTo>
                  <a:pt x="18462" y="0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75" name="Freeform 122"/>
          <p:cNvSpPr>
            <a:spLocks/>
          </p:cNvSpPr>
          <p:nvPr/>
        </p:nvSpPr>
        <p:spPr bwMode="auto">
          <a:xfrm>
            <a:off x="3965575" y="1249363"/>
            <a:ext cx="188913" cy="112712"/>
          </a:xfrm>
          <a:custGeom>
            <a:avLst/>
            <a:gdLst>
              <a:gd name="T0" fmla="*/ 0 w 20000"/>
              <a:gd name="T1" fmla="*/ 328302 h 20000"/>
              <a:gd name="T2" fmla="*/ 149714 w 20000"/>
              <a:gd name="T3" fmla="*/ 174873 h 20000"/>
              <a:gd name="T4" fmla="*/ 544872 w 20000"/>
              <a:gd name="T5" fmla="*/ 103475 h 20000"/>
              <a:gd name="T6" fmla="*/ 760422 w 20000"/>
              <a:gd name="T7" fmla="*/ 103475 h 20000"/>
              <a:gd name="T8" fmla="*/ 1011941 w 20000"/>
              <a:gd name="T9" fmla="*/ 0 h 20000"/>
              <a:gd name="T10" fmla="*/ 1305379 w 20000"/>
              <a:gd name="T11" fmla="*/ 103475 h 20000"/>
              <a:gd name="T12" fmla="*/ 1670652 w 20000"/>
              <a:gd name="T13" fmla="*/ 174873 h 20000"/>
              <a:gd name="T14" fmla="*/ 1778427 w 20000"/>
              <a:gd name="T15" fmla="*/ 328302 h 20000"/>
              <a:gd name="T16" fmla="*/ 1520939 w 20000"/>
              <a:gd name="T17" fmla="*/ 346150 h 20000"/>
              <a:gd name="T18" fmla="*/ 1341339 w 20000"/>
              <a:gd name="T19" fmla="*/ 581684 h 20000"/>
              <a:gd name="T20" fmla="*/ 904157 w 20000"/>
              <a:gd name="T21" fmla="*/ 631644 h 20000"/>
              <a:gd name="T22" fmla="*/ 724557 w 20000"/>
              <a:gd name="T23" fmla="*/ 413957 h 20000"/>
              <a:gd name="T24" fmla="*/ 257488 w 20000"/>
              <a:gd name="T25" fmla="*/ 278342 h 20000"/>
              <a:gd name="T26" fmla="*/ 0 w 20000"/>
              <a:gd name="T27" fmla="*/ 328302 h 20000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</a:gdLst>
            <a:ahLst/>
            <a:cxnLst>
              <a:cxn ang="T28">
                <a:pos x="T0" y="T1"/>
              </a:cxn>
              <a:cxn ang="T29">
                <a:pos x="T2" y="T3"/>
              </a:cxn>
              <a:cxn ang="T30">
                <a:pos x="T4" y="T5"/>
              </a:cxn>
              <a:cxn ang="T31">
                <a:pos x="T6" y="T7"/>
              </a:cxn>
              <a:cxn ang="T32">
                <a:pos x="T8" y="T9"/>
              </a:cxn>
              <a:cxn ang="T33">
                <a:pos x="T10" y="T11"/>
              </a:cxn>
              <a:cxn ang="T34">
                <a:pos x="T12" y="T13"/>
              </a:cxn>
              <a:cxn ang="T35">
                <a:pos x="T14" y="T15"/>
              </a:cxn>
              <a:cxn ang="T36">
                <a:pos x="T16" y="T17"/>
              </a:cxn>
              <a:cxn ang="T37">
                <a:pos x="T18" y="T19"/>
              </a:cxn>
              <a:cxn ang="T38">
                <a:pos x="T20" y="T21"/>
              </a:cxn>
              <a:cxn ang="T39">
                <a:pos x="T22" y="T23"/>
              </a:cxn>
              <a:cxn ang="T40">
                <a:pos x="T24" y="T25"/>
              </a:cxn>
              <a:cxn ang="T41">
                <a:pos x="T26" y="T27"/>
              </a:cxn>
            </a:cxnLst>
            <a:rect l="0" t="0" r="r" b="b"/>
            <a:pathLst>
              <a:path w="20000" h="20000">
                <a:moveTo>
                  <a:pt x="0" y="10337"/>
                </a:moveTo>
                <a:lnTo>
                  <a:pt x="1678" y="5506"/>
                </a:lnTo>
                <a:lnTo>
                  <a:pt x="6107" y="3258"/>
                </a:lnTo>
                <a:lnTo>
                  <a:pt x="8523" y="3258"/>
                </a:lnTo>
                <a:lnTo>
                  <a:pt x="11342" y="0"/>
                </a:lnTo>
                <a:lnTo>
                  <a:pt x="14631" y="3258"/>
                </a:lnTo>
                <a:lnTo>
                  <a:pt x="18725" y="5506"/>
                </a:lnTo>
                <a:lnTo>
                  <a:pt x="19933" y="10337"/>
                </a:lnTo>
                <a:lnTo>
                  <a:pt x="17047" y="10899"/>
                </a:lnTo>
                <a:lnTo>
                  <a:pt x="15034" y="18315"/>
                </a:lnTo>
                <a:lnTo>
                  <a:pt x="10134" y="19888"/>
                </a:lnTo>
                <a:lnTo>
                  <a:pt x="8121" y="13034"/>
                </a:lnTo>
                <a:lnTo>
                  <a:pt x="2886" y="8764"/>
                </a:lnTo>
                <a:lnTo>
                  <a:pt x="0" y="10337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76" name="Freeform 121"/>
          <p:cNvSpPr>
            <a:spLocks/>
          </p:cNvSpPr>
          <p:nvPr/>
        </p:nvSpPr>
        <p:spPr bwMode="auto">
          <a:xfrm>
            <a:off x="3670300" y="2098675"/>
            <a:ext cx="101600" cy="77788"/>
          </a:xfrm>
          <a:custGeom>
            <a:avLst/>
            <a:gdLst>
              <a:gd name="T0" fmla="*/ 58064 w 20000"/>
              <a:gd name="T1" fmla="*/ 0 h 20000"/>
              <a:gd name="T2" fmla="*/ 154838 w 20000"/>
              <a:gd name="T3" fmla="*/ 44643 h 20000"/>
              <a:gd name="T4" fmla="*/ 274193 w 20000"/>
              <a:gd name="T5" fmla="*/ 29754 h 20000"/>
              <a:gd name="T6" fmla="*/ 512902 w 20000"/>
              <a:gd name="T7" fmla="*/ 71915 h 20000"/>
              <a:gd name="T8" fmla="*/ 474193 w 20000"/>
              <a:gd name="T9" fmla="*/ 265350 h 20000"/>
              <a:gd name="T10" fmla="*/ 216129 w 20000"/>
              <a:gd name="T11" fmla="*/ 178551 h 20000"/>
              <a:gd name="T12" fmla="*/ 177419 w 20000"/>
              <a:gd name="T13" fmla="*/ 300067 h 20000"/>
              <a:gd name="T14" fmla="*/ 119355 w 20000"/>
              <a:gd name="T15" fmla="*/ 228152 h 20000"/>
              <a:gd name="T16" fmla="*/ 0 w 20000"/>
              <a:gd name="T17" fmla="*/ 265350 h 20000"/>
              <a:gd name="T18" fmla="*/ 93548 w 20000"/>
              <a:gd name="T19" fmla="*/ 119039 h 20000"/>
              <a:gd name="T20" fmla="*/ 0 w 20000"/>
              <a:gd name="T21" fmla="*/ 44643 h 20000"/>
              <a:gd name="T22" fmla="*/ 58064 w 20000"/>
              <a:gd name="T23" fmla="*/ 0 h 20000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20000" h="20000">
                <a:moveTo>
                  <a:pt x="2250" y="0"/>
                </a:moveTo>
                <a:lnTo>
                  <a:pt x="6000" y="2951"/>
                </a:lnTo>
                <a:lnTo>
                  <a:pt x="10625" y="1967"/>
                </a:lnTo>
                <a:lnTo>
                  <a:pt x="19875" y="4754"/>
                </a:lnTo>
                <a:lnTo>
                  <a:pt x="18375" y="17541"/>
                </a:lnTo>
                <a:lnTo>
                  <a:pt x="8375" y="11803"/>
                </a:lnTo>
                <a:lnTo>
                  <a:pt x="6875" y="19836"/>
                </a:lnTo>
                <a:lnTo>
                  <a:pt x="4625" y="15082"/>
                </a:lnTo>
                <a:lnTo>
                  <a:pt x="0" y="17541"/>
                </a:lnTo>
                <a:lnTo>
                  <a:pt x="3625" y="7869"/>
                </a:lnTo>
                <a:lnTo>
                  <a:pt x="0" y="2951"/>
                </a:lnTo>
                <a:lnTo>
                  <a:pt x="2250" y="0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 sz="2000"/>
          </a:p>
        </p:txBody>
      </p:sp>
      <p:sp>
        <p:nvSpPr>
          <p:cNvPr id="21577" name="Freeform 120"/>
          <p:cNvSpPr>
            <a:spLocks/>
          </p:cNvSpPr>
          <p:nvPr/>
        </p:nvSpPr>
        <p:spPr bwMode="auto">
          <a:xfrm>
            <a:off x="3527425" y="1949450"/>
            <a:ext cx="66675" cy="57150"/>
          </a:xfrm>
          <a:custGeom>
            <a:avLst/>
            <a:gdLst>
              <a:gd name="T0" fmla="*/ 167241 w 20000"/>
              <a:gd name="T1" fmla="*/ 21531 h 20000"/>
              <a:gd name="T2" fmla="*/ 220168 w 20000"/>
              <a:gd name="T3" fmla="*/ 0 h 20000"/>
              <a:gd name="T4" fmla="*/ 220168 w 20000"/>
              <a:gd name="T5" fmla="*/ 52047 h 20000"/>
              <a:gd name="T6" fmla="*/ 182056 w 20000"/>
              <a:gd name="T7" fmla="*/ 93320 h 20000"/>
              <a:gd name="T8" fmla="*/ 167241 w 20000"/>
              <a:gd name="T9" fmla="*/ 161509 h 20000"/>
              <a:gd name="T10" fmla="*/ 0 w 20000"/>
              <a:gd name="T11" fmla="*/ 161509 h 20000"/>
              <a:gd name="T12" fmla="*/ 14815 w 20000"/>
              <a:gd name="T13" fmla="*/ 93320 h 20000"/>
              <a:gd name="T14" fmla="*/ 167241 w 20000"/>
              <a:gd name="T15" fmla="*/ 21531 h 200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20000" h="20000">
                <a:moveTo>
                  <a:pt x="15048" y="2637"/>
                </a:moveTo>
                <a:lnTo>
                  <a:pt x="19810" y="0"/>
                </a:lnTo>
                <a:lnTo>
                  <a:pt x="19810" y="6374"/>
                </a:lnTo>
                <a:lnTo>
                  <a:pt x="16381" y="11429"/>
                </a:lnTo>
                <a:lnTo>
                  <a:pt x="15048" y="19780"/>
                </a:lnTo>
                <a:lnTo>
                  <a:pt x="0" y="19780"/>
                </a:lnTo>
                <a:lnTo>
                  <a:pt x="1333" y="11429"/>
                </a:lnTo>
                <a:lnTo>
                  <a:pt x="15048" y="2637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78" name="Freeform 119"/>
          <p:cNvSpPr>
            <a:spLocks/>
          </p:cNvSpPr>
          <p:nvPr/>
        </p:nvSpPr>
        <p:spPr bwMode="auto">
          <a:xfrm>
            <a:off x="3651250" y="1838325"/>
            <a:ext cx="42863" cy="50800"/>
          </a:xfrm>
          <a:custGeom>
            <a:avLst/>
            <a:gdLst>
              <a:gd name="T0" fmla="*/ 0 w 20000"/>
              <a:gd name="T1" fmla="*/ 66129 h 20000"/>
              <a:gd name="T2" fmla="*/ 81054 w 20000"/>
              <a:gd name="T3" fmla="*/ 0 h 20000"/>
              <a:gd name="T4" fmla="*/ 90512 w 20000"/>
              <a:gd name="T5" fmla="*/ 46774 h 20000"/>
              <a:gd name="T6" fmla="*/ 24316 w 20000"/>
              <a:gd name="T7" fmla="*/ 127419 h 20000"/>
              <a:gd name="T8" fmla="*/ 0 w 20000"/>
              <a:gd name="T9" fmla="*/ 127419 h 20000"/>
              <a:gd name="T10" fmla="*/ 0 w 20000"/>
              <a:gd name="T11" fmla="*/ 66129 h 200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20000" h="20000">
                <a:moveTo>
                  <a:pt x="0" y="10250"/>
                </a:moveTo>
                <a:lnTo>
                  <a:pt x="17647" y="0"/>
                </a:lnTo>
                <a:lnTo>
                  <a:pt x="19706" y="7250"/>
                </a:lnTo>
                <a:lnTo>
                  <a:pt x="5294" y="19750"/>
                </a:lnTo>
                <a:lnTo>
                  <a:pt x="0" y="19750"/>
                </a:lnTo>
                <a:lnTo>
                  <a:pt x="0" y="10250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79" name="Freeform 193"/>
          <p:cNvSpPr>
            <a:spLocks/>
          </p:cNvSpPr>
          <p:nvPr/>
        </p:nvSpPr>
        <p:spPr bwMode="auto">
          <a:xfrm>
            <a:off x="7972425" y="6721475"/>
            <a:ext cx="69850" cy="93663"/>
          </a:xfrm>
          <a:custGeom>
            <a:avLst/>
            <a:gdLst>
              <a:gd name="T0" fmla="*/ 0 w 20000"/>
              <a:gd name="T1" fmla="*/ 274522 h 20000"/>
              <a:gd name="T2" fmla="*/ 63731 w 20000"/>
              <a:gd name="T3" fmla="*/ 220811 h 20000"/>
              <a:gd name="T4" fmla="*/ 94507 w 20000"/>
              <a:gd name="T5" fmla="*/ 53711 h 20000"/>
              <a:gd name="T6" fmla="*/ 178023 w 20000"/>
              <a:gd name="T7" fmla="*/ 0 h 20000"/>
              <a:gd name="T8" fmla="*/ 241754 w 20000"/>
              <a:gd name="T9" fmla="*/ 184994 h 20000"/>
              <a:gd name="T10" fmla="*/ 105498 w 20000"/>
              <a:gd name="T11" fmla="*/ 289437 h 20000"/>
              <a:gd name="T12" fmla="*/ 105498 w 20000"/>
              <a:gd name="T13" fmla="*/ 381944 h 20000"/>
              <a:gd name="T14" fmla="*/ 39556 w 20000"/>
              <a:gd name="T15" fmla="*/ 435655 h 20000"/>
              <a:gd name="T16" fmla="*/ 0 w 20000"/>
              <a:gd name="T17" fmla="*/ 274522 h 20000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20000" h="20000">
                <a:moveTo>
                  <a:pt x="0" y="12517"/>
                </a:moveTo>
                <a:lnTo>
                  <a:pt x="5225" y="10068"/>
                </a:lnTo>
                <a:lnTo>
                  <a:pt x="7748" y="2449"/>
                </a:lnTo>
                <a:lnTo>
                  <a:pt x="14595" y="0"/>
                </a:lnTo>
                <a:lnTo>
                  <a:pt x="19820" y="8435"/>
                </a:lnTo>
                <a:lnTo>
                  <a:pt x="8649" y="13197"/>
                </a:lnTo>
                <a:lnTo>
                  <a:pt x="8649" y="17415"/>
                </a:lnTo>
                <a:lnTo>
                  <a:pt x="3243" y="19864"/>
                </a:lnTo>
                <a:lnTo>
                  <a:pt x="0" y="12517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80" name="Freeform 117"/>
          <p:cNvSpPr>
            <a:spLocks/>
          </p:cNvSpPr>
          <p:nvPr/>
        </p:nvSpPr>
        <p:spPr bwMode="auto">
          <a:xfrm>
            <a:off x="5773738" y="917575"/>
            <a:ext cx="309562" cy="120650"/>
          </a:xfrm>
          <a:custGeom>
            <a:avLst/>
            <a:gdLst>
              <a:gd name="T0" fmla="*/ 177039 w 20000"/>
              <a:gd name="T1" fmla="*/ 492916 h 20000"/>
              <a:gd name="T2" fmla="*/ 68754 w 20000"/>
              <a:gd name="T3" fmla="*/ 354265 h 20000"/>
              <a:gd name="T4" fmla="*/ 0 w 20000"/>
              <a:gd name="T5" fmla="*/ 211795 h 20000"/>
              <a:gd name="T6" fmla="*/ 246040 w 20000"/>
              <a:gd name="T7" fmla="*/ 96291 h 20000"/>
              <a:gd name="T8" fmla="*/ 531363 w 20000"/>
              <a:gd name="T9" fmla="*/ 50076 h 20000"/>
              <a:gd name="T10" fmla="*/ 836344 w 20000"/>
              <a:gd name="T11" fmla="*/ 0 h 20000"/>
              <a:gd name="T12" fmla="*/ 1023211 w 20000"/>
              <a:gd name="T13" fmla="*/ 0 h 20000"/>
              <a:gd name="T14" fmla="*/ 1495401 w 20000"/>
              <a:gd name="T15" fmla="*/ 123220 h 20000"/>
              <a:gd name="T16" fmla="*/ 1898838 w 20000"/>
              <a:gd name="T17" fmla="*/ 165580 h 20000"/>
              <a:gd name="T18" fmla="*/ 1967839 w 20000"/>
              <a:gd name="T19" fmla="*/ 211795 h 20000"/>
              <a:gd name="T20" fmla="*/ 2262991 w 20000"/>
              <a:gd name="T21" fmla="*/ 281121 h 20000"/>
              <a:gd name="T22" fmla="*/ 2262991 w 20000"/>
              <a:gd name="T23" fmla="*/ 234906 h 20000"/>
              <a:gd name="T24" fmla="*/ 2685837 w 20000"/>
              <a:gd name="T25" fmla="*/ 281121 h 20000"/>
              <a:gd name="T26" fmla="*/ 3049991 w 20000"/>
              <a:gd name="T27" fmla="*/ 211795 h 20000"/>
              <a:gd name="T28" fmla="*/ 3335314 w 20000"/>
              <a:gd name="T29" fmla="*/ 211795 h 20000"/>
              <a:gd name="T30" fmla="*/ 3335314 w 20000"/>
              <a:gd name="T31" fmla="*/ 50076 h 20000"/>
              <a:gd name="T32" fmla="*/ 3758392 w 20000"/>
              <a:gd name="T33" fmla="*/ 0 h 20000"/>
              <a:gd name="T34" fmla="*/ 3836975 w 20000"/>
              <a:gd name="T35" fmla="*/ 123220 h 20000"/>
              <a:gd name="T36" fmla="*/ 4004432 w 20000"/>
              <a:gd name="T37" fmla="*/ 165580 h 20000"/>
              <a:gd name="T38" fmla="*/ 4299584 w 20000"/>
              <a:gd name="T39" fmla="*/ 234906 h 20000"/>
              <a:gd name="T40" fmla="*/ 4604564 w 20000"/>
              <a:gd name="T41" fmla="*/ 234906 h 20000"/>
              <a:gd name="T42" fmla="*/ 4781603 w 20000"/>
              <a:gd name="T43" fmla="*/ 234906 h 20000"/>
              <a:gd name="T44" fmla="*/ 4604564 w 20000"/>
              <a:gd name="T45" fmla="*/ 354265 h 20000"/>
              <a:gd name="T46" fmla="*/ 3945259 w 20000"/>
              <a:gd name="T47" fmla="*/ 577636 h 20000"/>
              <a:gd name="T48" fmla="*/ 3640294 w 20000"/>
              <a:gd name="T49" fmla="*/ 577636 h 20000"/>
              <a:gd name="T50" fmla="*/ 3335314 w 20000"/>
              <a:gd name="T51" fmla="*/ 700856 h 20000"/>
              <a:gd name="T52" fmla="*/ 3168088 w 20000"/>
              <a:gd name="T53" fmla="*/ 700856 h 20000"/>
              <a:gd name="T54" fmla="*/ 2971161 w 20000"/>
              <a:gd name="T55" fmla="*/ 723966 h 20000"/>
              <a:gd name="T56" fmla="*/ 2872937 w 20000"/>
              <a:gd name="T57" fmla="*/ 700856 h 20000"/>
              <a:gd name="T58" fmla="*/ 2508799 w 20000"/>
              <a:gd name="T59" fmla="*/ 723966 h 20000"/>
              <a:gd name="T60" fmla="*/ 2400746 w 20000"/>
              <a:gd name="T61" fmla="*/ 700856 h 20000"/>
              <a:gd name="T62" fmla="*/ 2508799 w 20000"/>
              <a:gd name="T63" fmla="*/ 577636 h 20000"/>
              <a:gd name="T64" fmla="*/ 2213647 w 20000"/>
              <a:gd name="T65" fmla="*/ 492916 h 20000"/>
              <a:gd name="T66" fmla="*/ 1308534 w 20000"/>
              <a:gd name="T67" fmla="*/ 396625 h 20000"/>
              <a:gd name="T68" fmla="*/ 1249609 w 20000"/>
              <a:gd name="T69" fmla="*/ 465950 h 20000"/>
              <a:gd name="T70" fmla="*/ 944628 w 20000"/>
              <a:gd name="T71" fmla="*/ 465950 h 20000"/>
              <a:gd name="T72" fmla="*/ 944628 w 20000"/>
              <a:gd name="T73" fmla="*/ 604601 h 20000"/>
              <a:gd name="T74" fmla="*/ 472190 w 20000"/>
              <a:gd name="T75" fmla="*/ 577636 h 20000"/>
              <a:gd name="T76" fmla="*/ 177039 w 20000"/>
              <a:gd name="T77" fmla="*/ 492916 h 20000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</a:gdLst>
            <a:ahLst/>
            <a:cxnLst>
              <a:cxn ang="T78">
                <a:pos x="T0" y="T1"/>
              </a:cxn>
              <a:cxn ang="T79">
                <a:pos x="T2" y="T3"/>
              </a:cxn>
              <a:cxn ang="T80">
                <a:pos x="T4" y="T5"/>
              </a:cxn>
              <a:cxn ang="T81">
                <a:pos x="T6" y="T7"/>
              </a:cxn>
              <a:cxn ang="T82">
                <a:pos x="T8" y="T9"/>
              </a:cxn>
              <a:cxn ang="T83">
                <a:pos x="T10" y="T11"/>
              </a:cxn>
              <a:cxn ang="T84">
                <a:pos x="T12" y="T13"/>
              </a:cxn>
              <a:cxn ang="T85">
                <a:pos x="T14" y="T15"/>
              </a:cxn>
              <a:cxn ang="T86">
                <a:pos x="T16" y="T17"/>
              </a:cxn>
              <a:cxn ang="T87">
                <a:pos x="T18" y="T19"/>
              </a:cxn>
              <a:cxn ang="T88">
                <a:pos x="T20" y="T21"/>
              </a:cxn>
              <a:cxn ang="T89">
                <a:pos x="T22" y="T23"/>
              </a:cxn>
              <a:cxn ang="T90">
                <a:pos x="T24" y="T25"/>
              </a:cxn>
              <a:cxn ang="T91">
                <a:pos x="T26" y="T27"/>
              </a:cxn>
              <a:cxn ang="T92">
                <a:pos x="T28" y="T29"/>
              </a:cxn>
              <a:cxn ang="T93">
                <a:pos x="T30" y="T31"/>
              </a:cxn>
              <a:cxn ang="T94">
                <a:pos x="T32" y="T33"/>
              </a:cxn>
              <a:cxn ang="T95">
                <a:pos x="T34" y="T35"/>
              </a:cxn>
              <a:cxn ang="T96">
                <a:pos x="T36" y="T37"/>
              </a:cxn>
              <a:cxn ang="T97">
                <a:pos x="T38" y="T39"/>
              </a:cxn>
              <a:cxn ang="T98">
                <a:pos x="T40" y="T41"/>
              </a:cxn>
              <a:cxn ang="T99">
                <a:pos x="T42" y="T43"/>
              </a:cxn>
              <a:cxn ang="T100">
                <a:pos x="T44" y="T45"/>
              </a:cxn>
              <a:cxn ang="T101">
                <a:pos x="T46" y="T47"/>
              </a:cxn>
              <a:cxn ang="T102">
                <a:pos x="T48" y="T49"/>
              </a:cxn>
              <a:cxn ang="T103">
                <a:pos x="T50" y="T51"/>
              </a:cxn>
              <a:cxn ang="T104">
                <a:pos x="T52" y="T53"/>
              </a:cxn>
              <a:cxn ang="T105">
                <a:pos x="T54" y="T55"/>
              </a:cxn>
              <a:cxn ang="T106">
                <a:pos x="T56" y="T57"/>
              </a:cxn>
              <a:cxn ang="T107">
                <a:pos x="T58" y="T59"/>
              </a:cxn>
              <a:cxn ang="T108">
                <a:pos x="T60" y="T61"/>
              </a:cxn>
              <a:cxn ang="T109">
                <a:pos x="T62" y="T63"/>
              </a:cxn>
              <a:cxn ang="T110">
                <a:pos x="T64" y="T65"/>
              </a:cxn>
              <a:cxn ang="T111">
                <a:pos x="T66" y="T67"/>
              </a:cxn>
              <a:cxn ang="T112">
                <a:pos x="T68" y="T69"/>
              </a:cxn>
              <a:cxn ang="T113">
                <a:pos x="T70" y="T71"/>
              </a:cxn>
              <a:cxn ang="T114">
                <a:pos x="T72" y="T73"/>
              </a:cxn>
              <a:cxn ang="T115">
                <a:pos x="T74" y="T75"/>
              </a:cxn>
              <a:cxn ang="T116">
                <a:pos x="T76" y="T77"/>
              </a:cxn>
            </a:cxnLst>
            <a:rect l="0" t="0" r="r" b="b"/>
            <a:pathLst>
              <a:path w="20000" h="20000">
                <a:moveTo>
                  <a:pt x="739" y="13545"/>
                </a:moveTo>
                <a:lnTo>
                  <a:pt x="287" y="9735"/>
                </a:lnTo>
                <a:lnTo>
                  <a:pt x="0" y="5820"/>
                </a:lnTo>
                <a:lnTo>
                  <a:pt x="1027" y="2646"/>
                </a:lnTo>
                <a:lnTo>
                  <a:pt x="2218" y="1376"/>
                </a:lnTo>
                <a:lnTo>
                  <a:pt x="3491" y="0"/>
                </a:lnTo>
                <a:lnTo>
                  <a:pt x="4271" y="0"/>
                </a:lnTo>
                <a:lnTo>
                  <a:pt x="6242" y="3386"/>
                </a:lnTo>
                <a:lnTo>
                  <a:pt x="7926" y="4550"/>
                </a:lnTo>
                <a:lnTo>
                  <a:pt x="8214" y="5820"/>
                </a:lnTo>
                <a:lnTo>
                  <a:pt x="9446" y="7725"/>
                </a:lnTo>
                <a:lnTo>
                  <a:pt x="9446" y="6455"/>
                </a:lnTo>
                <a:lnTo>
                  <a:pt x="11211" y="7725"/>
                </a:lnTo>
                <a:lnTo>
                  <a:pt x="12731" y="5820"/>
                </a:lnTo>
                <a:lnTo>
                  <a:pt x="13922" y="5820"/>
                </a:lnTo>
                <a:lnTo>
                  <a:pt x="13922" y="1376"/>
                </a:lnTo>
                <a:lnTo>
                  <a:pt x="15688" y="0"/>
                </a:lnTo>
                <a:lnTo>
                  <a:pt x="16016" y="3386"/>
                </a:lnTo>
                <a:lnTo>
                  <a:pt x="16715" y="4550"/>
                </a:lnTo>
                <a:lnTo>
                  <a:pt x="17947" y="6455"/>
                </a:lnTo>
                <a:lnTo>
                  <a:pt x="19220" y="6455"/>
                </a:lnTo>
                <a:lnTo>
                  <a:pt x="19959" y="6455"/>
                </a:lnTo>
                <a:lnTo>
                  <a:pt x="19220" y="9735"/>
                </a:lnTo>
                <a:lnTo>
                  <a:pt x="16468" y="15873"/>
                </a:lnTo>
                <a:lnTo>
                  <a:pt x="15195" y="15873"/>
                </a:lnTo>
                <a:lnTo>
                  <a:pt x="13922" y="19259"/>
                </a:lnTo>
                <a:lnTo>
                  <a:pt x="13224" y="19259"/>
                </a:lnTo>
                <a:lnTo>
                  <a:pt x="12402" y="19894"/>
                </a:lnTo>
                <a:lnTo>
                  <a:pt x="11992" y="19259"/>
                </a:lnTo>
                <a:lnTo>
                  <a:pt x="10472" y="19894"/>
                </a:lnTo>
                <a:lnTo>
                  <a:pt x="10021" y="19259"/>
                </a:lnTo>
                <a:lnTo>
                  <a:pt x="10472" y="15873"/>
                </a:lnTo>
                <a:lnTo>
                  <a:pt x="9240" y="13545"/>
                </a:lnTo>
                <a:lnTo>
                  <a:pt x="5462" y="10899"/>
                </a:lnTo>
                <a:lnTo>
                  <a:pt x="5216" y="12804"/>
                </a:lnTo>
                <a:lnTo>
                  <a:pt x="3943" y="12804"/>
                </a:lnTo>
                <a:lnTo>
                  <a:pt x="3943" y="16614"/>
                </a:lnTo>
                <a:lnTo>
                  <a:pt x="1971" y="15873"/>
                </a:lnTo>
                <a:lnTo>
                  <a:pt x="739" y="13545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81" name="Freeform 4"/>
          <p:cNvSpPr>
            <a:spLocks/>
          </p:cNvSpPr>
          <p:nvPr/>
        </p:nvSpPr>
        <p:spPr bwMode="auto">
          <a:xfrm>
            <a:off x="5884863" y="722313"/>
            <a:ext cx="146050" cy="82550"/>
          </a:xfrm>
          <a:custGeom>
            <a:avLst/>
            <a:gdLst>
              <a:gd name="T0" fmla="*/ 83081 w 20000"/>
              <a:gd name="T1" fmla="*/ 47549 h 20000"/>
              <a:gd name="T2" fmla="*/ 309349 w 20000"/>
              <a:gd name="T3" fmla="*/ 0 h 20000"/>
              <a:gd name="T4" fmla="*/ 443247 w 20000"/>
              <a:gd name="T5" fmla="*/ 47549 h 20000"/>
              <a:gd name="T6" fmla="*/ 609467 w 20000"/>
              <a:gd name="T7" fmla="*/ 18483 h 20000"/>
              <a:gd name="T8" fmla="*/ 664878 w 20000"/>
              <a:gd name="T9" fmla="*/ 47549 h 20000"/>
              <a:gd name="T10" fmla="*/ 812586 w 20000"/>
              <a:gd name="T11" fmla="*/ 47549 h 20000"/>
              <a:gd name="T12" fmla="*/ 891088 w 20000"/>
              <a:gd name="T13" fmla="*/ 161113 h 20000"/>
              <a:gd name="T14" fmla="*/ 1061893 w 20000"/>
              <a:gd name="T15" fmla="*/ 224503 h 20000"/>
              <a:gd name="T16" fmla="*/ 1029572 w 20000"/>
              <a:gd name="T17" fmla="*/ 306380 h 20000"/>
              <a:gd name="T18" fmla="*/ 812586 w 20000"/>
              <a:gd name="T19" fmla="*/ 338084 h 20000"/>
              <a:gd name="T20" fmla="*/ 664878 w 20000"/>
              <a:gd name="T21" fmla="*/ 290535 h 20000"/>
              <a:gd name="T22" fmla="*/ 609467 w 20000"/>
              <a:gd name="T23" fmla="*/ 290535 h 20000"/>
              <a:gd name="T24" fmla="*/ 530972 w 20000"/>
              <a:gd name="T25" fmla="*/ 211299 h 20000"/>
              <a:gd name="T26" fmla="*/ 360115 w 20000"/>
              <a:gd name="T27" fmla="*/ 129426 h 20000"/>
              <a:gd name="T28" fmla="*/ 166220 w 20000"/>
              <a:gd name="T29" fmla="*/ 176971 h 20000"/>
              <a:gd name="T30" fmla="*/ 83081 w 20000"/>
              <a:gd name="T31" fmla="*/ 211299 h 20000"/>
              <a:gd name="T32" fmla="*/ 0 w 20000"/>
              <a:gd name="T33" fmla="*/ 97719 h 20000"/>
              <a:gd name="T34" fmla="*/ 83081 w 20000"/>
              <a:gd name="T35" fmla="*/ 47549 h 20000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</a:gdLst>
            <a:ahLst/>
            <a:cxnLst>
              <a:cxn ang="T36">
                <a:pos x="T0" y="T1"/>
              </a:cxn>
              <a:cxn ang="T37">
                <a:pos x="T2" y="T3"/>
              </a:cxn>
              <a:cxn ang="T38">
                <a:pos x="T4" y="T5"/>
              </a:cxn>
              <a:cxn ang="T39">
                <a:pos x="T6" y="T7"/>
              </a:cxn>
              <a:cxn ang="T40">
                <a:pos x="T8" y="T9"/>
              </a:cxn>
              <a:cxn ang="T41">
                <a:pos x="T10" y="T11"/>
              </a:cxn>
              <a:cxn ang="T42">
                <a:pos x="T12" y="T13"/>
              </a:cxn>
              <a:cxn ang="T43">
                <a:pos x="T14" y="T15"/>
              </a:cxn>
              <a:cxn ang="T44">
                <a:pos x="T16" y="T17"/>
              </a:cxn>
              <a:cxn ang="T45">
                <a:pos x="T18" y="T19"/>
              </a:cxn>
              <a:cxn ang="T46">
                <a:pos x="T20" y="T21"/>
              </a:cxn>
              <a:cxn ang="T47">
                <a:pos x="T22" y="T23"/>
              </a:cxn>
              <a:cxn ang="T48">
                <a:pos x="T24" y="T25"/>
              </a:cxn>
              <a:cxn ang="T49">
                <a:pos x="T26" y="T27"/>
              </a:cxn>
              <a:cxn ang="T50">
                <a:pos x="T28" y="T29"/>
              </a:cxn>
              <a:cxn ang="T51">
                <a:pos x="T30" y="T31"/>
              </a:cxn>
              <a:cxn ang="T52">
                <a:pos x="T32" y="T33"/>
              </a:cxn>
              <a:cxn ang="T53">
                <a:pos x="T34" y="T35"/>
              </a:cxn>
            </a:cxnLst>
            <a:rect l="0" t="0" r="r" b="b"/>
            <a:pathLst>
              <a:path w="20000" h="20000">
                <a:moveTo>
                  <a:pt x="1558" y="2791"/>
                </a:moveTo>
                <a:lnTo>
                  <a:pt x="5801" y="0"/>
                </a:lnTo>
                <a:lnTo>
                  <a:pt x="8312" y="2791"/>
                </a:lnTo>
                <a:lnTo>
                  <a:pt x="11429" y="1085"/>
                </a:lnTo>
                <a:lnTo>
                  <a:pt x="12468" y="2791"/>
                </a:lnTo>
                <a:lnTo>
                  <a:pt x="15238" y="2791"/>
                </a:lnTo>
                <a:lnTo>
                  <a:pt x="16710" y="9457"/>
                </a:lnTo>
                <a:lnTo>
                  <a:pt x="19913" y="13178"/>
                </a:lnTo>
                <a:lnTo>
                  <a:pt x="19307" y="17984"/>
                </a:lnTo>
                <a:lnTo>
                  <a:pt x="15238" y="19845"/>
                </a:lnTo>
                <a:lnTo>
                  <a:pt x="12468" y="17054"/>
                </a:lnTo>
                <a:lnTo>
                  <a:pt x="11429" y="17054"/>
                </a:lnTo>
                <a:lnTo>
                  <a:pt x="9957" y="12403"/>
                </a:lnTo>
                <a:lnTo>
                  <a:pt x="6753" y="7597"/>
                </a:lnTo>
                <a:lnTo>
                  <a:pt x="3117" y="10388"/>
                </a:lnTo>
                <a:lnTo>
                  <a:pt x="1558" y="12403"/>
                </a:lnTo>
                <a:lnTo>
                  <a:pt x="0" y="5736"/>
                </a:lnTo>
                <a:lnTo>
                  <a:pt x="1558" y="2791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582" name="Freeform 114"/>
          <p:cNvSpPr>
            <a:spLocks/>
          </p:cNvSpPr>
          <p:nvPr/>
        </p:nvSpPr>
        <p:spPr bwMode="auto">
          <a:xfrm>
            <a:off x="6046788" y="2692400"/>
            <a:ext cx="66675" cy="6350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99577 h 20000"/>
              <a:gd name="T4" fmla="*/ 220168 w 20000"/>
              <a:gd name="T5" fmla="*/ 199577 h 20000"/>
              <a:gd name="T6" fmla="*/ 220168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798"/>
                </a:lnTo>
                <a:lnTo>
                  <a:pt x="19810" y="19798"/>
                </a:lnTo>
                <a:lnTo>
                  <a:pt x="1981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6350">
                <a:solidFill>
                  <a:srgbClr val="FFFFFF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162929" name="Freeform 113"/>
          <p:cNvSpPr>
            <a:spLocks/>
          </p:cNvSpPr>
          <p:nvPr/>
        </p:nvSpPr>
        <p:spPr bwMode="auto">
          <a:xfrm>
            <a:off x="6048375" y="2632075"/>
            <a:ext cx="136525" cy="123825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758886 h 20000"/>
              <a:gd name="T4" fmla="*/ 923100 w 20000"/>
              <a:gd name="T5" fmla="*/ 758886 h 20000"/>
              <a:gd name="T6" fmla="*/ 923100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798"/>
                </a:lnTo>
                <a:lnTo>
                  <a:pt x="19810" y="19798"/>
                </a:lnTo>
                <a:lnTo>
                  <a:pt x="1981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21584" name="Freeform 112"/>
          <p:cNvSpPr>
            <a:spLocks/>
          </p:cNvSpPr>
          <p:nvPr/>
        </p:nvSpPr>
        <p:spPr bwMode="auto">
          <a:xfrm>
            <a:off x="6334125" y="5337175"/>
            <a:ext cx="69850" cy="61913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89686 h 20000"/>
              <a:gd name="T4" fmla="*/ 241754 w 20000"/>
              <a:gd name="T5" fmla="*/ 189686 h 20000"/>
              <a:gd name="T6" fmla="*/ 241754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794"/>
                </a:lnTo>
                <a:lnTo>
                  <a:pt x="19820" y="19794"/>
                </a:lnTo>
                <a:lnTo>
                  <a:pt x="1982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6350">
                <a:solidFill>
                  <a:srgbClr val="FFFFFF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162927" name="Freeform 111"/>
          <p:cNvSpPr>
            <a:spLocks/>
          </p:cNvSpPr>
          <p:nvPr/>
        </p:nvSpPr>
        <p:spPr bwMode="auto">
          <a:xfrm>
            <a:off x="6300788" y="5300663"/>
            <a:ext cx="231775" cy="11430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646498 h 20000"/>
              <a:gd name="T4" fmla="*/ 2661808 w 20000"/>
              <a:gd name="T5" fmla="*/ 646498 h 20000"/>
              <a:gd name="T6" fmla="*/ 2661808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794"/>
                </a:lnTo>
                <a:lnTo>
                  <a:pt x="19820" y="19794"/>
                </a:lnTo>
                <a:lnTo>
                  <a:pt x="1982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21586" name="Freeform 108"/>
          <p:cNvSpPr>
            <a:spLocks/>
          </p:cNvSpPr>
          <p:nvPr/>
        </p:nvSpPr>
        <p:spPr bwMode="auto">
          <a:xfrm>
            <a:off x="5403850" y="3394075"/>
            <a:ext cx="69850" cy="6985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241754 h 20000"/>
              <a:gd name="T4" fmla="*/ 241730 w 20000"/>
              <a:gd name="T5" fmla="*/ 241754 h 20000"/>
              <a:gd name="T6" fmla="*/ 241730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20"/>
                </a:lnTo>
                <a:lnTo>
                  <a:pt x="19818" y="19820"/>
                </a:lnTo>
                <a:lnTo>
                  <a:pt x="19818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6350">
                <a:solidFill>
                  <a:srgbClr val="FFFFFF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162923" name="Freeform 107"/>
          <p:cNvSpPr>
            <a:spLocks/>
          </p:cNvSpPr>
          <p:nvPr/>
        </p:nvSpPr>
        <p:spPr bwMode="auto">
          <a:xfrm>
            <a:off x="5403850" y="3390900"/>
            <a:ext cx="171450" cy="153988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174944 h 20000"/>
              <a:gd name="T4" fmla="*/ 1456382 w 20000"/>
              <a:gd name="T5" fmla="*/ 1174944 h 20000"/>
              <a:gd name="T6" fmla="*/ 1456382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20"/>
                </a:lnTo>
                <a:lnTo>
                  <a:pt x="19818" y="19820"/>
                </a:lnTo>
                <a:lnTo>
                  <a:pt x="1981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162922" name="Freeform 106"/>
          <p:cNvSpPr>
            <a:spLocks/>
          </p:cNvSpPr>
          <p:nvPr/>
        </p:nvSpPr>
        <p:spPr bwMode="auto">
          <a:xfrm>
            <a:off x="6565900" y="3546475"/>
            <a:ext cx="152400" cy="15240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150254 h 20000"/>
              <a:gd name="T4" fmla="*/ 1150719 w 20000"/>
              <a:gd name="T5" fmla="*/ 1150254 h 20000"/>
              <a:gd name="T6" fmla="*/ 1150719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10"/>
                </a:lnTo>
                <a:lnTo>
                  <a:pt x="19818" y="19810"/>
                </a:lnTo>
                <a:lnTo>
                  <a:pt x="1981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162920" name="Freeform 104"/>
          <p:cNvSpPr>
            <a:spLocks/>
          </p:cNvSpPr>
          <p:nvPr/>
        </p:nvSpPr>
        <p:spPr bwMode="auto">
          <a:xfrm>
            <a:off x="6804025" y="3068638"/>
            <a:ext cx="96838" cy="166687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375193 h 20000"/>
              <a:gd name="T4" fmla="*/ 464614 w 20000"/>
              <a:gd name="T5" fmla="*/ 1375193 h 20000"/>
              <a:gd name="T6" fmla="*/ 464614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798"/>
                </a:lnTo>
                <a:lnTo>
                  <a:pt x="19818" y="19798"/>
                </a:lnTo>
                <a:lnTo>
                  <a:pt x="1981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162919" name="Freeform 103"/>
          <p:cNvSpPr>
            <a:spLocks/>
          </p:cNvSpPr>
          <p:nvPr/>
        </p:nvSpPr>
        <p:spPr bwMode="auto">
          <a:xfrm>
            <a:off x="6184900" y="4841875"/>
            <a:ext cx="152400" cy="138113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943933 h 20000"/>
              <a:gd name="T4" fmla="*/ 1150833 w 20000"/>
              <a:gd name="T5" fmla="*/ 943933 h 20000"/>
              <a:gd name="T6" fmla="*/ 1150833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794"/>
                </a:lnTo>
                <a:lnTo>
                  <a:pt x="19820" y="19794"/>
                </a:lnTo>
                <a:lnTo>
                  <a:pt x="1982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162915" name="Freeform 99"/>
          <p:cNvSpPr>
            <a:spLocks/>
          </p:cNvSpPr>
          <p:nvPr/>
        </p:nvSpPr>
        <p:spPr bwMode="auto">
          <a:xfrm>
            <a:off x="6084888" y="5013325"/>
            <a:ext cx="104775" cy="168275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403085 h 20000"/>
              <a:gd name="T4" fmla="*/ 543677 w 20000"/>
              <a:gd name="T5" fmla="*/ 1403085 h 20000"/>
              <a:gd name="T6" fmla="*/ 543677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20"/>
                </a:lnTo>
                <a:lnTo>
                  <a:pt x="19810" y="19820"/>
                </a:lnTo>
                <a:lnTo>
                  <a:pt x="1981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162914" name="Freeform 98"/>
          <p:cNvSpPr>
            <a:spLocks/>
          </p:cNvSpPr>
          <p:nvPr/>
        </p:nvSpPr>
        <p:spPr bwMode="auto">
          <a:xfrm>
            <a:off x="5029200" y="5527675"/>
            <a:ext cx="166688" cy="14605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056935 h 20000"/>
              <a:gd name="T4" fmla="*/ 1374934 w 20000"/>
              <a:gd name="T5" fmla="*/ 1056935 h 20000"/>
              <a:gd name="T6" fmla="*/ 1374934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20"/>
                </a:lnTo>
                <a:lnTo>
                  <a:pt x="19794" y="19820"/>
                </a:lnTo>
                <a:lnTo>
                  <a:pt x="1979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162912" name="Freeform 96"/>
          <p:cNvSpPr>
            <a:spLocks/>
          </p:cNvSpPr>
          <p:nvPr/>
        </p:nvSpPr>
        <p:spPr bwMode="auto">
          <a:xfrm>
            <a:off x="4127500" y="5070475"/>
            <a:ext cx="152400" cy="15240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150833 h 20000"/>
              <a:gd name="T4" fmla="*/ 1150833 w 20000"/>
              <a:gd name="T5" fmla="*/ 1150833 h 20000"/>
              <a:gd name="T6" fmla="*/ 1150833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20"/>
                </a:lnTo>
                <a:lnTo>
                  <a:pt x="19820" y="19820"/>
                </a:lnTo>
                <a:lnTo>
                  <a:pt x="1982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162910" name="Freeform 94"/>
          <p:cNvSpPr>
            <a:spLocks/>
          </p:cNvSpPr>
          <p:nvPr/>
        </p:nvSpPr>
        <p:spPr bwMode="auto">
          <a:xfrm>
            <a:off x="5651500" y="5445125"/>
            <a:ext cx="152400" cy="13970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965949 h 20000"/>
              <a:gd name="T4" fmla="*/ 1149325 w 20000"/>
              <a:gd name="T5" fmla="*/ 965949 h 20000"/>
              <a:gd name="T6" fmla="*/ 1149325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798"/>
                </a:lnTo>
                <a:lnTo>
                  <a:pt x="19794" y="19798"/>
                </a:lnTo>
                <a:lnTo>
                  <a:pt x="1979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162909" name="Freeform 93"/>
          <p:cNvSpPr>
            <a:spLocks/>
          </p:cNvSpPr>
          <p:nvPr/>
        </p:nvSpPr>
        <p:spPr bwMode="auto">
          <a:xfrm>
            <a:off x="5867400" y="5300663"/>
            <a:ext cx="173038" cy="15240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150254 h 20000"/>
              <a:gd name="T4" fmla="*/ 1481690 w 20000"/>
              <a:gd name="T5" fmla="*/ 1150254 h 20000"/>
              <a:gd name="T6" fmla="*/ 1481690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10"/>
                </a:lnTo>
                <a:lnTo>
                  <a:pt x="19794" y="19810"/>
                </a:lnTo>
                <a:lnTo>
                  <a:pt x="1979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162908" name="Freeform 92"/>
          <p:cNvSpPr>
            <a:spLocks/>
          </p:cNvSpPr>
          <p:nvPr/>
        </p:nvSpPr>
        <p:spPr bwMode="auto">
          <a:xfrm>
            <a:off x="3746500" y="2555875"/>
            <a:ext cx="152400" cy="15240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150719 h 20000"/>
              <a:gd name="T4" fmla="*/ 1150833 w 20000"/>
              <a:gd name="T5" fmla="*/ 1150719 h 20000"/>
              <a:gd name="T6" fmla="*/ 1150833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18"/>
                </a:lnTo>
                <a:lnTo>
                  <a:pt x="19820" y="19818"/>
                </a:lnTo>
                <a:lnTo>
                  <a:pt x="1982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162907" name="Freeform 91"/>
          <p:cNvSpPr>
            <a:spLocks/>
          </p:cNvSpPr>
          <p:nvPr/>
        </p:nvSpPr>
        <p:spPr bwMode="auto">
          <a:xfrm>
            <a:off x="7308850" y="3789363"/>
            <a:ext cx="152400" cy="15240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150719 h 20000"/>
              <a:gd name="T4" fmla="*/ 1149561 w 20000"/>
              <a:gd name="T5" fmla="*/ 1150719 h 20000"/>
              <a:gd name="T6" fmla="*/ 1149561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18"/>
                </a:lnTo>
                <a:lnTo>
                  <a:pt x="19798" y="19818"/>
                </a:lnTo>
                <a:lnTo>
                  <a:pt x="1979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162906" name="Freeform 90"/>
          <p:cNvSpPr>
            <a:spLocks/>
          </p:cNvSpPr>
          <p:nvPr/>
        </p:nvSpPr>
        <p:spPr bwMode="auto">
          <a:xfrm>
            <a:off x="7023100" y="3622675"/>
            <a:ext cx="152400" cy="14605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056825 h 20000"/>
              <a:gd name="T4" fmla="*/ 1149561 w 20000"/>
              <a:gd name="T5" fmla="*/ 1056825 h 20000"/>
              <a:gd name="T6" fmla="*/ 1149561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18"/>
                </a:lnTo>
                <a:lnTo>
                  <a:pt x="19798" y="19818"/>
                </a:lnTo>
                <a:lnTo>
                  <a:pt x="1979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21599" name="Freeform 89"/>
          <p:cNvSpPr>
            <a:spLocks/>
          </p:cNvSpPr>
          <p:nvPr/>
        </p:nvSpPr>
        <p:spPr bwMode="auto">
          <a:xfrm>
            <a:off x="3854450" y="3273425"/>
            <a:ext cx="69850" cy="6985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241754 h 20000"/>
              <a:gd name="T4" fmla="*/ 241754 w 20000"/>
              <a:gd name="T5" fmla="*/ 241754 h 20000"/>
              <a:gd name="T6" fmla="*/ 241754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20"/>
                </a:lnTo>
                <a:lnTo>
                  <a:pt x="19820" y="19820"/>
                </a:lnTo>
                <a:lnTo>
                  <a:pt x="1982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6350">
                <a:solidFill>
                  <a:srgbClr val="FFFFFF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162904" name="Freeform 88"/>
          <p:cNvSpPr>
            <a:spLocks/>
          </p:cNvSpPr>
          <p:nvPr/>
        </p:nvSpPr>
        <p:spPr bwMode="auto">
          <a:xfrm>
            <a:off x="3854450" y="3241675"/>
            <a:ext cx="122238" cy="103188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527595 h 20000"/>
              <a:gd name="T4" fmla="*/ 740383 w 20000"/>
              <a:gd name="T5" fmla="*/ 527595 h 20000"/>
              <a:gd name="T6" fmla="*/ 740383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20"/>
                </a:lnTo>
                <a:lnTo>
                  <a:pt x="19820" y="19820"/>
                </a:lnTo>
                <a:lnTo>
                  <a:pt x="1982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21601" name="Freeform 87"/>
          <p:cNvSpPr>
            <a:spLocks/>
          </p:cNvSpPr>
          <p:nvPr/>
        </p:nvSpPr>
        <p:spPr bwMode="auto">
          <a:xfrm>
            <a:off x="3600450" y="3232150"/>
            <a:ext cx="63500" cy="61913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89686 h 20000"/>
              <a:gd name="T4" fmla="*/ 199577 w 20000"/>
              <a:gd name="T5" fmla="*/ 189686 h 20000"/>
              <a:gd name="T6" fmla="*/ 199577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794"/>
                </a:lnTo>
                <a:lnTo>
                  <a:pt x="19798" y="19794"/>
                </a:lnTo>
                <a:lnTo>
                  <a:pt x="19798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6350">
                <a:solidFill>
                  <a:srgbClr val="FFFFFF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162902" name="Freeform 86"/>
          <p:cNvSpPr>
            <a:spLocks/>
          </p:cNvSpPr>
          <p:nvPr/>
        </p:nvSpPr>
        <p:spPr bwMode="auto">
          <a:xfrm>
            <a:off x="3600450" y="3165475"/>
            <a:ext cx="146050" cy="130175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838548 h 20000"/>
              <a:gd name="T4" fmla="*/ 1055759 w 20000"/>
              <a:gd name="T5" fmla="*/ 838548 h 20000"/>
              <a:gd name="T6" fmla="*/ 1055759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794"/>
                </a:lnTo>
                <a:lnTo>
                  <a:pt x="19798" y="19794"/>
                </a:lnTo>
                <a:lnTo>
                  <a:pt x="1979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21603" name="Freeform 85"/>
          <p:cNvSpPr>
            <a:spLocks/>
          </p:cNvSpPr>
          <p:nvPr/>
        </p:nvSpPr>
        <p:spPr bwMode="auto">
          <a:xfrm>
            <a:off x="4256088" y="3151188"/>
            <a:ext cx="66675" cy="6985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241754 h 20000"/>
              <a:gd name="T4" fmla="*/ 220168 w 20000"/>
              <a:gd name="T5" fmla="*/ 241754 h 20000"/>
              <a:gd name="T6" fmla="*/ 220168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20"/>
                </a:lnTo>
                <a:lnTo>
                  <a:pt x="19810" y="19820"/>
                </a:lnTo>
                <a:lnTo>
                  <a:pt x="1981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6350">
                <a:solidFill>
                  <a:srgbClr val="FFFFFF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162900" name="Freeform 84"/>
          <p:cNvSpPr>
            <a:spLocks/>
          </p:cNvSpPr>
          <p:nvPr/>
        </p:nvSpPr>
        <p:spPr bwMode="auto">
          <a:xfrm>
            <a:off x="4256088" y="3089275"/>
            <a:ext cx="101600" cy="13335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881110 h 20000"/>
              <a:gd name="T4" fmla="*/ 511226 w 20000"/>
              <a:gd name="T5" fmla="*/ 881110 h 20000"/>
              <a:gd name="T6" fmla="*/ 511226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20"/>
                </a:lnTo>
                <a:lnTo>
                  <a:pt x="19810" y="19820"/>
                </a:lnTo>
                <a:lnTo>
                  <a:pt x="1981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21605" name="Freeform 83"/>
          <p:cNvSpPr>
            <a:spLocks/>
          </p:cNvSpPr>
          <p:nvPr/>
        </p:nvSpPr>
        <p:spPr bwMode="auto">
          <a:xfrm>
            <a:off x="4116388" y="3381375"/>
            <a:ext cx="69850" cy="6985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241754 h 20000"/>
              <a:gd name="T4" fmla="*/ 241754 w 20000"/>
              <a:gd name="T5" fmla="*/ 241754 h 20000"/>
              <a:gd name="T6" fmla="*/ 241754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20"/>
                </a:lnTo>
                <a:lnTo>
                  <a:pt x="19820" y="19820"/>
                </a:lnTo>
                <a:lnTo>
                  <a:pt x="1982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6350">
                <a:solidFill>
                  <a:srgbClr val="FFFFFF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162898" name="Freeform 82"/>
          <p:cNvSpPr>
            <a:spLocks/>
          </p:cNvSpPr>
          <p:nvPr/>
        </p:nvSpPr>
        <p:spPr bwMode="auto">
          <a:xfrm>
            <a:off x="4127500" y="3317875"/>
            <a:ext cx="152400" cy="134938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902222 h 20000"/>
              <a:gd name="T4" fmla="*/ 1150833 w 20000"/>
              <a:gd name="T5" fmla="*/ 902222 h 20000"/>
              <a:gd name="T6" fmla="*/ 1150833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20"/>
                </a:lnTo>
                <a:lnTo>
                  <a:pt x="19820" y="19820"/>
                </a:lnTo>
                <a:lnTo>
                  <a:pt x="1982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162895" name="Freeform 79"/>
          <p:cNvSpPr>
            <a:spLocks/>
          </p:cNvSpPr>
          <p:nvPr/>
        </p:nvSpPr>
        <p:spPr bwMode="auto">
          <a:xfrm>
            <a:off x="5651500" y="1412875"/>
            <a:ext cx="142875" cy="15240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150254 h 20000"/>
              <a:gd name="T4" fmla="*/ 1010969 w 20000"/>
              <a:gd name="T5" fmla="*/ 1150254 h 20000"/>
              <a:gd name="T6" fmla="*/ 1010969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10"/>
                </a:lnTo>
                <a:lnTo>
                  <a:pt x="19810" y="19810"/>
                </a:lnTo>
                <a:lnTo>
                  <a:pt x="1981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162894" name="Freeform 78"/>
          <p:cNvSpPr>
            <a:spLocks/>
          </p:cNvSpPr>
          <p:nvPr/>
        </p:nvSpPr>
        <p:spPr bwMode="auto">
          <a:xfrm>
            <a:off x="5922963" y="1260475"/>
            <a:ext cx="98425" cy="15240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149325 h 20000"/>
              <a:gd name="T4" fmla="*/ 479773 w 20000"/>
              <a:gd name="T5" fmla="*/ 1149325 h 20000"/>
              <a:gd name="T6" fmla="*/ 479773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794"/>
                </a:lnTo>
                <a:lnTo>
                  <a:pt x="19810" y="19794"/>
                </a:lnTo>
                <a:lnTo>
                  <a:pt x="1981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162893" name="Freeform 77"/>
          <p:cNvSpPr>
            <a:spLocks/>
          </p:cNvSpPr>
          <p:nvPr/>
        </p:nvSpPr>
        <p:spPr bwMode="auto">
          <a:xfrm>
            <a:off x="6184900" y="1412875"/>
            <a:ext cx="76200" cy="15240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150833 h 20000"/>
              <a:gd name="T4" fmla="*/ 287331 w 20000"/>
              <a:gd name="T5" fmla="*/ 1150833 h 20000"/>
              <a:gd name="T6" fmla="*/ 287331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20"/>
                </a:lnTo>
                <a:lnTo>
                  <a:pt x="19794" y="19820"/>
                </a:lnTo>
                <a:lnTo>
                  <a:pt x="1979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162891" name="Freeform 75"/>
          <p:cNvSpPr>
            <a:spLocks/>
          </p:cNvSpPr>
          <p:nvPr/>
        </p:nvSpPr>
        <p:spPr bwMode="auto">
          <a:xfrm>
            <a:off x="5508625" y="1844675"/>
            <a:ext cx="136525" cy="163513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324791 h 20000"/>
              <a:gd name="T4" fmla="*/ 922356 w 20000"/>
              <a:gd name="T5" fmla="*/ 1324791 h 20000"/>
              <a:gd name="T6" fmla="*/ 922356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20"/>
                </a:lnTo>
                <a:lnTo>
                  <a:pt x="19794" y="19820"/>
                </a:lnTo>
                <a:lnTo>
                  <a:pt x="1979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162890" name="Freeform 74"/>
          <p:cNvSpPr>
            <a:spLocks/>
          </p:cNvSpPr>
          <p:nvPr/>
        </p:nvSpPr>
        <p:spPr bwMode="auto">
          <a:xfrm>
            <a:off x="5118100" y="5299075"/>
            <a:ext cx="152400" cy="142875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010969 h 20000"/>
              <a:gd name="T4" fmla="*/ 1149325 w 20000"/>
              <a:gd name="T5" fmla="*/ 1010969 h 20000"/>
              <a:gd name="T6" fmla="*/ 1149325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10"/>
                </a:lnTo>
                <a:lnTo>
                  <a:pt x="19794" y="19810"/>
                </a:lnTo>
                <a:lnTo>
                  <a:pt x="1979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162888" name="Freeform 72"/>
          <p:cNvSpPr>
            <a:spLocks/>
          </p:cNvSpPr>
          <p:nvPr/>
        </p:nvSpPr>
        <p:spPr bwMode="auto">
          <a:xfrm>
            <a:off x="4211638" y="5516563"/>
            <a:ext cx="152400" cy="15875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247100 h 20000"/>
              <a:gd name="T4" fmla="*/ 1150833 w 20000"/>
              <a:gd name="T5" fmla="*/ 1247100 h 20000"/>
              <a:gd name="T6" fmla="*/ 1150833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794"/>
                </a:lnTo>
                <a:lnTo>
                  <a:pt x="19820" y="19794"/>
                </a:lnTo>
                <a:lnTo>
                  <a:pt x="1982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21613" name="Freeform 71"/>
          <p:cNvSpPr>
            <a:spLocks/>
          </p:cNvSpPr>
          <p:nvPr/>
        </p:nvSpPr>
        <p:spPr bwMode="auto">
          <a:xfrm>
            <a:off x="5614988" y="5915025"/>
            <a:ext cx="69850" cy="66675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220168 h 20000"/>
              <a:gd name="T4" fmla="*/ 241754 w 20000"/>
              <a:gd name="T5" fmla="*/ 220168 h 20000"/>
              <a:gd name="T6" fmla="*/ 241754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10"/>
                </a:lnTo>
                <a:lnTo>
                  <a:pt x="19820" y="19810"/>
                </a:lnTo>
                <a:lnTo>
                  <a:pt x="1982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6350">
                <a:solidFill>
                  <a:srgbClr val="FFFFFF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162886" name="Freeform 70"/>
          <p:cNvSpPr>
            <a:spLocks/>
          </p:cNvSpPr>
          <p:nvPr/>
        </p:nvSpPr>
        <p:spPr bwMode="auto">
          <a:xfrm>
            <a:off x="5499100" y="5832475"/>
            <a:ext cx="185738" cy="15240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150254 h 20000"/>
              <a:gd name="T4" fmla="*/ 1709403 w 20000"/>
              <a:gd name="T5" fmla="*/ 1150254 h 20000"/>
              <a:gd name="T6" fmla="*/ 1709403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10"/>
                </a:lnTo>
                <a:lnTo>
                  <a:pt x="19820" y="19810"/>
                </a:lnTo>
                <a:lnTo>
                  <a:pt x="1982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162884" name="Freeform 68"/>
          <p:cNvSpPr>
            <a:spLocks/>
          </p:cNvSpPr>
          <p:nvPr/>
        </p:nvSpPr>
        <p:spPr bwMode="auto">
          <a:xfrm>
            <a:off x="7235825" y="2492375"/>
            <a:ext cx="187325" cy="169863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427809 h 20000"/>
              <a:gd name="T4" fmla="*/ 1737861 w 20000"/>
              <a:gd name="T5" fmla="*/ 1427809 h 20000"/>
              <a:gd name="T6" fmla="*/ 1737861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794"/>
                </a:lnTo>
                <a:lnTo>
                  <a:pt x="19810" y="19794"/>
                </a:lnTo>
                <a:lnTo>
                  <a:pt x="1981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162882" name="Freeform 66"/>
          <p:cNvSpPr>
            <a:spLocks/>
          </p:cNvSpPr>
          <p:nvPr/>
        </p:nvSpPr>
        <p:spPr bwMode="auto">
          <a:xfrm>
            <a:off x="7164388" y="2781300"/>
            <a:ext cx="131762" cy="10160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511485 h 20000"/>
              <a:gd name="T4" fmla="*/ 860248 w 20000"/>
              <a:gd name="T5" fmla="*/ 511485 h 20000"/>
              <a:gd name="T6" fmla="*/ 860248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20"/>
                </a:lnTo>
                <a:lnTo>
                  <a:pt x="19820" y="19820"/>
                </a:lnTo>
                <a:lnTo>
                  <a:pt x="1982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21617" name="Freeform 65"/>
          <p:cNvSpPr>
            <a:spLocks/>
          </p:cNvSpPr>
          <p:nvPr/>
        </p:nvSpPr>
        <p:spPr bwMode="auto">
          <a:xfrm>
            <a:off x="7321550" y="2951163"/>
            <a:ext cx="63500" cy="66675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220168 h 20000"/>
              <a:gd name="T4" fmla="*/ 199577 w 20000"/>
              <a:gd name="T5" fmla="*/ 220168 h 20000"/>
              <a:gd name="T6" fmla="*/ 199577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10"/>
                </a:lnTo>
                <a:lnTo>
                  <a:pt x="19798" y="19810"/>
                </a:lnTo>
                <a:lnTo>
                  <a:pt x="19798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6350">
                <a:solidFill>
                  <a:srgbClr val="FFFFFF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162880" name="Freeform 64"/>
          <p:cNvSpPr>
            <a:spLocks/>
          </p:cNvSpPr>
          <p:nvPr/>
        </p:nvSpPr>
        <p:spPr bwMode="auto">
          <a:xfrm>
            <a:off x="7308850" y="2924175"/>
            <a:ext cx="76200" cy="138113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944700 h 20000"/>
              <a:gd name="T4" fmla="*/ 287388 w 20000"/>
              <a:gd name="T5" fmla="*/ 944700 h 20000"/>
              <a:gd name="T6" fmla="*/ 287388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10"/>
                </a:lnTo>
                <a:lnTo>
                  <a:pt x="19798" y="19810"/>
                </a:lnTo>
                <a:lnTo>
                  <a:pt x="1979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21619" name="Freeform 63"/>
          <p:cNvSpPr>
            <a:spLocks/>
          </p:cNvSpPr>
          <p:nvPr/>
        </p:nvSpPr>
        <p:spPr bwMode="auto">
          <a:xfrm>
            <a:off x="6386513" y="4130675"/>
            <a:ext cx="69850" cy="6985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241754 h 20000"/>
              <a:gd name="T4" fmla="*/ 241754 w 20000"/>
              <a:gd name="T5" fmla="*/ 241754 h 20000"/>
              <a:gd name="T6" fmla="*/ 241754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20"/>
                </a:lnTo>
                <a:lnTo>
                  <a:pt x="19820" y="19820"/>
                </a:lnTo>
                <a:lnTo>
                  <a:pt x="1982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6350">
                <a:solidFill>
                  <a:srgbClr val="FFFFFF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620" name="Freeform 62"/>
          <p:cNvSpPr>
            <a:spLocks/>
          </p:cNvSpPr>
          <p:nvPr/>
        </p:nvSpPr>
        <p:spPr bwMode="auto">
          <a:xfrm>
            <a:off x="6386513" y="4130675"/>
            <a:ext cx="69850" cy="6985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241754 h 20000"/>
              <a:gd name="T4" fmla="*/ 241754 w 20000"/>
              <a:gd name="T5" fmla="*/ 241754 h 20000"/>
              <a:gd name="T6" fmla="*/ 241754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20"/>
                </a:lnTo>
                <a:lnTo>
                  <a:pt x="19820" y="19820"/>
                </a:lnTo>
                <a:lnTo>
                  <a:pt x="19820" y="0"/>
                </a:lnTo>
                <a:lnTo>
                  <a:pt x="0" y="0"/>
                </a:lnTo>
                <a:close/>
              </a:path>
            </a:pathLst>
          </a:custGeom>
          <a:noFill/>
          <a:ln w="63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162877" name="Freeform 61"/>
          <p:cNvSpPr>
            <a:spLocks/>
          </p:cNvSpPr>
          <p:nvPr/>
        </p:nvSpPr>
        <p:spPr bwMode="auto">
          <a:xfrm>
            <a:off x="6443663" y="4292600"/>
            <a:ext cx="146050" cy="153988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173404 h 20000"/>
              <a:gd name="T4" fmla="*/ 1056825 w 20000"/>
              <a:gd name="T5" fmla="*/ 1173404 h 20000"/>
              <a:gd name="T6" fmla="*/ 1056825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794"/>
                </a:lnTo>
                <a:lnTo>
                  <a:pt x="19818" y="19794"/>
                </a:lnTo>
                <a:lnTo>
                  <a:pt x="1981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162876" name="Freeform 60"/>
          <p:cNvSpPr>
            <a:spLocks/>
          </p:cNvSpPr>
          <p:nvPr/>
        </p:nvSpPr>
        <p:spPr bwMode="auto">
          <a:xfrm>
            <a:off x="6261100" y="4003675"/>
            <a:ext cx="214313" cy="22225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2447528 h 20000"/>
              <a:gd name="T4" fmla="*/ 2272854 w 20000"/>
              <a:gd name="T5" fmla="*/ 2447528 h 20000"/>
              <a:gd name="T6" fmla="*/ 2272854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20"/>
                </a:lnTo>
                <a:lnTo>
                  <a:pt x="19794" y="19820"/>
                </a:lnTo>
                <a:lnTo>
                  <a:pt x="1979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21623" name="Freeform 59"/>
          <p:cNvSpPr>
            <a:spLocks/>
          </p:cNvSpPr>
          <p:nvPr/>
        </p:nvSpPr>
        <p:spPr bwMode="auto">
          <a:xfrm>
            <a:off x="6373813" y="3548063"/>
            <a:ext cx="63500" cy="6985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241754 h 20000"/>
              <a:gd name="T4" fmla="*/ 199577 w 20000"/>
              <a:gd name="T5" fmla="*/ 241754 h 20000"/>
              <a:gd name="T6" fmla="*/ 199577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20"/>
                </a:lnTo>
                <a:lnTo>
                  <a:pt x="19798" y="19820"/>
                </a:lnTo>
                <a:lnTo>
                  <a:pt x="19798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6350">
                <a:solidFill>
                  <a:srgbClr val="FFFFFF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162874" name="Freeform 58"/>
          <p:cNvSpPr>
            <a:spLocks/>
          </p:cNvSpPr>
          <p:nvPr/>
        </p:nvSpPr>
        <p:spPr bwMode="auto">
          <a:xfrm>
            <a:off x="6372225" y="3500438"/>
            <a:ext cx="98425" cy="149225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103385 h 20000"/>
              <a:gd name="T4" fmla="*/ 479482 w 20000"/>
              <a:gd name="T5" fmla="*/ 1103385 h 20000"/>
              <a:gd name="T6" fmla="*/ 479482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20"/>
                </a:lnTo>
                <a:lnTo>
                  <a:pt x="19798" y="19820"/>
                </a:lnTo>
                <a:lnTo>
                  <a:pt x="1979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162873" name="Freeform 57"/>
          <p:cNvSpPr>
            <a:spLocks/>
          </p:cNvSpPr>
          <p:nvPr/>
        </p:nvSpPr>
        <p:spPr bwMode="auto">
          <a:xfrm>
            <a:off x="6826250" y="4230688"/>
            <a:ext cx="196850" cy="153987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173389 h 20000"/>
              <a:gd name="T4" fmla="*/ 1917536 w 20000"/>
              <a:gd name="T5" fmla="*/ 1173389 h 20000"/>
              <a:gd name="T6" fmla="*/ 1917536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794"/>
                </a:lnTo>
                <a:lnTo>
                  <a:pt x="19794" y="19794"/>
                </a:lnTo>
                <a:lnTo>
                  <a:pt x="1979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21626" name="Freeform 45"/>
          <p:cNvSpPr>
            <a:spLocks/>
          </p:cNvSpPr>
          <p:nvPr/>
        </p:nvSpPr>
        <p:spPr bwMode="auto">
          <a:xfrm>
            <a:off x="5219700" y="2565400"/>
            <a:ext cx="69850" cy="6985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241730 h 20000"/>
              <a:gd name="T4" fmla="*/ 241730 w 20000"/>
              <a:gd name="T5" fmla="*/ 241730 h 20000"/>
              <a:gd name="T6" fmla="*/ 241730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18"/>
                </a:lnTo>
                <a:lnTo>
                  <a:pt x="19818" y="19818"/>
                </a:lnTo>
                <a:lnTo>
                  <a:pt x="19818" y="0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6350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627" name="Freeform 43"/>
          <p:cNvSpPr>
            <a:spLocks/>
          </p:cNvSpPr>
          <p:nvPr/>
        </p:nvSpPr>
        <p:spPr bwMode="auto">
          <a:xfrm>
            <a:off x="4859338" y="2349500"/>
            <a:ext cx="69850" cy="6985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241730 h 20000"/>
              <a:gd name="T4" fmla="*/ 241730 w 20000"/>
              <a:gd name="T5" fmla="*/ 241730 h 20000"/>
              <a:gd name="T6" fmla="*/ 241730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18"/>
                </a:lnTo>
                <a:lnTo>
                  <a:pt x="19818" y="19818"/>
                </a:lnTo>
                <a:lnTo>
                  <a:pt x="19818" y="0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6350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628" name="Freeform 37"/>
          <p:cNvSpPr>
            <a:spLocks/>
          </p:cNvSpPr>
          <p:nvPr/>
        </p:nvSpPr>
        <p:spPr bwMode="auto">
          <a:xfrm>
            <a:off x="5148263" y="2420938"/>
            <a:ext cx="66675" cy="6985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241754 h 20000"/>
              <a:gd name="T4" fmla="*/ 220168 w 20000"/>
              <a:gd name="T5" fmla="*/ 241754 h 20000"/>
              <a:gd name="T6" fmla="*/ 220168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20"/>
                </a:lnTo>
                <a:lnTo>
                  <a:pt x="19810" y="19820"/>
                </a:lnTo>
                <a:lnTo>
                  <a:pt x="19810" y="0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6350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21629" name="Freeform 35"/>
          <p:cNvSpPr>
            <a:spLocks/>
          </p:cNvSpPr>
          <p:nvPr/>
        </p:nvSpPr>
        <p:spPr bwMode="auto">
          <a:xfrm>
            <a:off x="4914900" y="2038350"/>
            <a:ext cx="66675" cy="6350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99577 h 20000"/>
              <a:gd name="T4" fmla="*/ 220168 w 20000"/>
              <a:gd name="T5" fmla="*/ 199577 h 20000"/>
              <a:gd name="T6" fmla="*/ 220168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798"/>
                </a:lnTo>
                <a:lnTo>
                  <a:pt x="19810" y="19798"/>
                </a:lnTo>
                <a:lnTo>
                  <a:pt x="1981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6350">
                <a:solidFill>
                  <a:srgbClr val="FFFFFF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162850" name="Freeform 34"/>
          <p:cNvSpPr>
            <a:spLocks/>
          </p:cNvSpPr>
          <p:nvPr/>
        </p:nvSpPr>
        <p:spPr bwMode="auto">
          <a:xfrm>
            <a:off x="4813300" y="1946275"/>
            <a:ext cx="168275" cy="155575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197959 h 20000"/>
              <a:gd name="T4" fmla="*/ 1402370 w 20000"/>
              <a:gd name="T5" fmla="*/ 1197959 h 20000"/>
              <a:gd name="T6" fmla="*/ 1402370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798"/>
                </a:lnTo>
                <a:lnTo>
                  <a:pt x="19810" y="19798"/>
                </a:lnTo>
                <a:lnTo>
                  <a:pt x="1981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21631" name="Freeform 31"/>
          <p:cNvSpPr>
            <a:spLocks/>
          </p:cNvSpPr>
          <p:nvPr/>
        </p:nvSpPr>
        <p:spPr bwMode="auto">
          <a:xfrm>
            <a:off x="4267200" y="3808413"/>
            <a:ext cx="69850" cy="6985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241754 h 20000"/>
              <a:gd name="T4" fmla="*/ 241754 w 20000"/>
              <a:gd name="T5" fmla="*/ 241754 h 20000"/>
              <a:gd name="T6" fmla="*/ 241754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20"/>
                </a:lnTo>
                <a:lnTo>
                  <a:pt x="19820" y="19820"/>
                </a:lnTo>
                <a:lnTo>
                  <a:pt x="1982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6350">
                <a:solidFill>
                  <a:srgbClr val="FFFFFF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162846" name="Freeform 30"/>
          <p:cNvSpPr>
            <a:spLocks/>
          </p:cNvSpPr>
          <p:nvPr/>
        </p:nvSpPr>
        <p:spPr bwMode="auto">
          <a:xfrm>
            <a:off x="4203700" y="3698875"/>
            <a:ext cx="133350" cy="180975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622857 h 20000"/>
              <a:gd name="T4" fmla="*/ 881110 w 20000"/>
              <a:gd name="T5" fmla="*/ 1622857 h 20000"/>
              <a:gd name="T6" fmla="*/ 881110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20"/>
                </a:lnTo>
                <a:lnTo>
                  <a:pt x="19820" y="19820"/>
                </a:lnTo>
                <a:lnTo>
                  <a:pt x="1982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21633" name="Freeform 27"/>
          <p:cNvSpPr>
            <a:spLocks/>
          </p:cNvSpPr>
          <p:nvPr/>
        </p:nvSpPr>
        <p:spPr bwMode="auto">
          <a:xfrm>
            <a:off x="4975225" y="5153025"/>
            <a:ext cx="69850" cy="6985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241730 h 20000"/>
              <a:gd name="T4" fmla="*/ 241754 w 20000"/>
              <a:gd name="T5" fmla="*/ 241730 h 20000"/>
              <a:gd name="T6" fmla="*/ 241754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18"/>
                </a:lnTo>
                <a:lnTo>
                  <a:pt x="19820" y="19818"/>
                </a:lnTo>
                <a:lnTo>
                  <a:pt x="1982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6350">
                <a:solidFill>
                  <a:srgbClr val="FFFFFF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162842" name="Freeform 26"/>
          <p:cNvSpPr>
            <a:spLocks/>
          </p:cNvSpPr>
          <p:nvPr/>
        </p:nvSpPr>
        <p:spPr bwMode="auto">
          <a:xfrm>
            <a:off x="4975225" y="5070475"/>
            <a:ext cx="142875" cy="15240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150719 h 20000"/>
              <a:gd name="T4" fmla="*/ 1011476 w 20000"/>
              <a:gd name="T5" fmla="*/ 1150719 h 20000"/>
              <a:gd name="T6" fmla="*/ 1011476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18"/>
                </a:lnTo>
                <a:lnTo>
                  <a:pt x="19820" y="19818"/>
                </a:lnTo>
                <a:lnTo>
                  <a:pt x="1982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162839" name="Freeform 23"/>
          <p:cNvSpPr>
            <a:spLocks/>
          </p:cNvSpPr>
          <p:nvPr/>
        </p:nvSpPr>
        <p:spPr bwMode="auto">
          <a:xfrm>
            <a:off x="5414963" y="4689475"/>
            <a:ext cx="161925" cy="141288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988635 h 20000"/>
              <a:gd name="T4" fmla="*/ 1298533 w 20000"/>
              <a:gd name="T5" fmla="*/ 988635 h 20000"/>
              <a:gd name="T6" fmla="*/ 1298533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10"/>
                </a:lnTo>
                <a:lnTo>
                  <a:pt x="19810" y="19810"/>
                </a:lnTo>
                <a:lnTo>
                  <a:pt x="1981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162838" name="Freeform 22"/>
          <p:cNvSpPr>
            <a:spLocks/>
          </p:cNvSpPr>
          <p:nvPr/>
        </p:nvSpPr>
        <p:spPr bwMode="auto">
          <a:xfrm>
            <a:off x="4965700" y="4460875"/>
            <a:ext cx="219075" cy="22860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2588072 h 20000"/>
              <a:gd name="T4" fmla="*/ 2376898 w 20000"/>
              <a:gd name="T5" fmla="*/ 2588072 h 20000"/>
              <a:gd name="T6" fmla="*/ 2376898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10"/>
                </a:lnTo>
                <a:lnTo>
                  <a:pt x="19810" y="19810"/>
                </a:lnTo>
                <a:lnTo>
                  <a:pt x="1981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21637" name="Freeform 21"/>
          <p:cNvSpPr>
            <a:spLocks/>
          </p:cNvSpPr>
          <p:nvPr/>
        </p:nvSpPr>
        <p:spPr bwMode="auto">
          <a:xfrm>
            <a:off x="7132638" y="3019425"/>
            <a:ext cx="69850" cy="6985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241754 h 20000"/>
              <a:gd name="T4" fmla="*/ 241754 w 20000"/>
              <a:gd name="T5" fmla="*/ 241754 h 20000"/>
              <a:gd name="T6" fmla="*/ 241754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20"/>
                </a:lnTo>
                <a:lnTo>
                  <a:pt x="19820" y="19820"/>
                </a:lnTo>
                <a:lnTo>
                  <a:pt x="1982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6350">
                <a:solidFill>
                  <a:srgbClr val="FFFFFF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162836" name="Freeform 20"/>
          <p:cNvSpPr>
            <a:spLocks/>
          </p:cNvSpPr>
          <p:nvPr/>
        </p:nvSpPr>
        <p:spPr bwMode="auto">
          <a:xfrm>
            <a:off x="7019925" y="2997200"/>
            <a:ext cx="179388" cy="96838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464658 h 20000"/>
              <a:gd name="T4" fmla="*/ 1594526 w 20000"/>
              <a:gd name="T5" fmla="*/ 464658 h 20000"/>
              <a:gd name="T6" fmla="*/ 1594526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20"/>
                </a:lnTo>
                <a:lnTo>
                  <a:pt x="19820" y="19820"/>
                </a:lnTo>
                <a:lnTo>
                  <a:pt x="1982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21639" name="Freeform 19"/>
          <p:cNvSpPr>
            <a:spLocks/>
          </p:cNvSpPr>
          <p:nvPr/>
        </p:nvSpPr>
        <p:spPr bwMode="auto">
          <a:xfrm>
            <a:off x="5041900" y="2860675"/>
            <a:ext cx="66675" cy="66675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220168 h 20000"/>
              <a:gd name="T4" fmla="*/ 220168 w 20000"/>
              <a:gd name="T5" fmla="*/ 220168 h 20000"/>
              <a:gd name="T6" fmla="*/ 220168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10"/>
                </a:lnTo>
                <a:lnTo>
                  <a:pt x="19810" y="19810"/>
                </a:lnTo>
                <a:lnTo>
                  <a:pt x="19810" y="0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6350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fr-FR"/>
          </a:p>
        </p:txBody>
      </p:sp>
      <p:sp>
        <p:nvSpPr>
          <p:cNvPr id="162829" name="Freeform 13"/>
          <p:cNvSpPr>
            <a:spLocks/>
          </p:cNvSpPr>
          <p:nvPr/>
        </p:nvSpPr>
        <p:spPr bwMode="auto">
          <a:xfrm>
            <a:off x="5148263" y="2708275"/>
            <a:ext cx="228600" cy="15240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150833 h 20000"/>
              <a:gd name="T4" fmla="*/ 2589386 w 20000"/>
              <a:gd name="T5" fmla="*/ 1150833 h 20000"/>
              <a:gd name="T6" fmla="*/ 2589386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20"/>
                </a:lnTo>
                <a:lnTo>
                  <a:pt x="19820" y="19820"/>
                </a:lnTo>
                <a:lnTo>
                  <a:pt x="1982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162826" name="Freeform 10"/>
          <p:cNvSpPr>
            <a:spLocks/>
          </p:cNvSpPr>
          <p:nvPr/>
        </p:nvSpPr>
        <p:spPr bwMode="auto">
          <a:xfrm>
            <a:off x="6108700" y="2846388"/>
            <a:ext cx="152400" cy="166687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374918 h 20000"/>
              <a:gd name="T4" fmla="*/ 1150833 w 20000"/>
              <a:gd name="T5" fmla="*/ 1374918 h 20000"/>
              <a:gd name="T6" fmla="*/ 1150833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794"/>
                </a:lnTo>
                <a:lnTo>
                  <a:pt x="19820" y="19794"/>
                </a:lnTo>
                <a:lnTo>
                  <a:pt x="1982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162822" name="Freeform 6"/>
          <p:cNvSpPr>
            <a:spLocks/>
          </p:cNvSpPr>
          <p:nvPr/>
        </p:nvSpPr>
        <p:spPr bwMode="auto">
          <a:xfrm>
            <a:off x="6261100" y="3089275"/>
            <a:ext cx="228600" cy="146050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1056935 h 20000"/>
              <a:gd name="T4" fmla="*/ 2586506 w 20000"/>
              <a:gd name="T5" fmla="*/ 1056935 h 20000"/>
              <a:gd name="T6" fmla="*/ 2586506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820"/>
                </a:lnTo>
                <a:lnTo>
                  <a:pt x="19798" y="19820"/>
                </a:lnTo>
                <a:lnTo>
                  <a:pt x="1979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162821" name="Freeform 5"/>
          <p:cNvSpPr>
            <a:spLocks/>
          </p:cNvSpPr>
          <p:nvPr/>
        </p:nvSpPr>
        <p:spPr bwMode="auto">
          <a:xfrm>
            <a:off x="5880100" y="2479675"/>
            <a:ext cx="76200" cy="138113"/>
          </a:xfrm>
          <a:custGeom>
            <a:avLst/>
            <a:gdLst>
              <a:gd name="T0" fmla="*/ 0 w 20000"/>
              <a:gd name="T1" fmla="*/ 0 h 20000"/>
              <a:gd name="T2" fmla="*/ 0 w 20000"/>
              <a:gd name="T3" fmla="*/ 943933 h 20000"/>
              <a:gd name="T4" fmla="*/ 287331 w 20000"/>
              <a:gd name="T5" fmla="*/ 943933 h 20000"/>
              <a:gd name="T6" fmla="*/ 287331 w 20000"/>
              <a:gd name="T7" fmla="*/ 0 h 20000"/>
              <a:gd name="T8" fmla="*/ 0 w 20000"/>
              <a:gd name="T9" fmla="*/ 0 h 20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000" h="20000">
                <a:moveTo>
                  <a:pt x="0" y="0"/>
                </a:moveTo>
                <a:lnTo>
                  <a:pt x="0" y="19794"/>
                </a:lnTo>
                <a:lnTo>
                  <a:pt x="19794" y="19794"/>
                </a:lnTo>
                <a:lnTo>
                  <a:pt x="1979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635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fr-FR"/>
          </a:p>
        </p:txBody>
      </p:sp>
      <p:sp>
        <p:nvSpPr>
          <p:cNvPr id="163010" name="Rectangle 19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>
              <a:defRPr/>
            </a:pPr>
            <a:endParaRPr lang="fr-FR">
              <a:cs typeface="Arial" charset="0"/>
            </a:endParaRPr>
          </a:p>
        </p:txBody>
      </p:sp>
      <p:sp>
        <p:nvSpPr>
          <p:cNvPr id="163011" name="Rectangle 195"/>
          <p:cNvSpPr>
            <a:spLocks noChangeArrowheads="1"/>
          </p:cNvSpPr>
          <p:nvPr/>
        </p:nvSpPr>
        <p:spPr bwMode="auto">
          <a:xfrm>
            <a:off x="0" y="6092825"/>
            <a:ext cx="91440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defRPr/>
            </a:pPr>
            <a:r>
              <a:rPr lang="fr-FR" dirty="0">
                <a:cs typeface="Arial" charset="0"/>
              </a:rPr>
              <a:t>Plus de</a:t>
            </a:r>
            <a:r>
              <a:rPr lang="fr-FR" u="sng" dirty="0">
                <a:cs typeface="Arial" charset="0"/>
              </a:rPr>
              <a:t> </a:t>
            </a:r>
            <a:r>
              <a:rPr lang="fr-FR" dirty="0">
                <a:cs typeface="Arial" charset="0"/>
              </a:rPr>
              <a:t>6</a:t>
            </a:r>
            <a:r>
              <a:rPr lang="fr-FR" dirty="0" smtClean="0">
                <a:cs typeface="Arial" charset="0"/>
              </a:rPr>
              <a:t>00 </a:t>
            </a:r>
            <a:r>
              <a:rPr lang="fr-FR" dirty="0">
                <a:cs typeface="Arial" charset="0"/>
              </a:rPr>
              <a:t>reprises de cas sur 50 villes différentes</a:t>
            </a:r>
          </a:p>
          <a:p>
            <a:pPr>
              <a:defRPr/>
            </a:pPr>
            <a:endParaRPr lang="fr-FR" dirty="0">
              <a:cs typeface="Arial" charset="0"/>
            </a:endParaRPr>
          </a:p>
          <a:p>
            <a:pPr>
              <a:defRPr/>
            </a:pPr>
            <a:endParaRPr lang="fr-FR" dirty="0">
              <a:cs typeface="Arial" charset="0"/>
            </a:endParaRPr>
          </a:p>
        </p:txBody>
      </p:sp>
      <p:sp>
        <p:nvSpPr>
          <p:cNvPr id="2" name="Rectangle à coins arrondis 1"/>
          <p:cNvSpPr/>
          <p:nvPr/>
        </p:nvSpPr>
        <p:spPr>
          <a:xfrm flipH="1" flipV="1">
            <a:off x="5461593" y="1037566"/>
            <a:ext cx="273051" cy="152397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4" name="Rectangle à coins arrondis 143"/>
          <p:cNvSpPr/>
          <p:nvPr/>
        </p:nvSpPr>
        <p:spPr>
          <a:xfrm flipH="1" flipV="1">
            <a:off x="4540249" y="2228853"/>
            <a:ext cx="273051" cy="152397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5" name="Rectangle à coins arrondis 144"/>
          <p:cNvSpPr/>
          <p:nvPr/>
        </p:nvSpPr>
        <p:spPr>
          <a:xfrm flipH="1" flipV="1">
            <a:off x="5462853" y="3036891"/>
            <a:ext cx="273051" cy="152397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" name="Rectangle 3"/>
          <p:cNvSpPr/>
          <p:nvPr/>
        </p:nvSpPr>
        <p:spPr>
          <a:xfrm>
            <a:off x="6984655" y="2176463"/>
            <a:ext cx="190845" cy="135198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9" name="Rectangle 148"/>
          <p:cNvSpPr/>
          <p:nvPr/>
        </p:nvSpPr>
        <p:spPr>
          <a:xfrm flipH="1" flipV="1">
            <a:off x="7598263" y="3317874"/>
            <a:ext cx="232447" cy="134937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Rectangle 4"/>
          <p:cNvSpPr/>
          <p:nvPr/>
        </p:nvSpPr>
        <p:spPr>
          <a:xfrm>
            <a:off x="7350062" y="3482975"/>
            <a:ext cx="232655" cy="1809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51" name="Rectangle 150"/>
          <p:cNvSpPr/>
          <p:nvPr/>
        </p:nvSpPr>
        <p:spPr>
          <a:xfrm>
            <a:off x="6108699" y="1174962"/>
            <a:ext cx="225425" cy="18711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50" name="Rectangle 149"/>
          <p:cNvSpPr/>
          <p:nvPr/>
        </p:nvSpPr>
        <p:spPr>
          <a:xfrm>
            <a:off x="5773738" y="5193123"/>
            <a:ext cx="282861" cy="291782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72795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629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29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28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28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28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28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28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28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29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29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28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28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2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2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29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29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628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628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29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29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29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29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628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28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6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629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629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28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28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628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628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628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628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7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29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629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8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628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628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8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628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628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9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9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629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629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9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628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628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628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628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628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628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629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629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1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629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629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628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628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628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628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628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1628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628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1628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1629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1629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9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1629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1629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628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1628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1629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629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15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1629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1629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1629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1629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1628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1628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1629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1629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17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1628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1628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1628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1628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9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1629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1629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1628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1628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1628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1628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2929" grpId="0" animBg="1"/>
      <p:bldP spid="162927" grpId="0" animBg="1"/>
      <p:bldP spid="162923" grpId="0" animBg="1"/>
      <p:bldP spid="162922" grpId="0" animBg="1"/>
      <p:bldP spid="162920" grpId="0" animBg="1"/>
      <p:bldP spid="162919" grpId="0" animBg="1"/>
      <p:bldP spid="162915" grpId="0" animBg="1"/>
      <p:bldP spid="162914" grpId="0" animBg="1"/>
      <p:bldP spid="162912" grpId="0" animBg="1"/>
      <p:bldP spid="162910" grpId="0" animBg="1"/>
      <p:bldP spid="162909" grpId="0" animBg="1"/>
      <p:bldP spid="162908" grpId="0" animBg="1"/>
      <p:bldP spid="162907" grpId="0" animBg="1"/>
      <p:bldP spid="162906" grpId="0" animBg="1"/>
      <p:bldP spid="162904" grpId="0" animBg="1"/>
      <p:bldP spid="162902" grpId="0" animBg="1"/>
      <p:bldP spid="162900" grpId="0" animBg="1"/>
      <p:bldP spid="162898" grpId="0" animBg="1"/>
      <p:bldP spid="162895" grpId="0" animBg="1"/>
      <p:bldP spid="162894" grpId="0" animBg="1"/>
      <p:bldP spid="162893" grpId="0" animBg="1"/>
      <p:bldP spid="162891" grpId="0" animBg="1"/>
      <p:bldP spid="162890" grpId="0" animBg="1"/>
      <p:bldP spid="162888" grpId="0" animBg="1"/>
      <p:bldP spid="162886" grpId="0" animBg="1"/>
      <p:bldP spid="162884" grpId="0" animBg="1"/>
      <p:bldP spid="162882" grpId="0" animBg="1"/>
      <p:bldP spid="162880" grpId="0" animBg="1"/>
      <p:bldP spid="162877" grpId="0" animBg="1"/>
      <p:bldP spid="162876" grpId="0" animBg="1"/>
      <p:bldP spid="162874" grpId="0" animBg="1"/>
      <p:bldP spid="162873" grpId="0" animBg="1"/>
      <p:bldP spid="162850" grpId="0" animBg="1"/>
      <p:bldP spid="162846" grpId="0" animBg="1"/>
      <p:bldP spid="162842" grpId="0" animBg="1"/>
      <p:bldP spid="162839" grpId="0" animBg="1"/>
      <p:bldP spid="162838" grpId="0" animBg="1"/>
      <p:bldP spid="162836" grpId="0" animBg="1"/>
      <p:bldP spid="162829" grpId="0" animBg="1"/>
      <p:bldP spid="162826" grpId="0" animBg="1"/>
      <p:bldP spid="162822" grpId="0" animBg="1"/>
      <p:bldP spid="16282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29" name="Object 17"/>
          <p:cNvGraphicFramePr>
            <a:graphicFrameLocks noChangeAspect="1"/>
          </p:cNvGraphicFramePr>
          <p:nvPr/>
        </p:nvGraphicFramePr>
        <p:xfrm>
          <a:off x="533400" y="406400"/>
          <a:ext cx="8394700" cy="591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13" name="Document" r:id="rId4" imgW="9917740" imgH="6935649" progId="Word.Document.8">
                  <p:embed/>
                </p:oleObj>
              </mc:Choice>
              <mc:Fallback>
                <p:oleObj name="Document" r:id="rId4" imgW="9917740" imgH="6935649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3400" y="406400"/>
                        <a:ext cx="8394700" cy="5918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 xmlns="">
                            <a:effectLst>
                              <a:outerShdw blurRad="63500"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0962" name="Text Box 18"/>
          <p:cNvSpPr txBox="1">
            <a:spLocks noChangeArrowheads="1"/>
          </p:cNvSpPr>
          <p:nvPr/>
        </p:nvSpPr>
        <p:spPr bwMode="auto">
          <a:xfrm>
            <a:off x="1763713" y="5589588"/>
            <a:ext cx="56610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defRPr/>
            </a:pPr>
            <a:r>
              <a:rPr lang="fr-FR">
                <a:cs typeface="Arial" charset="0"/>
              </a:rPr>
              <a:t>Des reprises de cas dans plusieurs pays</a:t>
            </a:r>
          </a:p>
        </p:txBody>
      </p:sp>
    </p:spTree>
    <p:extLst>
      <p:ext uri="{BB962C8B-B14F-4D97-AF65-F5344CB8AC3E}">
        <p14:creationId xmlns:p14="http://schemas.microsoft.com/office/powerpoint/2010/main" val="2235478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fr-FR" sz="3200" dirty="0" smtClean="0">
                <a:solidFill>
                  <a:srgbClr val="0000FF"/>
                </a:solidFill>
              </a:rPr>
              <a:t> des référentiels de formation interdisciplinaires</a:t>
            </a:r>
            <a:endParaRPr lang="fr-FR" sz="3200" dirty="0">
              <a:solidFill>
                <a:srgbClr val="0000FF"/>
              </a:solidFill>
            </a:endParaRP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fr-FR" sz="2800" dirty="0" smtClean="0"/>
          </a:p>
          <a:p>
            <a:r>
              <a:rPr lang="fr-FR" sz="2400" dirty="0" smtClean="0">
                <a:solidFill>
                  <a:srgbClr val="0000FF"/>
                </a:solidFill>
              </a:rPr>
              <a:t>À la demande du Ministère de la Santé </a:t>
            </a:r>
          </a:p>
          <a:p>
            <a:r>
              <a:rPr lang="fr-FR" sz="2400" dirty="0" smtClean="0">
                <a:solidFill>
                  <a:srgbClr val="0000FF"/>
                </a:solidFill>
              </a:rPr>
              <a:t>Plan Périnatalité (2005) : mise en avant de la sécurité émotionnelle des femmes enceintes </a:t>
            </a:r>
          </a:p>
          <a:p>
            <a:pPr lvl="1"/>
            <a:r>
              <a:rPr lang="fr-FR" sz="2000" dirty="0" smtClean="0">
                <a:solidFill>
                  <a:srgbClr val="0000FF"/>
                </a:solidFill>
              </a:rPr>
              <a:t>Grâce à une mission conjointe : obstétricien, pédiatre, épidémiologiste, pédopsychiatre</a:t>
            </a:r>
          </a:p>
          <a:p>
            <a:pPr lvl="1"/>
            <a:r>
              <a:rPr lang="fr-FR" sz="2000" dirty="0" smtClean="0">
                <a:solidFill>
                  <a:srgbClr val="0000FF"/>
                </a:solidFill>
              </a:rPr>
              <a:t>Création de postes de psychologues</a:t>
            </a:r>
          </a:p>
          <a:p>
            <a:pPr lvl="1"/>
            <a:r>
              <a:rPr lang="fr-FR" sz="2000" dirty="0" smtClean="0">
                <a:solidFill>
                  <a:srgbClr val="0000FF"/>
                </a:solidFill>
              </a:rPr>
              <a:t>Entretien prénatal précoce : donner la parole à la femme enceinte (couple)</a:t>
            </a:r>
          </a:p>
          <a:p>
            <a:endParaRPr lang="fr-FR" sz="2400" dirty="0" smtClean="0">
              <a:solidFill>
                <a:srgbClr val="FF0000"/>
              </a:solidFill>
            </a:endParaRPr>
          </a:p>
          <a:p>
            <a:r>
              <a:rPr lang="fr-FR" sz="2400" dirty="0" smtClean="0"/>
              <a:t>L’empathie ne suffit pas, ni les réunions sans méthodologie de travail</a:t>
            </a:r>
          </a:p>
          <a:p>
            <a:r>
              <a:rPr lang="fr-FR" sz="2400" dirty="0" smtClean="0">
                <a:solidFill>
                  <a:srgbClr val="FF0000"/>
                </a:solidFill>
              </a:rPr>
              <a:t>L’environnement pluridisciplinaire de la naissance et de la petite enfance = une nouvelle discipline</a:t>
            </a:r>
            <a:r>
              <a:rPr lang="fr-FR" sz="2400" u="sng" dirty="0" smtClean="0">
                <a:solidFill>
                  <a:srgbClr val="FF0000"/>
                </a:solidFill>
              </a:rPr>
              <a:t>,</a:t>
            </a:r>
            <a:r>
              <a:rPr lang="fr-FR" sz="2400" dirty="0" smtClean="0">
                <a:solidFill>
                  <a:srgbClr val="FF0000"/>
                </a:solidFill>
              </a:rPr>
              <a:t> </a:t>
            </a:r>
            <a:r>
              <a:rPr lang="fr-FR" sz="2400" u="sng" dirty="0" smtClean="0">
                <a:solidFill>
                  <a:srgbClr val="FF0000"/>
                </a:solidFill>
              </a:rPr>
              <a:t>transversale</a:t>
            </a:r>
            <a:endParaRPr lang="fr-FR" sz="2400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450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162113"/>
            <a:ext cx="8229600" cy="1143000"/>
          </a:xfrm>
        </p:spPr>
        <p:txBody>
          <a:bodyPr>
            <a:noAutofit/>
          </a:bodyPr>
          <a:lstStyle/>
          <a:p>
            <a:r>
              <a:rPr lang="fr-FR" sz="2800" dirty="0" smtClean="0">
                <a:solidFill>
                  <a:srgbClr val="0000FF"/>
                </a:solidFill>
              </a:rPr>
              <a:t>Des « guides de bonnes pratiques » dans le domaine médico-psycho-social</a:t>
            </a:r>
            <a:endParaRPr lang="fr-FR" sz="2800" dirty="0">
              <a:solidFill>
                <a:srgbClr val="0000FF"/>
              </a:solidFill>
            </a:endParaRP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457200" y="1346037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fr-FR" dirty="0" smtClean="0"/>
          </a:p>
          <a:p>
            <a:r>
              <a:rPr lang="fr-FR" sz="2800" dirty="0" smtClean="0"/>
              <a:t>À l’instar des protocoles médicaux :</a:t>
            </a:r>
          </a:p>
          <a:p>
            <a:pPr lvl="1"/>
            <a:r>
              <a:rPr lang="fr-FR" sz="2400" dirty="0" smtClean="0"/>
              <a:t>Grossesse/naissance et psychopathologie maternelle</a:t>
            </a:r>
          </a:p>
          <a:p>
            <a:pPr lvl="1"/>
            <a:r>
              <a:rPr lang="fr-FR" sz="2400" dirty="0" smtClean="0"/>
              <a:t>Grossesse/naissance et addictions</a:t>
            </a:r>
          </a:p>
          <a:p>
            <a:pPr lvl="1"/>
            <a:r>
              <a:rPr lang="fr-FR" sz="2400" dirty="0" smtClean="0"/>
              <a:t>Grossesse chez l’adolescente</a:t>
            </a:r>
          </a:p>
          <a:p>
            <a:pPr lvl="1"/>
            <a:r>
              <a:rPr lang="fr-FR" sz="2400" dirty="0" smtClean="0"/>
              <a:t>Grossesse et précarité…</a:t>
            </a:r>
            <a:endParaRPr lang="fr-FR" sz="2400" dirty="0"/>
          </a:p>
          <a:p>
            <a:pPr marL="457200" lvl="1" indent="0">
              <a:buNone/>
            </a:pPr>
            <a:r>
              <a:rPr lang="fr-FR" sz="2400" dirty="0" smtClean="0">
                <a:solidFill>
                  <a:srgbClr val="FF0000"/>
                </a:solidFill>
              </a:rPr>
              <a:t>rédigés en interdisciplinarité </a:t>
            </a:r>
            <a:r>
              <a:rPr lang="fr-FR" sz="2400" dirty="0" smtClean="0"/>
              <a:t>: secteurs médicaux public et privé, services de la petite enfance, psychologie/psychiatrie</a:t>
            </a:r>
          </a:p>
          <a:p>
            <a:pPr marL="457200" lvl="1" indent="0">
              <a:buNone/>
            </a:pPr>
            <a:r>
              <a:rPr lang="fr-FR" dirty="0" smtClean="0">
                <a:solidFill>
                  <a:srgbClr val="FF0000"/>
                </a:solidFill>
                <a:latin typeface="Wingdings"/>
                <a:ea typeface="Wingdings"/>
                <a:cs typeface="Wingdings"/>
                <a:sym typeface="Wingdings"/>
              </a:rPr>
              <a:t></a:t>
            </a:r>
            <a:r>
              <a:rPr lang="fr-FR" u="sng" dirty="0" smtClean="0">
                <a:solidFill>
                  <a:srgbClr val="FF0000"/>
                </a:solidFill>
              </a:rPr>
              <a:t>développer une culture commune sécurisante</a:t>
            </a:r>
          </a:p>
          <a:p>
            <a:pPr marL="457200" lvl="1" indent="0">
              <a:buNone/>
            </a:pPr>
            <a:r>
              <a:rPr lang="fr-FR" u="sng" dirty="0">
                <a:solidFill>
                  <a:srgbClr val="FF0000"/>
                </a:solidFill>
              </a:rPr>
              <a:t> 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smtClean="0">
                <a:solidFill>
                  <a:srgbClr val="FF0000"/>
                </a:solidFill>
              </a:rPr>
              <a:t>  </a:t>
            </a:r>
            <a:r>
              <a:rPr lang="fr-FR" u="sng" dirty="0" smtClean="0">
                <a:solidFill>
                  <a:srgbClr val="FF0000"/>
                </a:solidFill>
              </a:rPr>
              <a:t>et une rigueur quasi chirurgicale  </a:t>
            </a:r>
            <a:endParaRPr lang="fr-FR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0550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/>
          <p:cNvSpPr txBox="1"/>
          <p:nvPr/>
        </p:nvSpPr>
        <p:spPr>
          <a:xfrm>
            <a:off x="1077184" y="2318724"/>
            <a:ext cx="7695136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3200" b="1" dirty="0" smtClean="0">
                <a:solidFill>
                  <a:srgbClr val="FF0000"/>
                </a:solidFill>
              </a:rPr>
              <a:t>2. </a:t>
            </a:r>
            <a:r>
              <a:rPr lang="fr-FR" sz="3200" b="1" dirty="0" smtClean="0">
                <a:solidFill>
                  <a:srgbClr val="0000FF"/>
                </a:solidFill>
              </a:rPr>
              <a:t>FAVORISER L’ACCORDAGE PARENTS-BEBE</a:t>
            </a:r>
            <a:endParaRPr lang="fr-FR" sz="3200" b="1" dirty="0">
              <a:solidFill>
                <a:srgbClr val="0000FF"/>
              </a:solidFill>
            </a:endParaRPr>
          </a:p>
        </p:txBody>
      </p:sp>
      <p:sp>
        <p:nvSpPr>
          <p:cNvPr id="5" name="ZoneTexte 4"/>
          <p:cNvSpPr txBox="1"/>
          <p:nvPr/>
        </p:nvSpPr>
        <p:spPr>
          <a:xfrm>
            <a:off x="0" y="4067370"/>
            <a:ext cx="8437551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000" dirty="0" smtClean="0"/>
              <a:t>							</a:t>
            </a:r>
            <a:r>
              <a:rPr lang="fr-FR" sz="2000" u="sng" dirty="0" smtClean="0"/>
              <a:t>FACILITÉ PAR</a:t>
            </a:r>
          </a:p>
          <a:p>
            <a:endParaRPr lang="fr-FR" sz="2000" dirty="0" smtClean="0"/>
          </a:p>
          <a:p>
            <a:r>
              <a:rPr lang="fr-FR" sz="2000" dirty="0" smtClean="0"/>
              <a:t> 	UN BON ACCOMPAGNEMENT DE LA GROSSESSE ET DE L’ACCOUCHEMENT</a:t>
            </a:r>
          </a:p>
          <a:p>
            <a:pPr algn="ctr"/>
            <a:r>
              <a:rPr lang="fr-FR" sz="2000" dirty="0" smtClean="0"/>
              <a:t>	</a:t>
            </a:r>
          </a:p>
          <a:p>
            <a:pPr algn="ctr"/>
            <a:r>
              <a:rPr lang="fr-FR" sz="2000" dirty="0"/>
              <a:t>	</a:t>
            </a:r>
            <a:r>
              <a:rPr lang="fr-FR" sz="2000" dirty="0" smtClean="0"/>
              <a:t>= MEILLEURE RÉCEPTIVITÉ DES PARENTS AUX CAPACITÉS DU NOUVEAU-NÉ</a:t>
            </a:r>
            <a:endParaRPr lang="fr-FR" sz="2000" dirty="0"/>
          </a:p>
        </p:txBody>
      </p:sp>
    </p:spTree>
    <p:extLst>
      <p:ext uri="{BB962C8B-B14F-4D97-AF65-F5344CB8AC3E}">
        <p14:creationId xmlns:p14="http://schemas.microsoft.com/office/powerpoint/2010/main" val="3697374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3600" dirty="0" smtClean="0">
                <a:solidFill>
                  <a:srgbClr val="0000FF"/>
                </a:solidFill>
              </a:rPr>
              <a:t>Exemples de </a:t>
            </a:r>
            <a:r>
              <a:rPr lang="fr-FR" sz="3600" dirty="0" err="1" smtClean="0">
                <a:solidFill>
                  <a:srgbClr val="0000FF"/>
                </a:solidFill>
              </a:rPr>
              <a:t>posturage</a:t>
            </a:r>
            <a:r>
              <a:rPr lang="fr-FR" sz="3600" dirty="0" smtClean="0">
                <a:solidFill>
                  <a:srgbClr val="0000FF"/>
                </a:solidFill>
              </a:rPr>
              <a:t> (</a:t>
            </a:r>
            <a:r>
              <a:rPr lang="fr-FR" sz="3600" dirty="0" err="1" smtClean="0">
                <a:solidFill>
                  <a:srgbClr val="0000FF"/>
                </a:solidFill>
              </a:rPr>
              <a:t>Bullinger</a:t>
            </a:r>
            <a:r>
              <a:rPr lang="fr-FR" sz="3600" dirty="0" smtClean="0">
                <a:solidFill>
                  <a:srgbClr val="0000FF"/>
                </a:solidFill>
              </a:rPr>
              <a:t>)</a:t>
            </a:r>
            <a:endParaRPr lang="fr-FR" sz="3600" dirty="0">
              <a:solidFill>
                <a:srgbClr val="0000FF"/>
              </a:solidFill>
            </a:endParaRPr>
          </a:p>
        </p:txBody>
      </p:sp>
      <p:pic>
        <p:nvPicPr>
          <p:cNvPr id="4" name="Espace réservé du contenu 3" descr="P9160838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376" b="29376"/>
          <a:stretch>
            <a:fillRect/>
          </a:stretch>
        </p:blipFill>
        <p:spPr>
          <a:xfrm>
            <a:off x="252350" y="1380704"/>
            <a:ext cx="4947114" cy="2720722"/>
          </a:xfrm>
        </p:spPr>
      </p:pic>
      <p:pic>
        <p:nvPicPr>
          <p:cNvPr id="5" name="Image 4" descr="P9160843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7205" y="3769595"/>
            <a:ext cx="3769595" cy="2827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897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oneTexte 5"/>
          <p:cNvSpPr txBox="1"/>
          <p:nvPr/>
        </p:nvSpPr>
        <p:spPr>
          <a:xfrm>
            <a:off x="2191896" y="173146"/>
            <a:ext cx="27654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 smtClean="0"/>
              <a:t>Syndrome de sevrage</a:t>
            </a:r>
            <a:endParaRPr lang="fr-FR" dirty="0"/>
          </a:p>
        </p:txBody>
      </p:sp>
      <p:pic>
        <p:nvPicPr>
          <p:cNvPr id="7" name="Image 6" descr="IMG_1605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008" y="645481"/>
            <a:ext cx="3679775" cy="2759831"/>
          </a:xfrm>
          <a:prstGeom prst="rect">
            <a:avLst/>
          </a:prstGeom>
        </p:spPr>
      </p:pic>
      <p:pic>
        <p:nvPicPr>
          <p:cNvPr id="8" name="Image 7" descr="IMG_1616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3024" y="1535666"/>
            <a:ext cx="3012219" cy="4016292"/>
          </a:xfrm>
          <a:prstGeom prst="rect">
            <a:avLst/>
          </a:prstGeom>
        </p:spPr>
      </p:pic>
      <p:pic>
        <p:nvPicPr>
          <p:cNvPr id="9" name="Image 8" descr="P9170872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624" y="3688232"/>
            <a:ext cx="3986543" cy="2989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381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fr-FR" sz="3600" dirty="0" smtClean="0"/>
              <a:t>Formation des équipes de post-partum</a:t>
            </a:r>
            <a:endParaRPr lang="fr-FR" sz="3600" dirty="0"/>
          </a:p>
        </p:txBody>
      </p:sp>
      <p:pic>
        <p:nvPicPr>
          <p:cNvPr id="4" name="P9160832.m4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9275" y="1568050"/>
            <a:ext cx="8045450" cy="452596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130068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/>
          <p:cNvSpPr txBox="1"/>
          <p:nvPr/>
        </p:nvSpPr>
        <p:spPr>
          <a:xfrm>
            <a:off x="317410" y="1334226"/>
            <a:ext cx="7859205" cy="5447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800" dirty="0" smtClean="0">
                <a:solidFill>
                  <a:srgbClr val="FF0000"/>
                </a:solidFill>
              </a:rPr>
              <a:t>	3. </a:t>
            </a:r>
            <a:r>
              <a:rPr lang="fr-FR" sz="3200" b="1" dirty="0" smtClean="0">
                <a:solidFill>
                  <a:srgbClr val="FF0000"/>
                </a:solidFill>
              </a:rPr>
              <a:t>Ne pas attendre la survenue de troubles</a:t>
            </a:r>
          </a:p>
          <a:p>
            <a:r>
              <a:rPr lang="fr-FR" sz="3200" b="1" dirty="0" smtClean="0">
                <a:solidFill>
                  <a:srgbClr val="FF0000"/>
                </a:solidFill>
              </a:rPr>
              <a:t>    		chez l’enfant ou l’adolescent</a:t>
            </a:r>
          </a:p>
          <a:p>
            <a:r>
              <a:rPr lang="fr-FR" sz="3200" b="1" i="1" dirty="0" smtClean="0">
                <a:solidFill>
                  <a:srgbClr val="FF0000"/>
                </a:solidFill>
              </a:rPr>
              <a:t>   		 pour agir</a:t>
            </a:r>
          </a:p>
          <a:p>
            <a:endParaRPr lang="fr-FR" sz="2800" dirty="0" smtClean="0">
              <a:solidFill>
                <a:srgbClr val="FF0000"/>
              </a:solidFill>
            </a:endParaRPr>
          </a:p>
          <a:p>
            <a:endParaRPr lang="fr-FR" sz="2800" dirty="0">
              <a:solidFill>
                <a:srgbClr val="FF0000"/>
              </a:solidFill>
            </a:endParaRPr>
          </a:p>
          <a:p>
            <a:r>
              <a:rPr lang="fr-FR" sz="2400" dirty="0" smtClean="0"/>
              <a:t>	Suivi précoce des nourrissons </a:t>
            </a:r>
          </a:p>
          <a:p>
            <a:r>
              <a:rPr lang="fr-FR" sz="2400" dirty="0" smtClean="0"/>
              <a:t>	en cas de facteurs de risque</a:t>
            </a:r>
          </a:p>
          <a:p>
            <a:r>
              <a:rPr lang="fr-FR" sz="2400" dirty="0" smtClean="0"/>
              <a:t>	avant que les parents ne se referment sur leurs difficultés</a:t>
            </a:r>
          </a:p>
          <a:p>
            <a:endParaRPr lang="fr-FR" sz="2800" dirty="0"/>
          </a:p>
          <a:p>
            <a:r>
              <a:rPr lang="fr-FR" sz="2400" dirty="0" smtClean="0"/>
              <a:t>	Mieux </a:t>
            </a:r>
            <a:r>
              <a:rPr lang="fr-FR" sz="2400" dirty="0" err="1" smtClean="0"/>
              <a:t>accepteé</a:t>
            </a:r>
            <a:r>
              <a:rPr lang="fr-FR" sz="2400" dirty="0" smtClean="0"/>
              <a:t> si les parents ont été mis en confiance </a:t>
            </a:r>
          </a:p>
          <a:p>
            <a:r>
              <a:rPr lang="fr-FR" sz="2400" dirty="0" smtClean="0"/>
              <a:t>	dès la grossesse</a:t>
            </a:r>
          </a:p>
          <a:p>
            <a:endParaRPr lang="fr-FR" sz="2400" dirty="0"/>
          </a:p>
          <a:p>
            <a:endParaRPr lang="fr-FR" sz="2400" dirty="0"/>
          </a:p>
        </p:txBody>
      </p:sp>
    </p:spTree>
    <p:extLst>
      <p:ext uri="{BB962C8B-B14F-4D97-AF65-F5344CB8AC3E}">
        <p14:creationId xmlns:p14="http://schemas.microsoft.com/office/powerpoint/2010/main" val="132704382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553097" y="438534"/>
            <a:ext cx="8010794" cy="1143000"/>
          </a:xfrm>
        </p:spPr>
        <p:txBody>
          <a:bodyPr>
            <a:noAutofit/>
          </a:bodyPr>
          <a:lstStyle/>
          <a:p>
            <a:r>
              <a:rPr lang="fr-FR" sz="3600" dirty="0" smtClean="0">
                <a:solidFill>
                  <a:srgbClr val="0000FF"/>
                </a:solidFill>
              </a:rPr>
              <a:t>observation attentive du développement précoce</a:t>
            </a:r>
            <a:endParaRPr lang="fr-FR" sz="3600" dirty="0">
              <a:solidFill>
                <a:srgbClr val="0000FF"/>
              </a:solidFill>
            </a:endParaRPr>
          </a:p>
        </p:txBody>
      </p:sp>
      <p:sp>
        <p:nvSpPr>
          <p:cNvPr id="6" name="ZoneTexte 5"/>
          <p:cNvSpPr txBox="1"/>
          <p:nvPr/>
        </p:nvSpPr>
        <p:spPr>
          <a:xfrm>
            <a:off x="943464" y="2960824"/>
            <a:ext cx="7722852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000" dirty="0" smtClean="0"/>
              <a:t>avec </a:t>
            </a:r>
            <a:r>
              <a:rPr lang="fr-FR" sz="2000" dirty="0"/>
              <a:t>des parents </a:t>
            </a:r>
            <a:r>
              <a:rPr lang="fr-FR" sz="2000" dirty="0">
                <a:solidFill>
                  <a:srgbClr val="FF0000"/>
                </a:solidFill>
              </a:rPr>
              <a:t>partenaire</a:t>
            </a:r>
            <a:r>
              <a:rPr lang="fr-FR" sz="2000" dirty="0"/>
              <a:t>s, </a:t>
            </a:r>
            <a:endParaRPr lang="fr-FR" sz="2000" dirty="0" smtClean="0"/>
          </a:p>
          <a:p>
            <a:r>
              <a:rPr lang="fr-FR" sz="2000" dirty="0" smtClean="0"/>
              <a:t>Aidés dans leurs attitudes</a:t>
            </a:r>
          </a:p>
          <a:p>
            <a:endParaRPr lang="fr-FR" sz="2000" dirty="0"/>
          </a:p>
          <a:p>
            <a:r>
              <a:rPr lang="fr-FR" sz="2000" dirty="0" smtClean="0"/>
              <a:t>Qui se sentent compétents </a:t>
            </a:r>
          </a:p>
          <a:p>
            <a:r>
              <a:rPr lang="fr-FR" sz="2000" dirty="0" smtClean="0"/>
              <a:t> </a:t>
            </a:r>
            <a:endParaRPr lang="fr-FR" sz="2000" dirty="0"/>
          </a:p>
          <a:p>
            <a:endParaRPr lang="fr-FR" dirty="0"/>
          </a:p>
        </p:txBody>
      </p:sp>
      <p:sp>
        <p:nvSpPr>
          <p:cNvPr id="7" name="ZoneTexte 6"/>
          <p:cNvSpPr txBox="1"/>
          <p:nvPr/>
        </p:nvSpPr>
        <p:spPr>
          <a:xfrm>
            <a:off x="943463" y="4653025"/>
            <a:ext cx="7620427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000" dirty="0" smtClean="0"/>
              <a:t>Se forment aux </a:t>
            </a:r>
            <a:r>
              <a:rPr lang="fr-FR" sz="2000" dirty="0"/>
              <a:t>signes </a:t>
            </a:r>
            <a:r>
              <a:rPr lang="fr-FR" sz="2000" dirty="0" smtClean="0"/>
              <a:t>mineurs de dysfonctionnement, </a:t>
            </a:r>
            <a:r>
              <a:rPr lang="fr-FR" sz="2000" dirty="0"/>
              <a:t>avant-coureurs de troubles ultérieurs = ne pas attendre les manifestations bruyantes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433253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3600" dirty="0" smtClean="0">
                <a:solidFill>
                  <a:srgbClr val="0000FF"/>
                </a:solidFill>
              </a:rPr>
              <a:t>En conclusion</a:t>
            </a:r>
            <a:endParaRPr lang="fr-FR" sz="3600" dirty="0">
              <a:solidFill>
                <a:srgbClr val="0000FF"/>
              </a:solidFill>
            </a:endParaRP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endParaRPr lang="fr-FR" sz="2000" dirty="0"/>
          </a:p>
          <a:p>
            <a:r>
              <a:rPr lang="fr-FR" sz="2000" dirty="0" smtClean="0"/>
              <a:t>L’accordage parents/bébé passe </a:t>
            </a:r>
            <a:r>
              <a:rPr lang="fr-FR" sz="2000" dirty="0"/>
              <a:t>p</a:t>
            </a:r>
            <a:r>
              <a:rPr lang="fr-FR" sz="2000" dirty="0" smtClean="0"/>
              <a:t>ar l’accordage entre les divers professionnels (ou membres de la communauté) qui entourent la famille dans les périodes sensibles</a:t>
            </a:r>
          </a:p>
          <a:p>
            <a:endParaRPr lang="fr-FR" sz="2000" dirty="0" smtClean="0">
              <a:solidFill>
                <a:srgbClr val="FF0000"/>
              </a:solidFill>
            </a:endParaRPr>
          </a:p>
          <a:p>
            <a:r>
              <a:rPr lang="fr-FR" sz="2000" dirty="0" smtClean="0">
                <a:solidFill>
                  <a:srgbClr val="FF0000"/>
                </a:solidFill>
              </a:rPr>
              <a:t>L’offre d’un environnement structuré, fondé sur le respect mutuel des professionnels, est le premier des soutiens éducatifs : une expérience vécue, et non des « conseils »</a:t>
            </a:r>
          </a:p>
          <a:p>
            <a:endParaRPr lang="fr-FR" sz="2000" dirty="0" smtClean="0">
              <a:solidFill>
                <a:srgbClr val="FF0000"/>
              </a:solidFill>
            </a:endParaRPr>
          </a:p>
          <a:p>
            <a:r>
              <a:rPr lang="fr-FR" sz="2000" dirty="0" smtClean="0">
                <a:solidFill>
                  <a:srgbClr val="FF0000"/>
                </a:solidFill>
              </a:rPr>
              <a:t>Les parents vulnérables témoignent de leur profond changement</a:t>
            </a:r>
          </a:p>
          <a:p>
            <a:endParaRPr lang="fr-FR" sz="2000" dirty="0" smtClean="0">
              <a:solidFill>
                <a:srgbClr val="FF0000"/>
              </a:solidFill>
            </a:endParaRPr>
          </a:p>
          <a:p>
            <a:r>
              <a:rPr lang="fr-FR" sz="2000" dirty="0" smtClean="0">
                <a:solidFill>
                  <a:srgbClr val="FF0000"/>
                </a:solidFill>
              </a:rPr>
              <a:t>Mais nécessité d’une très grande rigueur et d’un apprentissage à « penser ensemble »</a:t>
            </a:r>
            <a:endParaRPr lang="fr-FR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7317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/>
          <p:cNvSpPr txBox="1"/>
          <p:nvPr/>
        </p:nvSpPr>
        <p:spPr>
          <a:xfrm>
            <a:off x="964643" y="2636300"/>
            <a:ext cx="576530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fr-FR" i="1" dirty="0" smtClean="0"/>
          </a:p>
          <a:p>
            <a:r>
              <a:rPr lang="fr-FR" i="1" dirty="0" smtClean="0"/>
              <a:t>Et cette phrase de Gandhi</a:t>
            </a:r>
            <a:endParaRPr lang="fr-FR" sz="2400" dirty="0" smtClean="0">
              <a:solidFill>
                <a:srgbClr val="FF0000"/>
              </a:solidFill>
            </a:endParaRPr>
          </a:p>
          <a:p>
            <a:r>
              <a:rPr lang="fr-FR" sz="2400" dirty="0" smtClean="0">
                <a:solidFill>
                  <a:srgbClr val="FF0000"/>
                </a:solidFill>
              </a:rPr>
              <a:t>«</a:t>
            </a:r>
            <a:r>
              <a:rPr lang="fr-FR" sz="2000" dirty="0" smtClean="0">
                <a:solidFill>
                  <a:srgbClr val="FF0000"/>
                </a:solidFill>
              </a:rPr>
              <a:t> D’abord ils vous ignorent, ensuite ils vous raillent, </a:t>
            </a:r>
          </a:p>
          <a:p>
            <a:r>
              <a:rPr lang="fr-FR" sz="2000" dirty="0" smtClean="0">
                <a:solidFill>
                  <a:srgbClr val="FF0000"/>
                </a:solidFill>
              </a:rPr>
              <a:t> puis ils vous attaquent, et enfin vous gagnez… » </a:t>
            </a:r>
          </a:p>
          <a:p>
            <a:endParaRPr lang="fr-FR" dirty="0" smtClean="0"/>
          </a:p>
          <a:p>
            <a:r>
              <a:rPr lang="fr-FR" i="1" dirty="0" smtClean="0"/>
              <a:t>citée par le Journal « Le Monde », sept 2015, </a:t>
            </a:r>
          </a:p>
          <a:p>
            <a:r>
              <a:rPr lang="fr-FR" i="1" dirty="0" smtClean="0"/>
              <a:t>dans « L’économie déboussolée »</a:t>
            </a:r>
          </a:p>
        </p:txBody>
      </p:sp>
      <p:sp>
        <p:nvSpPr>
          <p:cNvPr id="5" name="ZoneTexte 4"/>
          <p:cNvSpPr txBox="1"/>
          <p:nvPr/>
        </p:nvSpPr>
        <p:spPr>
          <a:xfrm>
            <a:off x="1623813" y="1332855"/>
            <a:ext cx="681118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fr-FR" sz="2000" dirty="0" smtClean="0">
              <a:solidFill>
                <a:srgbClr val="0000FF"/>
              </a:solidFill>
            </a:endParaRPr>
          </a:p>
          <a:p>
            <a:r>
              <a:rPr lang="fr-FR" sz="2000" dirty="0">
                <a:solidFill>
                  <a:srgbClr val="0000FF"/>
                </a:solidFill>
              </a:rPr>
              <a:t>	</a:t>
            </a:r>
            <a:r>
              <a:rPr lang="fr-FR" sz="2000" dirty="0" smtClean="0">
                <a:solidFill>
                  <a:srgbClr val="0000FF"/>
                </a:solidFill>
              </a:rPr>
              <a:t>« </a:t>
            </a:r>
            <a:r>
              <a:rPr lang="fr-FR" sz="2400" dirty="0" smtClean="0">
                <a:solidFill>
                  <a:srgbClr val="0000FF"/>
                </a:solidFill>
              </a:rPr>
              <a:t>c’est un combat, il faut changer les mentalités »</a:t>
            </a:r>
            <a:endParaRPr lang="fr-FR" sz="2400" dirty="0">
              <a:solidFill>
                <a:srgbClr val="0000FF"/>
              </a:solidFill>
            </a:endParaRPr>
          </a:p>
        </p:txBody>
      </p:sp>
      <p:sp>
        <p:nvSpPr>
          <p:cNvPr id="2" name="ZoneTexte 1"/>
          <p:cNvSpPr txBox="1"/>
          <p:nvPr/>
        </p:nvSpPr>
        <p:spPr>
          <a:xfrm>
            <a:off x="964642" y="916275"/>
            <a:ext cx="33330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000" i="1" dirty="0" smtClean="0"/>
              <a:t>En hommage à Salvador Celia</a:t>
            </a:r>
            <a:endParaRPr lang="fr-FR" sz="2000" i="1" dirty="0"/>
          </a:p>
        </p:txBody>
      </p:sp>
      <p:sp>
        <p:nvSpPr>
          <p:cNvPr id="3" name="ZoneTexte 2"/>
          <p:cNvSpPr txBox="1"/>
          <p:nvPr/>
        </p:nvSpPr>
        <p:spPr>
          <a:xfrm>
            <a:off x="1382653" y="5578421"/>
            <a:ext cx="65851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b="1" dirty="0" smtClean="0"/>
              <a:t>ANALOGIE +++ ACTUELS AVEC LES DÉBATS SUR L’ENVIRONNEMENT ET SUR LE PIB</a:t>
            </a:r>
            <a:endParaRPr lang="fr-FR" b="1" dirty="0"/>
          </a:p>
        </p:txBody>
      </p:sp>
    </p:spTree>
    <p:extLst>
      <p:ext uri="{BB962C8B-B14F-4D97-AF65-F5344CB8AC3E}">
        <p14:creationId xmlns:p14="http://schemas.microsoft.com/office/powerpoint/2010/main" val="54969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hème Office">
  <a:themeElements>
    <a:clrScheme name="Bureau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ureau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ureau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Thème Office">
  <a:themeElements>
    <a:clrScheme name="Bureau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ureau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ureau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Thème Office">
  <a:themeElements>
    <a:clrScheme name="Bureau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ureau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ureau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3856</TotalTime>
  <Words>1282</Words>
  <Application>Microsoft Office PowerPoint</Application>
  <PresentationFormat>Apresentação na tela (4:3)</PresentationFormat>
  <Paragraphs>283</Paragraphs>
  <Slides>32</Slides>
  <Notes>0</Notes>
  <HiddenSlides>0</HiddenSlides>
  <MMClips>2</MMClips>
  <ScaleCrop>false</ScaleCrop>
  <HeadingPairs>
    <vt:vector size="8" baseType="variant">
      <vt:variant>
        <vt:lpstr>Fontes usadas</vt:lpstr>
      </vt:variant>
      <vt:variant>
        <vt:i4>4</vt:i4>
      </vt:variant>
      <vt:variant>
        <vt:lpstr>Tema</vt:lpstr>
      </vt:variant>
      <vt:variant>
        <vt:i4>1</vt:i4>
      </vt:variant>
      <vt:variant>
        <vt:lpstr>Servidores OLE inseridos</vt:lpstr>
      </vt:variant>
      <vt:variant>
        <vt:i4>1</vt:i4>
      </vt:variant>
      <vt:variant>
        <vt:lpstr>Títulos de slides</vt:lpstr>
      </vt:variant>
      <vt:variant>
        <vt:i4>32</vt:i4>
      </vt:variant>
    </vt:vector>
  </HeadingPairs>
  <TitlesOfParts>
    <vt:vector size="38" baseType="lpstr">
      <vt:lpstr>MS PGothic</vt:lpstr>
      <vt:lpstr>Arial</vt:lpstr>
      <vt:lpstr>Calibri</vt:lpstr>
      <vt:lpstr>Wingdings</vt:lpstr>
      <vt:lpstr>Thème Office</vt:lpstr>
      <vt:lpstr>Document</vt:lpstr>
      <vt:lpstr>Améliorer l’écosystème parents-bébé  par les formations interdisciplinaires malhorar o ambiente perinatal : metodologias inovadoras de formaçao interdisciplinar</vt:lpstr>
      <vt:lpstr>Rappel sur les étapes précoces du développement humain</vt:lpstr>
      <vt:lpstr>Années 80 : Transformation des pratiques autour des situations médicales à forte charge émotionnelle</vt:lpstr>
      <vt:lpstr>Une naissance à venir : une chance ! Surtout si fragilité parentale +++  ex : grossessse et toxicomanie</vt:lpstr>
      <vt:lpstr>Le collectif interprofessionnel coordonné = un nouvel outil « thérapeutique »</vt:lpstr>
      <vt:lpstr>Objectifs généraux des formations en période périnatale et petite enfance</vt:lpstr>
      <vt:lpstr>Intégrer l’ensemble des composantes de santé dans le suivi périnatal</vt:lpstr>
      <vt:lpstr>mais :</vt:lpstr>
      <vt:lpstr>Apresentação do PowerPoint</vt:lpstr>
      <vt:lpstr>résistances multiples</vt:lpstr>
      <vt:lpstr>Apresentação do PowerPoint</vt:lpstr>
      <vt:lpstr>Les cibles pour la formation organiser la continuité du support</vt:lpstr>
      <vt:lpstr>Apresentação do PowerPoint</vt:lpstr>
      <vt:lpstr>Des démarches de formation personnalisée vers médecin</vt:lpstr>
      <vt:lpstr>France : Genèse d’une méthode pédagogique innovante</vt:lpstr>
      <vt:lpstr>1985 Engagement du Ministère de la Santé</vt:lpstr>
      <vt:lpstr>1995 une méthode pédagogique   apprendre à penser ensemble </vt:lpstr>
      <vt:lpstr>Apprendre à anticiper et évaluer les hypothèses élaborées collectivement (médical, social, psy)</vt:lpstr>
      <vt:lpstr>Diffusion et reproductibilité de l’expérience pédagogique</vt:lpstr>
      <vt:lpstr>Validation de l’efficacité étonnante / formations et thérapeutiques classiques </vt:lpstr>
      <vt:lpstr>Apresentação do PowerPoint</vt:lpstr>
      <vt:lpstr>Apresentação do PowerPoint</vt:lpstr>
      <vt:lpstr> des référentiels de formation interdisciplinaires</vt:lpstr>
      <vt:lpstr>Des « guides de bonnes pratiques » dans le domaine médico-psycho-social</vt:lpstr>
      <vt:lpstr>Apresentação do PowerPoint</vt:lpstr>
      <vt:lpstr>Exemples de posturage (Bullinger)</vt:lpstr>
      <vt:lpstr>Apresentação do PowerPoint</vt:lpstr>
      <vt:lpstr>Formation des équipes de post-partum</vt:lpstr>
      <vt:lpstr>Apresentação do PowerPoint</vt:lpstr>
      <vt:lpstr>observation attentive du développement précoce</vt:lpstr>
      <vt:lpstr>En conclusion</vt:lpstr>
      <vt:lpstr>Apresentação do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Améliorer l’écosystème parents-bébé par les formations interdisciplinaires</dc:title>
  <dc:creator>francoise molenat</dc:creator>
  <cp:lastModifiedBy>Ivan Cerqueira Filho</cp:lastModifiedBy>
  <cp:revision>144</cp:revision>
  <cp:lastPrinted>2015-10-20T15:38:50Z</cp:lastPrinted>
  <dcterms:created xsi:type="dcterms:W3CDTF">2015-10-15T08:57:58Z</dcterms:created>
  <dcterms:modified xsi:type="dcterms:W3CDTF">2015-10-21T11:49:47Z</dcterms:modified>
</cp:coreProperties>
</file>