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56" r:id="rId3"/>
    <p:sldId id="391" r:id="rId4"/>
    <p:sldId id="465" r:id="rId5"/>
    <p:sldId id="472" r:id="rId6"/>
    <p:sldId id="449" r:id="rId7"/>
    <p:sldId id="450" r:id="rId8"/>
    <p:sldId id="451" r:id="rId9"/>
    <p:sldId id="452" r:id="rId10"/>
    <p:sldId id="453" r:id="rId11"/>
    <p:sldId id="455" r:id="rId12"/>
    <p:sldId id="466" r:id="rId13"/>
    <p:sldId id="456" r:id="rId14"/>
    <p:sldId id="476" r:id="rId15"/>
    <p:sldId id="475" r:id="rId16"/>
    <p:sldId id="473" r:id="rId17"/>
    <p:sldId id="474" r:id="rId18"/>
    <p:sldId id="477" r:id="rId19"/>
    <p:sldId id="463" r:id="rId20"/>
    <p:sldId id="467" r:id="rId21"/>
    <p:sldId id="479" r:id="rId22"/>
    <p:sldId id="413" r:id="rId23"/>
  </p:sldIdLst>
  <p:sldSz cx="9144000" cy="6858000" type="screen4x3"/>
  <p:notesSz cx="6877050" cy="10002838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B8F"/>
    <a:srgbClr val="127865"/>
    <a:srgbClr val="0032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45EDBB-3ABA-4935-8C06-2859992AD264}" v="7" dt="2021-08-23T14:14:31.9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59" autoAdjust="0"/>
    <p:restoredTop sz="94601" autoAdjust="0"/>
  </p:normalViewPr>
  <p:slideViewPr>
    <p:cSldViewPr>
      <p:cViewPr varScale="1">
        <p:scale>
          <a:sx n="63" d="100"/>
          <a:sy n="63" d="100"/>
        </p:scale>
        <p:origin x="1460" y="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Rios" userId="e5a786aa76c6e942" providerId="LiveId" clId="{0945EDBB-3ABA-4935-8C06-2859992AD264}"/>
    <pc:docChg chg="undo custSel addSld delSld modSld">
      <pc:chgData name="Sandra Rios" userId="e5a786aa76c6e942" providerId="LiveId" clId="{0945EDBB-3ABA-4935-8C06-2859992AD264}" dt="2021-08-23T15:05:16.812" v="2512" actId="47"/>
      <pc:docMkLst>
        <pc:docMk/>
      </pc:docMkLst>
      <pc:sldChg chg="del">
        <pc:chgData name="Sandra Rios" userId="e5a786aa76c6e942" providerId="LiveId" clId="{0945EDBB-3ABA-4935-8C06-2859992AD264}" dt="2021-08-23T01:19:52.950" v="1539" actId="47"/>
        <pc:sldMkLst>
          <pc:docMk/>
          <pc:sldMk cId="0" sldId="314"/>
        </pc:sldMkLst>
      </pc:sldChg>
      <pc:sldChg chg="del">
        <pc:chgData name="Sandra Rios" userId="e5a786aa76c6e942" providerId="LiveId" clId="{0945EDBB-3ABA-4935-8C06-2859992AD264}" dt="2021-08-23T01:27:20.773" v="2097" actId="47"/>
        <pc:sldMkLst>
          <pc:docMk/>
          <pc:sldMk cId="0" sldId="315"/>
        </pc:sldMkLst>
      </pc:sldChg>
      <pc:sldChg chg="modSp mod">
        <pc:chgData name="Sandra Rios" userId="e5a786aa76c6e942" providerId="LiveId" clId="{0945EDBB-3ABA-4935-8C06-2859992AD264}" dt="2021-08-23T14:16:45.437" v="2416" actId="20577"/>
        <pc:sldMkLst>
          <pc:docMk/>
          <pc:sldMk cId="0" sldId="413"/>
        </pc:sldMkLst>
        <pc:spChg chg="mod">
          <ac:chgData name="Sandra Rios" userId="e5a786aa76c6e942" providerId="LiveId" clId="{0945EDBB-3ABA-4935-8C06-2859992AD264}" dt="2021-08-23T01:27:13.978" v="2096" actId="20577"/>
          <ac:spMkLst>
            <pc:docMk/>
            <pc:sldMk cId="0" sldId="413"/>
            <ac:spMk id="8" creationId="{855359ED-B680-43D1-AEB5-794B8CD14371}"/>
          </ac:spMkLst>
        </pc:spChg>
        <pc:spChg chg="mod">
          <ac:chgData name="Sandra Rios" userId="e5a786aa76c6e942" providerId="LiveId" clId="{0945EDBB-3ABA-4935-8C06-2859992AD264}" dt="2021-08-23T14:16:45.437" v="2416" actId="20577"/>
          <ac:spMkLst>
            <pc:docMk/>
            <pc:sldMk cId="0" sldId="413"/>
            <ac:spMk id="23557" creationId="{80A16CD4-2913-4295-A9F6-23B53EC9E85A}"/>
          </ac:spMkLst>
        </pc:spChg>
      </pc:sldChg>
      <pc:sldChg chg="del">
        <pc:chgData name="Sandra Rios" userId="e5a786aa76c6e942" providerId="LiveId" clId="{0945EDBB-3ABA-4935-8C06-2859992AD264}" dt="2021-08-23T01:02:38.346" v="414" actId="47"/>
        <pc:sldMkLst>
          <pc:docMk/>
          <pc:sldMk cId="0" sldId="429"/>
        </pc:sldMkLst>
      </pc:sldChg>
      <pc:sldChg chg="del">
        <pc:chgData name="Sandra Rios" userId="e5a786aa76c6e942" providerId="LiveId" clId="{0945EDBB-3ABA-4935-8C06-2859992AD264}" dt="2021-08-23T01:24:07.367" v="1914" actId="47"/>
        <pc:sldMkLst>
          <pc:docMk/>
          <pc:sldMk cId="0" sldId="434"/>
        </pc:sldMkLst>
      </pc:sldChg>
      <pc:sldChg chg="del">
        <pc:chgData name="Sandra Rios" userId="e5a786aa76c6e942" providerId="LiveId" clId="{0945EDBB-3ABA-4935-8C06-2859992AD264}" dt="2021-08-23T15:05:16.812" v="2512" actId="47"/>
        <pc:sldMkLst>
          <pc:docMk/>
          <pc:sldMk cId="0" sldId="454"/>
        </pc:sldMkLst>
      </pc:sldChg>
      <pc:sldChg chg="modSp mod">
        <pc:chgData name="Sandra Rios" userId="e5a786aa76c6e942" providerId="LiveId" clId="{0945EDBB-3ABA-4935-8C06-2859992AD264}" dt="2021-08-23T13:32:44.164" v="2098" actId="20577"/>
        <pc:sldMkLst>
          <pc:docMk/>
          <pc:sldMk cId="0" sldId="455"/>
        </pc:sldMkLst>
        <pc:spChg chg="mod">
          <ac:chgData name="Sandra Rios" userId="e5a786aa76c6e942" providerId="LiveId" clId="{0945EDBB-3ABA-4935-8C06-2859992AD264}" dt="2021-08-23T13:32:44.164" v="2098" actId="20577"/>
          <ac:spMkLst>
            <pc:docMk/>
            <pc:sldMk cId="0" sldId="455"/>
            <ac:spMk id="4102" creationId="{88145527-9C97-46D4-B36C-C1B409D0BEBB}"/>
          </ac:spMkLst>
        </pc:spChg>
      </pc:sldChg>
      <pc:sldChg chg="modSp mod">
        <pc:chgData name="Sandra Rios" userId="e5a786aa76c6e942" providerId="LiveId" clId="{0945EDBB-3ABA-4935-8C06-2859992AD264}" dt="2021-08-23T14:55:51.896" v="2420" actId="20577"/>
        <pc:sldMkLst>
          <pc:docMk/>
          <pc:sldMk cId="0" sldId="456"/>
        </pc:sldMkLst>
        <pc:spChg chg="mod">
          <ac:chgData name="Sandra Rios" userId="e5a786aa76c6e942" providerId="LiveId" clId="{0945EDBB-3ABA-4935-8C06-2859992AD264}" dt="2021-08-23T14:55:51.896" v="2420" actId="20577"/>
          <ac:spMkLst>
            <pc:docMk/>
            <pc:sldMk cId="0" sldId="456"/>
            <ac:spMk id="4102" creationId="{2CE04DEF-61E0-4A3B-AA6C-4B58FEA2832E}"/>
          </ac:spMkLst>
        </pc:spChg>
      </pc:sldChg>
      <pc:sldChg chg="del">
        <pc:chgData name="Sandra Rios" userId="e5a786aa76c6e942" providerId="LiveId" clId="{0945EDBB-3ABA-4935-8C06-2859992AD264}" dt="2021-08-23T01:02:56.328" v="417" actId="47"/>
        <pc:sldMkLst>
          <pc:docMk/>
          <pc:sldMk cId="0" sldId="458"/>
        </pc:sldMkLst>
      </pc:sldChg>
      <pc:sldChg chg="del">
        <pc:chgData name="Sandra Rios" userId="e5a786aa76c6e942" providerId="LiveId" clId="{0945EDBB-3ABA-4935-8C06-2859992AD264}" dt="2021-08-23T01:02:54.263" v="415" actId="47"/>
        <pc:sldMkLst>
          <pc:docMk/>
          <pc:sldMk cId="0" sldId="459"/>
        </pc:sldMkLst>
      </pc:sldChg>
      <pc:sldChg chg="del">
        <pc:chgData name="Sandra Rios" userId="e5a786aa76c6e942" providerId="LiveId" clId="{0945EDBB-3ABA-4935-8C06-2859992AD264}" dt="2021-08-23T01:03:22.424" v="419" actId="47"/>
        <pc:sldMkLst>
          <pc:docMk/>
          <pc:sldMk cId="0" sldId="460"/>
        </pc:sldMkLst>
      </pc:sldChg>
      <pc:sldChg chg="del">
        <pc:chgData name="Sandra Rios" userId="e5a786aa76c6e942" providerId="LiveId" clId="{0945EDBB-3ABA-4935-8C06-2859992AD264}" dt="2021-08-23T01:03:26.696" v="420" actId="47"/>
        <pc:sldMkLst>
          <pc:docMk/>
          <pc:sldMk cId="0" sldId="462"/>
        </pc:sldMkLst>
      </pc:sldChg>
      <pc:sldChg chg="modSp mod">
        <pc:chgData name="Sandra Rios" userId="e5a786aa76c6e942" providerId="LiveId" clId="{0945EDBB-3ABA-4935-8C06-2859992AD264}" dt="2021-08-23T15:01:16.764" v="2498" actId="20577"/>
        <pc:sldMkLst>
          <pc:docMk/>
          <pc:sldMk cId="0" sldId="463"/>
        </pc:sldMkLst>
        <pc:spChg chg="mod">
          <ac:chgData name="Sandra Rios" userId="e5a786aa76c6e942" providerId="LiveId" clId="{0945EDBB-3ABA-4935-8C06-2859992AD264}" dt="2021-08-23T15:01:16.764" v="2498" actId="20577"/>
          <ac:spMkLst>
            <pc:docMk/>
            <pc:sldMk cId="0" sldId="463"/>
            <ac:spMk id="4102" creationId="{F4CD1C17-F71B-419C-B6B3-E4326BDA2DFC}"/>
          </ac:spMkLst>
        </pc:spChg>
      </pc:sldChg>
      <pc:sldChg chg="del">
        <pc:chgData name="Sandra Rios" userId="e5a786aa76c6e942" providerId="LiveId" clId="{0945EDBB-3ABA-4935-8C06-2859992AD264}" dt="2021-08-23T01:24:31.086" v="1915" actId="47"/>
        <pc:sldMkLst>
          <pc:docMk/>
          <pc:sldMk cId="0" sldId="464"/>
        </pc:sldMkLst>
      </pc:sldChg>
      <pc:sldChg chg="del">
        <pc:chgData name="Sandra Rios" userId="e5a786aa76c6e942" providerId="LiveId" clId="{0945EDBB-3ABA-4935-8C06-2859992AD264}" dt="2021-08-23T01:03:26.696" v="420" actId="47"/>
        <pc:sldMkLst>
          <pc:docMk/>
          <pc:sldMk cId="0" sldId="468"/>
        </pc:sldMkLst>
      </pc:sldChg>
      <pc:sldChg chg="del">
        <pc:chgData name="Sandra Rios" userId="e5a786aa76c6e942" providerId="LiveId" clId="{0945EDBB-3ABA-4935-8C06-2859992AD264}" dt="2021-08-23T01:03:26.696" v="420" actId="47"/>
        <pc:sldMkLst>
          <pc:docMk/>
          <pc:sldMk cId="0" sldId="469"/>
        </pc:sldMkLst>
      </pc:sldChg>
      <pc:sldChg chg="del">
        <pc:chgData name="Sandra Rios" userId="e5a786aa76c6e942" providerId="LiveId" clId="{0945EDBB-3ABA-4935-8C06-2859992AD264}" dt="2021-08-23T01:02:57.495" v="418" actId="47"/>
        <pc:sldMkLst>
          <pc:docMk/>
          <pc:sldMk cId="0" sldId="470"/>
        </pc:sldMkLst>
      </pc:sldChg>
      <pc:sldChg chg="del">
        <pc:chgData name="Sandra Rios" userId="e5a786aa76c6e942" providerId="LiveId" clId="{0945EDBB-3ABA-4935-8C06-2859992AD264}" dt="2021-08-23T01:02:55.429" v="416" actId="47"/>
        <pc:sldMkLst>
          <pc:docMk/>
          <pc:sldMk cId="0" sldId="471"/>
        </pc:sldMkLst>
      </pc:sldChg>
      <pc:sldChg chg="modSp mod">
        <pc:chgData name="Sandra Rios" userId="e5a786aa76c6e942" providerId="LiveId" clId="{0945EDBB-3ABA-4935-8C06-2859992AD264}" dt="2021-08-23T13:52:28.409" v="2372" actId="1035"/>
        <pc:sldMkLst>
          <pc:docMk/>
          <pc:sldMk cId="4062473932" sldId="473"/>
        </pc:sldMkLst>
        <pc:spChg chg="mod">
          <ac:chgData name="Sandra Rios" userId="e5a786aa76c6e942" providerId="LiveId" clId="{0945EDBB-3ABA-4935-8C06-2859992AD264}" dt="2021-08-23T13:52:28.409" v="2372" actId="1035"/>
          <ac:spMkLst>
            <pc:docMk/>
            <pc:sldMk cId="4062473932" sldId="473"/>
            <ac:spMk id="4102" creationId="{2CE04DEF-61E0-4A3B-AA6C-4B58FEA2832E}"/>
          </ac:spMkLst>
        </pc:spChg>
      </pc:sldChg>
      <pc:sldChg chg="modSp mod">
        <pc:chgData name="Sandra Rios" userId="e5a786aa76c6e942" providerId="LiveId" clId="{0945EDBB-3ABA-4935-8C06-2859992AD264}" dt="2021-08-23T14:08:04.460" v="2400" actId="20577"/>
        <pc:sldMkLst>
          <pc:docMk/>
          <pc:sldMk cId="1978109876" sldId="474"/>
        </pc:sldMkLst>
        <pc:spChg chg="mod">
          <ac:chgData name="Sandra Rios" userId="e5a786aa76c6e942" providerId="LiveId" clId="{0945EDBB-3ABA-4935-8C06-2859992AD264}" dt="2021-08-23T14:08:04.460" v="2400" actId="20577"/>
          <ac:spMkLst>
            <pc:docMk/>
            <pc:sldMk cId="1978109876" sldId="474"/>
            <ac:spMk id="4102" creationId="{2CE04DEF-61E0-4A3B-AA6C-4B58FEA2832E}"/>
          </ac:spMkLst>
        </pc:spChg>
      </pc:sldChg>
      <pc:sldChg chg="modSp mod">
        <pc:chgData name="Sandra Rios" userId="e5a786aa76c6e942" providerId="LiveId" clId="{0945EDBB-3ABA-4935-8C06-2859992AD264}" dt="2021-08-23T13:52:40.088" v="2375" actId="6549"/>
        <pc:sldMkLst>
          <pc:docMk/>
          <pc:sldMk cId="3690227037" sldId="475"/>
        </pc:sldMkLst>
        <pc:spChg chg="mod">
          <ac:chgData name="Sandra Rios" userId="e5a786aa76c6e942" providerId="LiveId" clId="{0945EDBB-3ABA-4935-8C06-2859992AD264}" dt="2021-08-23T13:52:40.088" v="2375" actId="6549"/>
          <ac:spMkLst>
            <pc:docMk/>
            <pc:sldMk cId="3690227037" sldId="475"/>
            <ac:spMk id="4102" creationId="{2CE04DEF-61E0-4A3B-AA6C-4B58FEA2832E}"/>
          </ac:spMkLst>
        </pc:spChg>
      </pc:sldChg>
      <pc:sldChg chg="modSp del mod">
        <pc:chgData name="Sandra Rios" userId="e5a786aa76c6e942" providerId="LiveId" clId="{0945EDBB-3ABA-4935-8C06-2859992AD264}" dt="2021-08-23T14:16:34.524" v="2414" actId="47"/>
        <pc:sldMkLst>
          <pc:docMk/>
          <pc:sldMk cId="965946640" sldId="478"/>
        </pc:sldMkLst>
        <pc:spChg chg="mod">
          <ac:chgData name="Sandra Rios" userId="e5a786aa76c6e942" providerId="LiveId" clId="{0945EDBB-3ABA-4935-8C06-2859992AD264}" dt="2021-08-23T14:14:31.903" v="2413" actId="1036"/>
          <ac:spMkLst>
            <pc:docMk/>
            <pc:sldMk cId="965946640" sldId="478"/>
            <ac:spMk id="4102" creationId="{F4CD1C17-F71B-419C-B6B3-E4326BDA2DFC}"/>
          </ac:spMkLst>
        </pc:spChg>
        <pc:spChg chg="mod">
          <ac:chgData name="Sandra Rios" userId="e5a786aa76c6e942" providerId="LiveId" clId="{0945EDBB-3ABA-4935-8C06-2859992AD264}" dt="2021-08-23T00:59:57.853" v="232" actId="20577"/>
          <ac:spMkLst>
            <pc:docMk/>
            <pc:sldMk cId="965946640" sldId="478"/>
            <ac:spMk id="25606" creationId="{169C562E-CFAC-4A2D-9E16-8C892CC50CC9}"/>
          </ac:spMkLst>
        </pc:spChg>
      </pc:sldChg>
      <pc:sldChg chg="modSp add mod">
        <pc:chgData name="Sandra Rios" userId="e5a786aa76c6e942" providerId="LiveId" clId="{0945EDBB-3ABA-4935-8C06-2859992AD264}" dt="2021-08-23T15:02:02.207" v="2511" actId="6549"/>
        <pc:sldMkLst>
          <pc:docMk/>
          <pc:sldMk cId="595994779" sldId="479"/>
        </pc:sldMkLst>
        <pc:spChg chg="mod">
          <ac:chgData name="Sandra Rios" userId="e5a786aa76c6e942" providerId="LiveId" clId="{0945EDBB-3ABA-4935-8C06-2859992AD264}" dt="2021-08-23T15:02:02.207" v="2511" actId="6549"/>
          <ac:spMkLst>
            <pc:docMk/>
            <pc:sldMk cId="595994779" sldId="479"/>
            <ac:spMk id="4102" creationId="{F4CD1C17-F71B-419C-B6B3-E4326BDA2DFC}"/>
          </ac:spMkLst>
        </pc:spChg>
        <pc:spChg chg="mod">
          <ac:chgData name="Sandra Rios" userId="e5a786aa76c6e942" providerId="LiveId" clId="{0945EDBB-3ABA-4935-8C06-2859992AD264}" dt="2021-08-23T14:16:39.367" v="2415" actId="20577"/>
          <ac:spMkLst>
            <pc:docMk/>
            <pc:sldMk cId="595994779" sldId="479"/>
            <ac:spMk id="25606" creationId="{169C562E-CFAC-4A2D-9E16-8C892CC50CC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1726D4AE-3A94-4AB2-A613-3928456E84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7F173D-163F-4E31-A8A1-2423335502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95725" y="0"/>
            <a:ext cx="2979738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64776DEC-D070-4B82-9119-97BEA7EFA4B7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F3F23B6-2B45-4FE3-9ADF-4E42A996AB7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01188"/>
            <a:ext cx="2979738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19299D5-4955-4643-AE57-346D8C62DE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95725" y="9501188"/>
            <a:ext cx="2979738" cy="50006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812308-C7F2-4C44-A3C4-FA942AF1B30A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62262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6A2C71C1-CC13-4064-A339-1BD5483C58F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0063"/>
          </a:xfrm>
          <a:prstGeom prst="rect">
            <a:avLst/>
          </a:prstGeom>
        </p:spPr>
        <p:txBody>
          <a:bodyPr vert="horz" lIns="96453" tIns="48226" rIns="96453" bIns="4822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96BAE8C-4850-468C-90F9-E313B9EA1ED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95725" y="0"/>
            <a:ext cx="2979738" cy="500063"/>
          </a:xfrm>
          <a:prstGeom prst="rect">
            <a:avLst/>
          </a:prstGeom>
        </p:spPr>
        <p:txBody>
          <a:bodyPr vert="horz" lIns="96453" tIns="48226" rIns="96453" bIns="4822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47D942D0-9396-499D-AFD9-A2FD7A17FD0E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4" name="Espaço Reservado para Imagem de Slide 3">
            <a:extLst>
              <a:ext uri="{FF2B5EF4-FFF2-40B4-BE49-F238E27FC236}">
                <a16:creationId xmlns:a16="http://schemas.microsoft.com/office/drawing/2014/main" id="{9D561542-10DE-4B65-A5E4-425E4FB363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53" tIns="48226" rIns="96453" bIns="48226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>
            <a:extLst>
              <a:ext uri="{FF2B5EF4-FFF2-40B4-BE49-F238E27FC236}">
                <a16:creationId xmlns:a16="http://schemas.microsoft.com/office/drawing/2014/main" id="{C8D8D44D-4BB3-43F1-B6B0-C0D009BBB8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7388" y="4751388"/>
            <a:ext cx="5502275" cy="4500562"/>
          </a:xfrm>
          <a:prstGeom prst="rect">
            <a:avLst/>
          </a:prstGeom>
        </p:spPr>
        <p:txBody>
          <a:bodyPr vert="horz" lIns="96453" tIns="48226" rIns="96453" bIns="48226" rtlCol="0"/>
          <a:lstStyle/>
          <a:p>
            <a:pPr lvl="0"/>
            <a:r>
              <a:rPr lang="pt-BR" noProof="0"/>
              <a:t>Clique para editar 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2559D9F-ECA5-4586-B671-3A8F2022F0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501188"/>
            <a:ext cx="2979738" cy="500062"/>
          </a:xfrm>
          <a:prstGeom prst="rect">
            <a:avLst/>
          </a:prstGeom>
        </p:spPr>
        <p:txBody>
          <a:bodyPr vert="horz" lIns="96453" tIns="48226" rIns="96453" bIns="4822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DB6D3F-E6B6-486C-B426-87525558BD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95725" y="9501188"/>
            <a:ext cx="2979738" cy="500062"/>
          </a:xfrm>
          <a:prstGeom prst="rect">
            <a:avLst/>
          </a:prstGeom>
        </p:spPr>
        <p:txBody>
          <a:bodyPr vert="horz" wrap="square" lIns="96453" tIns="48226" rIns="96453" bIns="482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/>
            </a:lvl1pPr>
          </a:lstStyle>
          <a:p>
            <a:fld id="{699988B4-0CB4-4FC6-9FF8-46FDC23160AB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35221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85915E-D6B7-4CA1-96E8-83518FDB7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75A76-43DC-48E1-BC2B-CFC14A9EB414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1B2CFE9-083A-4C90-901E-3C2938C4A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59288D-7357-4254-B76D-071551CC3B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E8AFF4-6FF9-4EEF-A332-C897CC2AFE1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94178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A8CCF6-A333-41C8-B7D5-A2483650A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2CD23-638A-417A-A0BD-02FFC4F2A792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A4157B7-46DB-42DC-889B-BAA85A963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F455BA9-CB4D-45BC-BAF8-CE4373EAB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DC0D62-6CED-4FED-8CC0-4115602980A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62640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2735DBE-CD6E-44A1-AD19-2140176D9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2C5E6-EF23-4C9A-B372-0537F5B7E75E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E99BF-C6F0-411B-A3A1-D60D8E97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0708435-40A8-44B2-BCDB-7DD4556E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02C87-4BCB-4F4F-AC08-87CB5E0FABD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7695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1">
            <a:extLst>
              <a:ext uri="{FF2B5EF4-FFF2-40B4-BE49-F238E27FC236}">
                <a16:creationId xmlns:a16="http://schemas.microsoft.com/office/drawing/2014/main" id="{67ED27B6-CAE7-4A25-9E2D-82E1964A10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2" t="57178"/>
          <a:stretch>
            <a:fillRect/>
          </a:stretch>
        </p:blipFill>
        <p:spPr bwMode="auto">
          <a:xfrm>
            <a:off x="4763" y="1588"/>
            <a:ext cx="9148762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E3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EC64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8">
            <a:extLst>
              <a:ext uri="{FF2B5EF4-FFF2-40B4-BE49-F238E27FC236}">
                <a16:creationId xmlns:a16="http://schemas.microsoft.com/office/drawing/2014/main" id="{23CFA210-743A-4932-9327-92A75DD1C32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63500" y="6635750"/>
            <a:ext cx="409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51D5F694-89B0-4E6A-B34D-C1B912A06A89}" type="slidenum">
              <a:rPr lang="pt-BR" altLang="pt-BR" sz="8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‹nº›</a:t>
            </a:fld>
            <a:endParaRPr lang="pt-BR" altLang="pt-BR" sz="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27">
            <a:extLst>
              <a:ext uri="{FF2B5EF4-FFF2-40B4-BE49-F238E27FC236}">
                <a16:creationId xmlns:a16="http://schemas.microsoft.com/office/drawing/2014/main" id="{2655CDA0-616E-468E-8F6C-412911BEA8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5" b="69392"/>
          <a:stretch>
            <a:fillRect/>
          </a:stretch>
        </p:blipFill>
        <p:spPr bwMode="auto">
          <a:xfrm>
            <a:off x="192088" y="6492875"/>
            <a:ext cx="8961437" cy="16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E3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EC64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243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17520" y="154799"/>
            <a:ext cx="7035800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6202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2945" y="151805"/>
            <a:ext cx="7035800" cy="40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782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E566E008-46E0-49F9-BD60-CCB4F02E0FA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43463" y="2508250"/>
            <a:ext cx="1841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0115AC50-667D-4DF2-8A59-CCB0ABE144A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4913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7520" y="154799"/>
            <a:ext cx="7035800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74067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17520" y="154799"/>
            <a:ext cx="7035800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800476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2EDE9EE9-C91E-40B1-B7C5-94B0710271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43463" y="2508250"/>
            <a:ext cx="1841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C5F44AB0-1A8C-4430-AA83-A67F438453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06" descr="S21,22_cello">
            <a:extLst>
              <a:ext uri="{FF2B5EF4-FFF2-40B4-BE49-F238E27FC236}">
                <a16:creationId xmlns:a16="http://schemas.microsoft.com/office/drawing/2014/main" id="{EA6BFDAE-2116-4D4C-845D-3543D514D30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5" t="35736" r="69321" b="32481"/>
          <a:stretch>
            <a:fillRect/>
          </a:stretch>
        </p:blipFill>
        <p:spPr bwMode="auto">
          <a:xfrm>
            <a:off x="8442325" y="142875"/>
            <a:ext cx="53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87925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17520" y="154799"/>
            <a:ext cx="7035800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91846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E2AF814-9A46-4E55-BC15-754784CF4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E38FA-927E-427C-BF4C-4CC6A982B90B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961C5FD-EEC0-4666-A1BD-29AC3B48C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C99ED66-B299-47BC-B519-ECA86A604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39599C-1688-4FF6-A32A-9B8C62EB00A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62999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17520" y="154799"/>
            <a:ext cx="7035800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075571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E9A9A5DF-DFBC-4748-9916-C9AD96EF1EE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43463" y="2508250"/>
            <a:ext cx="1841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8F64D635-01BB-4BD9-BA75-51F9365AB5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06" descr="S21,22_cello">
            <a:extLst>
              <a:ext uri="{FF2B5EF4-FFF2-40B4-BE49-F238E27FC236}">
                <a16:creationId xmlns:a16="http://schemas.microsoft.com/office/drawing/2014/main" id="{EE4AB918-7781-47D6-9EA8-30B1AB1F16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5" t="35736" r="69321" b="32481"/>
          <a:stretch>
            <a:fillRect/>
          </a:stretch>
        </p:blipFill>
        <p:spPr bwMode="auto">
          <a:xfrm>
            <a:off x="8442325" y="142875"/>
            <a:ext cx="53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38543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17520" y="154799"/>
            <a:ext cx="7035800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92598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17520" y="154799"/>
            <a:ext cx="7035800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090635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0B291347-8B31-400A-B46F-88DFDCDDB51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43463" y="2508250"/>
            <a:ext cx="1841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FE59D180-949F-4BA8-B265-E90F8E4EF45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06" descr="S21,22_cello">
            <a:extLst>
              <a:ext uri="{FF2B5EF4-FFF2-40B4-BE49-F238E27FC236}">
                <a16:creationId xmlns:a16="http://schemas.microsoft.com/office/drawing/2014/main" id="{394F3E64-F280-4B0C-A062-9F6F17BBC07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5" t="35736" r="69321" b="32481"/>
          <a:stretch>
            <a:fillRect/>
          </a:stretch>
        </p:blipFill>
        <p:spPr bwMode="auto">
          <a:xfrm>
            <a:off x="8442325" y="142875"/>
            <a:ext cx="53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56524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17520" y="154799"/>
            <a:ext cx="7035800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878859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B69BB575-9982-4F26-9DA4-3C670DE249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43463" y="2508250"/>
            <a:ext cx="1841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B173778A-DC21-4822-8516-D0311A250BC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06" descr="S21,22_cello">
            <a:extLst>
              <a:ext uri="{FF2B5EF4-FFF2-40B4-BE49-F238E27FC236}">
                <a16:creationId xmlns:a16="http://schemas.microsoft.com/office/drawing/2014/main" id="{43EBD69C-5851-44D7-BDD7-B1BA2A9DD59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5" t="35736" r="69321" b="32481"/>
          <a:stretch>
            <a:fillRect/>
          </a:stretch>
        </p:blipFill>
        <p:spPr bwMode="auto">
          <a:xfrm>
            <a:off x="8442325" y="142875"/>
            <a:ext cx="53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16574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2824AA4D-A7DA-4720-80CE-32937446813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843463" y="2508250"/>
            <a:ext cx="184150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71513A48-8AAC-4BF2-A163-A750DB3A80E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06" descr="S21,22_cello">
            <a:extLst>
              <a:ext uri="{FF2B5EF4-FFF2-40B4-BE49-F238E27FC236}">
                <a16:creationId xmlns:a16="http://schemas.microsoft.com/office/drawing/2014/main" id="{D4BDDC6E-25F3-4FF8-8EA0-640C755EBD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55" t="35736" r="69321" b="32481"/>
          <a:stretch>
            <a:fillRect/>
          </a:stretch>
        </p:blipFill>
        <p:spPr bwMode="auto">
          <a:xfrm>
            <a:off x="8442325" y="142875"/>
            <a:ext cx="538163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16509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17520" y="154799"/>
            <a:ext cx="7035800" cy="406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42213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8A5345C0-ADC2-4EDC-98D2-93B628E42E91}"/>
              </a:ext>
            </a:extLst>
          </p:cNvPr>
          <p:cNvSpPr/>
          <p:nvPr userDrawn="1"/>
        </p:nvSpPr>
        <p:spPr bwMode="auto">
          <a:xfrm>
            <a:off x="0" y="0"/>
            <a:ext cx="91440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86455" tIns="43227" rIns="86455" bIns="43227"/>
          <a:lstStyle/>
          <a:p>
            <a:pPr eaLnBrk="1" hangingPunct="1">
              <a:buClr>
                <a:srgbClr val="C0504D"/>
              </a:buClr>
              <a:buFont typeface="Wingdings" charset="2"/>
              <a:buChar char="§"/>
              <a:defRPr/>
            </a:pPr>
            <a:endParaRPr lang="pt-BR" dirty="0">
              <a:solidFill>
                <a:srgbClr val="000000"/>
              </a:solidFill>
              <a:latin typeface="Arial" charset="0"/>
              <a:cs typeface="+mn-cs"/>
            </a:endParaRPr>
          </a:p>
        </p:txBody>
      </p:sp>
      <p:sp>
        <p:nvSpPr>
          <p:cNvPr id="3" name="Retângulo 9">
            <a:extLst>
              <a:ext uri="{FF2B5EF4-FFF2-40B4-BE49-F238E27FC236}">
                <a16:creationId xmlns:a16="http://schemas.microsoft.com/office/drawing/2014/main" id="{BBACFDD1-0BD9-4BA6-AB8E-AC363F49B0EE}"/>
              </a:ext>
            </a:extLst>
          </p:cNvPr>
          <p:cNvSpPr/>
          <p:nvPr userDrawn="1"/>
        </p:nvSpPr>
        <p:spPr>
          <a:xfrm>
            <a:off x="323850" y="6673850"/>
            <a:ext cx="1800225" cy="1793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455" tIns="43227" rIns="86455" bIns="43227" anchor="ctr"/>
          <a:lstStyle/>
          <a:p>
            <a:pPr algn="ctr" eaLnBrk="1" hangingPunct="1">
              <a:defRPr/>
            </a:pPr>
            <a:r>
              <a:rPr lang="pt-BR" dirty="0">
                <a:solidFill>
                  <a:prstClr val="white"/>
                </a:solidFill>
              </a:rPr>
              <a:t>  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tângulo 11">
            <a:extLst>
              <a:ext uri="{FF2B5EF4-FFF2-40B4-BE49-F238E27FC236}">
                <a16:creationId xmlns:a16="http://schemas.microsoft.com/office/drawing/2014/main" id="{F40AA26C-2BF2-4385-8EB2-A8EF91929C35}"/>
              </a:ext>
            </a:extLst>
          </p:cNvPr>
          <p:cNvSpPr/>
          <p:nvPr userDrawn="1"/>
        </p:nvSpPr>
        <p:spPr>
          <a:xfrm>
            <a:off x="6948488" y="6673850"/>
            <a:ext cx="1800225" cy="1793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455" tIns="43227" rIns="86455" bIns="43227"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tângulo 12">
            <a:extLst>
              <a:ext uri="{FF2B5EF4-FFF2-40B4-BE49-F238E27FC236}">
                <a16:creationId xmlns:a16="http://schemas.microsoft.com/office/drawing/2014/main" id="{E7A15017-8513-402B-942E-5E0E6F99FF26}"/>
              </a:ext>
            </a:extLst>
          </p:cNvPr>
          <p:cNvSpPr/>
          <p:nvPr userDrawn="1"/>
        </p:nvSpPr>
        <p:spPr>
          <a:xfrm>
            <a:off x="4787900" y="6673850"/>
            <a:ext cx="1800225" cy="1793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455" tIns="43227" rIns="86455" bIns="43227"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tângulo 13">
            <a:extLst>
              <a:ext uri="{FF2B5EF4-FFF2-40B4-BE49-F238E27FC236}">
                <a16:creationId xmlns:a16="http://schemas.microsoft.com/office/drawing/2014/main" id="{006EA27F-8B25-44A9-A0B8-E2287F906C41}"/>
              </a:ext>
            </a:extLst>
          </p:cNvPr>
          <p:cNvSpPr/>
          <p:nvPr userDrawn="1"/>
        </p:nvSpPr>
        <p:spPr>
          <a:xfrm>
            <a:off x="2555875" y="6680200"/>
            <a:ext cx="1800225" cy="1793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455" tIns="43227" rIns="86455" bIns="43227" anchor="ctr"/>
          <a:lstStyle/>
          <a:p>
            <a:pPr algn="ctr" defTabSz="864556" eaLnBrk="1" hangingPunct="1">
              <a:defRPr/>
            </a:pPr>
            <a:endParaRPr lang="en-US" sz="1700" dirty="0">
              <a:solidFill>
                <a:prstClr val="white"/>
              </a:solidFill>
            </a:endParaRPr>
          </a:p>
        </p:txBody>
      </p:sp>
      <p:sp>
        <p:nvSpPr>
          <p:cNvPr id="7" name="CaixaDeTexto 14">
            <a:extLst>
              <a:ext uri="{FF2B5EF4-FFF2-40B4-BE49-F238E27FC236}">
                <a16:creationId xmlns:a16="http://schemas.microsoft.com/office/drawing/2014/main" id="{AB122843-7CED-45C2-B23D-FC74855F685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73100" y="6621463"/>
            <a:ext cx="887413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55" tIns="43227" rIns="86455" bIns="43227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t-BR" sz="1100">
                <a:solidFill>
                  <a:srgbClr val="BFBFBF"/>
                </a:solidFill>
                <a:latin typeface="Helvetica" pitchFamily="34" charset="0"/>
              </a:rPr>
              <a:t>Pauta Livre</a:t>
            </a:r>
            <a:endParaRPr lang="en-US" sz="1100">
              <a:solidFill>
                <a:srgbClr val="BFBFBF"/>
              </a:solidFill>
              <a:latin typeface="Helvetica" pitchFamily="34" charset="0"/>
            </a:endParaRPr>
          </a:p>
        </p:txBody>
      </p:sp>
      <p:sp>
        <p:nvSpPr>
          <p:cNvPr id="8" name="CaixaDeTexto 15">
            <a:extLst>
              <a:ext uri="{FF2B5EF4-FFF2-40B4-BE49-F238E27FC236}">
                <a16:creationId xmlns:a16="http://schemas.microsoft.com/office/drawing/2014/main" id="{C4E0C0C2-AC00-4EC7-99D7-A56135BEDA0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38475" y="6646863"/>
            <a:ext cx="803275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55" tIns="43227" rIns="86455" bIns="43227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t-BR" sz="1100">
                <a:solidFill>
                  <a:srgbClr val="FFFFFF"/>
                </a:solidFill>
                <a:latin typeface="Helvetica" pitchFamily="34" charset="0"/>
              </a:rPr>
              <a:t>Economia</a:t>
            </a:r>
            <a:endParaRPr lang="en-US" sz="1100">
              <a:solidFill>
                <a:srgbClr val="FFFFFF"/>
              </a:solidFill>
              <a:latin typeface="Helvetica" pitchFamily="34" charset="0"/>
            </a:endParaRPr>
          </a:p>
        </p:txBody>
      </p:sp>
      <p:sp>
        <p:nvSpPr>
          <p:cNvPr id="9" name="CaixaDeTexto 16">
            <a:extLst>
              <a:ext uri="{FF2B5EF4-FFF2-40B4-BE49-F238E27FC236}">
                <a16:creationId xmlns:a16="http://schemas.microsoft.com/office/drawing/2014/main" id="{C293B4DA-216A-4113-AED0-C2E888C3D79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5276850" y="6627813"/>
            <a:ext cx="749300" cy="255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455" tIns="43227" rIns="86455" bIns="43227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t-BR" sz="1100">
                <a:solidFill>
                  <a:srgbClr val="BFBFBF"/>
                </a:solidFill>
                <a:latin typeface="Helvetica" pitchFamily="34" charset="0"/>
              </a:rPr>
              <a:t>Finanças</a:t>
            </a:r>
            <a:endParaRPr lang="en-US" sz="1100">
              <a:solidFill>
                <a:srgbClr val="BFBFBF"/>
              </a:solidFill>
              <a:latin typeface="Helvetica" pitchFamily="34" charset="0"/>
            </a:endParaRPr>
          </a:p>
        </p:txBody>
      </p:sp>
      <p:sp>
        <p:nvSpPr>
          <p:cNvPr id="10" name="CaixaDeTexto 17">
            <a:extLst>
              <a:ext uri="{FF2B5EF4-FFF2-40B4-BE49-F238E27FC236}">
                <a16:creationId xmlns:a16="http://schemas.microsoft.com/office/drawing/2014/main" id="{36595E3F-DCC9-43DB-96CF-55A3A6062FC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164388" y="6635750"/>
            <a:ext cx="1627187" cy="255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455" tIns="43227" rIns="86455" bIns="43227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pt-BR" sz="1100">
                <a:solidFill>
                  <a:srgbClr val="BFBFBF"/>
                </a:solidFill>
                <a:latin typeface="Helvetica" pitchFamily="34" charset="0"/>
              </a:rPr>
              <a:t>Risco de Mercado</a:t>
            </a:r>
            <a:endParaRPr lang="en-US" sz="1100">
              <a:solidFill>
                <a:srgbClr val="BFBFBF"/>
              </a:solidFill>
              <a:latin typeface="Helvetica" pitchFamily="34" charset="0"/>
            </a:endParaRPr>
          </a:p>
        </p:txBody>
      </p:sp>
      <p:pic>
        <p:nvPicPr>
          <p:cNvPr id="11" name="logo">
            <a:extLst>
              <a:ext uri="{FF2B5EF4-FFF2-40B4-BE49-F238E27FC236}">
                <a16:creationId xmlns:a16="http://schemas.microsoft.com/office/drawing/2014/main" id="{C458DB46-ADCC-429E-B612-9D15094FC4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106363"/>
            <a:ext cx="531813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7712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B6F24E7-7099-42DD-A5E7-4C82A9004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FEFAF-C25F-448C-99A3-DE0393A0E5E8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741ED6F-240D-4BBE-8F0C-0A7F9CFCC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2041AAB-ABE4-4C9C-AD4C-F25C285F0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6A13F9-444D-4395-9C68-F413B265C28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65504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5">
            <a:extLst>
              <a:ext uri="{FF2B5EF4-FFF2-40B4-BE49-F238E27FC236}">
                <a16:creationId xmlns:a16="http://schemas.microsoft.com/office/drawing/2014/main" id="{892DA0CC-7603-432E-B48E-D17F102D453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3495675" y="1433513"/>
            <a:ext cx="2879725" cy="25193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3" name="Picture 4">
            <a:extLst>
              <a:ext uri="{FF2B5EF4-FFF2-40B4-BE49-F238E27FC236}">
                <a16:creationId xmlns:a16="http://schemas.microsoft.com/office/drawing/2014/main" id="{C8F87B95-7B38-4854-B361-24B69FBC90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417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6A1CA2A8-3F92-4626-9C53-83AF785B7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29C1B-C12E-4F86-AC5D-ADC69BB9A4F0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DA9EA5E5-501A-4489-98DB-9A3CB2AA6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77C74DAC-DCB0-4830-BB2A-3256C8E85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78F458-9122-49DE-9250-598DF2AB470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24700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id="{A52C10C7-BC42-4190-9A7B-31204059D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1885F-79DC-4D1C-A2D2-3A0280800695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id="{DBBF13DF-4A30-40B4-81AB-7A624BF8A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id="{EA789A34-9686-4A88-A61C-5773F11C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6DA54-D789-4877-B9EB-D3ADA5BB9BF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39183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id="{79859D64-F1DB-42DE-942F-CCB291B79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0DFA3-966A-4D04-9651-65FB5124E396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id="{8749CF4B-7ACB-4A2F-A95A-9B88BF4F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id="{F363F5E4-7065-429F-86DC-1074928D5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6EB6C-1CEC-478E-B1F1-6CA10D95B2E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55382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>
            <a:extLst>
              <a:ext uri="{FF2B5EF4-FFF2-40B4-BE49-F238E27FC236}">
                <a16:creationId xmlns:a16="http://schemas.microsoft.com/office/drawing/2014/main" id="{2A5258C5-B484-46CD-B176-BD3022F42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F41BB-9742-4E31-B192-3BD35275F1D6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3" name="Espaço Reservado para Rodapé 4">
            <a:extLst>
              <a:ext uri="{FF2B5EF4-FFF2-40B4-BE49-F238E27FC236}">
                <a16:creationId xmlns:a16="http://schemas.microsoft.com/office/drawing/2014/main" id="{E4E76147-7A5F-4194-8227-C7038BDC6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>
            <a:extLst>
              <a:ext uri="{FF2B5EF4-FFF2-40B4-BE49-F238E27FC236}">
                <a16:creationId xmlns:a16="http://schemas.microsoft.com/office/drawing/2014/main" id="{13CBBA12-33A6-4E16-90AA-A57387E5A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144AF-F70F-4234-B699-9997734F104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12476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D6D3110A-9775-49BA-A26C-096B4478C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FB74E-CC69-4375-B586-20985B2C1E7B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C1002D63-33E0-4FB3-81B8-7EF598369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7DA95DE6-23BA-4684-BF4A-FD4E889A8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4C1AE-C0EF-4FA7-B2C7-39C50D1DAAC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0857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id="{35CCBABA-8590-44E3-8AD1-AD79C4D95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0576D-496E-4E07-9A73-CC3E3765F88E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id="{B9D6312E-2F14-46A1-A5B3-8CABC9F0C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id="{782AEC9B-CBAE-4C99-8876-1B04792F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66E985-0F79-48A0-8EFC-E5ACAF735B4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5058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id="{2B2310E2-6095-43A7-9C6A-46FA66A1A9F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id="{2778DAC9-13FD-441D-9E74-09F85854F1F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89AF8F-721A-4FC7-BD2C-FB36B5906C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AA763A-A218-4711-ACFC-617BC4087E56}" type="datetimeFigureOut">
              <a:rPr lang="pt-BR"/>
              <a:pPr>
                <a:defRPr/>
              </a:pPr>
              <a:t>23/08/2021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D83E1A7-7EDF-40F8-9583-F36514ED1F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7E97A27-C160-446E-B2AF-648208672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5A7C72A8-0475-4CB2-8E21-CF1A09B94F9B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57" r:id="rId1"/>
    <p:sldLayoutId id="2147485058" r:id="rId2"/>
    <p:sldLayoutId id="2147485059" r:id="rId3"/>
    <p:sldLayoutId id="2147485060" r:id="rId4"/>
    <p:sldLayoutId id="2147485061" r:id="rId5"/>
    <p:sldLayoutId id="2147485062" r:id="rId6"/>
    <p:sldLayoutId id="2147485063" r:id="rId7"/>
    <p:sldLayoutId id="2147485064" r:id="rId8"/>
    <p:sldLayoutId id="2147485065" r:id="rId9"/>
    <p:sldLayoutId id="2147485066" r:id="rId10"/>
    <p:sldLayoutId id="214748506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A03C9C31-3559-4550-BEA9-B129E490C4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30200" y="1177925"/>
            <a:ext cx="8458200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800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en-US"/>
              <a:t>Coloque aqui os textos principais</a:t>
            </a:r>
          </a:p>
          <a:p>
            <a:pPr lvl="1"/>
            <a:r>
              <a:rPr lang="pt-BR" altLang="en-US"/>
              <a:t>textos de segundo nível</a:t>
            </a:r>
          </a:p>
          <a:p>
            <a:pPr lvl="2"/>
            <a:r>
              <a:rPr lang="pt-BR" altLang="en-US"/>
              <a:t>textos de terceiro nível</a:t>
            </a:r>
          </a:p>
          <a:p>
            <a:pPr lvl="3"/>
            <a:r>
              <a:rPr lang="pt-BR" altLang="en-US"/>
              <a:t>textos de quarto nível</a:t>
            </a:r>
          </a:p>
          <a:p>
            <a:pPr lvl="4"/>
            <a:r>
              <a:rPr lang="pt-BR" altLang="en-US"/>
              <a:t>textos de quinto nível</a:t>
            </a:r>
          </a:p>
          <a:p>
            <a:pPr lvl="1"/>
            <a:endParaRPr lang="en-US" altLang="en-US"/>
          </a:p>
        </p:txBody>
      </p:sp>
      <p:pic>
        <p:nvPicPr>
          <p:cNvPr id="2051" name="Picture 31">
            <a:extLst>
              <a:ext uri="{FF2B5EF4-FFF2-40B4-BE49-F238E27FC236}">
                <a16:creationId xmlns:a16="http://schemas.microsoft.com/office/drawing/2014/main" id="{DF721476-26C5-42EC-9FDA-2D398B4D8F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62" t="57178"/>
          <a:stretch>
            <a:fillRect/>
          </a:stretch>
        </p:blipFill>
        <p:spPr bwMode="auto">
          <a:xfrm>
            <a:off x="4763" y="1588"/>
            <a:ext cx="9148762" cy="54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E3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EC64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2" name="Rectangle 16">
            <a:extLst>
              <a:ext uri="{FF2B5EF4-FFF2-40B4-BE49-F238E27FC236}">
                <a16:creationId xmlns:a16="http://schemas.microsoft.com/office/drawing/2014/main" id="{409FB6E3-CCEF-4D40-9DC1-EF551D7CF5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17488" y="155575"/>
            <a:ext cx="7035800" cy="40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043" tIns="46863" rIns="90043" bIns="46863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Click to edit Master title style</a:t>
            </a:r>
          </a:p>
        </p:txBody>
      </p:sp>
      <p:sp>
        <p:nvSpPr>
          <p:cNvPr id="2053" name="TextBox 8">
            <a:extLst>
              <a:ext uri="{FF2B5EF4-FFF2-40B4-BE49-F238E27FC236}">
                <a16:creationId xmlns:a16="http://schemas.microsoft.com/office/drawing/2014/main" id="{27448D45-5CC2-4870-A903-A1091B851C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0" y="6635750"/>
            <a:ext cx="4095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F3254678-4E01-4BEB-A48E-6C3B13463B02}" type="slidenum">
              <a:rPr lang="pt-BR" altLang="pt-BR" sz="8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‹nº›</a:t>
            </a:fld>
            <a:endParaRPr lang="pt-BR" altLang="pt-BR" sz="8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4" name="Picture 27">
            <a:extLst>
              <a:ext uri="{FF2B5EF4-FFF2-40B4-BE49-F238E27FC236}">
                <a16:creationId xmlns:a16="http://schemas.microsoft.com/office/drawing/2014/main" id="{4AC6F65F-7CAB-4D5B-B209-0DC498C7C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65" b="69392"/>
          <a:stretch>
            <a:fillRect/>
          </a:stretch>
        </p:blipFill>
        <p:spPr bwMode="auto">
          <a:xfrm>
            <a:off x="192088" y="6492875"/>
            <a:ext cx="8961437" cy="16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DDE3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EC64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078" r:id="rId1"/>
    <p:sldLayoutId id="2147485068" r:id="rId2"/>
    <p:sldLayoutId id="2147485069" r:id="rId3"/>
    <p:sldLayoutId id="2147485079" r:id="rId4"/>
    <p:sldLayoutId id="2147485070" r:id="rId5"/>
    <p:sldLayoutId id="2147485071" r:id="rId6"/>
    <p:sldLayoutId id="2147485080" r:id="rId7"/>
    <p:sldLayoutId id="2147485072" r:id="rId8"/>
    <p:sldLayoutId id="2147485073" r:id="rId9"/>
    <p:sldLayoutId id="2147485081" r:id="rId10"/>
    <p:sldLayoutId id="2147485074" r:id="rId11"/>
    <p:sldLayoutId id="2147485075" r:id="rId12"/>
    <p:sldLayoutId id="2147485082" r:id="rId13"/>
    <p:sldLayoutId id="2147485076" r:id="rId14"/>
    <p:sldLayoutId id="2147485083" r:id="rId15"/>
    <p:sldLayoutId id="2147485084" r:id="rId16"/>
    <p:sldLayoutId id="2147485077" r:id="rId17"/>
    <p:sldLayoutId id="2147485085" r:id="rId18"/>
    <p:sldLayoutId id="2147485086" r:id="rId19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33C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33C1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33C1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33C1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33C1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32C1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32C1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32C1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000" b="1">
          <a:solidFill>
            <a:srgbClr val="0032C1"/>
          </a:solidFill>
          <a:latin typeface="Arial" charset="0"/>
        </a:defRPr>
      </a:lvl9pPr>
    </p:titleStyle>
    <p:bodyStyle>
      <a:lvl1pPr marL="177800" indent="-177800" algn="l" rtl="0" eaLnBrk="0" fontAlgn="base" hangingPunct="0">
        <a:spcBef>
          <a:spcPct val="20000"/>
        </a:spcBef>
        <a:spcAft>
          <a:spcPct val="0"/>
        </a:spcAft>
        <a:buClr>
          <a:srgbClr val="0032C1"/>
        </a:buClr>
        <a:buSzPct val="65000"/>
        <a:buFont typeface="Arial" panose="020B0604020202020204" pitchFamily="34" charset="0"/>
        <a:buChar char="►"/>
        <a:defRPr sz="1200">
          <a:solidFill>
            <a:srgbClr val="000000"/>
          </a:solidFill>
          <a:latin typeface="+mn-lt"/>
          <a:ea typeface="+mn-ea"/>
          <a:cs typeface="+mn-cs"/>
        </a:defRPr>
      </a:lvl1pPr>
      <a:lvl2pPr marL="635000" indent="-177800" algn="l" rtl="0" eaLnBrk="0" fontAlgn="base" hangingPunct="0">
        <a:spcBef>
          <a:spcPct val="20000"/>
        </a:spcBef>
        <a:spcAft>
          <a:spcPct val="0"/>
        </a:spcAft>
        <a:buClr>
          <a:srgbClr val="939598"/>
        </a:buClr>
        <a:buSzPct val="65000"/>
        <a:buFont typeface="Arial" panose="020B0604020202020204" pitchFamily="34" charset="0"/>
        <a:buChar char="̶"/>
        <a:defRPr sz="1200">
          <a:solidFill>
            <a:srgbClr val="000000"/>
          </a:solidFill>
          <a:latin typeface="+mn-lt"/>
        </a:defRPr>
      </a:lvl2pPr>
      <a:lvl3pPr marL="1092200" indent="-177800" algn="l" rtl="0" eaLnBrk="0" fontAlgn="base" hangingPunct="0">
        <a:spcBef>
          <a:spcPct val="20000"/>
        </a:spcBef>
        <a:spcAft>
          <a:spcPct val="0"/>
        </a:spcAft>
        <a:buClr>
          <a:srgbClr val="939598"/>
        </a:buClr>
        <a:buSzPct val="65000"/>
        <a:buFont typeface="Arial" panose="020B0604020202020204" pitchFamily="34" charset="0"/>
        <a:buChar char="̶"/>
        <a:defRPr sz="1200">
          <a:solidFill>
            <a:srgbClr val="000000"/>
          </a:solidFill>
          <a:latin typeface="+mn-lt"/>
        </a:defRPr>
      </a:lvl3pPr>
      <a:lvl4pPr marL="1549400" indent="-177800" algn="l" rtl="0" eaLnBrk="0" fontAlgn="base" hangingPunct="0">
        <a:spcBef>
          <a:spcPct val="20000"/>
        </a:spcBef>
        <a:spcAft>
          <a:spcPct val="0"/>
        </a:spcAft>
        <a:buClr>
          <a:srgbClr val="939598"/>
        </a:buClr>
        <a:buSzPct val="65000"/>
        <a:buFont typeface="Arial" panose="020B0604020202020204" pitchFamily="34" charset="0"/>
        <a:buChar char="̶"/>
        <a:defRPr sz="12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39598"/>
        </a:buClr>
        <a:buSzPct val="65000"/>
        <a:buFont typeface="Arial" panose="020B0604020202020204" pitchFamily="34" charset="0"/>
        <a:buChar char="̶"/>
        <a:defRPr sz="12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39598"/>
        </a:buClr>
        <a:buSzPct val="65000"/>
        <a:buFont typeface="Arial" charset="0"/>
        <a:buChar char="̶"/>
        <a:defRPr sz="12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39598"/>
        </a:buClr>
        <a:buSzPct val="65000"/>
        <a:buFont typeface="Arial" charset="0"/>
        <a:buChar char="̶"/>
        <a:defRPr sz="12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39598"/>
        </a:buClr>
        <a:buSzPct val="65000"/>
        <a:buFont typeface="Arial" charset="0"/>
        <a:buChar char="̶"/>
        <a:defRPr sz="12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39598"/>
        </a:buClr>
        <a:buSzPct val="65000"/>
        <a:buFont typeface="Arial" charset="0"/>
        <a:buChar char="̶"/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databank.worldbank.org/data/reports.aspx?source=world-development-indicators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a.gov/library/publications/the-world-factbook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dic.gov.br/comercio-exterior/estatisticas-de-comercio-exterior/comex-vis/frame-brasi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dic.gov.br/comercio-exterior/estatisticas-de-comercio-exterior/comex-vis/frame-brasi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dic.gov.br/comercio-exterior/estatisticas-de-comercio-exterior/comex-vis/frame-brasi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dic.gov.br/comercio-exterior/estatisticas-de-comercio-exterior/comex-vis/frame-brasil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10">
            <a:extLst>
              <a:ext uri="{FF2B5EF4-FFF2-40B4-BE49-F238E27FC236}">
                <a16:creationId xmlns:a16="http://schemas.microsoft.com/office/drawing/2014/main" id="{425DD5C5-D15A-482F-BA84-0E2ED4AE9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CaixaDeTexto 1">
            <a:extLst>
              <a:ext uri="{FF2B5EF4-FFF2-40B4-BE49-F238E27FC236}">
                <a16:creationId xmlns:a16="http://schemas.microsoft.com/office/drawing/2014/main" id="{195C19C7-475B-4D6C-81F1-2E24D85B28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2055" name="CaixaDeTexto 2">
            <a:extLst>
              <a:ext uri="{FF2B5EF4-FFF2-40B4-BE49-F238E27FC236}">
                <a16:creationId xmlns:a16="http://schemas.microsoft.com/office/drawing/2014/main" id="{5A22D4B1-55C9-4C5F-AB20-646E5E3F92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0475" y="1557338"/>
            <a:ext cx="6375400" cy="33239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Comércio exterior: visão estratégica</a:t>
            </a:r>
          </a:p>
          <a:p>
            <a:pPr algn="ctr" eaLnBrk="1" hangingPunct="1">
              <a:defRPr/>
            </a:pPr>
            <a:endParaRPr lang="pt-BR" sz="28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 eaLnBrk="1" hangingPunct="1">
              <a:defRPr/>
            </a:pPr>
            <a:r>
              <a:rPr lang="pt-BR" sz="28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Ciclo agronegócio sustentável: a imagem real do Brasil</a:t>
            </a:r>
          </a:p>
          <a:p>
            <a:pPr algn="ctr" eaLnBrk="1" hangingPunct="1">
              <a:defRPr/>
            </a:pPr>
            <a:endParaRPr lang="pt-BR" sz="4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 eaLnBrk="1" hangingPunct="1">
              <a:defRPr/>
            </a:pPr>
            <a:endParaRPr lang="pt-BR" sz="4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algn="ctr" eaLnBrk="1" hangingPunct="1">
              <a:defRPr/>
            </a:pP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Agosto de 2021</a:t>
            </a:r>
            <a:endParaRPr lang="pt-BR" altLang="pt-BR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2293" name="Picture 2" descr="C:\Users\Sandra\Documents\CINDES\logoCindes12_jpg_arquivos\logoCindes12.jpg">
            <a:extLst>
              <a:ext uri="{FF2B5EF4-FFF2-40B4-BE49-F238E27FC236}">
                <a16:creationId xmlns:a16="http://schemas.microsoft.com/office/drawing/2014/main" id="{6313FAF4-B85E-4A17-9186-7CB847F96D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6825" y="333375"/>
            <a:ext cx="2287588" cy="42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0">
            <a:extLst>
              <a:ext uri="{FF2B5EF4-FFF2-40B4-BE49-F238E27FC236}">
                <a16:creationId xmlns:a16="http://schemas.microsoft.com/office/drawing/2014/main" id="{2549235A-EE75-435D-862B-1EB76A1E8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CaixaDeTexto 1">
            <a:extLst>
              <a:ext uri="{FF2B5EF4-FFF2-40B4-BE49-F238E27FC236}">
                <a16:creationId xmlns:a16="http://schemas.microsoft.com/office/drawing/2014/main" id="{4511658F-5001-47BD-8BD0-A684D5B84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88145527-9C97-46D4-B36C-C1B409D0BE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000" y="1052513"/>
            <a:ext cx="8456488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O Brasil é uma economia fechada para qualquer padrão internacional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Os fluxos de comércio (exp. e imp.) vinham crescendo a partir de 2017, mas ainda estavam abaixo do pico de 2011 quando veio a pandemia.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Nos últimos 10 anos houve importante transformação estrutural no comércio exterior brasileiro: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Em 2007, a China representava apenas 7,5% das exportações e 11% das importações brasileiras; em 2020 esses percentuais foram 32% e 22% respectivamente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Em 2007, os produtos agropecuários e minerais representavam menos de 30% das exportações, atualmente representam mais de 50%. 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Exportações passaram a refletir mais claramente a estrutura de vantagens comparativas naturais do Brasil: produtos intensivos em recursos naturais.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1000" b="1" dirty="0">
              <a:solidFill>
                <a:srgbClr val="404040"/>
              </a:solidFill>
              <a:cs typeface="Arial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DCEB49A-555C-4249-95B5-EFEB7F13FDDF}"/>
              </a:ext>
            </a:extLst>
          </p:cNvPr>
          <p:cNvCxnSpPr/>
          <p:nvPr/>
        </p:nvCxnSpPr>
        <p:spPr>
          <a:xfrm>
            <a:off x="9525" y="1052513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534" name="CaixaDeTexto 1">
            <a:extLst>
              <a:ext uri="{FF2B5EF4-FFF2-40B4-BE49-F238E27FC236}">
                <a16:creationId xmlns:a16="http://schemas.microsoft.com/office/drawing/2014/main" id="{E96D6F54-671B-4735-B5F9-9329444A7F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363538"/>
            <a:ext cx="8137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2400" b="1" dirty="0">
                <a:cs typeface="Arial" charset="0"/>
              </a:rPr>
              <a:t>1.8. 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Onde está o comércio exterior brasileiro: resumo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3DBF8-3FB2-4BD4-BB03-3D8FECC8D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Vetores de mudança</a:t>
            </a:r>
            <a:br>
              <a:rPr lang="pt-BR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0">
            <a:extLst>
              <a:ext uri="{FF2B5EF4-FFF2-40B4-BE49-F238E27FC236}">
                <a16:creationId xmlns:a16="http://schemas.microsoft.com/office/drawing/2014/main" id="{98200CE3-3553-4264-941A-D9FB29F00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CaixaDeTexto 1">
            <a:extLst>
              <a:ext uri="{FF2B5EF4-FFF2-40B4-BE49-F238E27FC236}">
                <a16:creationId xmlns:a16="http://schemas.microsoft.com/office/drawing/2014/main" id="{29D2C188-C940-42F3-AA90-7F441FA11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2CE04DEF-61E0-4A3B-AA6C-4B58FEA28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052513"/>
            <a:ext cx="8137525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Emergência da China/Ásia e seus impactos na demanda e preços internacionais das</a:t>
            </a:r>
            <a:r>
              <a:rPr lang="pt-BR" altLang="pt-BR" sz="2000" i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commodities </a:t>
            </a: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a partir de 2004, beneficiando produção agrícola e mineral brasileira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Revolução tecnológica na agricultura brasileira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Concorrência com os asiáticos nos mercados de exportação de produtos manufaturados brasileiros (EUA e AS)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Políticas domésticas contribuíram para perda de competitividade dos manufaturados: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Aumento dos custos de produção, particularmente os custos da energia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A partir de 2010, políticas comerciais e industriais voltadas para a proteção do produto nacional e aumento do conteúdo nacional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Desempenho medíocre da produtividade da economia brasileira, mas, em particular, da indústria de transformação</a:t>
            </a: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1000" b="1" dirty="0">
              <a:solidFill>
                <a:srgbClr val="404040"/>
              </a:solidFill>
              <a:cs typeface="Arial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BCD68FC2-3DCE-47AB-B396-1D0B73BBB768}"/>
              </a:ext>
            </a:extLst>
          </p:cNvPr>
          <p:cNvCxnSpPr/>
          <p:nvPr/>
        </p:nvCxnSpPr>
        <p:spPr>
          <a:xfrm>
            <a:off x="9525" y="1052513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534" name="CaixaDeTexto 1">
            <a:extLst>
              <a:ext uri="{FF2B5EF4-FFF2-40B4-BE49-F238E27FC236}">
                <a16:creationId xmlns:a16="http://schemas.microsoft.com/office/drawing/2014/main" id="{64397BAC-C2FF-461C-965B-E88313E72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363538"/>
            <a:ext cx="8137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2400" b="1" dirty="0">
                <a:cs typeface="Arial" charset="0"/>
              </a:rPr>
              <a:t>2.1 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Quais foram os </a:t>
            </a:r>
            <a:r>
              <a:rPr lang="pt-BR" altLang="pt-BR" sz="2400" b="1" i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drivers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 dessas transformações?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F3DBF8-3FB2-4BD4-BB03-3D8FECC8D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Mudanças nos contextos doméstico e internacional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976150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0">
            <a:extLst>
              <a:ext uri="{FF2B5EF4-FFF2-40B4-BE49-F238E27FC236}">
                <a16:creationId xmlns:a16="http://schemas.microsoft.com/office/drawing/2014/main" id="{98200CE3-3553-4264-941A-D9FB29F00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CaixaDeTexto 1">
            <a:extLst>
              <a:ext uri="{FF2B5EF4-FFF2-40B4-BE49-F238E27FC236}">
                <a16:creationId xmlns:a16="http://schemas.microsoft.com/office/drawing/2014/main" id="{29D2C188-C940-42F3-AA90-7F441FA11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2CE04DEF-61E0-4A3B-AA6C-4B58FEA28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099185"/>
            <a:ext cx="8388350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Paralisia ou retrocessos na política comercial marcaram os últimos 25 anos.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Tendência protecionista começa a ser revertida timidamente em 2016: conveniência de abrir a economia ganha espaço no debate de política econômica.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Negociações com a UE ganham tração e Brasil solicita acessão à OCDE.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Plataforma econômica do governo eleito em 2018 incluiu a liberalização comercial como um de seus eixos.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Passados dois anos, apesar de avanços no campo da facilitação de comércio, reformas liberalizantes aquém do esperado.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1000" b="1" dirty="0">
              <a:solidFill>
                <a:srgbClr val="404040"/>
              </a:solidFill>
              <a:cs typeface="Arial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BCD68FC2-3DCE-47AB-B396-1D0B73BBB768}"/>
              </a:ext>
            </a:extLst>
          </p:cNvPr>
          <p:cNvCxnSpPr/>
          <p:nvPr/>
        </p:nvCxnSpPr>
        <p:spPr>
          <a:xfrm>
            <a:off x="9525" y="1052513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534" name="CaixaDeTexto 1">
            <a:extLst>
              <a:ext uri="{FF2B5EF4-FFF2-40B4-BE49-F238E27FC236}">
                <a16:creationId xmlns:a16="http://schemas.microsoft.com/office/drawing/2014/main" id="{64397BAC-C2FF-461C-965B-E88313E72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363538"/>
            <a:ext cx="8137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2400" b="1" dirty="0">
                <a:cs typeface="Arial" charset="0"/>
              </a:rPr>
              <a:t>3.1 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Mudanças recentes no contexto doméstico</a:t>
            </a:r>
          </a:p>
        </p:txBody>
      </p:sp>
    </p:spTree>
    <p:extLst>
      <p:ext uri="{BB962C8B-B14F-4D97-AF65-F5344CB8AC3E}">
        <p14:creationId xmlns:p14="http://schemas.microsoft.com/office/powerpoint/2010/main" val="36902270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0">
            <a:extLst>
              <a:ext uri="{FF2B5EF4-FFF2-40B4-BE49-F238E27FC236}">
                <a16:creationId xmlns:a16="http://schemas.microsoft.com/office/drawing/2014/main" id="{98200CE3-3553-4264-941A-D9FB29F00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CaixaDeTexto 1">
            <a:extLst>
              <a:ext uri="{FF2B5EF4-FFF2-40B4-BE49-F238E27FC236}">
                <a16:creationId xmlns:a16="http://schemas.microsoft.com/office/drawing/2014/main" id="{29D2C188-C940-42F3-AA90-7F441FA11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2CE04DEF-61E0-4A3B-AA6C-4B58FEA28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052736"/>
            <a:ext cx="8137525" cy="5863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 abertura comercial não é prioridade política no governo</a:t>
            </a:r>
          </a:p>
          <a:p>
            <a:pPr marL="457200" algn="just">
              <a:lnSpc>
                <a:spcPct val="115000"/>
              </a:lnSpc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 resiliência dos </a:t>
            </a:r>
            <a:r>
              <a:rPr lang="pt-BR" sz="2000" i="1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lobbies </a:t>
            </a: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protecionistas  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Times New Roman" panose="02020603050405020304" pitchFamily="18" charset="0"/>
              </a:rPr>
              <a:t>Mudanças na política ambiental prejudica exportações, dificulta ratificação dos acordos com a UE e EFTA, além de afetar as perspectivas de acesso a OCDE.</a:t>
            </a: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n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as dificuldades de obter consenso no Mercosul em prol da redução da Tarifa Externa Comum</a:t>
            </a:r>
          </a:p>
          <a:p>
            <a:pPr marL="457200">
              <a:lnSpc>
                <a:spcPct val="115000"/>
              </a:lnSpc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 chegada da pandemia do COVID-19</a:t>
            </a:r>
          </a:p>
          <a:p>
            <a:pPr marL="457200">
              <a:lnSpc>
                <a:spcPct val="115000"/>
              </a:lnSpc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os impactos da pandemia sobre o contexto internacional em que operam as políticas comerciais</a:t>
            </a: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n-lt"/>
              <a:ea typeface="Calibri" panose="020F0502020204030204" pitchFamily="34" charset="0"/>
            </a:endParaRPr>
          </a:p>
          <a:p>
            <a:pPr lvl="1"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1000" b="1" dirty="0">
              <a:solidFill>
                <a:srgbClr val="404040"/>
              </a:solidFill>
              <a:cs typeface="Arial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BCD68FC2-3DCE-47AB-B396-1D0B73BBB768}"/>
              </a:ext>
            </a:extLst>
          </p:cNvPr>
          <p:cNvCxnSpPr/>
          <p:nvPr/>
        </p:nvCxnSpPr>
        <p:spPr>
          <a:xfrm>
            <a:off x="9525" y="1052513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534" name="CaixaDeTexto 1">
            <a:extLst>
              <a:ext uri="{FF2B5EF4-FFF2-40B4-BE49-F238E27FC236}">
                <a16:creationId xmlns:a16="http://schemas.microsoft.com/office/drawing/2014/main" id="{64397BAC-C2FF-461C-965B-E88313E72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363538"/>
            <a:ext cx="8137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2400" b="1" dirty="0">
                <a:cs typeface="Arial" charset="0"/>
              </a:rPr>
              <a:t>3.2 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Alguns fatores contribuíram para esse resultado</a:t>
            </a:r>
          </a:p>
        </p:txBody>
      </p:sp>
    </p:spTree>
    <p:extLst>
      <p:ext uri="{BB962C8B-B14F-4D97-AF65-F5344CB8AC3E}">
        <p14:creationId xmlns:p14="http://schemas.microsoft.com/office/powerpoint/2010/main" val="40624739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0">
            <a:extLst>
              <a:ext uri="{FF2B5EF4-FFF2-40B4-BE49-F238E27FC236}">
                <a16:creationId xmlns:a16="http://schemas.microsoft.com/office/drawing/2014/main" id="{98200CE3-3553-4264-941A-D9FB29F00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CaixaDeTexto 1">
            <a:extLst>
              <a:ext uri="{FF2B5EF4-FFF2-40B4-BE49-F238E27FC236}">
                <a16:creationId xmlns:a16="http://schemas.microsoft.com/office/drawing/2014/main" id="{29D2C188-C940-42F3-AA90-7F441FA11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2CE04DEF-61E0-4A3B-AA6C-4B58FEA28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099185"/>
            <a:ext cx="8137525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Tendências que já vinham desde meados da década passada:</a:t>
            </a:r>
          </a:p>
          <a:p>
            <a:pPr lvl="1"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Competição econômica entre EUA e China: comércio, tecnologia e geopolítica leva a medidas protecionistas no âmbito comercial, mas crescentemente no âmbito dos investimentos diretos;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Retorno das discussões sobre política industrial nos países desenvolvidos, ainda que sob novos formatos/ novos instrumentos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Preocupações ambientais e climáticas com reflexos no comércio exterior, culminando com as medidas de ajuste na fronteira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Preocupações com segurança, sustentabilidade e sanidade alimentar: maiores exigências sobre qualidade dos produtos e processos produtivos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lvl="1">
              <a:defRPr/>
            </a:pPr>
            <a:endParaRPr lang="pt-BR" alt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1000" b="1" dirty="0">
              <a:solidFill>
                <a:srgbClr val="404040"/>
              </a:solidFill>
              <a:cs typeface="Arial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BCD68FC2-3DCE-47AB-B396-1D0B73BBB768}"/>
              </a:ext>
            </a:extLst>
          </p:cNvPr>
          <p:cNvCxnSpPr/>
          <p:nvPr/>
        </p:nvCxnSpPr>
        <p:spPr>
          <a:xfrm>
            <a:off x="9525" y="1052513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534" name="CaixaDeTexto 1">
            <a:extLst>
              <a:ext uri="{FF2B5EF4-FFF2-40B4-BE49-F238E27FC236}">
                <a16:creationId xmlns:a16="http://schemas.microsoft.com/office/drawing/2014/main" id="{64397BAC-C2FF-461C-965B-E88313E72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363538"/>
            <a:ext cx="8137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2400" b="1" dirty="0">
                <a:cs typeface="Arial" charset="0"/>
              </a:rPr>
              <a:t>3.3 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Mudanças recentes no contexto internacional</a:t>
            </a:r>
          </a:p>
        </p:txBody>
      </p:sp>
    </p:spTree>
    <p:extLst>
      <p:ext uri="{BB962C8B-B14F-4D97-AF65-F5344CB8AC3E}">
        <p14:creationId xmlns:p14="http://schemas.microsoft.com/office/powerpoint/2010/main" val="1978109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0">
            <a:extLst>
              <a:ext uri="{FF2B5EF4-FFF2-40B4-BE49-F238E27FC236}">
                <a16:creationId xmlns:a16="http://schemas.microsoft.com/office/drawing/2014/main" id="{98200CE3-3553-4264-941A-D9FB29F005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CaixaDeTexto 1">
            <a:extLst>
              <a:ext uri="{FF2B5EF4-FFF2-40B4-BE49-F238E27FC236}">
                <a16:creationId xmlns:a16="http://schemas.microsoft.com/office/drawing/2014/main" id="{29D2C188-C940-42F3-AA90-7F441FA11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2CE04DEF-61E0-4A3B-AA6C-4B58FEA28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1099185"/>
            <a:ext cx="8137525" cy="45550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Reação dominante:</a:t>
            </a:r>
          </a:p>
          <a:p>
            <a:pPr lvl="1"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Baixo grau de cooperação, restrições às exportações, pressão sobre o sistema multilateral de comércio e sobre os arranjos preferenciais de comércio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Preocupações com dependência de importações nas cadeias médico-hospitalares, principalmente, mas também em outras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Programas de estímulo à economia nos países desenvolvidos de dimensões inéditas 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Impactos de LP: </a:t>
            </a:r>
            <a:r>
              <a:rPr lang="pt-BR" altLang="pt-B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desglobalização</a:t>
            </a: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(?); </a:t>
            </a:r>
            <a:r>
              <a:rPr lang="pt-BR" altLang="pt-B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reshoring</a:t>
            </a: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(?), </a:t>
            </a:r>
            <a:r>
              <a:rPr lang="pt-BR" altLang="pt-BR" sz="2000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nearshoring</a:t>
            </a: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(?)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Conclusões são precipitadas.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1000" b="1" dirty="0">
              <a:solidFill>
                <a:srgbClr val="404040"/>
              </a:solidFill>
              <a:cs typeface="Arial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BCD68FC2-3DCE-47AB-B396-1D0B73BBB768}"/>
              </a:ext>
            </a:extLst>
          </p:cNvPr>
          <p:cNvCxnSpPr/>
          <p:nvPr/>
        </p:nvCxnSpPr>
        <p:spPr>
          <a:xfrm>
            <a:off x="9525" y="1052513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534" name="CaixaDeTexto 1">
            <a:extLst>
              <a:ext uri="{FF2B5EF4-FFF2-40B4-BE49-F238E27FC236}">
                <a16:creationId xmlns:a16="http://schemas.microsoft.com/office/drawing/2014/main" id="{64397BAC-C2FF-461C-965B-E88313E72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363538"/>
            <a:ext cx="8137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2400" b="1" dirty="0">
                <a:cs typeface="Arial" charset="0"/>
              </a:rPr>
              <a:t>3.4 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COVID-19: novos impactos sobre o contexto internacional</a:t>
            </a:r>
          </a:p>
        </p:txBody>
      </p:sp>
    </p:spTree>
    <p:extLst>
      <p:ext uri="{BB962C8B-B14F-4D97-AF65-F5344CB8AC3E}">
        <p14:creationId xmlns:p14="http://schemas.microsoft.com/office/powerpoint/2010/main" val="24970548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0">
            <a:extLst>
              <a:ext uri="{FF2B5EF4-FFF2-40B4-BE49-F238E27FC236}">
                <a16:creationId xmlns:a16="http://schemas.microsoft.com/office/drawing/2014/main" id="{2DAA66DD-26D9-4E13-8711-7173AD0F6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CaixaDeTexto 1">
            <a:extLst>
              <a:ext uri="{FF2B5EF4-FFF2-40B4-BE49-F238E27FC236}">
                <a16:creationId xmlns:a16="http://schemas.microsoft.com/office/drawing/2014/main" id="{7B509C04-C9EF-4C37-B45B-1D7BB7E2C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F4CD1C17-F71B-419C-B6B3-E4326BDA2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052513"/>
            <a:ext cx="8281987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Contexto internacional: risco China, preocupações com segurança, dimensões geopolíticas e climáticas...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Tal cenário estimula a narrativa de que não é hora de abrir a economia no Brasil</a:t>
            </a:r>
          </a:p>
          <a:p>
            <a:pPr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Não houve recrudescimento generalizado do protecionismo no mundo. Países adotam medidas pontuais sobre bases de política comercial muito mais liberais que o Brasil</a:t>
            </a:r>
          </a:p>
          <a:p>
            <a:pPr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Brasil ficou à margem de qualquer processo de liberalização comercial nos últimos 25 anos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Novos movimentos de abertura comercial contribuiriam para “normalizar” a política comercial brasileira com vistas a estimular a eficiência, produtividade e melhoria do bem-estar social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1000" b="1" dirty="0">
              <a:solidFill>
                <a:srgbClr val="404040"/>
              </a:solidFill>
              <a:cs typeface="Arial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D5D4467-CE3A-4A1A-B545-629AC241F377}"/>
              </a:ext>
            </a:extLst>
          </p:cNvPr>
          <p:cNvCxnSpPr/>
          <p:nvPr/>
        </p:nvCxnSpPr>
        <p:spPr>
          <a:xfrm>
            <a:off x="9525" y="1052513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06" name="CaixaDeTexto 1">
            <a:extLst>
              <a:ext uri="{FF2B5EF4-FFF2-40B4-BE49-F238E27FC236}">
                <a16:creationId xmlns:a16="http://schemas.microsoft.com/office/drawing/2014/main" id="{169C562E-CFAC-4A2D-9E16-8C892CC50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363538"/>
            <a:ext cx="8137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>
              <a:defRPr/>
            </a:pPr>
            <a:r>
              <a:rPr lang="pt-BR" altLang="pt-B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3.5  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</a:rPr>
              <a:t>Cenário internacional </a:t>
            </a:r>
            <a:r>
              <a:rPr lang="pt-BR" altLang="pt-BR" sz="2400" b="1" i="1" dirty="0" err="1">
                <a:solidFill>
                  <a:schemeClr val="accent5">
                    <a:lumMod val="75000"/>
                  </a:schemeClr>
                </a:solidFill>
              </a:rPr>
              <a:t>vs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</a:rPr>
              <a:t> contexto doméstico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928757-D30B-4CF6-AD34-C7759078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b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t-BR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Estratégias para a política comercial brasileira</a:t>
            </a:r>
            <a:b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</a:br>
            <a:b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0">
            <a:extLst>
              <a:ext uri="{FF2B5EF4-FFF2-40B4-BE49-F238E27FC236}">
                <a16:creationId xmlns:a16="http://schemas.microsoft.com/office/drawing/2014/main" id="{A5145778-D378-4AD9-9638-DA084C8EEF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424613"/>
            <a:ext cx="9148763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46560E78-5DAF-41F5-ACB1-4FB24F73193F}"/>
              </a:ext>
            </a:extLst>
          </p:cNvPr>
          <p:cNvCxnSpPr/>
          <p:nvPr/>
        </p:nvCxnSpPr>
        <p:spPr>
          <a:xfrm flipH="1">
            <a:off x="-7815263" y="6604000"/>
            <a:ext cx="914876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12443F54-030B-414D-AC4C-C72CC9008975}"/>
              </a:ext>
            </a:extLst>
          </p:cNvPr>
          <p:cNvSpPr txBox="1"/>
          <p:nvPr/>
        </p:nvSpPr>
        <p:spPr>
          <a:xfrm>
            <a:off x="368300" y="1125538"/>
            <a:ext cx="8401050" cy="501675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+mj-lt"/>
              <a:buAutoNum type="arabicPeriod"/>
              <a:defRPr/>
            </a:pPr>
            <a:endParaRPr lang="pt-BR" sz="10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endParaRPr lang="pt-BR" sz="10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457200" indent="-457200">
              <a:buFont typeface="+mj-lt"/>
              <a:buAutoNum type="arabicPeriod"/>
              <a:defRPr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Onde está o comércio exterior brasileiro?</a:t>
            </a:r>
          </a:p>
          <a:p>
            <a:pPr marL="457200" indent="-457200">
              <a:buFontTx/>
              <a:buAutoNum type="arabicPeriod"/>
              <a:defRPr/>
            </a:pPr>
            <a:endParaRPr lang="pt-BR" sz="1000" b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457200" indent="-457200">
              <a:buFontTx/>
              <a:buAutoNum type="arabicPeriod"/>
              <a:defRPr/>
            </a:pPr>
            <a:endParaRPr lang="pt-BR" sz="1000" b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457200" indent="-457200">
              <a:buFontTx/>
              <a:buAutoNum type="arabicPeriod"/>
              <a:defRPr/>
            </a:pPr>
            <a:endParaRPr lang="pt-BR" sz="1000" b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457200" indent="-457200">
              <a:buFontTx/>
              <a:buAutoNum type="arabicPeriod"/>
              <a:defRPr/>
            </a:pPr>
            <a:endParaRPr lang="pt-BR" sz="1000" b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pt-BR" sz="2000" b="1" i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Drivers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 de mudança</a:t>
            </a:r>
          </a:p>
          <a:p>
            <a:pPr marL="457200" indent="-457200">
              <a:buFontTx/>
              <a:buAutoNum type="arabicPeriod"/>
              <a:defRPr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457200" indent="-457200">
              <a:buFontTx/>
              <a:buAutoNum type="arabicPeriod"/>
              <a:defRPr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Mudanças no contexto doméstico e internacional</a:t>
            </a:r>
          </a:p>
          <a:p>
            <a:pPr marL="457200" indent="-457200">
              <a:buFontTx/>
              <a:buAutoNum type="arabicPeriod"/>
              <a:defRPr/>
            </a:pPr>
            <a:endParaRPr lang="pt-BR" sz="2000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lvl="1">
              <a:defRPr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457200" indent="-457200">
              <a:buFontTx/>
              <a:buAutoNum type="arabicPeriod"/>
              <a:defRPr/>
            </a:pP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Estratégias para a política comercial brasileira</a:t>
            </a:r>
          </a:p>
          <a:p>
            <a:pPr marL="457200" indent="-457200">
              <a:buFontTx/>
              <a:buAutoNum type="arabicPeriod"/>
              <a:defRPr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 marL="457200" indent="-457200">
              <a:buFontTx/>
              <a:buAutoNum type="arabicPeriod"/>
              <a:defRPr/>
            </a:pPr>
            <a:endParaRPr lang="pt-BR" sz="2000" b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>
              <a:defRPr/>
            </a:pPr>
            <a:endParaRPr lang="pt-BR" sz="2000" b="1" i="1" dirty="0">
              <a:solidFill>
                <a:schemeClr val="tx1">
                  <a:lumMod val="65000"/>
                  <a:lumOff val="35000"/>
                </a:schemeClr>
              </a:solidFill>
              <a:cs typeface="Arial" charset="0"/>
            </a:endParaRPr>
          </a:p>
          <a:p>
            <a:pPr>
              <a:defRPr/>
            </a:pPr>
            <a:r>
              <a:rPr lang="pt-BR" sz="2000" dirty="0">
                <a:cs typeface="Arial" charset="0"/>
              </a:rPr>
              <a:t>	</a:t>
            </a:r>
            <a:r>
              <a:rPr lang="pt-BR" sz="2000" b="1" i="1" dirty="0">
                <a:cs typeface="Arial" charset="0"/>
              </a:rPr>
              <a:t> </a:t>
            </a:r>
            <a:endParaRPr lang="pt-BR" sz="2000" dirty="0">
              <a:cs typeface="Arial" charset="0"/>
            </a:endParaRPr>
          </a:p>
          <a:p>
            <a:pPr eaLnBrk="1" hangingPunct="1">
              <a:defRPr/>
            </a:pPr>
            <a:endParaRPr lang="pt-BR" sz="2000" b="1" dirty="0">
              <a:latin typeface="Calisto MT" panose="02040603050505030304" pitchFamily="18" charset="0"/>
              <a:cs typeface="Arial" charset="0"/>
            </a:endParaRPr>
          </a:p>
        </p:txBody>
      </p:sp>
      <p:sp>
        <p:nvSpPr>
          <p:cNvPr id="3081" name="CaixaDeTexto 4">
            <a:extLst>
              <a:ext uri="{FF2B5EF4-FFF2-40B4-BE49-F238E27FC236}">
                <a16:creationId xmlns:a16="http://schemas.microsoft.com/office/drawing/2014/main" id="{440CFD26-7BBB-471D-8E49-099B8EB6E0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333375"/>
            <a:ext cx="5951537" cy="4603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t-BR" altLang="pt-B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cs typeface="Arial" charset="0"/>
              </a:rPr>
              <a:t>Estrutura</a:t>
            </a:r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662CCF31-AB22-4709-B0A0-84E932D7C787}"/>
              </a:ext>
            </a:extLst>
          </p:cNvPr>
          <p:cNvCxnSpPr/>
          <p:nvPr/>
        </p:nvCxnSpPr>
        <p:spPr>
          <a:xfrm>
            <a:off x="0" y="981075"/>
            <a:ext cx="91090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0">
            <a:extLst>
              <a:ext uri="{FF2B5EF4-FFF2-40B4-BE49-F238E27FC236}">
                <a16:creationId xmlns:a16="http://schemas.microsoft.com/office/drawing/2014/main" id="{2DAA66DD-26D9-4E13-8711-7173AD0F67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CaixaDeTexto 1">
            <a:extLst>
              <a:ext uri="{FF2B5EF4-FFF2-40B4-BE49-F238E27FC236}">
                <a16:creationId xmlns:a16="http://schemas.microsoft.com/office/drawing/2014/main" id="{7B509C04-C9EF-4C37-B45B-1D7BB7E2C6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F4CD1C17-F71B-419C-B6B3-E4326BDA2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052513"/>
            <a:ext cx="8281987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Contexto externo: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ambiente político internacional mais complexo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incorporação das dimensões  ambientais e climáticas nas políticas comerciais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crescimento do consumo na Ásia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retorno da narrativa multilateralista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pt-BR" altLang="pt-B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Em suma, cenário internacional é nebuloso, mas pode contribuir para que o Brasil aumente sua inserção na economia mundial pela via da abertura comercial, da maior especialização produtiva, da exploração de suas vantagens comparativas, e da restauração de políticas ambientais responsáveis .</a:t>
            </a:r>
          </a:p>
          <a:p>
            <a:pPr>
              <a:defRPr/>
            </a:pPr>
            <a:endParaRPr lang="pt-BR" altLang="pt-BR" sz="2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>
              <a:defRPr/>
            </a:pPr>
            <a:endParaRPr lang="pt-BR" altLang="pt-BR" sz="1000" b="1" dirty="0">
              <a:solidFill>
                <a:srgbClr val="404040"/>
              </a:solidFill>
              <a:cs typeface="Arial" charset="0"/>
            </a:endParaRPr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7D5D4467-CE3A-4A1A-B545-629AC241F377}"/>
              </a:ext>
            </a:extLst>
          </p:cNvPr>
          <p:cNvCxnSpPr/>
          <p:nvPr/>
        </p:nvCxnSpPr>
        <p:spPr>
          <a:xfrm>
            <a:off x="9525" y="1052513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606" name="CaixaDeTexto 1">
            <a:extLst>
              <a:ext uri="{FF2B5EF4-FFF2-40B4-BE49-F238E27FC236}">
                <a16:creationId xmlns:a16="http://schemas.microsoft.com/office/drawing/2014/main" id="{169C562E-CFAC-4A2D-9E16-8C892CC50C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000" y="363538"/>
            <a:ext cx="8137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>
              <a:defRPr/>
            </a:pPr>
            <a:r>
              <a:rPr lang="pt-BR" altLang="pt-BR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4.1  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</a:rPr>
              <a:t>Condicionantes externos</a:t>
            </a:r>
          </a:p>
        </p:txBody>
      </p:sp>
    </p:spTree>
    <p:extLst>
      <p:ext uri="{BB962C8B-B14F-4D97-AF65-F5344CB8AC3E}">
        <p14:creationId xmlns:p14="http://schemas.microsoft.com/office/powerpoint/2010/main" val="595994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0">
            <a:extLst>
              <a:ext uri="{FF2B5EF4-FFF2-40B4-BE49-F238E27FC236}">
                <a16:creationId xmlns:a16="http://schemas.microsoft.com/office/drawing/2014/main" id="{AAE1CDB3-4D54-4D0D-9B5F-39E2C666D4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CaixaDeTexto 1">
            <a:extLst>
              <a:ext uri="{FF2B5EF4-FFF2-40B4-BE49-F238E27FC236}">
                <a16:creationId xmlns:a16="http://schemas.microsoft.com/office/drawing/2014/main" id="{2FFB049B-ED12-40A0-A70E-405960178C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4DC61E48-4E56-4108-A41E-8AD2832E376D}"/>
              </a:ext>
            </a:extLst>
          </p:cNvPr>
          <p:cNvCxnSpPr/>
          <p:nvPr/>
        </p:nvCxnSpPr>
        <p:spPr>
          <a:xfrm>
            <a:off x="9525" y="1052513"/>
            <a:ext cx="91344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57" name="CaixaDeTexto 7">
            <a:extLst>
              <a:ext uri="{FF2B5EF4-FFF2-40B4-BE49-F238E27FC236}">
                <a16:creationId xmlns:a16="http://schemas.microsoft.com/office/drawing/2014/main" id="{80A16CD4-2913-4295-A9F6-23B53EC9E8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363538"/>
            <a:ext cx="8745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  <a:defRPr/>
            </a:pPr>
            <a:r>
              <a:rPr lang="pt-BR" alt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4</a:t>
            </a:r>
            <a:r>
              <a:rPr lang="pt-BR" altLang="pt-BR" sz="2400" b="1" dirty="0">
                <a:cs typeface="Arial" charset="0"/>
              </a:rPr>
              <a:t>.</a:t>
            </a:r>
            <a:r>
              <a:rPr lang="pt-BR" alt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2</a:t>
            </a:r>
            <a:r>
              <a:rPr lang="pt-BR" altLang="pt-BR" sz="2400" b="1" dirty="0">
                <a:cs typeface="Arial" charset="0"/>
              </a:rPr>
              <a:t>. </a:t>
            </a:r>
            <a:r>
              <a:rPr lang="pt-BR" alt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Algumas prioridades de política comercial</a:t>
            </a:r>
          </a:p>
        </p:txBody>
      </p:sp>
      <p:sp>
        <p:nvSpPr>
          <p:cNvPr id="8" name="Retângulo 1">
            <a:extLst>
              <a:ext uri="{FF2B5EF4-FFF2-40B4-BE49-F238E27FC236}">
                <a16:creationId xmlns:a16="http://schemas.microsoft.com/office/drawing/2014/main" id="{855359ED-B680-43D1-AEB5-794B8CD143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981075"/>
            <a:ext cx="8281987" cy="8463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defRPr/>
            </a:pPr>
            <a:endParaRPr lang="pt-BR" sz="1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pt-BR" altLang="pt-BR" sz="1800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Principal vetor (potencial) de mudanças é a reforma da política comercial e, em particular, a liberalização comercial. </a:t>
            </a:r>
          </a:p>
          <a:p>
            <a:pPr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rgbClr val="404040"/>
                </a:solidFill>
                <a:cs typeface="Arial" charset="0"/>
              </a:rPr>
              <a:t>Reforma da estrutura tarifária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rgbClr val="404040"/>
              </a:solidFill>
              <a:cs typeface="Arial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rgbClr val="404040"/>
                </a:solidFill>
                <a:cs typeface="Arial" charset="0"/>
              </a:rPr>
              <a:t>Redução / eliminação das medidas não tarifárias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rgbClr val="404040"/>
              </a:solidFill>
              <a:cs typeface="Arial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rgbClr val="404040"/>
                </a:solidFill>
                <a:cs typeface="Arial" charset="0"/>
              </a:rPr>
              <a:t>Convergência regulatória com padrões internacionais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rgbClr val="404040"/>
              </a:solidFill>
              <a:cs typeface="Arial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rgbClr val="404040"/>
                </a:solidFill>
                <a:cs typeface="Arial" charset="0"/>
              </a:rPr>
              <a:t>Liberalização dos serviços</a:t>
            </a:r>
          </a:p>
          <a:p>
            <a:pPr marL="285750" indent="-28575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rgbClr val="404040"/>
              </a:solidFill>
              <a:cs typeface="Arial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rgbClr val="404040"/>
                </a:solidFill>
                <a:cs typeface="Arial" charset="0"/>
              </a:rPr>
              <a:t>Abertura via acordos comerciais: foco em parceiros relevantes (maior empenho na Ásia e Oriente Médio)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rgbClr val="404040"/>
              </a:solidFill>
              <a:cs typeface="Arial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rgbClr val="404040"/>
                </a:solidFill>
                <a:cs typeface="Arial" charset="0"/>
              </a:rPr>
              <a:t>Acessão à OCDE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lang="pt-BR" altLang="pt-BR" dirty="0">
              <a:solidFill>
                <a:srgbClr val="404040"/>
              </a:solidFill>
              <a:cs typeface="Arial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r>
              <a:rPr lang="pt-BR" altLang="pt-BR" dirty="0">
                <a:solidFill>
                  <a:srgbClr val="404040"/>
                </a:solidFill>
                <a:cs typeface="Arial" charset="0"/>
              </a:rPr>
              <a:t> Integração da dimensão ambiental às políticas comerciais brasileiras</a:t>
            </a: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lang="pt-BR" dirty="0">
              <a:solidFill>
                <a:srgbClr val="404040"/>
              </a:solidFill>
              <a:cs typeface="Arial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  <a:defRPr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sz="1000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sz="10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pt-BR" altLang="pt-BR" b="1" dirty="0">
              <a:solidFill>
                <a:srgbClr val="404040"/>
              </a:solidFill>
              <a:cs typeface="Arial" charset="0"/>
            </a:endParaRPr>
          </a:p>
          <a:p>
            <a:pPr>
              <a:defRPr/>
            </a:pPr>
            <a:endParaRPr lang="pt-BR" dirty="0">
              <a:cs typeface="Arial" charset="0"/>
            </a:endParaRPr>
          </a:p>
          <a:p>
            <a:pPr marL="285750" indent="-285750">
              <a:buFont typeface="+mj-lt"/>
              <a:buAutoNum type="romanUcPeriod"/>
              <a:defRPr/>
            </a:pPr>
            <a:endParaRPr lang="pt-BR" altLang="pt-BR" b="1" dirty="0">
              <a:solidFill>
                <a:srgbClr val="404040"/>
              </a:solidFill>
              <a:cs typeface="Arial" charset="0"/>
            </a:endParaRPr>
          </a:p>
          <a:p>
            <a:pPr marL="285750" indent="-285750">
              <a:buFont typeface="+mj-lt"/>
              <a:buAutoNum type="romanUcPeriod"/>
              <a:defRPr/>
            </a:pPr>
            <a:endParaRPr lang="pt-BR" altLang="pt-BR" b="1" dirty="0">
              <a:solidFill>
                <a:srgbClr val="404040"/>
              </a:solidFill>
              <a:cs typeface="Arial" charset="0"/>
            </a:endParaRPr>
          </a:p>
          <a:p>
            <a:pPr marL="285750" indent="-285750">
              <a:buFont typeface="+mj-lt"/>
              <a:buAutoNum type="romanUcPeriod"/>
              <a:defRPr/>
            </a:pPr>
            <a:endParaRPr lang="pt-BR" altLang="pt-BR" sz="2000" b="1" dirty="0">
              <a:solidFill>
                <a:srgbClr val="404040"/>
              </a:solidFill>
              <a:cs typeface="Arial" charset="0"/>
            </a:endParaRPr>
          </a:p>
          <a:p>
            <a:pPr marL="285750" indent="-285750">
              <a:buFont typeface="+mj-lt"/>
              <a:buAutoNum type="romanUcPeriod"/>
              <a:defRPr/>
            </a:pPr>
            <a:endParaRPr lang="pt-BR" altLang="pt-BR" sz="2000" b="1" dirty="0">
              <a:solidFill>
                <a:srgbClr val="404040"/>
              </a:solidFill>
              <a:cs typeface="Arial" charset="0"/>
            </a:endParaRPr>
          </a:p>
          <a:p>
            <a:pPr marL="285750" indent="-285750">
              <a:buFont typeface="+mj-lt"/>
              <a:buAutoNum type="romanUcPeriod"/>
              <a:defRPr/>
            </a:pPr>
            <a:endParaRPr lang="pt-BR" altLang="pt-BR" sz="2000" b="1" dirty="0">
              <a:solidFill>
                <a:srgbClr val="404040"/>
              </a:solidFill>
              <a:cs typeface="Arial" charset="0"/>
            </a:endParaRPr>
          </a:p>
          <a:p>
            <a:pPr marL="285750" indent="-285750">
              <a:buFont typeface="+mj-lt"/>
              <a:buAutoNum type="romanUcPeriod"/>
              <a:defRPr/>
            </a:pPr>
            <a:endParaRPr lang="pt-BR" altLang="pt-BR" sz="2000" b="1" dirty="0">
              <a:solidFill>
                <a:srgbClr val="404040"/>
              </a:solidFill>
              <a:cs typeface="Arial" charset="0"/>
            </a:endParaRPr>
          </a:p>
          <a:p>
            <a:pPr marL="285750" indent="-285750">
              <a:buFont typeface="+mj-lt"/>
              <a:buAutoNum type="romanUcPeriod"/>
              <a:defRPr/>
            </a:pPr>
            <a:endParaRPr lang="pt-BR" altLang="pt-BR" sz="2000" b="1" dirty="0">
              <a:solidFill>
                <a:srgbClr val="404040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2E5269-167E-49CC-96CC-4DA89F13D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28775"/>
            <a:ext cx="8229600" cy="2663825"/>
          </a:xfrm>
        </p:spPr>
        <p:txBody>
          <a:bodyPr/>
          <a:lstStyle/>
          <a:p>
            <a:pPr>
              <a:defRPr/>
            </a:pPr>
            <a:r>
              <a:rPr lang="pt-BR" sz="2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1. Onde está o comércio exterior brasileiro?</a:t>
            </a:r>
            <a:b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0">
            <a:extLst>
              <a:ext uri="{FF2B5EF4-FFF2-40B4-BE49-F238E27FC236}">
                <a16:creationId xmlns:a16="http://schemas.microsoft.com/office/drawing/2014/main" id="{81F4CC24-7AA4-46A0-81FC-8EC80D58B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CaixaDeTexto 1">
            <a:extLst>
              <a:ext uri="{FF2B5EF4-FFF2-40B4-BE49-F238E27FC236}">
                <a16:creationId xmlns:a16="http://schemas.microsoft.com/office/drawing/2014/main" id="{FF807F83-9B8D-4C52-B9EB-12472D9F0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C840F32A-1287-4169-ACD7-344802652F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788" y="1206500"/>
            <a:ext cx="85677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pt-BR" alt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 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94F95118-54EB-46A6-B229-9CE73BEB3B6B}"/>
              </a:ext>
            </a:extLst>
          </p:cNvPr>
          <p:cNvCxnSpPr/>
          <p:nvPr/>
        </p:nvCxnSpPr>
        <p:spPr>
          <a:xfrm>
            <a:off x="0" y="981075"/>
            <a:ext cx="91090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tângulo 1">
            <a:extLst>
              <a:ext uri="{FF2B5EF4-FFF2-40B4-BE49-F238E27FC236}">
                <a16:creationId xmlns:a16="http://schemas.microsoft.com/office/drawing/2014/main" id="{40A9AA3B-C10A-429E-B081-B2155C844664}"/>
              </a:ext>
            </a:extLst>
          </p:cNvPr>
          <p:cNvSpPr/>
          <p:nvPr/>
        </p:nvSpPr>
        <p:spPr>
          <a:xfrm>
            <a:off x="323850" y="395288"/>
            <a:ext cx="8496300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1.1. 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Brasil é uma economia fechada</a:t>
            </a:r>
          </a:p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</a:t>
            </a:r>
          </a:p>
        </p:txBody>
      </p:sp>
      <p:sp>
        <p:nvSpPr>
          <p:cNvPr id="15368" name="Retângulo 4">
            <a:extLst>
              <a:ext uri="{FF2B5EF4-FFF2-40B4-BE49-F238E27FC236}">
                <a16:creationId xmlns:a16="http://schemas.microsoft.com/office/drawing/2014/main" id="{6D5591A4-A25B-4985-91FB-61F972DF5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054100"/>
            <a:ext cx="6842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cs typeface="Arial" charset="0"/>
              </a:defRPr>
            </a:lvl9pPr>
          </a:lstStyle>
          <a:p>
            <a:pPr algn="ctr">
              <a:defRPr/>
            </a:pPr>
            <a:r>
              <a:rPr lang="pt-BR" altLang="pt-BR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Grau de abertura: importações de bens e serviços como % do PIB per capita  – média 2010-2020</a:t>
            </a:r>
            <a:endParaRPr lang="pt-BR" alt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5369" name="Retângulo 5">
            <a:extLst>
              <a:ext uri="{FF2B5EF4-FFF2-40B4-BE49-F238E27FC236}">
                <a16:creationId xmlns:a16="http://schemas.microsoft.com/office/drawing/2014/main" id="{FA4EF7DD-DE34-4C39-AC83-C03FE777DD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24" y="5815012"/>
            <a:ext cx="59959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/>
              <a:t>Fonte: Banco Mundial, WDI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u="sng" dirty="0">
                <a:hlinkClick r:id="rId3"/>
              </a:rPr>
              <a:t>http://databank.worldbank.org/data/reports.aspx?source=world-development-indicators</a:t>
            </a:r>
            <a:endParaRPr lang="pt-BR" altLang="pt-BR" sz="1200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1937" y="1574801"/>
            <a:ext cx="8215362" cy="4349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4254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0">
            <a:extLst>
              <a:ext uri="{FF2B5EF4-FFF2-40B4-BE49-F238E27FC236}">
                <a16:creationId xmlns:a16="http://schemas.microsoft.com/office/drawing/2014/main" id="{0781EB8C-74BE-4439-8DE9-1E47D8860B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CaixaDeTexto 1">
            <a:extLst>
              <a:ext uri="{FF2B5EF4-FFF2-40B4-BE49-F238E27FC236}">
                <a16:creationId xmlns:a16="http://schemas.microsoft.com/office/drawing/2014/main" id="{32AB98AA-F414-44AA-980C-CE7F893CD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C8428B5C-3012-40D9-8A16-8A0B89D60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268413"/>
            <a:ext cx="85677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pt-BR" alt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 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C8D1E51E-6481-46DA-BBF6-A7005E1BF7D3}"/>
              </a:ext>
            </a:extLst>
          </p:cNvPr>
          <p:cNvCxnSpPr/>
          <p:nvPr/>
        </p:nvCxnSpPr>
        <p:spPr>
          <a:xfrm>
            <a:off x="0" y="981075"/>
            <a:ext cx="91090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tângulo 1">
            <a:extLst>
              <a:ext uri="{FF2B5EF4-FFF2-40B4-BE49-F238E27FC236}">
                <a16:creationId xmlns:a16="http://schemas.microsoft.com/office/drawing/2014/main" id="{EABB91BA-B38A-4324-99A9-F828F54B91BD}"/>
              </a:ext>
            </a:extLst>
          </p:cNvPr>
          <p:cNvSpPr/>
          <p:nvPr/>
        </p:nvSpPr>
        <p:spPr>
          <a:xfrm>
            <a:off x="323850" y="139700"/>
            <a:ext cx="8496300" cy="12017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1.2. 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A participação do Brasil no comércio é desproporcional ao tamanho de sua economia</a:t>
            </a:r>
          </a:p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</a:t>
            </a:r>
          </a:p>
        </p:txBody>
      </p:sp>
      <p:sp>
        <p:nvSpPr>
          <p:cNvPr id="16391" name="Retângulo 4">
            <a:extLst>
              <a:ext uri="{FF2B5EF4-FFF2-40B4-BE49-F238E27FC236}">
                <a16:creationId xmlns:a16="http://schemas.microsoft.com/office/drawing/2014/main" id="{B0DF73D3-C636-4230-93BB-2E07F3C45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054100"/>
            <a:ext cx="68421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">
              <a:buFont typeface="Arial" panose="020B0604020202020204" pitchFamily="34" charset="0"/>
              <a:buNone/>
            </a:pPr>
            <a:r>
              <a:rPr lang="pt-BR" altLang="pt-BR" sz="1800" b="1" dirty="0"/>
              <a:t>15 maiores economias do mundo e posições nos ranking de exportações e importações mundiais - 2019</a:t>
            </a:r>
            <a:endParaRPr lang="pt-BR" altLang="pt-BR" sz="1800" b="1" dirty="0">
              <a:solidFill>
                <a:srgbClr val="000000"/>
              </a:solidFill>
            </a:endParaRPr>
          </a:p>
        </p:txBody>
      </p:sp>
      <p:sp>
        <p:nvSpPr>
          <p:cNvPr id="16392" name="Retângulo 5">
            <a:extLst>
              <a:ext uri="{FF2B5EF4-FFF2-40B4-BE49-F238E27FC236}">
                <a16:creationId xmlns:a16="http://schemas.microsoft.com/office/drawing/2014/main" id="{EFA8C072-DE28-42AD-AFDF-2F857C359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5919788"/>
            <a:ext cx="59959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/>
              <a:t>Fonte: The World </a:t>
            </a:r>
            <a:r>
              <a:rPr lang="pt-BR" altLang="pt-BR" sz="1200" dirty="0" err="1"/>
              <a:t>Factbook</a:t>
            </a:r>
            <a:r>
              <a:rPr lang="pt-BR" altLang="pt-BR" sz="1200" dirty="0"/>
              <a:t>, CIA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u="sng" dirty="0">
                <a:hlinkClick r:id="rId3"/>
              </a:rPr>
              <a:t>https://www.cia.gov/library/publications/the-world-factbook/</a:t>
            </a:r>
            <a:endParaRPr lang="pt-BR" altLang="pt-BR" sz="1200" u="sng" dirty="0"/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 dirty="0"/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503893"/>
              </p:ext>
            </p:extLst>
          </p:nvPr>
        </p:nvGraphicFramePr>
        <p:xfrm>
          <a:off x="2195736" y="1843783"/>
          <a:ext cx="4605796" cy="3927066"/>
        </p:xfrm>
        <a:graphic>
          <a:graphicData uri="http://schemas.openxmlformats.org/drawingml/2006/table">
            <a:tbl>
              <a:tblPr/>
              <a:tblGrid>
                <a:gridCol w="15652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43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3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30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111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País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PIB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Exportação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Importação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Estados Unidos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Índia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Japão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Alemanha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Rússia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Indonésia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Reino Unido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França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Brasil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Itália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México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Turquia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3697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Coreia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82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Espanha</a:t>
                      </a:r>
                    </a:p>
                  </a:txBody>
                  <a:tcPr marL="857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493" y="1516856"/>
            <a:ext cx="8858250" cy="4192588"/>
          </a:xfrm>
          <a:prstGeom prst="rect">
            <a:avLst/>
          </a:prstGeom>
        </p:spPr>
      </p:pic>
      <p:pic>
        <p:nvPicPr>
          <p:cNvPr id="17411" name="Picture 10">
            <a:extLst>
              <a:ext uri="{FF2B5EF4-FFF2-40B4-BE49-F238E27FC236}">
                <a16:creationId xmlns:a16="http://schemas.microsoft.com/office/drawing/2014/main" id="{95C92F9F-E8AB-4EE1-88FE-2ED0373014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2" name="CaixaDeTexto 1">
            <a:extLst>
              <a:ext uri="{FF2B5EF4-FFF2-40B4-BE49-F238E27FC236}">
                <a16:creationId xmlns:a16="http://schemas.microsoft.com/office/drawing/2014/main" id="{B53E0AB6-00BF-4CDA-A812-3B12B5576C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BC45DB08-C39D-43C7-8DE5-32670999B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268413"/>
            <a:ext cx="85677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pt-BR" alt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 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215D2823-ECC5-4107-89A1-3E01EB9ECCC4}"/>
              </a:ext>
            </a:extLst>
          </p:cNvPr>
          <p:cNvCxnSpPr/>
          <p:nvPr/>
        </p:nvCxnSpPr>
        <p:spPr>
          <a:xfrm>
            <a:off x="0" y="981075"/>
            <a:ext cx="91090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tângulo 1">
            <a:extLst>
              <a:ext uri="{FF2B5EF4-FFF2-40B4-BE49-F238E27FC236}">
                <a16:creationId xmlns:a16="http://schemas.microsoft.com/office/drawing/2014/main" id="{FE466EC4-2D2D-4424-9A4D-6E878EE2D392}"/>
              </a:ext>
            </a:extLst>
          </p:cNvPr>
          <p:cNvSpPr/>
          <p:nvPr/>
        </p:nvSpPr>
        <p:spPr>
          <a:xfrm>
            <a:off x="323850" y="139700"/>
            <a:ext cx="8496300" cy="12017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1.3. 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Os fluxos de comércio vinham crescendo antes da pandemia, mas ainda estão abaixo do pico de 2011</a:t>
            </a:r>
          </a:p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</a:t>
            </a:r>
          </a:p>
        </p:txBody>
      </p:sp>
      <p:sp>
        <p:nvSpPr>
          <p:cNvPr id="17416" name="Retângulo 4">
            <a:extLst>
              <a:ext uri="{FF2B5EF4-FFF2-40B4-BE49-F238E27FC236}">
                <a16:creationId xmlns:a16="http://schemas.microsoft.com/office/drawing/2014/main" id="{AB7F8CFF-D2A7-4BAA-A880-FA02CC440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054100"/>
            <a:ext cx="684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">
              <a:buFont typeface="Arial" panose="020B0604020202020204" pitchFamily="34" charset="0"/>
              <a:buNone/>
            </a:pPr>
            <a:r>
              <a:rPr lang="pt-BR" altLang="pt-BR" sz="1800" b="1" dirty="0"/>
              <a:t>Evolução das exportações e importações: 2010-2020</a:t>
            </a:r>
            <a:endParaRPr lang="pt-BR" altLang="pt-BR" sz="1800" b="1" dirty="0">
              <a:solidFill>
                <a:srgbClr val="000000"/>
              </a:solidFill>
            </a:endParaRPr>
          </a:p>
        </p:txBody>
      </p:sp>
      <p:sp>
        <p:nvSpPr>
          <p:cNvPr id="17417" name="Retângulo 5">
            <a:extLst>
              <a:ext uri="{FF2B5EF4-FFF2-40B4-BE49-F238E27FC236}">
                <a16:creationId xmlns:a16="http://schemas.microsoft.com/office/drawing/2014/main" id="{01094E5A-6EC9-4AF4-B6B2-458C130225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838825"/>
            <a:ext cx="65516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/>
              <a:t>Fonte: Ministério da Economia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u="sng" dirty="0">
                <a:hlinkClick r:id="rId4"/>
              </a:rPr>
              <a:t>http://www.mdic.gov.br/comercio-exterior/estatisticas-de-comercio-exterior/comex-vis/frame-brasil</a:t>
            </a:r>
            <a:endParaRPr lang="pt-BR" altLang="pt-BR" sz="1200" u="sng" dirty="0"/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 u="sng" dirty="0"/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 dirty="0"/>
          </a:p>
        </p:txBody>
      </p:sp>
      <p:sp>
        <p:nvSpPr>
          <p:cNvPr id="17418" name="CaixaDeTexto 4">
            <a:extLst>
              <a:ext uri="{FF2B5EF4-FFF2-40B4-BE49-F238E27FC236}">
                <a16:creationId xmlns:a16="http://schemas.microsoft.com/office/drawing/2014/main" id="{F865F429-B8CA-41EE-B813-634D2D4E4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267" y="5401468"/>
            <a:ext cx="10810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400" dirty="0"/>
              <a:t>Importação</a:t>
            </a:r>
          </a:p>
        </p:txBody>
      </p:sp>
      <p:sp>
        <p:nvSpPr>
          <p:cNvPr id="17419" name="CaixaDeTexto 13">
            <a:extLst>
              <a:ext uri="{FF2B5EF4-FFF2-40B4-BE49-F238E27FC236}">
                <a16:creationId xmlns:a16="http://schemas.microsoft.com/office/drawing/2014/main" id="{A7377707-A4B0-481B-B2B0-A5B0580BD1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3848" y="5401469"/>
            <a:ext cx="10795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400" dirty="0"/>
              <a:t>Exportação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EA22733-FEC0-4DEB-A0AC-95C8C4AC230C}"/>
              </a:ext>
            </a:extLst>
          </p:cNvPr>
          <p:cNvSpPr/>
          <p:nvPr/>
        </p:nvSpPr>
        <p:spPr>
          <a:xfrm>
            <a:off x="1762125" y="5661025"/>
            <a:ext cx="1296988" cy="968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0">
            <a:extLst>
              <a:ext uri="{FF2B5EF4-FFF2-40B4-BE49-F238E27FC236}">
                <a16:creationId xmlns:a16="http://schemas.microsoft.com/office/drawing/2014/main" id="{23CC8AAB-7317-43C5-846F-99FCFCFE30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CaixaDeTexto 1">
            <a:extLst>
              <a:ext uri="{FF2B5EF4-FFF2-40B4-BE49-F238E27FC236}">
                <a16:creationId xmlns:a16="http://schemas.microsoft.com/office/drawing/2014/main" id="{4C5F12D8-1764-473B-9CC0-F74AA66272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F2088AAE-E1B8-4A68-BCBC-1D05BAD6BF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268413"/>
            <a:ext cx="85677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pt-BR" alt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 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223367D6-781E-4AF1-8AE9-CFF56FD77546}"/>
              </a:ext>
            </a:extLst>
          </p:cNvPr>
          <p:cNvCxnSpPr/>
          <p:nvPr/>
        </p:nvCxnSpPr>
        <p:spPr>
          <a:xfrm>
            <a:off x="0" y="981075"/>
            <a:ext cx="91090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tângulo 1">
            <a:extLst>
              <a:ext uri="{FF2B5EF4-FFF2-40B4-BE49-F238E27FC236}">
                <a16:creationId xmlns:a16="http://schemas.microsoft.com/office/drawing/2014/main" id="{321BA638-3360-4CA0-8E40-049F1EA46923}"/>
              </a:ext>
            </a:extLst>
          </p:cNvPr>
          <p:cNvSpPr/>
          <p:nvPr/>
        </p:nvSpPr>
        <p:spPr>
          <a:xfrm>
            <a:off x="179388" y="139700"/>
            <a:ext cx="8856662" cy="12017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t-BR" sz="24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1.4. 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China é de longe o principal mercado para exportações do Brasil</a:t>
            </a:r>
          </a:p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</a:t>
            </a:r>
          </a:p>
        </p:txBody>
      </p:sp>
      <p:sp>
        <p:nvSpPr>
          <p:cNvPr id="18439" name="Retângulo 4">
            <a:extLst>
              <a:ext uri="{FF2B5EF4-FFF2-40B4-BE49-F238E27FC236}">
                <a16:creationId xmlns:a16="http://schemas.microsoft.com/office/drawing/2014/main" id="{0EFFDE46-7847-41B1-9EE4-2E4899C6C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054100"/>
            <a:ext cx="684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">
              <a:buFont typeface="Arial" panose="020B0604020202020204" pitchFamily="34" charset="0"/>
              <a:buNone/>
            </a:pPr>
            <a:r>
              <a:rPr lang="pt-BR" altLang="pt-BR" sz="1800" b="1" dirty="0"/>
              <a:t>Distribuição geográfica das exportações em 2020</a:t>
            </a:r>
            <a:endParaRPr lang="pt-BR" altLang="pt-BR" sz="1800" b="1" dirty="0">
              <a:solidFill>
                <a:srgbClr val="000000"/>
              </a:solidFill>
            </a:endParaRPr>
          </a:p>
        </p:txBody>
      </p:sp>
      <p:sp>
        <p:nvSpPr>
          <p:cNvPr id="18440" name="Retângulo 5">
            <a:extLst>
              <a:ext uri="{FF2B5EF4-FFF2-40B4-BE49-F238E27FC236}">
                <a16:creationId xmlns:a16="http://schemas.microsoft.com/office/drawing/2014/main" id="{397634A8-E263-483E-94DC-4222A9470C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838825"/>
            <a:ext cx="65516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200" dirty="0"/>
              <a:t>Fonte: Ministério da Economia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u="sng" dirty="0">
                <a:hlinkClick r:id="rId3"/>
              </a:rPr>
              <a:t>http://www.mdic.gov.br/comercio-exterior/estatisticas-de-comercio-exterior/comex-vis/frame-brasil</a:t>
            </a:r>
            <a:endParaRPr lang="pt-BR" altLang="pt-BR" sz="1200" u="sng" dirty="0"/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 u="sng" dirty="0"/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 dirty="0"/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51370C0C-78AC-4A86-A385-81ECCA2D2FAA}"/>
              </a:ext>
            </a:extLst>
          </p:cNvPr>
          <p:cNvSpPr/>
          <p:nvPr/>
        </p:nvSpPr>
        <p:spPr>
          <a:xfrm>
            <a:off x="1762125" y="5661025"/>
            <a:ext cx="1296988" cy="9683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>
              <a:solidFill>
                <a:schemeClr val="bg1"/>
              </a:solidFill>
            </a:endParaRP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CD8B48D0-3996-4451-B012-77E4E0F0B32C}"/>
              </a:ext>
            </a:extLst>
          </p:cNvPr>
          <p:cNvSpPr/>
          <p:nvPr/>
        </p:nvSpPr>
        <p:spPr>
          <a:xfrm>
            <a:off x="4643438" y="1454150"/>
            <a:ext cx="576262" cy="174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24CADF25-0113-486A-96C7-06FC2A1F5502}"/>
              </a:ext>
            </a:extLst>
          </p:cNvPr>
          <p:cNvSpPr/>
          <p:nvPr/>
        </p:nvSpPr>
        <p:spPr>
          <a:xfrm>
            <a:off x="1692275" y="5589588"/>
            <a:ext cx="1584325" cy="1682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13" name="Imagem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1029" y="1412776"/>
            <a:ext cx="8299443" cy="43980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0">
            <a:extLst>
              <a:ext uri="{FF2B5EF4-FFF2-40B4-BE49-F238E27FC236}">
                <a16:creationId xmlns:a16="http://schemas.microsoft.com/office/drawing/2014/main" id="{5880A98A-A0BA-48DA-AA20-B6AEFC2B0B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CaixaDeTexto 1">
            <a:extLst>
              <a:ext uri="{FF2B5EF4-FFF2-40B4-BE49-F238E27FC236}">
                <a16:creationId xmlns:a16="http://schemas.microsoft.com/office/drawing/2014/main" id="{0DA0A3CD-A460-4172-AD2B-AC5839E4A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11738F24-3052-49DF-B0B9-6914ECD05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268413"/>
            <a:ext cx="85677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pt-BR" alt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 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B89E2B90-206A-4454-B840-2B1FD6481669}"/>
              </a:ext>
            </a:extLst>
          </p:cNvPr>
          <p:cNvCxnSpPr/>
          <p:nvPr/>
        </p:nvCxnSpPr>
        <p:spPr>
          <a:xfrm>
            <a:off x="0" y="981075"/>
            <a:ext cx="91090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tângulo 1">
            <a:extLst>
              <a:ext uri="{FF2B5EF4-FFF2-40B4-BE49-F238E27FC236}">
                <a16:creationId xmlns:a16="http://schemas.microsoft.com/office/drawing/2014/main" id="{38DAE5D7-2DBE-4735-8620-D64677FC2528}"/>
              </a:ext>
            </a:extLst>
          </p:cNvPr>
          <p:cNvSpPr/>
          <p:nvPr/>
        </p:nvSpPr>
        <p:spPr>
          <a:xfrm>
            <a:off x="323850" y="139700"/>
            <a:ext cx="8712200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endParaRPr lang="pt-BR" sz="24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1.5. 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China é também a principal origem das importações brasileiras</a:t>
            </a: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</a:t>
            </a:r>
          </a:p>
        </p:txBody>
      </p:sp>
      <p:sp>
        <p:nvSpPr>
          <p:cNvPr id="19463" name="Retângulo 4">
            <a:extLst>
              <a:ext uri="{FF2B5EF4-FFF2-40B4-BE49-F238E27FC236}">
                <a16:creationId xmlns:a16="http://schemas.microsoft.com/office/drawing/2014/main" id="{46467BC3-B8AA-4C1A-BDF9-96EB460099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054100"/>
            <a:ext cx="684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">
              <a:buFont typeface="Arial" panose="020B0604020202020204" pitchFamily="34" charset="0"/>
              <a:buNone/>
            </a:pPr>
            <a:r>
              <a:rPr lang="pt-BR" altLang="pt-BR" sz="1800" b="1" dirty="0"/>
              <a:t>Distribuição geográfica das importações em 2020</a:t>
            </a:r>
            <a:endParaRPr lang="pt-BR" altLang="pt-BR" sz="1800" b="1" dirty="0">
              <a:solidFill>
                <a:srgbClr val="000000"/>
              </a:solidFill>
            </a:endParaRPr>
          </a:p>
        </p:txBody>
      </p:sp>
      <p:sp>
        <p:nvSpPr>
          <p:cNvPr id="19464" name="Retângulo 5">
            <a:extLst>
              <a:ext uri="{FF2B5EF4-FFF2-40B4-BE49-F238E27FC236}">
                <a16:creationId xmlns:a16="http://schemas.microsoft.com/office/drawing/2014/main" id="{1867C777-8796-45B6-915E-5A549AEE5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838825"/>
            <a:ext cx="65516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200"/>
              <a:t>Fonte: Ministério da Economia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u="sng">
                <a:hlinkClick r:id="rId3"/>
              </a:rPr>
              <a:t>http://www.mdic.gov.br/comercio-exterior/estatisticas-de-comercio-exterior/comex-vis/frame-brasil</a:t>
            </a:r>
            <a:endParaRPr lang="pt-BR" altLang="pt-BR" sz="1200" u="sng"/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 u="sng"/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BF03C501-AB3D-4F67-AC02-3A9534A533D3}"/>
              </a:ext>
            </a:extLst>
          </p:cNvPr>
          <p:cNvSpPr/>
          <p:nvPr/>
        </p:nvSpPr>
        <p:spPr>
          <a:xfrm>
            <a:off x="4643438" y="1454150"/>
            <a:ext cx="576262" cy="174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D34E6FC-984C-4C20-8295-C8C3B21AF480}"/>
              </a:ext>
            </a:extLst>
          </p:cNvPr>
          <p:cNvSpPr/>
          <p:nvPr/>
        </p:nvSpPr>
        <p:spPr>
          <a:xfrm>
            <a:off x="4751388" y="1454150"/>
            <a:ext cx="396875" cy="174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401" y="1449844"/>
            <a:ext cx="7780272" cy="43710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0">
            <a:extLst>
              <a:ext uri="{FF2B5EF4-FFF2-40B4-BE49-F238E27FC236}">
                <a16:creationId xmlns:a16="http://schemas.microsoft.com/office/drawing/2014/main" id="{901AF686-100C-4CB1-ABA6-701EBBC1F2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63" y="6308725"/>
            <a:ext cx="9148763" cy="547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CaixaDeTexto 1">
            <a:extLst>
              <a:ext uri="{FF2B5EF4-FFF2-40B4-BE49-F238E27FC236}">
                <a16:creationId xmlns:a16="http://schemas.microsoft.com/office/drawing/2014/main" id="{301CE127-5163-4672-8BBF-03534863F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363538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4102" name="Retângulo 1">
            <a:extLst>
              <a:ext uri="{FF2B5EF4-FFF2-40B4-BE49-F238E27FC236}">
                <a16:creationId xmlns:a16="http://schemas.microsoft.com/office/drawing/2014/main" id="{38C333A5-DEA2-4AF9-ADCF-7E3EA37D79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268413"/>
            <a:ext cx="85677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endParaRPr lang="pt-BR" altLang="pt-BR" sz="28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  <a:p>
            <a:pPr algn="ctr">
              <a:defRPr/>
            </a:pPr>
            <a:r>
              <a:rPr lang="pt-BR" altLang="pt-BR" sz="28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  </a:t>
            </a:r>
          </a:p>
        </p:txBody>
      </p: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AB8F9DDD-0C3D-4BFB-8D28-9BB30CD9CBF8}"/>
              </a:ext>
            </a:extLst>
          </p:cNvPr>
          <p:cNvCxnSpPr/>
          <p:nvPr/>
        </p:nvCxnSpPr>
        <p:spPr>
          <a:xfrm>
            <a:off x="0" y="981075"/>
            <a:ext cx="9109075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etângulo 1">
            <a:extLst>
              <a:ext uri="{FF2B5EF4-FFF2-40B4-BE49-F238E27FC236}">
                <a16:creationId xmlns:a16="http://schemas.microsoft.com/office/drawing/2014/main" id="{20ACBE7E-1CC7-4F59-919A-C3D0DDED8510}"/>
              </a:ext>
            </a:extLst>
          </p:cNvPr>
          <p:cNvSpPr/>
          <p:nvPr/>
        </p:nvSpPr>
        <p:spPr>
          <a:xfrm>
            <a:off x="323850" y="139700"/>
            <a:ext cx="87122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1.6. 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cs typeface="Arial" charset="0"/>
              </a:rPr>
              <a:t>Produtos da agropecuária e indústria extrativa representam mais da metade das exportações</a:t>
            </a:r>
            <a:endParaRPr lang="pt-BR" sz="2400" b="1" dirty="0">
              <a:solidFill>
                <a:schemeClr val="tx1">
                  <a:lumMod val="75000"/>
                  <a:lumOff val="25000"/>
                </a:schemeClr>
              </a:solidFill>
              <a:cs typeface="Arial" charset="0"/>
            </a:endParaRPr>
          </a:p>
        </p:txBody>
      </p:sp>
      <p:sp>
        <p:nvSpPr>
          <p:cNvPr id="20487" name="Retângulo 4">
            <a:extLst>
              <a:ext uri="{FF2B5EF4-FFF2-40B4-BE49-F238E27FC236}">
                <a16:creationId xmlns:a16="http://schemas.microsoft.com/office/drawing/2014/main" id="{DD87E93A-D4BC-4756-BC2C-D77F8FD19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2988" y="1054100"/>
            <a:ext cx="684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fontAlgn="b">
              <a:buFont typeface="Arial" panose="020B0604020202020204" pitchFamily="34" charset="0"/>
              <a:buNone/>
            </a:pPr>
            <a:r>
              <a:rPr lang="pt-BR" altLang="pt-BR" sz="1800" b="1" dirty="0"/>
              <a:t>Distribuição setorial das exportações em 2020</a:t>
            </a:r>
            <a:endParaRPr lang="pt-BR" altLang="pt-BR" sz="1800" b="1" dirty="0">
              <a:solidFill>
                <a:srgbClr val="000000"/>
              </a:solidFill>
            </a:endParaRPr>
          </a:p>
        </p:txBody>
      </p:sp>
      <p:sp>
        <p:nvSpPr>
          <p:cNvPr id="20488" name="Retângulo 5">
            <a:extLst>
              <a:ext uri="{FF2B5EF4-FFF2-40B4-BE49-F238E27FC236}">
                <a16:creationId xmlns:a16="http://schemas.microsoft.com/office/drawing/2014/main" id="{E2E88D64-1DD8-4638-9AB5-06179D6F7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838825"/>
            <a:ext cx="65516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t-BR" altLang="pt-BR" sz="1200"/>
              <a:t>Fonte: Ministério da Economia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pt-BR" altLang="pt-BR" sz="1200" u="sng">
                <a:hlinkClick r:id="rId3"/>
              </a:rPr>
              <a:t>http://www.mdic.gov.br/comercio-exterior/estatisticas-de-comercio-exterior/comex-vis/frame-brasil</a:t>
            </a:r>
            <a:endParaRPr lang="pt-BR" altLang="pt-BR" sz="1200" u="sng"/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 u="sng"/>
          </a:p>
          <a:p>
            <a:pPr>
              <a:spcBef>
                <a:spcPct val="0"/>
              </a:spcBef>
              <a:buFontTx/>
              <a:buNone/>
            </a:pPr>
            <a:endParaRPr lang="pt-BR" altLang="pt-BR" sz="120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8BB87DA4-1C6A-4B98-AD52-2C4CDBFA8F80}"/>
              </a:ext>
            </a:extLst>
          </p:cNvPr>
          <p:cNvSpPr/>
          <p:nvPr/>
        </p:nvSpPr>
        <p:spPr>
          <a:xfrm>
            <a:off x="4643438" y="1454150"/>
            <a:ext cx="576262" cy="174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0FC7D6A5-F755-4401-B21F-9891283B1E82}"/>
              </a:ext>
            </a:extLst>
          </p:cNvPr>
          <p:cNvSpPr/>
          <p:nvPr/>
        </p:nvSpPr>
        <p:spPr>
          <a:xfrm>
            <a:off x="4751388" y="1454150"/>
            <a:ext cx="396875" cy="174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dirty="0"/>
              <a:t>p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15FE7FDC-850A-4A8E-8DAC-54DE681E99C6}"/>
              </a:ext>
            </a:extLst>
          </p:cNvPr>
          <p:cNvSpPr/>
          <p:nvPr/>
        </p:nvSpPr>
        <p:spPr>
          <a:xfrm>
            <a:off x="1692275" y="5710238"/>
            <a:ext cx="1584325" cy="920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313" y="1486522"/>
            <a:ext cx="8340740" cy="42108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IBBA_Modelo07Itau">
  <a:themeElements>
    <a:clrScheme name="Custom 6">
      <a:dk1>
        <a:sysClr val="windowText" lastClr="000000"/>
      </a:dk1>
      <a:lt1>
        <a:sysClr val="window" lastClr="FFFFFF"/>
      </a:lt1>
      <a:dk2>
        <a:srgbClr val="FF5900"/>
      </a:dk2>
      <a:lt2>
        <a:srgbClr val="0032C1"/>
      </a:lt2>
      <a:accent1>
        <a:srgbClr val="646668"/>
      </a:accent1>
      <a:accent2>
        <a:srgbClr val="FFC20E"/>
      </a:accent2>
      <a:accent3>
        <a:srgbClr val="FFF200"/>
      </a:accent3>
      <a:accent4>
        <a:srgbClr val="083069"/>
      </a:accent4>
      <a:accent5>
        <a:srgbClr val="D4D5D6"/>
      </a:accent5>
      <a:accent6>
        <a:srgbClr val="D05400"/>
      </a:accent6>
      <a:hlink>
        <a:srgbClr val="008000"/>
      </a:hlink>
      <a:folHlink>
        <a:srgbClr val="6F4BB7"/>
      </a:folHlink>
    </a:clrScheme>
    <a:fontScheme name="BBA_Color Schem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BA_Color Schemes 1">
        <a:dk1>
          <a:srgbClr val="000000"/>
        </a:dk1>
        <a:lt1>
          <a:srgbClr val="FFFFFF"/>
        </a:lt1>
        <a:dk2>
          <a:srgbClr val="FF5900"/>
        </a:dk2>
        <a:lt2>
          <a:srgbClr val="0032C1"/>
        </a:lt2>
        <a:accent1>
          <a:srgbClr val="646668"/>
        </a:accent1>
        <a:accent2>
          <a:srgbClr val="FFC20E"/>
        </a:accent2>
        <a:accent3>
          <a:srgbClr val="FFFFFF"/>
        </a:accent3>
        <a:accent4>
          <a:srgbClr val="000000"/>
        </a:accent4>
        <a:accent5>
          <a:srgbClr val="B8B8B9"/>
        </a:accent5>
        <a:accent6>
          <a:srgbClr val="E7B00C"/>
        </a:accent6>
        <a:hlink>
          <a:srgbClr val="A7C4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7237</TotalTime>
  <Words>1310</Words>
  <Application>Microsoft Office PowerPoint</Application>
  <PresentationFormat>Apresentação na tela (4:3)</PresentationFormat>
  <Paragraphs>262</Paragraphs>
  <Slides>21</Slides>
  <Notes>0</Notes>
  <HiddenSlides>1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21</vt:i4>
      </vt:variant>
    </vt:vector>
  </HeadingPairs>
  <TitlesOfParts>
    <vt:vector size="30" baseType="lpstr">
      <vt:lpstr>Arial</vt:lpstr>
      <vt:lpstr>Calibri</vt:lpstr>
      <vt:lpstr>Calisto MT</vt:lpstr>
      <vt:lpstr>Courier New</vt:lpstr>
      <vt:lpstr>Helvetica</vt:lpstr>
      <vt:lpstr>Symbol</vt:lpstr>
      <vt:lpstr>Wingdings</vt:lpstr>
      <vt:lpstr>Tema do Office</vt:lpstr>
      <vt:lpstr>1_IBBA_Modelo07Itau</vt:lpstr>
      <vt:lpstr>Apresentação do PowerPoint</vt:lpstr>
      <vt:lpstr>Apresentação do PowerPoint</vt:lpstr>
      <vt:lpstr>1. Onde está o comércio exterior brasileiro?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    2. Vetores de mudança </vt:lpstr>
      <vt:lpstr>Apresentação do PowerPoint</vt:lpstr>
      <vt:lpstr>       3. Mudanças nos contextos doméstico e internacional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           4. Estratégias para a política comercial brasileira  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thaise Casartelli</dc:creator>
  <cp:lastModifiedBy>Sandra Rios</cp:lastModifiedBy>
  <cp:revision>473</cp:revision>
  <cp:lastPrinted>2018-12-14T18:12:07Z</cp:lastPrinted>
  <dcterms:created xsi:type="dcterms:W3CDTF">2013-02-27T13:50:40Z</dcterms:created>
  <dcterms:modified xsi:type="dcterms:W3CDTF">2021-08-23T15:05:43Z</dcterms:modified>
</cp:coreProperties>
</file>