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handoutMasterIdLst>
    <p:handoutMasterId r:id="rId12"/>
  </p:handoutMasterIdLst>
  <p:sldIdLst>
    <p:sldId id="256" r:id="rId2"/>
    <p:sldId id="257" r:id="rId3"/>
    <p:sldId id="264" r:id="rId4"/>
    <p:sldId id="258" r:id="rId5"/>
    <p:sldId id="259" r:id="rId6"/>
    <p:sldId id="260" r:id="rId7"/>
    <p:sldId id="262" r:id="rId8"/>
    <p:sldId id="263" r:id="rId9"/>
    <p:sldId id="265" r:id="rId10"/>
    <p:sldId id="266" r:id="rId11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43BBA-DC04-47B1-A764-D28B68D723BE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474F3-DBC2-4501-8B63-FFABD8B8D6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433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A8CE-FC77-49EF-B1FC-66252FA75F3C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3A7BA28-DBE9-4993-A71D-B2C19283F0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1101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A8CE-FC77-49EF-B1FC-66252FA75F3C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A7BA28-DBE9-4993-A71D-B2C19283F0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876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A8CE-FC77-49EF-B1FC-66252FA75F3C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A7BA28-DBE9-4993-A71D-B2C19283F07D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961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A8CE-FC77-49EF-B1FC-66252FA75F3C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A7BA28-DBE9-4993-A71D-B2C19283F0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9595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A8CE-FC77-49EF-B1FC-66252FA75F3C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A7BA28-DBE9-4993-A71D-B2C19283F07D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8691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A8CE-FC77-49EF-B1FC-66252FA75F3C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A7BA28-DBE9-4993-A71D-B2C19283F0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5181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A8CE-FC77-49EF-B1FC-66252FA75F3C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BA28-DBE9-4993-A71D-B2C19283F0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6784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A8CE-FC77-49EF-B1FC-66252FA75F3C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BA28-DBE9-4993-A71D-B2C19283F0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6871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A8CE-FC77-49EF-B1FC-66252FA75F3C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BA28-DBE9-4993-A71D-B2C19283F0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1214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A8CE-FC77-49EF-B1FC-66252FA75F3C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A7BA28-DBE9-4993-A71D-B2C19283F0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8395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A8CE-FC77-49EF-B1FC-66252FA75F3C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A7BA28-DBE9-4993-A71D-B2C19283F0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3723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A8CE-FC77-49EF-B1FC-66252FA75F3C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A7BA28-DBE9-4993-A71D-B2C19283F0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528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A8CE-FC77-49EF-B1FC-66252FA75F3C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BA28-DBE9-4993-A71D-B2C19283F0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020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A8CE-FC77-49EF-B1FC-66252FA75F3C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BA28-DBE9-4993-A71D-B2C19283F0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1058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A8CE-FC77-49EF-B1FC-66252FA75F3C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BA28-DBE9-4993-A71D-B2C19283F0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2770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CA8CE-FC77-49EF-B1FC-66252FA75F3C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A7BA28-DBE9-4993-A71D-B2C19283F0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CA8CE-FC77-49EF-B1FC-66252FA75F3C}" type="datetimeFigureOut">
              <a:rPr lang="pt-BR" smtClean="0"/>
              <a:t>13/04/2016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3A7BA28-DBE9-4993-A71D-B2C19283F0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0915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cdealmeidasantos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3151" y="1546302"/>
            <a:ext cx="11143785" cy="2316679"/>
          </a:xfrm>
        </p:spPr>
        <p:txBody>
          <a:bodyPr>
            <a:normAutofit/>
          </a:bodyPr>
          <a:lstStyle/>
          <a:p>
            <a:pPr algn="ctr"/>
            <a:r>
              <a:rPr lang="pt-BR" sz="3800" dirty="0"/>
              <a:t>Instituição do Sistema </a:t>
            </a:r>
            <a:r>
              <a:rPr lang="pt-BR" sz="3800" dirty="0" smtClean="0"/>
              <a:t>Nacional</a:t>
            </a:r>
            <a:r>
              <a:rPr lang="pt-BR" sz="3800" dirty="0"/>
              <a:t> de Avaliação da Educação Básica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2098" y="4156364"/>
            <a:ext cx="10578790" cy="1101436"/>
          </a:xfrm>
        </p:spPr>
        <p:txBody>
          <a:bodyPr>
            <a:noAutofit/>
          </a:bodyPr>
          <a:lstStyle/>
          <a:p>
            <a:pPr algn="r"/>
            <a:r>
              <a:rPr lang="pt-BR" sz="2500" dirty="0" smtClean="0">
                <a:solidFill>
                  <a:srgbClr val="0070C0"/>
                </a:solidFill>
                <a:latin typeface="+mj-lt"/>
              </a:rPr>
              <a:t>Profa. Dra. Catarina de Almeida Santos – Faculdade de Educação/UnB</a:t>
            </a:r>
          </a:p>
          <a:p>
            <a:pPr algn="r"/>
            <a:r>
              <a:rPr lang="pt-BR" sz="2500" dirty="0" smtClean="0">
                <a:solidFill>
                  <a:srgbClr val="0070C0"/>
                </a:solidFill>
                <a:latin typeface="+mj-lt"/>
              </a:rPr>
              <a:t>Campanha Nacional Pelo Direito da Educação </a:t>
            </a:r>
            <a:endParaRPr lang="pt-BR" sz="2500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6798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61893" y="773151"/>
            <a:ext cx="9742719" cy="5138071"/>
          </a:xfrm>
        </p:spPr>
        <p:txBody>
          <a:bodyPr>
            <a:normAutofit/>
          </a:bodyPr>
          <a:lstStyle/>
          <a:p>
            <a:pPr algn="ctr"/>
            <a:endParaRPr lang="pt-BR" sz="2800" dirty="0" smtClean="0"/>
          </a:p>
          <a:p>
            <a:pPr algn="ctr"/>
            <a:endParaRPr lang="pt-BR" sz="2800" dirty="0"/>
          </a:p>
          <a:p>
            <a:pPr algn="ctr"/>
            <a:endParaRPr lang="pt-BR" sz="2800" dirty="0" smtClean="0"/>
          </a:p>
          <a:p>
            <a:pPr marL="0" indent="0" algn="ctr">
              <a:buNone/>
            </a:pPr>
            <a:r>
              <a:rPr lang="pt-BR" sz="2800" dirty="0" smtClean="0"/>
              <a:t>Obrigada pela atenção!</a:t>
            </a:r>
          </a:p>
          <a:p>
            <a:pPr marL="0" indent="0" algn="ctr">
              <a:buNone/>
            </a:pPr>
            <a:r>
              <a:rPr lang="pt-BR" sz="2800" dirty="0" smtClean="0">
                <a:hlinkClick r:id="rId2"/>
              </a:rPr>
              <a:t>cdealmeidasantos@gmail.com</a:t>
            </a:r>
            <a:r>
              <a:rPr lang="pt-BR" sz="2800" dirty="0" smtClean="0"/>
              <a:t>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92812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8200" y="124546"/>
            <a:ext cx="10515600" cy="849327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solidFill>
                  <a:srgbClr val="0070C0"/>
                </a:solidFill>
              </a:rPr>
              <a:t>Lei 13.005 de 2014</a:t>
            </a:r>
            <a:endParaRPr lang="pt-BR" sz="4000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45836" y="921834"/>
            <a:ext cx="10515600" cy="5442020"/>
          </a:xfrm>
        </p:spPr>
        <p:txBody>
          <a:bodyPr>
            <a:normAutofit fontScale="40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/>
              <a:t> </a:t>
            </a:r>
            <a:r>
              <a:rPr lang="pt-BR" sz="5500" dirty="0" smtClean="0"/>
              <a:t>Art. 11.  O Sistema Nacional de Avaliação da Educação Básica, coordenado pela União, em colaboração com os Estados, o Distrito Federal e os Municípios, constituirá fonte de informação para a avaliação da qualidade da educação básica e para a orientação das políticas públicas desse nível de ensino.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5500" dirty="0"/>
              <a:t>§ 1</a:t>
            </a:r>
            <a:r>
              <a:rPr lang="pt-BR" sz="5500" u="sng" baseline="30000" dirty="0"/>
              <a:t>o</a:t>
            </a:r>
            <a:r>
              <a:rPr lang="pt-BR" sz="5500" dirty="0"/>
              <a:t>  O sistema de avaliação a que se refere o caput </a:t>
            </a:r>
            <a:r>
              <a:rPr lang="pt-BR" sz="5500" dirty="0" smtClean="0"/>
              <a:t>produzirá</a:t>
            </a:r>
            <a:r>
              <a:rPr lang="pt-BR" sz="5500" dirty="0"/>
              <a:t> </a:t>
            </a:r>
            <a:r>
              <a:rPr lang="pt-BR" sz="5500" dirty="0" smtClean="0"/>
              <a:t>(...)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pt-BR" sz="55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5500" dirty="0" smtClean="0"/>
              <a:t>I - indicadores de rendimento escolar, referentes ao desempenho dos (as) estudantes apurado em exames nacionais de avaliação (....)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pt-BR" sz="55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5500" dirty="0" smtClean="0"/>
              <a:t>II - indicadores de avaliação institucional, relativos a características como o perfil do alunado e do corpo dos (as) profissionais da educação, as relações entre dimensão do corpo docente, do corpo técnico e do corpo discente, a infraestrutura das escolas, os recursos pedagógicos disponíveis e os processos da gestão, entre outras relevantes.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013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0384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>
                <a:solidFill>
                  <a:srgbClr val="0070C0"/>
                </a:solidFill>
              </a:rPr>
              <a:t>CONAE-2014</a:t>
            </a:r>
            <a:endParaRPr lang="pt-BR" sz="4000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413164"/>
            <a:ext cx="10515600" cy="4763799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800" dirty="0" smtClean="0"/>
              <a:t>O Sistema Nacional de Avaliação da Educação Básica precisa ser pensado/instituído articulado com o SNE e deve ter como parâmetro a qualidade da educação.</a:t>
            </a:r>
          </a:p>
          <a:p>
            <a:pPr algn="just"/>
            <a:r>
              <a:rPr lang="pt-BR" sz="2800" dirty="0" smtClean="0"/>
              <a:t>Uma educação que contribua com a formação dos estudantes nos aspectos humanos, sociais, culturais, filosóficos, científicos, históricos</a:t>
            </a:r>
            <a:r>
              <a:rPr lang="pt-BR" sz="2800" b="1" dirty="0" smtClean="0"/>
              <a:t>, </a:t>
            </a:r>
            <a:r>
              <a:rPr lang="pt-BR" sz="2800" dirty="0" smtClean="0"/>
              <a:t>antropológicos, afetivos</a:t>
            </a:r>
            <a:r>
              <a:rPr lang="pt-BR" sz="2800" b="1" dirty="0" smtClean="0"/>
              <a:t>, </a:t>
            </a:r>
            <a:r>
              <a:rPr lang="pt-BR" sz="2800" dirty="0" smtClean="0"/>
              <a:t>econômicos, ambientais e políticos, para o desempenho de seu papel de cidadão no mundo.</a:t>
            </a:r>
          </a:p>
          <a:p>
            <a:pPr algn="just"/>
            <a:r>
              <a:rPr lang="pt-BR" sz="2800" dirty="0" smtClean="0"/>
              <a:t>Que esteja comprometida com a transformação da realidade na construção plena da cidadania e na garantia aos direitos humanos.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430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sz="2800" dirty="0" smtClean="0"/>
              <a:t>Avaliação, </a:t>
            </a:r>
            <a:r>
              <a:rPr lang="pt-BR" sz="2800" dirty="0"/>
              <a:t>não apenas da aprendizagem, mas também dos fatores que a viabilizam, tais como políticas, programas, ações, de modo que a avaliação da educação esteja embasada por uma concepção de avaliação formativa que considere os diferentes espaços e atores, envolvendo o desenvolvimento institucional e profissional, articulada com indicadores de qualidade</a:t>
            </a:r>
            <a:r>
              <a:rPr lang="pt-BR" sz="28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pt-BR" sz="2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800" dirty="0" smtClean="0"/>
              <a:t>É </a:t>
            </a:r>
            <a:r>
              <a:rPr lang="pt-BR" sz="2800" dirty="0"/>
              <a:t>preciso pensar em processos avaliativos mais amplos, vinculados a projetos educativos democráticos e emancipatórios, contrapondo-se à centralidade conferida à avaliação como medida de resultado e que se traduz em instrumento de controle e competição institucional. </a:t>
            </a:r>
            <a:r>
              <a:rPr lang="pt-BR" sz="2800" dirty="0" smtClean="0"/>
              <a:t>(p. 67</a:t>
            </a:r>
            <a:r>
              <a:rPr lang="pt-BR" sz="2800" dirty="0"/>
              <a:t>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852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11200" y="683491"/>
            <a:ext cx="10642600" cy="5493472"/>
          </a:xfrm>
        </p:spPr>
        <p:txBody>
          <a:bodyPr>
            <a:noAutofit/>
          </a:bodyPr>
          <a:lstStyle/>
          <a:p>
            <a:pPr algn="just"/>
            <a:r>
              <a:rPr lang="pt-BR" sz="2600" dirty="0"/>
              <a:t>A política nacional de avaliação da educação deve estar articulada às iniciativas dos demais entes federados, contribuindo, significativamente, para a melhoria da educação. </a:t>
            </a:r>
            <a:endParaRPr lang="pt-BR" sz="2600" dirty="0" smtClean="0"/>
          </a:p>
          <a:p>
            <a:pPr algn="just"/>
            <a:r>
              <a:rPr lang="pt-BR" sz="2600" dirty="0" smtClean="0"/>
              <a:t>A </a:t>
            </a:r>
            <a:r>
              <a:rPr lang="pt-BR" sz="2600" dirty="0"/>
              <a:t>avaliação deve ser sistêmica, compreendendo os resultados escolares como consequência de uma série de fatores extraescolares e </a:t>
            </a:r>
            <a:r>
              <a:rPr lang="pt-BR" sz="2600" dirty="0" err="1"/>
              <a:t>intraescolares</a:t>
            </a:r>
            <a:r>
              <a:rPr lang="pt-BR" sz="2600" dirty="0"/>
              <a:t> que intervêm no processo educativo. </a:t>
            </a:r>
            <a:r>
              <a:rPr lang="pt-BR" sz="2600" dirty="0" smtClean="0"/>
              <a:t>(p. 67)</a:t>
            </a:r>
          </a:p>
          <a:p>
            <a:pPr algn="just"/>
            <a:r>
              <a:rPr lang="pt-BR" sz="2600" dirty="0" smtClean="0"/>
              <a:t>A avaliação deve considerar não só o rendimento escolar como “produto” da prática social, mas precisa analisar todo o processo educativo, levando em consideração as variáveis que contribuem para a aprendizagem, tais como os impactos da desigualdade social e regional nas práticas pedagógicas; </a:t>
            </a: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232342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1273" y="720436"/>
            <a:ext cx="10522527" cy="5456527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sz="2700" dirty="0" smtClean="0"/>
              <a:t>os contextos culturais nos quais se realizam os processos de ensino e aprendizagem;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700" dirty="0" smtClean="0"/>
              <a:t>a </a:t>
            </a:r>
            <a:r>
              <a:rPr lang="pt-BR" sz="2700" dirty="0"/>
              <a:t>qualificação, os salários e a carreira dos profissionais da educação; </a:t>
            </a:r>
            <a:endParaRPr lang="pt-BR" sz="2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700" dirty="0" smtClean="0"/>
              <a:t>as </a:t>
            </a:r>
            <a:r>
              <a:rPr lang="pt-BR" sz="2700" dirty="0"/>
              <a:t>condições físicas e equipamentos das instituições educativas</a:t>
            </a:r>
            <a:r>
              <a:rPr lang="pt-BR" sz="2700" dirty="0" smtClean="0"/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700" dirty="0" smtClean="0"/>
              <a:t> </a:t>
            </a:r>
            <a:r>
              <a:rPr lang="pt-BR" sz="2700" dirty="0"/>
              <a:t>o tempo diário de permanência do/da estudante na instituição; </a:t>
            </a:r>
            <a:endParaRPr lang="pt-BR" sz="2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700" dirty="0" smtClean="0"/>
              <a:t>a </a:t>
            </a:r>
            <a:r>
              <a:rPr lang="pt-BR" sz="2700" dirty="0"/>
              <a:t>gestão democrática; </a:t>
            </a:r>
            <a:endParaRPr lang="pt-BR" sz="2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700" dirty="0" smtClean="0"/>
              <a:t>os </a:t>
            </a:r>
            <a:r>
              <a:rPr lang="pt-BR" sz="2700" dirty="0"/>
              <a:t>projetos político-pedagógicos e planos de desenvolvimento institucionais construídos coletivamente; </a:t>
            </a:r>
            <a:endParaRPr lang="pt-BR" sz="2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700" dirty="0" smtClean="0"/>
              <a:t>o </a:t>
            </a:r>
            <a:r>
              <a:rPr lang="pt-BR" sz="2700" dirty="0"/>
              <a:t>atendimento </a:t>
            </a:r>
            <a:r>
              <a:rPr lang="pt-BR" sz="2700" dirty="0" err="1"/>
              <a:t>extraturno</a:t>
            </a:r>
            <a:r>
              <a:rPr lang="pt-BR" sz="2700" dirty="0"/>
              <a:t> aos/às estudantes e o número de estudantes por professor/a na escola em todos os níveis, etapas e modalidades, nas esferas pública ou privada.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59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51571" y="624110"/>
            <a:ext cx="10553041" cy="1280890"/>
          </a:xfrm>
        </p:spPr>
        <p:txBody>
          <a:bodyPr>
            <a:normAutofit fontScale="90000"/>
          </a:bodyPr>
          <a:lstStyle/>
          <a:p>
            <a:r>
              <a:rPr lang="pt-BR" sz="3100" b="1" dirty="0" smtClean="0"/>
              <a:t/>
            </a:r>
            <a:br>
              <a:rPr lang="pt-BR" sz="3100" b="1" dirty="0" smtClean="0"/>
            </a:br>
            <a:r>
              <a:rPr lang="pt-BR" sz="3100" b="1" dirty="0" smtClean="0"/>
              <a:t>Criar </a:t>
            </a:r>
            <a:r>
              <a:rPr lang="pt-BR" sz="3100" b="1" dirty="0"/>
              <a:t>o Sistema Nacional de Avaliação da Educação </a:t>
            </a:r>
            <a:r>
              <a:rPr lang="pt-BR" sz="3100" b="1" dirty="0" smtClean="0"/>
              <a:t>Básica...destacando as estratégias de: (CONAE -2014)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75370" y="2207941"/>
            <a:ext cx="10855036" cy="4867563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800" dirty="0"/>
              <a:t>4.1. Criar o Sistema Nacional de Avaliação da Educação Básica como fonte de informação para a avaliação da qualidade da educação básica e para a orientação das políticas educacionais. </a:t>
            </a:r>
            <a:endParaRPr lang="pt-BR" sz="2800" dirty="0" smtClean="0"/>
          </a:p>
          <a:p>
            <a:pPr algn="just"/>
            <a:endParaRPr lang="pt-BR" sz="2800" dirty="0"/>
          </a:p>
          <a:p>
            <a:pPr algn="just"/>
            <a:r>
              <a:rPr lang="pt-BR" sz="2800" dirty="0"/>
              <a:t>4.2. Consolidar indicadores de rendimento escolar sobre o desempenho dos/as estudantes em exames nacionais de avaliação sem, contudo, desconsiderar os elementos </a:t>
            </a:r>
            <a:r>
              <a:rPr lang="pt-BR" sz="2800" dirty="0" err="1"/>
              <a:t>sócioeducacionais</a:t>
            </a:r>
            <a:r>
              <a:rPr lang="pt-BR" sz="2800" dirty="0"/>
              <a:t> que interferem no processo de ensino-aprendizagem e, consequentemente, no nível de proficiência dos estudantes.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714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471055"/>
            <a:ext cx="10515600" cy="5705908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sz="2900" dirty="0" smtClean="0"/>
              <a:t> 4.3. Consolidar indicadores de avaliação institucional sobre o perfil do alunado e do corpo dos/das profissionais da educação, as relações entre dimensão do corpo docente, do corpo técnico e do corpo discente, a infraestrutura das escolas, os recursos pedagógicos disponíveis e os processos da gestão.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pt-BR" sz="29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900" dirty="0" smtClean="0"/>
              <a:t> 4.4</a:t>
            </a:r>
            <a:r>
              <a:rPr lang="pt-BR" sz="2900" dirty="0"/>
              <a:t>. Fortalecer, em articulação com os sistemas nacionais de avaliação, os sistemas estaduais de avaliação da educação básica, com a participação dos sistemas/redes municipais de ensino, para orientar as políticas públicas e as práticas pedagógicas com o fornecimento de informação às escolas e à sociedade. </a:t>
            </a:r>
            <a:endParaRPr lang="pt-BR" sz="29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pt-BR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2900" dirty="0" smtClean="0"/>
              <a:t> 5.1</a:t>
            </a:r>
            <a:r>
              <a:rPr lang="pt-BR" sz="2900" dirty="0"/>
              <a:t>. Desenvolver indicadores e mecanismos específicos de avaliação da qualidade dos diferentes níveis, etapas e modalidades de educação.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984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37309" y="461818"/>
            <a:ext cx="10716491" cy="5715145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800" dirty="0" smtClean="0"/>
              <a:t>“Por </a:t>
            </a:r>
            <a:r>
              <a:rPr lang="pt-BR" sz="2800" dirty="0"/>
              <a:t>isso, uma política nacional de avaliação voltada para a qualidade da educação, para a democratização do acesso, da permanência, da participação e da aprendizagem deve ser entendida como processo contínuo que contribua para o desenvolvimento dos sistemas de ensino, como expressão do SNE, excluindo qualquer forma de “</a:t>
            </a:r>
            <a:r>
              <a:rPr lang="pt-BR" sz="2800" dirty="0" err="1"/>
              <a:t>ranqueamento</a:t>
            </a:r>
            <a:r>
              <a:rPr lang="pt-BR" sz="2800" dirty="0"/>
              <a:t>” e classificação das escolas e instituições educativas – tanto as públicas, quanto as privadas. Desta forma, a política nacional de avaliação levará em consideração, na sua estrutura, fatores </a:t>
            </a:r>
            <a:r>
              <a:rPr lang="pt-BR" sz="2800" dirty="0" err="1"/>
              <a:t>intra</a:t>
            </a:r>
            <a:r>
              <a:rPr lang="pt-BR" sz="2800" dirty="0"/>
              <a:t> e extraescolares como parâmetros avaliativos, tendo em vista as desigualdades educacionais ainda existentes no território nacional</a:t>
            </a:r>
            <a:r>
              <a:rPr lang="pt-BR" sz="2800" dirty="0" smtClean="0"/>
              <a:t>.” (CONAE, 2014, p. 67</a:t>
            </a:r>
            <a:r>
              <a:rPr lang="pt-BR" sz="2800" dirty="0"/>
              <a:t>)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0208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602</TotalTime>
  <Words>745</Words>
  <Application>Microsoft Office PowerPoint</Application>
  <PresentationFormat>Widescreen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Wingdings</vt:lpstr>
      <vt:lpstr>Wingdings 3</vt:lpstr>
      <vt:lpstr>Cacho</vt:lpstr>
      <vt:lpstr>Instituição do Sistema Nacional de Avaliação da Educação Básica</vt:lpstr>
      <vt:lpstr>Lei 13.005 de 2014</vt:lpstr>
      <vt:lpstr>CONAE-2014</vt:lpstr>
      <vt:lpstr>Apresentação do PowerPoint</vt:lpstr>
      <vt:lpstr>Apresentação do PowerPoint</vt:lpstr>
      <vt:lpstr>Apresentação do PowerPoint</vt:lpstr>
      <vt:lpstr> Criar o Sistema Nacional de Avaliação da Educação Básica...destacando as estratégias de: (CONAE -2014) 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Instituição do Sistema Nacional de Avaliação da Educação Básica</dc:title>
  <dc:creator>Catarina Santos</dc:creator>
  <cp:lastModifiedBy>Isis Gonçalves Dias</cp:lastModifiedBy>
  <cp:revision>10</cp:revision>
  <cp:lastPrinted>2016-04-13T12:05:14Z</cp:lastPrinted>
  <dcterms:created xsi:type="dcterms:W3CDTF">2016-04-13T00:36:26Z</dcterms:created>
  <dcterms:modified xsi:type="dcterms:W3CDTF">2016-04-13T12:06:30Z</dcterms:modified>
</cp:coreProperties>
</file>