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6" r:id="rId4"/>
    <p:sldId id="277" r:id="rId5"/>
    <p:sldId id="275" r:id="rId6"/>
    <p:sldId id="279" r:id="rId7"/>
    <p:sldId id="280" r:id="rId8"/>
    <p:sldId id="281" r:id="rId9"/>
    <p:sldId id="27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656D64-2F4D-4C1A-8F97-87EBDC9DE6E6}" v="51" dt="2023-06-18T17:57:25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69"/>
  </p:normalViewPr>
  <p:slideViewPr>
    <p:cSldViewPr snapToGrid="0" snapToObjects="1">
      <p:cViewPr varScale="1">
        <p:scale>
          <a:sx n="69" d="100"/>
          <a:sy n="69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que Pinto" userId="56c24b978ba6afee" providerId="LiveId" clId="{7C656D64-2F4D-4C1A-8F97-87EBDC9DE6E6}"/>
    <pc:docChg chg="undo custSel addSld delSld modSld">
      <pc:chgData name="Henrique Pinto" userId="56c24b978ba6afee" providerId="LiveId" clId="{7C656D64-2F4D-4C1A-8F97-87EBDC9DE6E6}" dt="2023-06-18T18:55:31.800" v="1093" actId="20577"/>
      <pc:docMkLst>
        <pc:docMk/>
      </pc:docMkLst>
      <pc:sldChg chg="modSp mod">
        <pc:chgData name="Henrique Pinto" userId="56c24b978ba6afee" providerId="LiveId" clId="{7C656D64-2F4D-4C1A-8F97-87EBDC9DE6E6}" dt="2023-06-18T18:54:52.821" v="1071" actId="20577"/>
        <pc:sldMkLst>
          <pc:docMk/>
          <pc:sldMk cId="2169976358" sldId="256"/>
        </pc:sldMkLst>
        <pc:spChg chg="mod">
          <ac:chgData name="Henrique Pinto" userId="56c24b978ba6afee" providerId="LiveId" clId="{7C656D64-2F4D-4C1A-8F97-87EBDC9DE6E6}" dt="2023-06-18T18:54:52.821" v="1071" actId="20577"/>
          <ac:spMkLst>
            <pc:docMk/>
            <pc:sldMk cId="2169976358" sldId="256"/>
            <ac:spMk id="2" creationId="{FC640309-BCCA-FA46-BB61-3D80D8DB30CF}"/>
          </ac:spMkLst>
        </pc:spChg>
      </pc:sldChg>
      <pc:sldChg chg="addSp modSp mod setBg">
        <pc:chgData name="Henrique Pinto" userId="56c24b978ba6afee" providerId="LiveId" clId="{7C656D64-2F4D-4C1A-8F97-87EBDC9DE6E6}" dt="2023-06-18T01:21:04.238" v="173" actId="692"/>
        <pc:sldMkLst>
          <pc:docMk/>
          <pc:sldMk cId="355213747" sldId="257"/>
        </pc:sldMkLst>
        <pc:spChg chg="mod">
          <ac:chgData name="Henrique Pinto" userId="56c24b978ba6afee" providerId="LiveId" clId="{7C656D64-2F4D-4C1A-8F97-87EBDC9DE6E6}" dt="2023-06-18T01:20:39.941" v="170" actId="1076"/>
          <ac:spMkLst>
            <pc:docMk/>
            <pc:sldMk cId="355213747" sldId="257"/>
            <ac:spMk id="4" creationId="{1730BD15-E173-1A41-BAE8-77FAAEF8098B}"/>
          </ac:spMkLst>
        </pc:spChg>
        <pc:graphicFrameChg chg="add mod">
          <ac:chgData name="Henrique Pinto" userId="56c24b978ba6afee" providerId="LiveId" clId="{7C656D64-2F4D-4C1A-8F97-87EBDC9DE6E6}" dt="2023-06-18T01:21:04.238" v="173" actId="692"/>
          <ac:graphicFrameMkLst>
            <pc:docMk/>
            <pc:sldMk cId="355213747" sldId="257"/>
            <ac:graphicFrameMk id="3" creationId="{33B14F43-1980-4C56-1C24-3BB035B7EBA8}"/>
          </ac:graphicFrameMkLst>
        </pc:graphicFrameChg>
      </pc:sldChg>
      <pc:sldChg chg="modSp mod">
        <pc:chgData name="Henrique Pinto" userId="56c24b978ba6afee" providerId="LiveId" clId="{7C656D64-2F4D-4C1A-8F97-87EBDC9DE6E6}" dt="2023-06-18T17:47:07.869" v="1024" actId="20577"/>
        <pc:sldMkLst>
          <pc:docMk/>
          <pc:sldMk cId="281438100" sldId="275"/>
        </pc:sldMkLst>
        <pc:spChg chg="mod">
          <ac:chgData name="Henrique Pinto" userId="56c24b978ba6afee" providerId="LiveId" clId="{7C656D64-2F4D-4C1A-8F97-87EBDC9DE6E6}" dt="2023-06-18T02:14:32.297" v="264" actId="20577"/>
          <ac:spMkLst>
            <pc:docMk/>
            <pc:sldMk cId="281438100" sldId="275"/>
            <ac:spMk id="3" creationId="{5556B22F-3C08-DB45-80CD-187F2F24E19D}"/>
          </ac:spMkLst>
        </pc:spChg>
        <pc:spChg chg="mod">
          <ac:chgData name="Henrique Pinto" userId="56c24b978ba6afee" providerId="LiveId" clId="{7C656D64-2F4D-4C1A-8F97-87EBDC9DE6E6}" dt="2023-06-18T17:47:07.869" v="1024" actId="20577"/>
          <ac:spMkLst>
            <pc:docMk/>
            <pc:sldMk cId="281438100" sldId="275"/>
            <ac:spMk id="4" creationId="{FEB56423-BBD2-ED45-AC3E-3B31F64623DF}"/>
          </ac:spMkLst>
        </pc:spChg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1679123055" sldId="276"/>
        </pc:sldMkLst>
      </pc:sldChg>
      <pc:sldChg chg="addSp delSp modSp add mod">
        <pc:chgData name="Henrique Pinto" userId="56c24b978ba6afee" providerId="LiveId" clId="{7C656D64-2F4D-4C1A-8F97-87EBDC9DE6E6}" dt="2023-06-18T17:57:25.058" v="1051" actId="20577"/>
        <pc:sldMkLst>
          <pc:docMk/>
          <pc:sldMk cId="3822919110" sldId="276"/>
        </pc:sldMkLst>
        <pc:graphicFrameChg chg="del">
          <ac:chgData name="Henrique Pinto" userId="56c24b978ba6afee" providerId="LiveId" clId="{7C656D64-2F4D-4C1A-8F97-87EBDC9DE6E6}" dt="2023-06-18T01:52:01.661" v="175" actId="478"/>
          <ac:graphicFrameMkLst>
            <pc:docMk/>
            <pc:sldMk cId="3822919110" sldId="276"/>
            <ac:graphicFrameMk id="3" creationId="{33B14F43-1980-4C56-1C24-3BB035B7EBA8}"/>
          </ac:graphicFrameMkLst>
        </pc:graphicFrameChg>
        <pc:graphicFrameChg chg="add mod">
          <ac:chgData name="Henrique Pinto" userId="56c24b978ba6afee" providerId="LiveId" clId="{7C656D64-2F4D-4C1A-8F97-87EBDC9DE6E6}" dt="2023-06-18T17:57:25.058" v="1051" actId="20577"/>
          <ac:graphicFrameMkLst>
            <pc:docMk/>
            <pc:sldMk cId="3822919110" sldId="276"/>
            <ac:graphicFrameMk id="5" creationId="{5B02E958-8658-C846-EE9C-32BFFAA95332}"/>
          </ac:graphicFrameMkLst>
        </pc:graphicFrameChg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1342029893" sldId="277"/>
        </pc:sldMkLst>
      </pc:sldChg>
      <pc:sldChg chg="addSp delSp modSp add mod">
        <pc:chgData name="Henrique Pinto" userId="56c24b978ba6afee" providerId="LiveId" clId="{7C656D64-2F4D-4C1A-8F97-87EBDC9DE6E6}" dt="2023-06-18T02:05:50.053" v="197" actId="208"/>
        <pc:sldMkLst>
          <pc:docMk/>
          <pc:sldMk cId="2561879756" sldId="277"/>
        </pc:sldMkLst>
        <pc:graphicFrameChg chg="add mod">
          <ac:chgData name="Henrique Pinto" userId="56c24b978ba6afee" providerId="LiveId" clId="{7C656D64-2F4D-4C1A-8F97-87EBDC9DE6E6}" dt="2023-06-18T02:05:50.053" v="197" actId="208"/>
          <ac:graphicFrameMkLst>
            <pc:docMk/>
            <pc:sldMk cId="2561879756" sldId="277"/>
            <ac:graphicFrameMk id="3" creationId="{FC583DCC-F7E8-EF3F-F4F2-6249A39918E2}"/>
          </ac:graphicFrameMkLst>
        </pc:graphicFrameChg>
        <pc:graphicFrameChg chg="del">
          <ac:chgData name="Henrique Pinto" userId="56c24b978ba6afee" providerId="LiveId" clId="{7C656D64-2F4D-4C1A-8F97-87EBDC9DE6E6}" dt="2023-06-18T02:03:03.237" v="188" actId="478"/>
          <ac:graphicFrameMkLst>
            <pc:docMk/>
            <pc:sldMk cId="2561879756" sldId="277"/>
            <ac:graphicFrameMk id="5" creationId="{5B02E958-8658-C846-EE9C-32BFFAA95332}"/>
          </ac:graphicFrameMkLst>
        </pc:graphicFrameChg>
      </pc:sldChg>
      <pc:sldChg chg="addSp delSp modSp add del mod">
        <pc:chgData name="Henrique Pinto" userId="56c24b978ba6afee" providerId="LiveId" clId="{7C656D64-2F4D-4C1A-8F97-87EBDC9DE6E6}" dt="2023-06-18T02:14:02.043" v="201" actId="2696"/>
        <pc:sldMkLst>
          <pc:docMk/>
          <pc:sldMk cId="1329717105" sldId="278"/>
        </pc:sldMkLst>
        <pc:graphicFrameChg chg="del">
          <ac:chgData name="Henrique Pinto" userId="56c24b978ba6afee" providerId="LiveId" clId="{7C656D64-2F4D-4C1A-8F97-87EBDC9DE6E6}" dt="2023-06-18T02:13:15.199" v="199" actId="478"/>
          <ac:graphicFrameMkLst>
            <pc:docMk/>
            <pc:sldMk cId="1329717105" sldId="278"/>
            <ac:graphicFrameMk id="3" creationId="{FC583DCC-F7E8-EF3F-F4F2-6249A39918E2}"/>
          </ac:graphicFrameMkLst>
        </pc:graphicFrameChg>
        <pc:graphicFrameChg chg="add mod">
          <ac:chgData name="Henrique Pinto" userId="56c24b978ba6afee" providerId="LiveId" clId="{7C656D64-2F4D-4C1A-8F97-87EBDC9DE6E6}" dt="2023-06-18T02:13:28.665" v="200"/>
          <ac:graphicFrameMkLst>
            <pc:docMk/>
            <pc:sldMk cId="1329717105" sldId="278"/>
            <ac:graphicFrameMk id="5" creationId="{51790D75-7CD5-E15D-9CA1-79D0F48FDD65}"/>
          </ac:graphicFrameMkLst>
        </pc:graphicFrameChg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2654246061" sldId="278"/>
        </pc:sldMkLst>
      </pc:sldChg>
      <pc:sldChg chg="add">
        <pc:chgData name="Henrique Pinto" userId="56c24b978ba6afee" providerId="LiveId" clId="{7C656D64-2F4D-4C1A-8F97-87EBDC9DE6E6}" dt="2023-06-18T02:14:07.154" v="202" actId="2890"/>
        <pc:sldMkLst>
          <pc:docMk/>
          <pc:sldMk cId="3074248339" sldId="278"/>
        </pc:sldMkLst>
      </pc:sldChg>
      <pc:sldChg chg="addSp delSp modSp add mod chgLayout">
        <pc:chgData name="Henrique Pinto" userId="56c24b978ba6afee" providerId="LiveId" clId="{7C656D64-2F4D-4C1A-8F97-87EBDC9DE6E6}" dt="2023-06-18T02:34:21.356" v="787" actId="122"/>
        <pc:sldMkLst>
          <pc:docMk/>
          <pc:sldMk cId="1206690005" sldId="279"/>
        </pc:sldMkLst>
        <pc:spChg chg="mod ord">
          <ac:chgData name="Henrique Pinto" userId="56c24b978ba6afee" providerId="LiveId" clId="{7C656D64-2F4D-4C1A-8F97-87EBDC9DE6E6}" dt="2023-06-18T02:29:02.348" v="708" actId="6264"/>
          <ac:spMkLst>
            <pc:docMk/>
            <pc:sldMk cId="1206690005" sldId="279"/>
            <ac:spMk id="2" creationId="{FC640309-BCCA-FA46-BB61-3D80D8DB30CF}"/>
          </ac:spMkLst>
        </pc:spChg>
        <pc:spChg chg="mod ord">
          <ac:chgData name="Henrique Pinto" userId="56c24b978ba6afee" providerId="LiveId" clId="{7C656D64-2F4D-4C1A-8F97-87EBDC9DE6E6}" dt="2023-06-18T02:29:02.348" v="708" actId="6264"/>
          <ac:spMkLst>
            <pc:docMk/>
            <pc:sldMk cId="1206690005" sldId="279"/>
            <ac:spMk id="3" creationId="{5556B22F-3C08-DB45-80CD-187F2F24E19D}"/>
          </ac:spMkLst>
        </pc:spChg>
        <pc:spChg chg="mod">
          <ac:chgData name="Henrique Pinto" userId="56c24b978ba6afee" providerId="LiveId" clId="{7C656D64-2F4D-4C1A-8F97-87EBDC9DE6E6}" dt="2023-06-18T02:34:21.356" v="787" actId="122"/>
          <ac:spMkLst>
            <pc:docMk/>
            <pc:sldMk cId="1206690005" sldId="279"/>
            <ac:spMk id="4" creationId="{FEB56423-BBD2-ED45-AC3E-3B31F64623DF}"/>
          </ac:spMkLst>
        </pc:spChg>
        <pc:spChg chg="add del mod">
          <ac:chgData name="Henrique Pinto" userId="56c24b978ba6afee" providerId="LiveId" clId="{7C656D64-2F4D-4C1A-8F97-87EBDC9DE6E6}" dt="2023-06-18T02:29:02.348" v="708" actId="6264"/>
          <ac:spMkLst>
            <pc:docMk/>
            <pc:sldMk cId="1206690005" sldId="279"/>
            <ac:spMk id="5" creationId="{3FBE53D3-06D6-2CEF-53E3-6E8BBB0D2AF4}"/>
          </ac:spMkLst>
        </pc:spChg>
        <pc:spChg chg="add del mod">
          <ac:chgData name="Henrique Pinto" userId="56c24b978ba6afee" providerId="LiveId" clId="{7C656D64-2F4D-4C1A-8F97-87EBDC9DE6E6}" dt="2023-06-18T02:29:02.348" v="708" actId="6264"/>
          <ac:spMkLst>
            <pc:docMk/>
            <pc:sldMk cId="1206690005" sldId="279"/>
            <ac:spMk id="6" creationId="{7CC304B4-CF08-F266-C8AD-F51835F52162}"/>
          </ac:spMkLst>
        </pc:spChg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3353171866" sldId="279"/>
        </pc:sldMkLst>
      </pc:sldChg>
      <pc:sldChg chg="modSp add mod">
        <pc:chgData name="Henrique Pinto" userId="56c24b978ba6afee" providerId="LiveId" clId="{7C656D64-2F4D-4C1A-8F97-87EBDC9DE6E6}" dt="2023-06-18T02:34:27.168" v="788" actId="122"/>
        <pc:sldMkLst>
          <pc:docMk/>
          <pc:sldMk cId="1485194931" sldId="280"/>
        </pc:sldMkLst>
        <pc:spChg chg="mod">
          <ac:chgData name="Henrique Pinto" userId="56c24b978ba6afee" providerId="LiveId" clId="{7C656D64-2F4D-4C1A-8F97-87EBDC9DE6E6}" dt="2023-06-18T02:34:27.168" v="788" actId="122"/>
          <ac:spMkLst>
            <pc:docMk/>
            <pc:sldMk cId="1485194931" sldId="280"/>
            <ac:spMk id="4" creationId="{FEB56423-BBD2-ED45-AC3E-3B31F64623DF}"/>
          </ac:spMkLst>
        </pc:spChg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2523165949" sldId="281"/>
        </pc:sldMkLst>
      </pc:sldChg>
      <pc:sldChg chg="modSp add del mod">
        <pc:chgData name="Henrique Pinto" userId="56c24b978ba6afee" providerId="LiveId" clId="{7C656D64-2F4D-4C1A-8F97-87EBDC9DE6E6}" dt="2023-06-18T18:55:31.800" v="1093" actId="20577"/>
        <pc:sldMkLst>
          <pc:docMk/>
          <pc:sldMk cId="3037514763" sldId="281"/>
        </pc:sldMkLst>
        <pc:spChg chg="mod">
          <ac:chgData name="Henrique Pinto" userId="56c24b978ba6afee" providerId="LiveId" clId="{7C656D64-2F4D-4C1A-8F97-87EBDC9DE6E6}" dt="2023-06-18T02:35:21.762" v="791" actId="27636"/>
          <ac:spMkLst>
            <pc:docMk/>
            <pc:sldMk cId="3037514763" sldId="281"/>
            <ac:spMk id="3" creationId="{5556B22F-3C08-DB45-80CD-187F2F24E19D}"/>
          </ac:spMkLst>
        </pc:spChg>
        <pc:spChg chg="mod">
          <ac:chgData name="Henrique Pinto" userId="56c24b978ba6afee" providerId="LiveId" clId="{7C656D64-2F4D-4C1A-8F97-87EBDC9DE6E6}" dt="2023-06-18T18:55:31.800" v="1093" actId="20577"/>
          <ac:spMkLst>
            <pc:docMk/>
            <pc:sldMk cId="3037514763" sldId="281"/>
            <ac:spMk id="4" creationId="{FEB56423-BBD2-ED45-AC3E-3B31F64623DF}"/>
          </ac:spMkLst>
        </pc:spChg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2522214494" sldId="282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2905306884" sldId="283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4247204917" sldId="284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2704002473" sldId="285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2156453607" sldId="286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2733024767" sldId="287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3532244254" sldId="289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2595930976" sldId="290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1781711835" sldId="291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3522429491" sldId="292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1312941912" sldId="293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2149314556" sldId="294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1088237647" sldId="295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973390876" sldId="296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1547183142" sldId="297"/>
        </pc:sldMkLst>
      </pc:sldChg>
      <pc:sldChg chg="del">
        <pc:chgData name="Henrique Pinto" userId="56c24b978ba6afee" providerId="LiveId" clId="{7C656D64-2F4D-4C1A-8F97-87EBDC9DE6E6}" dt="2023-06-18T01:07:29.504" v="151" actId="47"/>
        <pc:sldMkLst>
          <pc:docMk/>
          <pc:sldMk cId="3376036593" sldId="29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56c24b978ba6afee/Documentos/Gr&#225;ficos%20Indicadores%20para%20CD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56c24b978ba6afee/Documentos/Gr&#225;ficos%20Indicadores%20para%20CD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56c24b978ba6afee/Documentos/Gr&#225;ficos%20Indicadores%20para%20CDH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42094565410255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'[Gráficos Indicadores para CDH.xlsx]Extrema pobreza BM'!$A$2</c:f>
              <c:strCache>
                <c:ptCount val="1"/>
                <c:pt idx="0">
                  <c:v>Percentual Extrema Pobreza (Brasil)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'[Gráficos Indicadores para CDH.xlsx]Extrema pobreza BM'!$B$1:$R$1</c:f>
              <c:numCache>
                <c:formatCode>General</c:formatCode>
                <c:ptCount val="17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</c:numCache>
            </c:numRef>
          </c:cat>
          <c:val>
            <c:numRef>
              <c:f>'[Gráficos Indicadores para CDH.xlsx]Extrema pobreza BM'!$B$2:$R$2</c:f>
              <c:numCache>
                <c:formatCode>General</c:formatCode>
                <c:ptCount val="17"/>
                <c:pt idx="0">
                  <c:v>7.7</c:v>
                </c:pt>
                <c:pt idx="1">
                  <c:v>6.26</c:v>
                </c:pt>
                <c:pt idx="2">
                  <c:v>5.44</c:v>
                </c:pt>
                <c:pt idx="3">
                  <c:v>4.5199999999999996</c:v>
                </c:pt>
                <c:pt idx="4">
                  <c:v>4.6399999999999997</c:v>
                </c:pt>
                <c:pt idx="5">
                  <c:v>3.88</c:v>
                </c:pt>
                <c:pt idx="6">
                  <c:v>3.88</c:v>
                </c:pt>
                <c:pt idx="7">
                  <c:v>3.84</c:v>
                </c:pt>
                <c:pt idx="8">
                  <c:v>3.8</c:v>
                </c:pt>
                <c:pt idx="9">
                  <c:v>3.12</c:v>
                </c:pt>
                <c:pt idx="10">
                  <c:v>3.47</c:v>
                </c:pt>
                <c:pt idx="11">
                  <c:v>2.34</c:v>
                </c:pt>
                <c:pt idx="12">
                  <c:v>2.88</c:v>
                </c:pt>
                <c:pt idx="13">
                  <c:v>3.47</c:v>
                </c:pt>
                <c:pt idx="14">
                  <c:v>3.83</c:v>
                </c:pt>
                <c:pt idx="15">
                  <c:v>3.91</c:v>
                </c:pt>
                <c:pt idx="16">
                  <c:v>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7C-40F9-A24F-80FA3F8249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4447679"/>
        <c:axId val="294450559"/>
      </c:lineChart>
      <c:catAx>
        <c:axId val="294447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94450559"/>
        <c:crosses val="autoZero"/>
        <c:auto val="1"/>
        <c:lblAlgn val="ctr"/>
        <c:lblOffset val="100"/>
        <c:noMultiLvlLbl val="0"/>
      </c:catAx>
      <c:valAx>
        <c:axId val="2944505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94447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 err="1"/>
              <a:t>Índice</a:t>
            </a:r>
            <a:r>
              <a:rPr lang="en-US" sz="3200"/>
              <a:t> de Gini </a:t>
            </a:r>
            <a:r>
              <a:rPr lang="en-US" sz="3200" dirty="0"/>
              <a:t>(</a:t>
            </a:r>
            <a:r>
              <a:rPr lang="en-US" sz="3200" dirty="0" err="1"/>
              <a:t>Brasil</a:t>
            </a:r>
            <a:r>
              <a:rPr lang="en-US" sz="2400" dirty="0"/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'[Gráficos Indicadores para CDH.xlsx]GINI'!$A$2</c:f>
              <c:strCache>
                <c:ptCount val="1"/>
                <c:pt idx="0">
                  <c:v>Gini (Brasil)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'[Gráficos Indicadores para CDH.xlsx]GINI'!$B$1:$Q$1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</c:numCache>
            </c:numRef>
          </c:cat>
          <c:val>
            <c:numRef>
              <c:f>'[Gráficos Indicadores para CDH.xlsx]GINI'!$B$2:$Q$2</c:f>
              <c:numCache>
                <c:formatCode>General</c:formatCode>
                <c:ptCount val="16"/>
                <c:pt idx="0">
                  <c:v>0.58299999999999996</c:v>
                </c:pt>
                <c:pt idx="1">
                  <c:v>0.57199999999999995</c:v>
                </c:pt>
                <c:pt idx="2">
                  <c:v>0.56999999999999995</c:v>
                </c:pt>
                <c:pt idx="3">
                  <c:v>0.56299999999999994</c:v>
                </c:pt>
                <c:pt idx="4">
                  <c:v>0.55600000000000005</c:v>
                </c:pt>
                <c:pt idx="5">
                  <c:v>0.54600000000000004</c:v>
                </c:pt>
                <c:pt idx="6">
                  <c:v>0.54300000000000004</c:v>
                </c:pt>
                <c:pt idx="7">
                  <c:v>0.53100000000000003</c:v>
                </c:pt>
                <c:pt idx="8">
                  <c:v>0.53</c:v>
                </c:pt>
                <c:pt idx="9">
                  <c:v>0.52700000000000002</c:v>
                </c:pt>
                <c:pt idx="10">
                  <c:v>0.51800000000000002</c:v>
                </c:pt>
                <c:pt idx="11">
                  <c:v>0.52500000000000002</c:v>
                </c:pt>
                <c:pt idx="12">
                  <c:v>0.53800000000000003</c:v>
                </c:pt>
                <c:pt idx="13">
                  <c:v>0.53900000000000003</c:v>
                </c:pt>
                <c:pt idx="14">
                  <c:v>0.54500000000000004</c:v>
                </c:pt>
                <c:pt idx="15">
                  <c:v>0.54300000000000004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E5F-4EFD-9A31-355A7525F8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2854559"/>
        <c:axId val="292862239"/>
      </c:lineChart>
      <c:catAx>
        <c:axId val="292854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92862239"/>
        <c:crosses val="autoZero"/>
        <c:auto val="1"/>
        <c:lblAlgn val="ctr"/>
        <c:lblOffset val="100"/>
        <c:noMultiLvlLbl val="0"/>
      </c:catAx>
      <c:valAx>
        <c:axId val="2928622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928545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IDH (</a:t>
            </a:r>
            <a:r>
              <a:rPr lang="en-US" sz="2800" dirty="0" err="1"/>
              <a:t>Brasil</a:t>
            </a:r>
            <a:r>
              <a:rPr lang="en-US" sz="2800" dirty="0"/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'[Gráficos Indicadores para CDH.xlsx]IDH'!$A$2</c:f>
              <c:strCache>
                <c:ptCount val="1"/>
                <c:pt idx="0">
                  <c:v>IDH (Brasil)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'[Gráficos Indicadores para CDH.xlsx]IDH'!$B$1:$R$1</c:f>
              <c:numCache>
                <c:formatCode>General</c:formatCode>
                <c:ptCount val="17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</c:numCache>
            </c:numRef>
          </c:cat>
          <c:val>
            <c:numRef>
              <c:f>'[Gráficos Indicadores para CDH.xlsx]IDH'!$B$2:$R$2</c:f>
              <c:numCache>
                <c:formatCode>General</c:formatCode>
                <c:ptCount val="17"/>
                <c:pt idx="0">
                  <c:v>0.68799999999999994</c:v>
                </c:pt>
                <c:pt idx="1">
                  <c:v>0.69199999999999995</c:v>
                </c:pt>
                <c:pt idx="2">
                  <c:v>0.69799999999999995</c:v>
                </c:pt>
                <c:pt idx="3">
                  <c:v>0.7</c:v>
                </c:pt>
                <c:pt idx="4">
                  <c:v>0.70399999999999996</c:v>
                </c:pt>
                <c:pt idx="5">
                  <c:v>0.71499999999999997</c:v>
                </c:pt>
                <c:pt idx="6">
                  <c:v>0.71699999999999997</c:v>
                </c:pt>
                <c:pt idx="7">
                  <c:v>0.72299999999999998</c:v>
                </c:pt>
                <c:pt idx="8">
                  <c:v>0.72799999999999998</c:v>
                </c:pt>
                <c:pt idx="9">
                  <c:v>0.73199999999999998</c:v>
                </c:pt>
                <c:pt idx="10">
                  <c:v>0.75</c:v>
                </c:pt>
                <c:pt idx="11">
                  <c:v>0.754</c:v>
                </c:pt>
                <c:pt idx="12">
                  <c:v>0.753</c:v>
                </c:pt>
                <c:pt idx="13">
                  <c:v>0.755</c:v>
                </c:pt>
                <c:pt idx="14">
                  <c:v>0.75900000000000001</c:v>
                </c:pt>
                <c:pt idx="15">
                  <c:v>0.76400000000000001</c:v>
                </c:pt>
                <c:pt idx="16">
                  <c:v>0.76600000000000001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AA-40BF-B3DE-A78321F671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4347583"/>
        <c:axId val="40204863"/>
      </c:lineChart>
      <c:catAx>
        <c:axId val="2114347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0204863"/>
        <c:crosses val="autoZero"/>
        <c:auto val="1"/>
        <c:lblAlgn val="ctr"/>
        <c:lblOffset val="100"/>
        <c:noMultiLvlLbl val="0"/>
      </c:catAx>
      <c:valAx>
        <c:axId val="40204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143475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sallesp@senado.leg.b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40309-BCCA-FA46-BB61-3D80D8DB3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109" y="0"/>
            <a:ext cx="11831782" cy="2541431"/>
          </a:xfrm>
        </p:spPr>
        <p:txBody>
          <a:bodyPr>
            <a:normAutofit/>
          </a:bodyPr>
          <a:lstStyle/>
          <a:p>
            <a:pPr algn="ctr"/>
            <a:br>
              <a:rPr lang="pt-BR" sz="3600" dirty="0"/>
            </a:br>
            <a:r>
              <a:rPr lang="pt-BR" sz="3600" dirty="0"/>
              <a:t>POR MAIS PESQUISAS E INDICADORES QUANTITATIVOS E QUALITATIVOS PARA A SUPERAÇÃO DA FOME E DA POBREZA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56B22F-3C08-DB45-80CD-187F2F24E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697458"/>
            <a:ext cx="8637072" cy="2329268"/>
          </a:xfrm>
        </p:spPr>
        <p:txBody>
          <a:bodyPr>
            <a:normAutofit/>
          </a:bodyPr>
          <a:lstStyle/>
          <a:p>
            <a:pPr algn="ctr"/>
            <a:r>
              <a:rPr lang="pt-BR" sz="2200" b="1" dirty="0"/>
              <a:t>HENRIQUE SALLES PINTO</a:t>
            </a:r>
          </a:p>
          <a:p>
            <a:pPr algn="ctr"/>
            <a:r>
              <a:rPr lang="pt-BR" sz="2200" dirty="0"/>
              <a:t>Consultor legislativo do senado federal</a:t>
            </a:r>
          </a:p>
          <a:p>
            <a:pPr algn="ctr"/>
            <a:r>
              <a:rPr lang="pt-BR" sz="2200" dirty="0"/>
              <a:t>Doutor em ciências </a:t>
            </a:r>
            <a:r>
              <a:rPr lang="pt-BR" sz="2200"/>
              <a:t>sociais EM ESTUDOS COMPARADOS SOBRE AS AMÉRICAS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69976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40309-BCCA-FA46-BB61-3D80D8DB3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218" y="2286049"/>
            <a:ext cx="11831782" cy="2541431"/>
          </a:xfrm>
        </p:spPr>
        <p:txBody>
          <a:bodyPr>
            <a:normAutofit/>
          </a:bodyPr>
          <a:lstStyle/>
          <a:p>
            <a:pPr algn="ctr"/>
            <a:br>
              <a:rPr lang="pt-BR" sz="2200" dirty="0"/>
            </a:br>
            <a:br>
              <a:rPr lang="pt-BR" dirty="0"/>
            </a:br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730BD15-E173-1A41-BAE8-77FAAEF8098B}"/>
              </a:ext>
            </a:extLst>
          </p:cNvPr>
          <p:cNvSpPr/>
          <p:nvPr/>
        </p:nvSpPr>
        <p:spPr>
          <a:xfrm>
            <a:off x="497910" y="83659"/>
            <a:ext cx="114438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D71A958-2731-72D4-5F5C-ED6967DE0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8387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3B14F43-1980-4C56-1C24-3BB035B7EB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6753384"/>
              </p:ext>
            </p:extLst>
          </p:nvPr>
        </p:nvGraphicFramePr>
        <p:xfrm>
          <a:off x="554180" y="112484"/>
          <a:ext cx="11277337" cy="6591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21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40309-BCCA-FA46-BB61-3D80D8DB3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218" y="2286049"/>
            <a:ext cx="11831782" cy="2541431"/>
          </a:xfrm>
        </p:spPr>
        <p:txBody>
          <a:bodyPr>
            <a:normAutofit/>
          </a:bodyPr>
          <a:lstStyle/>
          <a:p>
            <a:pPr algn="ctr"/>
            <a:br>
              <a:rPr lang="pt-BR" sz="2200" dirty="0"/>
            </a:br>
            <a:br>
              <a:rPr lang="pt-BR" dirty="0"/>
            </a:br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730BD15-E173-1A41-BAE8-77FAAEF8098B}"/>
              </a:ext>
            </a:extLst>
          </p:cNvPr>
          <p:cNvSpPr/>
          <p:nvPr/>
        </p:nvSpPr>
        <p:spPr>
          <a:xfrm>
            <a:off x="497910" y="83659"/>
            <a:ext cx="114438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D71A958-2731-72D4-5F5C-ED6967DE0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8387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5B02E958-8658-C846-EE9C-32BFFAA953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8526661"/>
              </p:ext>
            </p:extLst>
          </p:nvPr>
        </p:nvGraphicFramePr>
        <p:xfrm>
          <a:off x="360217" y="83659"/>
          <a:ext cx="11581547" cy="669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291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40309-BCCA-FA46-BB61-3D80D8DB3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218" y="2286049"/>
            <a:ext cx="11831782" cy="2541431"/>
          </a:xfrm>
        </p:spPr>
        <p:txBody>
          <a:bodyPr>
            <a:normAutofit/>
          </a:bodyPr>
          <a:lstStyle/>
          <a:p>
            <a:pPr algn="ctr"/>
            <a:br>
              <a:rPr lang="pt-BR" sz="2200" dirty="0"/>
            </a:br>
            <a:br>
              <a:rPr lang="pt-BR" dirty="0"/>
            </a:br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730BD15-E173-1A41-BAE8-77FAAEF8098B}"/>
              </a:ext>
            </a:extLst>
          </p:cNvPr>
          <p:cNvSpPr/>
          <p:nvPr/>
        </p:nvSpPr>
        <p:spPr>
          <a:xfrm>
            <a:off x="497910" y="83659"/>
            <a:ext cx="114438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24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D71A958-2731-72D4-5F5C-ED6967DE0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8387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C583DCC-F7E8-EF3F-F4F2-6249A39918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2914687"/>
              </p:ext>
            </p:extLst>
          </p:nvPr>
        </p:nvGraphicFramePr>
        <p:xfrm>
          <a:off x="360218" y="83659"/>
          <a:ext cx="11471564" cy="669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187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40309-BCCA-FA46-BB61-3D80D8DB3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218" y="2286049"/>
            <a:ext cx="11831782" cy="2541431"/>
          </a:xfrm>
        </p:spPr>
        <p:txBody>
          <a:bodyPr>
            <a:normAutofit/>
          </a:bodyPr>
          <a:lstStyle/>
          <a:p>
            <a:pPr algn="ctr"/>
            <a:br>
              <a:rPr lang="pt-BR" sz="2200" dirty="0"/>
            </a:b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56B22F-3C08-DB45-80CD-187F2F24E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53713"/>
            <a:ext cx="11054852" cy="97762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REFLEXÕES SOBRE A MULTIDIMENSIONALIDADE DA POBREZA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EB56423-BBD2-ED45-AC3E-3B31F64623DF}"/>
              </a:ext>
            </a:extLst>
          </p:cNvPr>
          <p:cNvSpPr/>
          <p:nvPr/>
        </p:nvSpPr>
        <p:spPr>
          <a:xfrm>
            <a:off x="152400" y="1232171"/>
            <a:ext cx="11887200" cy="4846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Brasil apenas foi bem-sucedido no combate à fome e à pobreza entre 2003 e 2014 porque implementou políticas multidimensionais para enfrentar problema igualmente multidimensional</a:t>
            </a:r>
          </a:p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  <a:spcAft>
                <a:spcPts val="600"/>
              </a:spcAft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38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40309-BCCA-FA46-BB61-3D80D8DB3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218" y="2286049"/>
            <a:ext cx="11831782" cy="2541431"/>
          </a:xfrm>
        </p:spPr>
        <p:txBody>
          <a:bodyPr>
            <a:normAutofit/>
          </a:bodyPr>
          <a:lstStyle/>
          <a:p>
            <a:pPr algn="ctr"/>
            <a:br>
              <a:rPr lang="pt-BR" sz="2200"/>
            </a:br>
            <a:br>
              <a:rPr lang="pt-BR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56B22F-3C08-DB45-80CD-187F2F24E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53713"/>
            <a:ext cx="11054852" cy="97762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REFLEXÕES SOBRE A MULTIDIMENSIONALIDADE DA POBREZA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EB56423-BBD2-ED45-AC3E-3B31F64623DF}"/>
              </a:ext>
            </a:extLst>
          </p:cNvPr>
          <p:cNvSpPr/>
          <p:nvPr/>
        </p:nvSpPr>
        <p:spPr>
          <a:xfrm>
            <a:off x="152400" y="1009723"/>
            <a:ext cx="11887200" cy="7355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600"/>
              </a:spcAft>
            </a:pPr>
            <a:r>
              <a:rPr lang="pt-BR" sz="2800" dirty="0">
                <a:solidFill>
                  <a:srgbClr val="FF0000"/>
                </a:solidFill>
              </a:rPr>
              <a:t>Estratégia Fome Zero (2003):</a:t>
            </a:r>
            <a:r>
              <a:rPr lang="pt-BR" sz="2800" dirty="0"/>
              <a:t> </a:t>
            </a:r>
            <a:r>
              <a:rPr lang="pt-BR" sz="2800" dirty="0">
                <a:solidFill>
                  <a:srgbClr val="FF0000"/>
                </a:solidFill>
              </a:rPr>
              <a:t>(I) acesso aos alimentos; (II) fortalecimento da agricultura familiar; (III) geração de renda; (IV) articulação, mobilização e controle social. Essa equação foi reconhecida internacionalmente, principalmente pela capacidade de integrar e articular políticas. Delas, a mais conhecida é o Bolsa Família, maior programa de transferência de renda do mundo. Porém, o impacto do Bolsa Família não teria sido tão grande se não estivesse articulado a outros programas e ações (PAA, Cisternas Comunitárias, Programa de Alimentação Escolar, entre outros).</a:t>
            </a:r>
            <a:endParaRPr lang="pt-BR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  <a:spcAft>
                <a:spcPts val="600"/>
              </a:spcAft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690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40309-BCCA-FA46-BB61-3D80D8DB3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218" y="2286049"/>
            <a:ext cx="11831782" cy="2541431"/>
          </a:xfrm>
        </p:spPr>
        <p:txBody>
          <a:bodyPr>
            <a:normAutofit/>
          </a:bodyPr>
          <a:lstStyle/>
          <a:p>
            <a:pPr algn="ctr"/>
            <a:br>
              <a:rPr lang="pt-BR" sz="2200"/>
            </a:br>
            <a:br>
              <a:rPr lang="pt-BR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56B22F-3C08-DB45-80CD-187F2F24E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53713"/>
            <a:ext cx="11054852" cy="97762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REFLEXÕES SOBRE A MULTIDIMENSIONALIDADE DA POBREZA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EB56423-BBD2-ED45-AC3E-3B31F64623DF}"/>
              </a:ext>
            </a:extLst>
          </p:cNvPr>
          <p:cNvSpPr/>
          <p:nvPr/>
        </p:nvSpPr>
        <p:spPr>
          <a:xfrm>
            <a:off x="152400" y="1736780"/>
            <a:ext cx="11887200" cy="4123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600"/>
              </a:spcAft>
            </a:pPr>
            <a:r>
              <a:rPr lang="pt-BR" sz="2800" dirty="0">
                <a:solidFill>
                  <a:srgbClr val="FF0000"/>
                </a:solidFill>
              </a:rPr>
              <a:t>Brasil Sem Miséria (2011):</a:t>
            </a:r>
            <a:r>
              <a:rPr lang="pt-BR" sz="2800" dirty="0"/>
              <a:t>  </a:t>
            </a:r>
            <a:r>
              <a:rPr lang="pt-BR" sz="2800" dirty="0">
                <a:solidFill>
                  <a:srgbClr val="FF0000"/>
                </a:solidFill>
              </a:rPr>
              <a:t>agregou (I) transferência de renda; (II) acesso a serviços públicos nas áreas de educação, saúde, assistência social, saneamento e energia elétrica; e (III) inclusão produtiva. </a:t>
            </a:r>
          </a:p>
          <a:p>
            <a:pPr lvl="0" algn="ctr">
              <a:lnSpc>
                <a:spcPct val="150000"/>
              </a:lnSpc>
              <a:spcAft>
                <a:spcPts val="600"/>
              </a:spcAft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194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40309-BCCA-FA46-BB61-3D80D8DB3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218" y="2286049"/>
            <a:ext cx="11831782" cy="2541431"/>
          </a:xfrm>
        </p:spPr>
        <p:txBody>
          <a:bodyPr>
            <a:normAutofit/>
          </a:bodyPr>
          <a:lstStyle/>
          <a:p>
            <a:pPr algn="ctr"/>
            <a:br>
              <a:rPr lang="pt-BR" sz="2200"/>
            </a:br>
            <a:br>
              <a:rPr lang="pt-BR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56B22F-3C08-DB45-80CD-187F2F24E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53713"/>
            <a:ext cx="11054852" cy="977621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EB56423-BBD2-ED45-AC3E-3B31F64623DF}"/>
              </a:ext>
            </a:extLst>
          </p:cNvPr>
          <p:cNvSpPr/>
          <p:nvPr/>
        </p:nvSpPr>
        <p:spPr>
          <a:xfrm>
            <a:off x="152400" y="631171"/>
            <a:ext cx="11887200" cy="6247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600"/>
              </a:spcAft>
            </a:pPr>
            <a:r>
              <a:rPr lang="pt-BR" sz="4400" dirty="0">
                <a:solidFill>
                  <a:srgbClr val="FF0000"/>
                </a:solidFill>
              </a:rPr>
              <a:t>Considerada a multidimensionalidade da pobreza, por que não avançar em pesquisas </a:t>
            </a:r>
            <a:r>
              <a:rPr lang="pt-BR" sz="4400">
                <a:solidFill>
                  <a:srgbClr val="FF0000"/>
                </a:solidFill>
              </a:rPr>
              <a:t>quantitativas e qualitativas </a:t>
            </a:r>
            <a:r>
              <a:rPr lang="pt-BR" sz="4400" dirty="0">
                <a:solidFill>
                  <a:srgbClr val="FF0000"/>
                </a:solidFill>
              </a:rPr>
              <a:t>que contribuam para melhor compreendê-la, de modo a superá-la?</a:t>
            </a:r>
          </a:p>
          <a:p>
            <a:pPr lvl="0" algn="ctr">
              <a:lnSpc>
                <a:spcPct val="150000"/>
              </a:lnSpc>
              <a:spcAft>
                <a:spcPts val="600"/>
              </a:spcAft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ctr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514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40309-BCCA-FA46-BB61-3D80D8DB3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218" y="2286049"/>
            <a:ext cx="11831782" cy="2541431"/>
          </a:xfrm>
        </p:spPr>
        <p:txBody>
          <a:bodyPr>
            <a:normAutofit/>
          </a:bodyPr>
          <a:lstStyle/>
          <a:p>
            <a:pPr algn="ctr"/>
            <a:br>
              <a:rPr lang="pt-BR" sz="2200" dirty="0"/>
            </a:b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56B22F-3C08-DB45-80CD-187F2F24E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53713"/>
            <a:ext cx="11054852" cy="977621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OBRIGADO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EB56423-BBD2-ED45-AC3E-3B31F64623DF}"/>
              </a:ext>
            </a:extLst>
          </p:cNvPr>
          <p:cNvSpPr/>
          <p:nvPr/>
        </p:nvSpPr>
        <p:spPr>
          <a:xfrm>
            <a:off x="152400" y="1232171"/>
            <a:ext cx="11887200" cy="3538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/>
              <a:t>HENRIQUE SALLES PINTO</a:t>
            </a:r>
          </a:p>
          <a:p>
            <a:pPr algn="ctr"/>
            <a:endParaRPr lang="pt-BR" sz="2800" dirty="0"/>
          </a:p>
          <a:p>
            <a:pPr algn="ctr"/>
            <a:r>
              <a:rPr lang="pt-BR" sz="2800" dirty="0"/>
              <a:t>Consultor Legislativo do Senado Federal</a:t>
            </a:r>
          </a:p>
          <a:p>
            <a:pPr algn="ctr"/>
            <a:endParaRPr lang="pt-BR" sz="2800" dirty="0"/>
          </a:p>
          <a:p>
            <a:pPr algn="ctr"/>
            <a:r>
              <a:rPr lang="pt-BR" sz="2800" dirty="0"/>
              <a:t>Doutor em Ciências </a:t>
            </a:r>
            <a:r>
              <a:rPr lang="pt-BR" sz="2800"/>
              <a:t>Sociais em Estudos Comparados sobre as Américas</a:t>
            </a:r>
            <a:endParaRPr lang="pt-BR" sz="2800" dirty="0"/>
          </a:p>
          <a:p>
            <a:pPr lvl="0" algn="ctr">
              <a:lnSpc>
                <a:spcPct val="150000"/>
              </a:lnSpc>
              <a:spcAft>
                <a:spcPts val="600"/>
              </a:spcAft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  <a:spcAft>
                <a:spcPts val="600"/>
              </a:spcAft>
            </a:pP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hsallesp@senado.leg.br</a:t>
            </a: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24833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Galeria</Template>
  <TotalTime>3093</TotalTime>
  <Words>316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Times New Roman</vt:lpstr>
      <vt:lpstr>Galeria</vt:lpstr>
      <vt:lpstr> POR MAIS PESQUISAS E INDICADORES QUANTITATIVOS E QUALITATIVOS PARA A SUPERAÇÃO DA FOME E DA POBREZA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 1.1 – Capacidades Estatais, Políticas Sociais e Desigualdade  A Pandemia dA Covid-19 e suas consequências socioeconômicas: momento para fortalecer o Programa Bolsa Família (PBF)</dc:title>
  <dc:creator>Henrique Salles Pinto</dc:creator>
  <cp:lastModifiedBy>Henrique Pinto</cp:lastModifiedBy>
  <cp:revision>14</cp:revision>
  <dcterms:created xsi:type="dcterms:W3CDTF">2020-11-16T14:48:08Z</dcterms:created>
  <dcterms:modified xsi:type="dcterms:W3CDTF">2023-06-18T18:55:37Z</dcterms:modified>
</cp:coreProperties>
</file>