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8288000" cy="10287000"/>
  <p:notesSz cx="6858000" cy="9144000"/>
  <p:embeddedFontLst>
    <p:embeddedFont>
      <p:font typeface="Alexandria" charset="1" panose="00000000000000000000"/>
      <p:regular r:id="rId20"/>
    </p:embeddedFont>
    <p:embeddedFont>
      <p:font typeface="Alexandria Light" charset="1" panose="00000000000000000000"/>
      <p:regular r:id="rId21"/>
    </p:embeddedFont>
    <p:embeddedFont>
      <p:font typeface="Alexandria Bold" charset="1" panose="00000000000000000000"/>
      <p:regular r:id="rId22"/>
    </p:embeddedFont>
    <p:embeddedFont>
      <p:font typeface="Caveat" charset="1" panose="0000050000000000000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16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4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6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8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11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1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001324" y="1028700"/>
            <a:ext cx="3843096" cy="4903552"/>
            <a:chOff x="0" y="0"/>
            <a:chExt cx="1012174" cy="12914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12174" cy="1291471"/>
            </a:xfrm>
            <a:custGeom>
              <a:avLst/>
              <a:gdLst/>
              <a:ahLst/>
              <a:cxnLst/>
              <a:rect r="r" b="b" t="t" l="l"/>
              <a:pathLst>
                <a:path h="1291471" w="1012174">
                  <a:moveTo>
                    <a:pt x="110798" y="0"/>
                  </a:moveTo>
                  <a:lnTo>
                    <a:pt x="901376" y="0"/>
                  </a:lnTo>
                  <a:cubicBezTo>
                    <a:pt x="930761" y="0"/>
                    <a:pt x="958943" y="11673"/>
                    <a:pt x="979722" y="32452"/>
                  </a:cubicBezTo>
                  <a:cubicBezTo>
                    <a:pt x="1000500" y="53230"/>
                    <a:pt x="1012174" y="81412"/>
                    <a:pt x="1012174" y="110798"/>
                  </a:cubicBezTo>
                  <a:lnTo>
                    <a:pt x="1012174" y="1180673"/>
                  </a:lnTo>
                  <a:cubicBezTo>
                    <a:pt x="1012174" y="1241865"/>
                    <a:pt x="962568" y="1291471"/>
                    <a:pt x="901376" y="1291471"/>
                  </a:cubicBezTo>
                  <a:lnTo>
                    <a:pt x="110798" y="1291471"/>
                  </a:lnTo>
                  <a:cubicBezTo>
                    <a:pt x="81412" y="1291471"/>
                    <a:pt x="53230" y="1279797"/>
                    <a:pt x="32452" y="1259019"/>
                  </a:cubicBezTo>
                  <a:cubicBezTo>
                    <a:pt x="11673" y="1238240"/>
                    <a:pt x="0" y="1210058"/>
                    <a:pt x="0" y="1180673"/>
                  </a:cubicBezTo>
                  <a:lnTo>
                    <a:pt x="0" y="110798"/>
                  </a:lnTo>
                  <a:cubicBezTo>
                    <a:pt x="0" y="81412"/>
                    <a:pt x="11673" y="53230"/>
                    <a:pt x="32452" y="32452"/>
                  </a:cubicBezTo>
                  <a:cubicBezTo>
                    <a:pt x="53230" y="11673"/>
                    <a:pt x="81412" y="0"/>
                    <a:pt x="110798" y="0"/>
                  </a:cubicBezTo>
                  <a:close/>
                </a:path>
              </a:pathLst>
            </a:custGeom>
            <a:solidFill>
              <a:srgbClr val="8F87B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012174" cy="13295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5001324" y="6566201"/>
            <a:ext cx="3843096" cy="4033491"/>
            <a:chOff x="0" y="0"/>
            <a:chExt cx="1012174" cy="106231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12174" cy="1062319"/>
            </a:xfrm>
            <a:custGeom>
              <a:avLst/>
              <a:gdLst/>
              <a:ahLst/>
              <a:cxnLst/>
              <a:rect r="r" b="b" t="t" l="l"/>
              <a:pathLst>
                <a:path h="1062319" w="1012174">
                  <a:moveTo>
                    <a:pt x="110798" y="0"/>
                  </a:moveTo>
                  <a:lnTo>
                    <a:pt x="901376" y="0"/>
                  </a:lnTo>
                  <a:cubicBezTo>
                    <a:pt x="930761" y="0"/>
                    <a:pt x="958943" y="11673"/>
                    <a:pt x="979722" y="32452"/>
                  </a:cubicBezTo>
                  <a:cubicBezTo>
                    <a:pt x="1000500" y="53230"/>
                    <a:pt x="1012174" y="81412"/>
                    <a:pt x="1012174" y="110798"/>
                  </a:cubicBezTo>
                  <a:lnTo>
                    <a:pt x="1012174" y="951521"/>
                  </a:lnTo>
                  <a:cubicBezTo>
                    <a:pt x="1012174" y="1012713"/>
                    <a:pt x="962568" y="1062319"/>
                    <a:pt x="901376" y="1062319"/>
                  </a:cubicBezTo>
                  <a:lnTo>
                    <a:pt x="110798" y="1062319"/>
                  </a:lnTo>
                  <a:cubicBezTo>
                    <a:pt x="81412" y="1062319"/>
                    <a:pt x="53230" y="1050645"/>
                    <a:pt x="32452" y="1029867"/>
                  </a:cubicBezTo>
                  <a:cubicBezTo>
                    <a:pt x="11673" y="1009088"/>
                    <a:pt x="0" y="980906"/>
                    <a:pt x="0" y="951521"/>
                  </a:cubicBezTo>
                  <a:lnTo>
                    <a:pt x="0" y="110798"/>
                  </a:lnTo>
                  <a:cubicBezTo>
                    <a:pt x="0" y="81412"/>
                    <a:pt x="11673" y="53230"/>
                    <a:pt x="32452" y="32452"/>
                  </a:cubicBezTo>
                  <a:cubicBezTo>
                    <a:pt x="53230" y="11673"/>
                    <a:pt x="81412" y="0"/>
                    <a:pt x="110798" y="0"/>
                  </a:cubicBezTo>
                  <a:close/>
                </a:path>
              </a:pathLst>
            </a:custGeom>
            <a:solidFill>
              <a:srgbClr val="CEC7F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012174" cy="11004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28700" y="1028700"/>
            <a:ext cx="13411445" cy="4903552"/>
            <a:chOff x="0" y="0"/>
            <a:chExt cx="2077784" cy="75968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077784" cy="759689"/>
            </a:xfrm>
            <a:custGeom>
              <a:avLst/>
              <a:gdLst/>
              <a:ahLst/>
              <a:cxnLst/>
              <a:rect r="r" b="b" t="t" l="l"/>
              <a:pathLst>
                <a:path h="759689" w="2077784">
                  <a:moveTo>
                    <a:pt x="31749" y="0"/>
                  </a:moveTo>
                  <a:lnTo>
                    <a:pt x="2046034" y="0"/>
                  </a:lnTo>
                  <a:cubicBezTo>
                    <a:pt x="2054455" y="0"/>
                    <a:pt x="2062531" y="3345"/>
                    <a:pt x="2068485" y="9299"/>
                  </a:cubicBezTo>
                  <a:cubicBezTo>
                    <a:pt x="2074439" y="15253"/>
                    <a:pt x="2077784" y="23329"/>
                    <a:pt x="2077784" y="31749"/>
                  </a:cubicBezTo>
                  <a:lnTo>
                    <a:pt x="2077784" y="727939"/>
                  </a:lnTo>
                  <a:cubicBezTo>
                    <a:pt x="2077784" y="745474"/>
                    <a:pt x="2063569" y="759689"/>
                    <a:pt x="2046034" y="759689"/>
                  </a:cubicBezTo>
                  <a:lnTo>
                    <a:pt x="31749" y="759689"/>
                  </a:lnTo>
                  <a:cubicBezTo>
                    <a:pt x="14215" y="759689"/>
                    <a:pt x="0" y="745474"/>
                    <a:pt x="0" y="727939"/>
                  </a:cubicBezTo>
                  <a:lnTo>
                    <a:pt x="0" y="31749"/>
                  </a:lnTo>
                  <a:cubicBezTo>
                    <a:pt x="0" y="14215"/>
                    <a:pt x="14215" y="0"/>
                    <a:pt x="31749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41054" r="0" b="-41054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5594016" y="1673542"/>
            <a:ext cx="1547931" cy="1547931"/>
          </a:xfrm>
          <a:custGeom>
            <a:avLst/>
            <a:gdLst/>
            <a:ahLst/>
            <a:cxnLst/>
            <a:rect r="r" b="b" t="t" l="l"/>
            <a:pathLst>
              <a:path h="1547931" w="1547931">
                <a:moveTo>
                  <a:pt x="0" y="0"/>
                </a:moveTo>
                <a:lnTo>
                  <a:pt x="1547931" y="0"/>
                </a:lnTo>
                <a:lnTo>
                  <a:pt x="1547931" y="1547932"/>
                </a:lnTo>
                <a:lnTo>
                  <a:pt x="0" y="15479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28700" y="6670691"/>
            <a:ext cx="9249643" cy="33217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40"/>
              </a:lnSpc>
            </a:pPr>
            <a:r>
              <a:rPr lang="en-US" sz="6587">
                <a:solidFill>
                  <a:srgbClr val="1A355C"/>
                </a:solidFill>
                <a:latin typeface="Alexandria"/>
                <a:ea typeface="Alexandria"/>
                <a:cs typeface="Alexandria"/>
                <a:sym typeface="Alexandria"/>
              </a:rPr>
              <a:t>Doença de Krabbe</a:t>
            </a:r>
          </a:p>
          <a:p>
            <a:pPr algn="l">
              <a:lnSpc>
                <a:spcPts val="1493"/>
              </a:lnSpc>
            </a:pPr>
          </a:p>
          <a:p>
            <a:pPr algn="l">
              <a:lnSpc>
                <a:spcPts val="4277"/>
              </a:lnSpc>
            </a:pPr>
            <a:r>
              <a:rPr lang="en-US" sz="3687">
                <a:solidFill>
                  <a:srgbClr val="B7B939"/>
                </a:solidFill>
                <a:latin typeface="Alexandria"/>
                <a:ea typeface="Alexandria"/>
                <a:cs typeface="Alexandria"/>
                <a:sym typeface="Alexandria"/>
              </a:rPr>
              <a:t>Leucodistrofia de células globoides</a:t>
            </a:r>
          </a:p>
          <a:p>
            <a:pPr algn="l">
              <a:lnSpc>
                <a:spcPts val="4277"/>
              </a:lnSpc>
            </a:pPr>
          </a:p>
          <a:p>
            <a:pPr algn="l">
              <a:lnSpc>
                <a:spcPts val="4277"/>
              </a:lnSpc>
            </a:pPr>
          </a:p>
          <a:p>
            <a:pPr algn="l">
              <a:lnSpc>
                <a:spcPts val="4277"/>
              </a:lnSpc>
            </a:pPr>
            <a:r>
              <a:rPr lang="en-US" sz="3687">
                <a:solidFill>
                  <a:srgbClr val="8F87BD"/>
                </a:solidFill>
                <a:latin typeface="Alexandria"/>
                <a:ea typeface="Alexandria"/>
                <a:cs typeface="Alexandria"/>
                <a:sym typeface="Alexandria"/>
              </a:rPr>
              <a:t>Uso compassivo de terapias em saúde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78343" y="9548811"/>
            <a:ext cx="4574070" cy="355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899"/>
              </a:lnSpc>
            </a:pPr>
            <a:r>
              <a:rPr lang="en-US" sz="2499">
                <a:solidFill>
                  <a:srgbClr val="7769B1"/>
                </a:solidFill>
                <a:latin typeface="Alexandria"/>
                <a:ea typeface="Alexandria"/>
                <a:cs typeface="Alexandria"/>
                <a:sym typeface="Alexandria"/>
              </a:rPr>
              <a:t>SENADO FEDERAL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78343" y="9032875"/>
            <a:ext cx="4574070" cy="412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24"/>
              </a:lnSpc>
            </a:pPr>
            <a:r>
              <a:rPr lang="en-US" sz="2499" spc="354">
                <a:solidFill>
                  <a:srgbClr val="000000"/>
                </a:solidFill>
                <a:latin typeface="Alexandria"/>
                <a:ea typeface="Alexandria"/>
                <a:cs typeface="Alexandria"/>
                <a:sym typeface="Alexandria"/>
              </a:rPr>
              <a:t>AUDIÊNCIA PÚBLICA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5329873" y="9115082"/>
            <a:ext cx="2076218" cy="680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74"/>
              </a:lnSpc>
            </a:pPr>
            <a:r>
              <a:rPr lang="en-US" sz="4633">
                <a:solidFill>
                  <a:srgbClr val="1A355C"/>
                </a:solidFill>
                <a:latin typeface="Alexandria"/>
                <a:ea typeface="Alexandria"/>
                <a:cs typeface="Alexandria"/>
                <a:sym typeface="Alexandria"/>
              </a:rPr>
              <a:t>2026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8583" r="-16244" b="-931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846438" y="1626870"/>
            <a:ext cx="11978794" cy="7033260"/>
            <a:chOff x="0" y="0"/>
            <a:chExt cx="3154909" cy="185238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154909" cy="1852381"/>
            </a:xfrm>
            <a:custGeom>
              <a:avLst/>
              <a:gdLst/>
              <a:ahLst/>
              <a:cxnLst/>
              <a:rect r="r" b="b" t="t" l="l"/>
              <a:pathLst>
                <a:path h="1852381" w="3154909">
                  <a:moveTo>
                    <a:pt x="35547" y="0"/>
                  </a:moveTo>
                  <a:lnTo>
                    <a:pt x="3119362" y="0"/>
                  </a:lnTo>
                  <a:cubicBezTo>
                    <a:pt x="3128790" y="0"/>
                    <a:pt x="3137831" y="3745"/>
                    <a:pt x="3144497" y="10411"/>
                  </a:cubicBezTo>
                  <a:cubicBezTo>
                    <a:pt x="3151164" y="17078"/>
                    <a:pt x="3154909" y="26119"/>
                    <a:pt x="3154909" y="35547"/>
                  </a:cubicBezTo>
                  <a:lnTo>
                    <a:pt x="3154909" y="1816835"/>
                  </a:lnTo>
                  <a:cubicBezTo>
                    <a:pt x="3154909" y="1836467"/>
                    <a:pt x="3138994" y="1852381"/>
                    <a:pt x="3119362" y="1852381"/>
                  </a:cubicBezTo>
                  <a:lnTo>
                    <a:pt x="35547" y="1852381"/>
                  </a:lnTo>
                  <a:cubicBezTo>
                    <a:pt x="15915" y="1852381"/>
                    <a:pt x="0" y="1836467"/>
                    <a:pt x="0" y="1816835"/>
                  </a:cubicBezTo>
                  <a:lnTo>
                    <a:pt x="0" y="35547"/>
                  </a:lnTo>
                  <a:cubicBezTo>
                    <a:pt x="0" y="15915"/>
                    <a:pt x="15915" y="0"/>
                    <a:pt x="3554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154909" cy="18904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365019" y="3546921"/>
            <a:ext cx="10459358" cy="36021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741"/>
              </a:lnSpc>
            </a:pPr>
            <a:r>
              <a:rPr lang="en-US" sz="4087">
                <a:solidFill>
                  <a:srgbClr val="7769B1"/>
                </a:solidFill>
                <a:latin typeface="Alexandria"/>
                <a:ea typeface="Alexandria"/>
                <a:cs typeface="Alexandria"/>
                <a:sym typeface="Alexandria"/>
              </a:rPr>
              <a:t>Nosso objetivo é solicitar que a </a:t>
            </a:r>
            <a:r>
              <a:rPr lang="en-US" sz="4087" b="true">
                <a:solidFill>
                  <a:srgbClr val="B7B939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doença de krabbe e demais leucodistrofias</a:t>
            </a:r>
            <a:r>
              <a:rPr lang="en-US" sz="4087">
                <a:solidFill>
                  <a:srgbClr val="7769B1"/>
                </a:solidFill>
                <a:latin typeface="Alexandria"/>
                <a:ea typeface="Alexandria"/>
                <a:cs typeface="Alexandria"/>
                <a:sym typeface="Alexandria"/>
              </a:rPr>
              <a:t> sejam incorporadas no rol de indicações do </a:t>
            </a:r>
            <a:r>
              <a:rPr lang="en-US" sz="4087" b="true">
                <a:solidFill>
                  <a:srgbClr val="B7B939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transplante de células-tronco hematopoiéticas</a:t>
            </a:r>
            <a:r>
              <a:rPr lang="en-US" sz="4087" b="true">
                <a:solidFill>
                  <a:srgbClr val="7769B1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 </a:t>
            </a:r>
            <a:r>
              <a:rPr lang="en-US" sz="4087">
                <a:solidFill>
                  <a:srgbClr val="7769B1"/>
                </a:solidFill>
                <a:latin typeface="Alexandria"/>
                <a:ea typeface="Alexandria"/>
                <a:cs typeface="Alexandria"/>
                <a:sym typeface="Alexandria"/>
              </a:rPr>
              <a:t>do Sistema Nacional de Transplantes.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5594016" y="6125454"/>
            <a:ext cx="1547931" cy="1547931"/>
          </a:xfrm>
          <a:custGeom>
            <a:avLst/>
            <a:gdLst/>
            <a:ahLst/>
            <a:cxnLst/>
            <a:rect r="r" b="b" t="t" l="l"/>
            <a:pathLst>
              <a:path h="1547931" w="1547931">
                <a:moveTo>
                  <a:pt x="0" y="0"/>
                </a:moveTo>
                <a:lnTo>
                  <a:pt x="1547931" y="0"/>
                </a:lnTo>
                <a:lnTo>
                  <a:pt x="1547931" y="1547931"/>
                </a:lnTo>
                <a:lnTo>
                  <a:pt x="0" y="15479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>
  <p:cSld>
    <p:bg>
      <p:bgPr>
        <a:gradFill rotWithShape="true">
          <a:gsLst>
            <a:gs pos="0">
              <a:srgbClr val="7769B1">
                <a:alpha val="100000"/>
              </a:srgbClr>
            </a:gs>
            <a:gs pos="100000">
              <a:srgbClr val="F9A8D4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>
  <p:cSld>
    <p:bg>
      <p:bgPr>
        <a:gradFill rotWithShape="true">
          <a:gsLst>
            <a:gs pos="0">
              <a:srgbClr val="7769B1">
                <a:alpha val="100000"/>
              </a:srgbClr>
            </a:gs>
            <a:gs pos="100000">
              <a:srgbClr val="F9A8D4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>
  <p:cSld>
    <p:bg>
      <p:bgPr>
        <a:gradFill rotWithShape="true">
          <a:gsLst>
            <a:gs pos="0">
              <a:srgbClr val="7769B1">
                <a:alpha val="100000"/>
              </a:srgbClr>
            </a:gs>
            <a:gs pos="100000">
              <a:srgbClr val="F9A8D4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595248" y="8266497"/>
            <a:ext cx="6464789" cy="9918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8197"/>
              </a:lnSpc>
              <a:spcBef>
                <a:spcPct val="0"/>
              </a:spcBef>
            </a:pPr>
            <a:r>
              <a:rPr lang="en-US" sz="5855" strike="noStrike" u="none">
                <a:solidFill>
                  <a:srgbClr val="1A355C"/>
                </a:solidFill>
                <a:latin typeface="Caveat"/>
                <a:ea typeface="Caveat"/>
                <a:cs typeface="Caveat"/>
                <a:sym typeface="Caveat"/>
              </a:rPr>
              <a:t>A vida não pode esperar...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769B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366833" y="1626870"/>
            <a:ext cx="9227467" cy="7033260"/>
            <a:chOff x="0" y="0"/>
            <a:chExt cx="2430279" cy="185238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0279" cy="1852381"/>
            </a:xfrm>
            <a:custGeom>
              <a:avLst/>
              <a:gdLst/>
              <a:ahLst/>
              <a:cxnLst/>
              <a:rect r="r" b="b" t="t" l="l"/>
              <a:pathLst>
                <a:path h="1852381" w="2430279">
                  <a:moveTo>
                    <a:pt x="46145" y="0"/>
                  </a:moveTo>
                  <a:lnTo>
                    <a:pt x="2384134" y="0"/>
                  </a:lnTo>
                  <a:cubicBezTo>
                    <a:pt x="2409619" y="0"/>
                    <a:pt x="2430279" y="20660"/>
                    <a:pt x="2430279" y="46145"/>
                  </a:cubicBezTo>
                  <a:lnTo>
                    <a:pt x="2430279" y="1806236"/>
                  </a:lnTo>
                  <a:cubicBezTo>
                    <a:pt x="2430279" y="1831721"/>
                    <a:pt x="2409619" y="1852381"/>
                    <a:pt x="2384134" y="1852381"/>
                  </a:cubicBezTo>
                  <a:lnTo>
                    <a:pt x="46145" y="1852381"/>
                  </a:lnTo>
                  <a:cubicBezTo>
                    <a:pt x="20660" y="1852381"/>
                    <a:pt x="0" y="1831721"/>
                    <a:pt x="0" y="1806236"/>
                  </a:cubicBezTo>
                  <a:lnTo>
                    <a:pt x="0" y="46145"/>
                  </a:lnTo>
                  <a:cubicBezTo>
                    <a:pt x="0" y="20660"/>
                    <a:pt x="20660" y="0"/>
                    <a:pt x="4614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430279" cy="18904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7735550" y="1626870"/>
            <a:ext cx="2204050" cy="7033260"/>
            <a:chOff x="0" y="0"/>
            <a:chExt cx="580490" cy="185238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80490" cy="1852381"/>
            </a:xfrm>
            <a:custGeom>
              <a:avLst/>
              <a:gdLst/>
              <a:ahLst/>
              <a:cxnLst/>
              <a:rect r="r" b="b" t="t" l="l"/>
              <a:pathLst>
                <a:path h="1852381" w="580490">
                  <a:moveTo>
                    <a:pt x="193192" y="0"/>
                  </a:moveTo>
                  <a:lnTo>
                    <a:pt x="387298" y="0"/>
                  </a:lnTo>
                  <a:cubicBezTo>
                    <a:pt x="438536" y="0"/>
                    <a:pt x="487675" y="20354"/>
                    <a:pt x="523906" y="56585"/>
                  </a:cubicBezTo>
                  <a:cubicBezTo>
                    <a:pt x="560136" y="92815"/>
                    <a:pt x="580490" y="141955"/>
                    <a:pt x="580490" y="193192"/>
                  </a:cubicBezTo>
                  <a:lnTo>
                    <a:pt x="580490" y="1659189"/>
                  </a:lnTo>
                  <a:cubicBezTo>
                    <a:pt x="580490" y="1765886"/>
                    <a:pt x="493995" y="1852381"/>
                    <a:pt x="387298" y="1852381"/>
                  </a:cubicBezTo>
                  <a:lnTo>
                    <a:pt x="193192" y="1852381"/>
                  </a:lnTo>
                  <a:cubicBezTo>
                    <a:pt x="141955" y="1852381"/>
                    <a:pt x="92815" y="1832027"/>
                    <a:pt x="56585" y="1795797"/>
                  </a:cubicBezTo>
                  <a:cubicBezTo>
                    <a:pt x="20354" y="1759566"/>
                    <a:pt x="0" y="1710427"/>
                    <a:pt x="0" y="1659189"/>
                  </a:cubicBezTo>
                  <a:lnTo>
                    <a:pt x="0" y="193192"/>
                  </a:lnTo>
                  <a:cubicBezTo>
                    <a:pt x="0" y="141955"/>
                    <a:pt x="20354" y="92815"/>
                    <a:pt x="56585" y="56585"/>
                  </a:cubicBezTo>
                  <a:cubicBezTo>
                    <a:pt x="92815" y="20354"/>
                    <a:pt x="141955" y="0"/>
                    <a:pt x="19319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580490" cy="18904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3089113"/>
            <a:ext cx="1547931" cy="1547931"/>
          </a:xfrm>
          <a:custGeom>
            <a:avLst/>
            <a:gdLst/>
            <a:ahLst/>
            <a:cxnLst/>
            <a:rect r="r" b="b" t="t" l="l"/>
            <a:pathLst>
              <a:path h="1547931" w="1547931">
                <a:moveTo>
                  <a:pt x="0" y="0"/>
                </a:moveTo>
                <a:lnTo>
                  <a:pt x="1547931" y="0"/>
                </a:lnTo>
                <a:lnTo>
                  <a:pt x="1547931" y="1547931"/>
                </a:lnTo>
                <a:lnTo>
                  <a:pt x="0" y="15479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541716" y="755003"/>
            <a:ext cx="6582745" cy="8776994"/>
          </a:xfrm>
          <a:custGeom>
            <a:avLst/>
            <a:gdLst/>
            <a:ahLst/>
            <a:cxnLst/>
            <a:rect r="r" b="b" t="t" l="l"/>
            <a:pathLst>
              <a:path h="8776994" w="6582745">
                <a:moveTo>
                  <a:pt x="0" y="0"/>
                </a:moveTo>
                <a:lnTo>
                  <a:pt x="6582745" y="0"/>
                </a:lnTo>
                <a:lnTo>
                  <a:pt x="6582745" y="8776994"/>
                </a:lnTo>
                <a:lnTo>
                  <a:pt x="0" y="87769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28700" y="5073600"/>
            <a:ext cx="4901927" cy="8159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64"/>
              </a:lnSpc>
            </a:pPr>
            <a:r>
              <a:rPr lang="en-US" sz="5487">
                <a:solidFill>
                  <a:srgbClr val="7769B1"/>
                </a:solidFill>
                <a:latin typeface="Alexandria"/>
                <a:ea typeface="Alexandria"/>
                <a:cs typeface="Alexandria"/>
                <a:sym typeface="Alexandria"/>
              </a:rPr>
              <a:t>Obrigada!!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1555978"/>
            <a:ext cx="18288000" cy="6193023"/>
            <a:chOff x="0" y="0"/>
            <a:chExt cx="4816593" cy="163108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631084"/>
            </a:xfrm>
            <a:custGeom>
              <a:avLst/>
              <a:gdLst/>
              <a:ahLst/>
              <a:cxnLst/>
              <a:rect r="r" b="b" t="t" l="l"/>
              <a:pathLst>
                <a:path h="1631084" w="4816592">
                  <a:moveTo>
                    <a:pt x="23283" y="0"/>
                  </a:moveTo>
                  <a:lnTo>
                    <a:pt x="4793309" y="0"/>
                  </a:lnTo>
                  <a:cubicBezTo>
                    <a:pt x="4799484" y="0"/>
                    <a:pt x="4805406" y="2453"/>
                    <a:pt x="4809773" y="6820"/>
                  </a:cubicBezTo>
                  <a:cubicBezTo>
                    <a:pt x="4814139" y="11186"/>
                    <a:pt x="4816592" y="17108"/>
                    <a:pt x="4816592" y="23283"/>
                  </a:cubicBezTo>
                  <a:lnTo>
                    <a:pt x="4816592" y="1607801"/>
                  </a:lnTo>
                  <a:cubicBezTo>
                    <a:pt x="4816592" y="1613976"/>
                    <a:pt x="4814139" y="1619898"/>
                    <a:pt x="4809773" y="1624265"/>
                  </a:cubicBezTo>
                  <a:cubicBezTo>
                    <a:pt x="4805406" y="1628631"/>
                    <a:pt x="4799484" y="1631084"/>
                    <a:pt x="4793309" y="1631084"/>
                  </a:cubicBezTo>
                  <a:lnTo>
                    <a:pt x="23283" y="1631084"/>
                  </a:lnTo>
                  <a:cubicBezTo>
                    <a:pt x="17108" y="1631084"/>
                    <a:pt x="11186" y="1628631"/>
                    <a:pt x="6820" y="1624265"/>
                  </a:cubicBezTo>
                  <a:cubicBezTo>
                    <a:pt x="2453" y="1619898"/>
                    <a:pt x="0" y="1613976"/>
                    <a:pt x="0" y="1607801"/>
                  </a:cubicBezTo>
                  <a:lnTo>
                    <a:pt x="0" y="23283"/>
                  </a:lnTo>
                  <a:cubicBezTo>
                    <a:pt x="0" y="17108"/>
                    <a:pt x="2453" y="11186"/>
                    <a:pt x="6820" y="6820"/>
                  </a:cubicBezTo>
                  <a:cubicBezTo>
                    <a:pt x="11186" y="2453"/>
                    <a:pt x="17108" y="0"/>
                    <a:pt x="23283" y="0"/>
                  </a:cubicBezTo>
                  <a:close/>
                </a:path>
              </a:pathLst>
            </a:custGeom>
            <a:solidFill>
              <a:srgbClr val="7769B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16593" cy="16691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1673542"/>
            <a:ext cx="1547931" cy="1547931"/>
          </a:xfrm>
          <a:custGeom>
            <a:avLst/>
            <a:gdLst/>
            <a:ahLst/>
            <a:cxnLst/>
            <a:rect r="r" b="b" t="t" l="l"/>
            <a:pathLst>
              <a:path h="1547931" w="1547931">
                <a:moveTo>
                  <a:pt x="0" y="0"/>
                </a:moveTo>
                <a:lnTo>
                  <a:pt x="1547931" y="0"/>
                </a:lnTo>
                <a:lnTo>
                  <a:pt x="1547931" y="1547932"/>
                </a:lnTo>
                <a:lnTo>
                  <a:pt x="0" y="15479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70430" y="2508554"/>
            <a:ext cx="6020125" cy="7572485"/>
          </a:xfrm>
          <a:custGeom>
            <a:avLst/>
            <a:gdLst/>
            <a:ahLst/>
            <a:cxnLst/>
            <a:rect r="r" b="b" t="t" l="l"/>
            <a:pathLst>
              <a:path h="7572485" w="6020125">
                <a:moveTo>
                  <a:pt x="0" y="0"/>
                </a:moveTo>
                <a:lnTo>
                  <a:pt x="6020126" y="0"/>
                </a:lnTo>
                <a:lnTo>
                  <a:pt x="6020126" y="7572484"/>
                </a:lnTo>
                <a:lnTo>
                  <a:pt x="0" y="75724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145661" y="1692592"/>
            <a:ext cx="5829369" cy="8159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64"/>
              </a:lnSpc>
            </a:pPr>
            <a:r>
              <a:rPr lang="en-US" sz="5487">
                <a:solidFill>
                  <a:srgbClr val="FFFFFF"/>
                </a:solidFill>
                <a:latin typeface="Alexandria"/>
                <a:ea typeface="Alexandria"/>
                <a:cs typeface="Alexandria"/>
                <a:sym typeface="Alexandria"/>
              </a:rPr>
              <a:t>Apresentação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018623" y="5895576"/>
            <a:ext cx="6705235" cy="895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7769B1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Professora na Faculdade de Odontologia da Universidade Federal de Juiz de Fora</a:t>
            </a:r>
            <a:r>
              <a:rPr lang="en-US" sz="2599">
                <a:solidFill>
                  <a:srgbClr val="7769B1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018623" y="8031044"/>
            <a:ext cx="6705235" cy="629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 b="true">
                <a:solidFill>
                  <a:srgbClr val="7769B1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Mãe da Maria Flor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73209" y="166086"/>
            <a:ext cx="14941582" cy="9954829"/>
          </a:xfrm>
          <a:custGeom>
            <a:avLst/>
            <a:gdLst/>
            <a:ahLst/>
            <a:cxnLst/>
            <a:rect r="r" b="b" t="t" l="l"/>
            <a:pathLst>
              <a:path h="9954829" w="14941582">
                <a:moveTo>
                  <a:pt x="0" y="0"/>
                </a:moveTo>
                <a:lnTo>
                  <a:pt x="14941582" y="0"/>
                </a:lnTo>
                <a:lnTo>
                  <a:pt x="14941582" y="9954828"/>
                </a:lnTo>
                <a:lnTo>
                  <a:pt x="0" y="9954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4159379" y="9854661"/>
            <a:ext cx="2048232" cy="226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25"/>
              </a:lnSpc>
              <a:spcBef>
                <a:spcPct val="0"/>
              </a:spcBef>
            </a:pPr>
            <a:r>
              <a:rPr lang="en-US" sz="1487">
                <a:solidFill>
                  <a:srgbClr val="000000"/>
                </a:solidFill>
                <a:latin typeface="Alexandria"/>
                <a:ea typeface="Alexandria"/>
                <a:cs typeface="Alexandria"/>
                <a:sym typeface="Alexandria"/>
              </a:rPr>
              <a:t>Imagem criada por IA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1555978"/>
            <a:ext cx="18288000" cy="3825895"/>
            <a:chOff x="0" y="0"/>
            <a:chExt cx="4816593" cy="100764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007643"/>
            </a:xfrm>
            <a:custGeom>
              <a:avLst/>
              <a:gdLst/>
              <a:ahLst/>
              <a:cxnLst/>
              <a:rect r="r" b="b" t="t" l="l"/>
              <a:pathLst>
                <a:path h="1007643" w="4816592">
                  <a:moveTo>
                    <a:pt x="23283" y="0"/>
                  </a:moveTo>
                  <a:lnTo>
                    <a:pt x="4793309" y="0"/>
                  </a:lnTo>
                  <a:cubicBezTo>
                    <a:pt x="4799484" y="0"/>
                    <a:pt x="4805406" y="2453"/>
                    <a:pt x="4809773" y="6820"/>
                  </a:cubicBezTo>
                  <a:cubicBezTo>
                    <a:pt x="4814139" y="11186"/>
                    <a:pt x="4816592" y="17108"/>
                    <a:pt x="4816592" y="23283"/>
                  </a:cubicBezTo>
                  <a:lnTo>
                    <a:pt x="4816592" y="984360"/>
                  </a:lnTo>
                  <a:cubicBezTo>
                    <a:pt x="4816592" y="990535"/>
                    <a:pt x="4814139" y="996457"/>
                    <a:pt x="4809773" y="1000824"/>
                  </a:cubicBezTo>
                  <a:cubicBezTo>
                    <a:pt x="4805406" y="1005190"/>
                    <a:pt x="4799484" y="1007643"/>
                    <a:pt x="4793309" y="1007643"/>
                  </a:cubicBezTo>
                  <a:lnTo>
                    <a:pt x="23283" y="1007643"/>
                  </a:lnTo>
                  <a:cubicBezTo>
                    <a:pt x="17108" y="1007643"/>
                    <a:pt x="11186" y="1005190"/>
                    <a:pt x="6820" y="1000824"/>
                  </a:cubicBezTo>
                  <a:cubicBezTo>
                    <a:pt x="2453" y="996457"/>
                    <a:pt x="0" y="990535"/>
                    <a:pt x="0" y="984360"/>
                  </a:cubicBezTo>
                  <a:lnTo>
                    <a:pt x="0" y="23283"/>
                  </a:lnTo>
                  <a:cubicBezTo>
                    <a:pt x="0" y="17108"/>
                    <a:pt x="2453" y="11186"/>
                    <a:pt x="6820" y="6820"/>
                  </a:cubicBezTo>
                  <a:cubicBezTo>
                    <a:pt x="11186" y="2453"/>
                    <a:pt x="17108" y="0"/>
                    <a:pt x="23283" y="0"/>
                  </a:cubicBezTo>
                  <a:close/>
                </a:path>
              </a:pathLst>
            </a:custGeom>
            <a:solidFill>
              <a:srgbClr val="7769B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16593" cy="1045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873841" y="254734"/>
            <a:ext cx="1547931" cy="1547931"/>
          </a:xfrm>
          <a:custGeom>
            <a:avLst/>
            <a:gdLst/>
            <a:ahLst/>
            <a:cxnLst/>
            <a:rect r="r" b="b" t="t" l="l"/>
            <a:pathLst>
              <a:path h="1547931" w="1547931">
                <a:moveTo>
                  <a:pt x="0" y="0"/>
                </a:moveTo>
                <a:lnTo>
                  <a:pt x="1547931" y="0"/>
                </a:lnTo>
                <a:lnTo>
                  <a:pt x="1547931" y="1547932"/>
                </a:lnTo>
                <a:lnTo>
                  <a:pt x="0" y="15479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057691" y="2418463"/>
            <a:ext cx="12172619" cy="7668750"/>
          </a:xfrm>
          <a:custGeom>
            <a:avLst/>
            <a:gdLst/>
            <a:ahLst/>
            <a:cxnLst/>
            <a:rect r="r" b="b" t="t" l="l"/>
            <a:pathLst>
              <a:path h="7668750" w="12172619">
                <a:moveTo>
                  <a:pt x="0" y="0"/>
                </a:moveTo>
                <a:lnTo>
                  <a:pt x="12172618" y="0"/>
                </a:lnTo>
                <a:lnTo>
                  <a:pt x="12172618" y="7668749"/>
                </a:lnTo>
                <a:lnTo>
                  <a:pt x="0" y="76687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5919625" y="6828028"/>
            <a:ext cx="6382381" cy="389467"/>
            <a:chOff x="0" y="0"/>
            <a:chExt cx="1680956" cy="10257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680956" cy="102576"/>
            </a:xfrm>
            <a:custGeom>
              <a:avLst/>
              <a:gdLst/>
              <a:ahLst/>
              <a:cxnLst/>
              <a:rect r="r" b="b" t="t" l="l"/>
              <a:pathLst>
                <a:path h="102576" w="1680956">
                  <a:moveTo>
                    <a:pt x="51288" y="0"/>
                  </a:moveTo>
                  <a:lnTo>
                    <a:pt x="1629669" y="0"/>
                  </a:lnTo>
                  <a:cubicBezTo>
                    <a:pt x="1643271" y="0"/>
                    <a:pt x="1656316" y="5404"/>
                    <a:pt x="1665934" y="15022"/>
                  </a:cubicBezTo>
                  <a:cubicBezTo>
                    <a:pt x="1675553" y="24640"/>
                    <a:pt x="1680956" y="37685"/>
                    <a:pt x="1680956" y="51288"/>
                  </a:cubicBezTo>
                  <a:lnTo>
                    <a:pt x="1680956" y="51288"/>
                  </a:lnTo>
                  <a:cubicBezTo>
                    <a:pt x="1680956" y="79613"/>
                    <a:pt x="1657994" y="102576"/>
                    <a:pt x="1629669" y="102576"/>
                  </a:cubicBezTo>
                  <a:lnTo>
                    <a:pt x="51288" y="102576"/>
                  </a:lnTo>
                  <a:cubicBezTo>
                    <a:pt x="37685" y="102576"/>
                    <a:pt x="24640" y="97172"/>
                    <a:pt x="15022" y="87554"/>
                  </a:cubicBezTo>
                  <a:cubicBezTo>
                    <a:pt x="5404" y="77935"/>
                    <a:pt x="0" y="64890"/>
                    <a:pt x="0" y="51288"/>
                  </a:cubicBezTo>
                  <a:lnTo>
                    <a:pt x="0" y="51288"/>
                  </a:lnTo>
                  <a:cubicBezTo>
                    <a:pt x="0" y="37685"/>
                    <a:pt x="5404" y="24640"/>
                    <a:pt x="15022" y="15022"/>
                  </a:cubicBezTo>
                  <a:cubicBezTo>
                    <a:pt x="24640" y="5404"/>
                    <a:pt x="37685" y="0"/>
                    <a:pt x="51288" y="0"/>
                  </a:cubicBezTo>
                  <a:close/>
                </a:path>
              </a:pathLst>
            </a:custGeom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1680956" cy="1406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2990802" y="273784"/>
            <a:ext cx="6515173" cy="8159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64"/>
              </a:lnSpc>
            </a:pPr>
            <a:r>
              <a:rPr lang="en-US" sz="5487">
                <a:solidFill>
                  <a:srgbClr val="FFFFFF"/>
                </a:solidFill>
                <a:latin typeface="Alexandria"/>
                <a:ea typeface="Alexandria"/>
                <a:cs typeface="Alexandria"/>
                <a:sym typeface="Alexandria"/>
              </a:rPr>
              <a:t>Doença de Krabbe</a:t>
            </a:r>
          </a:p>
        </p:txBody>
      </p:sp>
      <p:sp>
        <p:nvSpPr>
          <p:cNvPr name="AutoShape 11" id="11"/>
          <p:cNvSpPr/>
          <p:nvPr/>
        </p:nvSpPr>
        <p:spPr>
          <a:xfrm>
            <a:off x="5919625" y="7236545"/>
            <a:ext cx="6492240" cy="0"/>
          </a:xfrm>
          <a:prstGeom prst="line">
            <a:avLst/>
          </a:prstGeom>
          <a:ln cap="flat" w="38100">
            <a:solidFill>
              <a:srgbClr val="ECF02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2" id="12"/>
          <p:cNvSpPr txBox="true"/>
          <p:nvPr/>
        </p:nvSpPr>
        <p:spPr>
          <a:xfrm rot="0">
            <a:off x="14975800" y="9898300"/>
            <a:ext cx="2283500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Alexandria"/>
                <a:ea typeface="Alexandria"/>
                <a:cs typeface="Alexandria"/>
                <a:sym typeface="Alexandria"/>
              </a:rPr>
              <a:t>Maghazachi, 2023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051819" y="0"/>
            <a:ext cx="8059388" cy="4903552"/>
            <a:chOff x="0" y="0"/>
            <a:chExt cx="2122637" cy="12914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22637" cy="1291471"/>
            </a:xfrm>
            <a:custGeom>
              <a:avLst/>
              <a:gdLst/>
              <a:ahLst/>
              <a:cxnLst/>
              <a:rect r="r" b="b" t="t" l="l"/>
              <a:pathLst>
                <a:path h="1291471" w="2122637">
                  <a:moveTo>
                    <a:pt x="52833" y="0"/>
                  </a:moveTo>
                  <a:lnTo>
                    <a:pt x="2069804" y="0"/>
                  </a:lnTo>
                  <a:cubicBezTo>
                    <a:pt x="2098983" y="0"/>
                    <a:pt x="2122637" y="23654"/>
                    <a:pt x="2122637" y="52833"/>
                  </a:cubicBezTo>
                  <a:lnTo>
                    <a:pt x="2122637" y="1238637"/>
                  </a:lnTo>
                  <a:cubicBezTo>
                    <a:pt x="2122637" y="1267816"/>
                    <a:pt x="2098983" y="1291471"/>
                    <a:pt x="2069804" y="1291471"/>
                  </a:cubicBezTo>
                  <a:lnTo>
                    <a:pt x="52833" y="1291471"/>
                  </a:lnTo>
                  <a:cubicBezTo>
                    <a:pt x="23654" y="1291471"/>
                    <a:pt x="0" y="1267816"/>
                    <a:pt x="0" y="1238637"/>
                  </a:cubicBezTo>
                  <a:lnTo>
                    <a:pt x="0" y="52833"/>
                  </a:lnTo>
                  <a:cubicBezTo>
                    <a:pt x="0" y="23654"/>
                    <a:pt x="23654" y="0"/>
                    <a:pt x="52833" y="0"/>
                  </a:cubicBezTo>
                  <a:close/>
                </a:path>
              </a:pathLst>
            </a:custGeom>
            <a:solidFill>
              <a:srgbClr val="8F87B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122637" cy="13295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1673542"/>
            <a:ext cx="1547931" cy="1547931"/>
          </a:xfrm>
          <a:custGeom>
            <a:avLst/>
            <a:gdLst/>
            <a:ahLst/>
            <a:cxnLst/>
            <a:rect r="r" b="b" t="t" l="l"/>
            <a:pathLst>
              <a:path h="1547931" w="1547931">
                <a:moveTo>
                  <a:pt x="0" y="0"/>
                </a:moveTo>
                <a:lnTo>
                  <a:pt x="1547931" y="0"/>
                </a:lnTo>
                <a:lnTo>
                  <a:pt x="1547931" y="1547932"/>
                </a:lnTo>
                <a:lnTo>
                  <a:pt x="0" y="15479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6" id="6"/>
          <p:cNvSpPr/>
          <p:nvPr/>
        </p:nvSpPr>
        <p:spPr>
          <a:xfrm>
            <a:off x="16764000" y="7274038"/>
            <a:ext cx="0" cy="190500"/>
          </a:xfrm>
          <a:prstGeom prst="line">
            <a:avLst/>
          </a:prstGeom>
          <a:ln cap="flat" w="19050">
            <a:solidFill>
              <a:srgbClr val="8F87B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>
            <a:off x="13716000" y="6893038"/>
            <a:ext cx="0" cy="190500"/>
          </a:xfrm>
          <a:prstGeom prst="line">
            <a:avLst/>
          </a:prstGeom>
          <a:ln cap="flat" w="19050">
            <a:solidFill>
              <a:srgbClr val="8F87B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>
            <a:off x="10668000" y="7274038"/>
            <a:ext cx="0" cy="190500"/>
          </a:xfrm>
          <a:prstGeom prst="line">
            <a:avLst/>
          </a:prstGeom>
          <a:ln cap="flat" w="19050">
            <a:solidFill>
              <a:srgbClr val="8F87B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>
            <a:off x="7620000" y="6893038"/>
            <a:ext cx="0" cy="190500"/>
          </a:xfrm>
          <a:prstGeom prst="line">
            <a:avLst/>
          </a:prstGeom>
          <a:ln cap="flat" w="19050">
            <a:solidFill>
              <a:srgbClr val="8F87B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>
            <a:off x="4572000" y="7274038"/>
            <a:ext cx="0" cy="190500"/>
          </a:xfrm>
          <a:prstGeom prst="line">
            <a:avLst/>
          </a:prstGeom>
          <a:ln cap="flat" w="19050">
            <a:solidFill>
              <a:srgbClr val="8F87B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>
            <a:off x="1524000" y="6893038"/>
            <a:ext cx="0" cy="190500"/>
          </a:xfrm>
          <a:prstGeom prst="line">
            <a:avLst/>
          </a:prstGeom>
          <a:ln cap="flat" w="19050">
            <a:solidFill>
              <a:srgbClr val="8F87B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2" id="12"/>
          <p:cNvSpPr/>
          <p:nvPr/>
        </p:nvSpPr>
        <p:spPr>
          <a:xfrm>
            <a:off x="1524000" y="7178788"/>
            <a:ext cx="15240000" cy="0"/>
          </a:xfrm>
          <a:prstGeom prst="line">
            <a:avLst/>
          </a:prstGeom>
          <a:ln cap="flat" w="38100">
            <a:solidFill>
              <a:srgbClr val="8F87BD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3" id="13"/>
          <p:cNvGrpSpPr/>
          <p:nvPr/>
        </p:nvGrpSpPr>
        <p:grpSpPr>
          <a:xfrm rot="0">
            <a:off x="1428750" y="7083538"/>
            <a:ext cx="190500" cy="190500"/>
            <a:chOff x="0" y="0"/>
            <a:chExt cx="254000" cy="254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54000" cy="254000"/>
            </a:xfrm>
            <a:custGeom>
              <a:avLst/>
              <a:gdLst/>
              <a:ahLst/>
              <a:cxnLst/>
              <a:rect r="r" b="b" t="t" l="l"/>
              <a:pathLst>
                <a:path h="254000" w="254000">
                  <a:moveTo>
                    <a:pt x="127000" y="0"/>
                  </a:moveTo>
                  <a:cubicBezTo>
                    <a:pt x="56860" y="0"/>
                    <a:pt x="0" y="56860"/>
                    <a:pt x="0" y="127000"/>
                  </a:cubicBezTo>
                  <a:cubicBezTo>
                    <a:pt x="0" y="197140"/>
                    <a:pt x="56860" y="254000"/>
                    <a:pt x="127000" y="254000"/>
                  </a:cubicBezTo>
                  <a:cubicBezTo>
                    <a:pt x="197140" y="254000"/>
                    <a:pt x="254000" y="197140"/>
                    <a:pt x="254000" y="127000"/>
                  </a:cubicBezTo>
                  <a:cubicBezTo>
                    <a:pt x="254000" y="56860"/>
                    <a:pt x="197140" y="0"/>
                    <a:pt x="127000" y="0"/>
                  </a:cubicBezTo>
                  <a:close/>
                </a:path>
              </a:pathLst>
            </a:custGeom>
            <a:solidFill>
              <a:srgbClr val="8F87BD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254000" cy="292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167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4476750" y="7083538"/>
            <a:ext cx="190500" cy="190500"/>
            <a:chOff x="0" y="0"/>
            <a:chExt cx="254000" cy="2540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54000" cy="254000"/>
            </a:xfrm>
            <a:custGeom>
              <a:avLst/>
              <a:gdLst/>
              <a:ahLst/>
              <a:cxnLst/>
              <a:rect r="r" b="b" t="t" l="l"/>
              <a:pathLst>
                <a:path h="254000" w="254000">
                  <a:moveTo>
                    <a:pt x="127000" y="0"/>
                  </a:moveTo>
                  <a:cubicBezTo>
                    <a:pt x="56860" y="0"/>
                    <a:pt x="0" y="56860"/>
                    <a:pt x="0" y="127000"/>
                  </a:cubicBezTo>
                  <a:cubicBezTo>
                    <a:pt x="0" y="197140"/>
                    <a:pt x="56860" y="254000"/>
                    <a:pt x="127000" y="254000"/>
                  </a:cubicBezTo>
                  <a:cubicBezTo>
                    <a:pt x="197140" y="254000"/>
                    <a:pt x="254000" y="197140"/>
                    <a:pt x="254000" y="127000"/>
                  </a:cubicBezTo>
                  <a:cubicBezTo>
                    <a:pt x="254000" y="56860"/>
                    <a:pt x="197140" y="0"/>
                    <a:pt x="127000" y="0"/>
                  </a:cubicBezTo>
                  <a:close/>
                </a:path>
              </a:pathLst>
            </a:custGeom>
            <a:solidFill>
              <a:srgbClr val="8F87BD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254000" cy="292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167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7524750" y="7083538"/>
            <a:ext cx="190500" cy="190500"/>
            <a:chOff x="0" y="0"/>
            <a:chExt cx="254000" cy="2540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54000" cy="254000"/>
            </a:xfrm>
            <a:custGeom>
              <a:avLst/>
              <a:gdLst/>
              <a:ahLst/>
              <a:cxnLst/>
              <a:rect r="r" b="b" t="t" l="l"/>
              <a:pathLst>
                <a:path h="254000" w="254000">
                  <a:moveTo>
                    <a:pt x="127000" y="0"/>
                  </a:moveTo>
                  <a:cubicBezTo>
                    <a:pt x="56860" y="0"/>
                    <a:pt x="0" y="56860"/>
                    <a:pt x="0" y="127000"/>
                  </a:cubicBezTo>
                  <a:cubicBezTo>
                    <a:pt x="0" y="197140"/>
                    <a:pt x="56860" y="254000"/>
                    <a:pt x="127000" y="254000"/>
                  </a:cubicBezTo>
                  <a:cubicBezTo>
                    <a:pt x="197140" y="254000"/>
                    <a:pt x="254000" y="197140"/>
                    <a:pt x="254000" y="127000"/>
                  </a:cubicBezTo>
                  <a:cubicBezTo>
                    <a:pt x="254000" y="56860"/>
                    <a:pt x="197140" y="0"/>
                    <a:pt x="127000" y="0"/>
                  </a:cubicBezTo>
                  <a:close/>
                </a:path>
              </a:pathLst>
            </a:custGeom>
            <a:solidFill>
              <a:srgbClr val="8F87BD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254000" cy="292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1679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0572750" y="7083538"/>
            <a:ext cx="190500" cy="190500"/>
            <a:chOff x="0" y="0"/>
            <a:chExt cx="254000" cy="2540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54000" cy="254000"/>
            </a:xfrm>
            <a:custGeom>
              <a:avLst/>
              <a:gdLst/>
              <a:ahLst/>
              <a:cxnLst/>
              <a:rect r="r" b="b" t="t" l="l"/>
              <a:pathLst>
                <a:path h="254000" w="254000">
                  <a:moveTo>
                    <a:pt x="127000" y="0"/>
                  </a:moveTo>
                  <a:cubicBezTo>
                    <a:pt x="56860" y="0"/>
                    <a:pt x="0" y="56860"/>
                    <a:pt x="0" y="127000"/>
                  </a:cubicBezTo>
                  <a:cubicBezTo>
                    <a:pt x="0" y="197140"/>
                    <a:pt x="56860" y="254000"/>
                    <a:pt x="127000" y="254000"/>
                  </a:cubicBezTo>
                  <a:cubicBezTo>
                    <a:pt x="197140" y="254000"/>
                    <a:pt x="254000" y="197140"/>
                    <a:pt x="254000" y="127000"/>
                  </a:cubicBezTo>
                  <a:cubicBezTo>
                    <a:pt x="254000" y="56860"/>
                    <a:pt x="197140" y="0"/>
                    <a:pt x="127000" y="0"/>
                  </a:cubicBezTo>
                  <a:close/>
                </a:path>
              </a:pathLst>
            </a:custGeom>
            <a:solidFill>
              <a:srgbClr val="8F87BD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38100"/>
              <a:ext cx="254000" cy="292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1679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13620750" y="7083538"/>
            <a:ext cx="190500" cy="190500"/>
            <a:chOff x="0" y="0"/>
            <a:chExt cx="254000" cy="2540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254000" cy="254000"/>
            </a:xfrm>
            <a:custGeom>
              <a:avLst/>
              <a:gdLst/>
              <a:ahLst/>
              <a:cxnLst/>
              <a:rect r="r" b="b" t="t" l="l"/>
              <a:pathLst>
                <a:path h="254000" w="254000">
                  <a:moveTo>
                    <a:pt x="127000" y="0"/>
                  </a:moveTo>
                  <a:cubicBezTo>
                    <a:pt x="56860" y="0"/>
                    <a:pt x="0" y="56860"/>
                    <a:pt x="0" y="127000"/>
                  </a:cubicBezTo>
                  <a:cubicBezTo>
                    <a:pt x="0" y="197140"/>
                    <a:pt x="56860" y="254000"/>
                    <a:pt x="127000" y="254000"/>
                  </a:cubicBezTo>
                  <a:cubicBezTo>
                    <a:pt x="197140" y="254000"/>
                    <a:pt x="254000" y="197140"/>
                    <a:pt x="254000" y="127000"/>
                  </a:cubicBezTo>
                  <a:cubicBezTo>
                    <a:pt x="254000" y="56860"/>
                    <a:pt x="197140" y="0"/>
                    <a:pt x="127000" y="0"/>
                  </a:cubicBezTo>
                  <a:close/>
                </a:path>
              </a:pathLst>
            </a:custGeom>
            <a:solidFill>
              <a:srgbClr val="8F87BD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38100"/>
              <a:ext cx="254000" cy="292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1679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16668750" y="7083538"/>
            <a:ext cx="190500" cy="190500"/>
            <a:chOff x="0" y="0"/>
            <a:chExt cx="254000" cy="2540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254000" cy="254000"/>
            </a:xfrm>
            <a:custGeom>
              <a:avLst/>
              <a:gdLst/>
              <a:ahLst/>
              <a:cxnLst/>
              <a:rect r="r" b="b" t="t" l="l"/>
              <a:pathLst>
                <a:path h="254000" w="254000">
                  <a:moveTo>
                    <a:pt x="127000" y="0"/>
                  </a:moveTo>
                  <a:cubicBezTo>
                    <a:pt x="56860" y="0"/>
                    <a:pt x="0" y="56860"/>
                    <a:pt x="0" y="127000"/>
                  </a:cubicBezTo>
                  <a:cubicBezTo>
                    <a:pt x="0" y="197140"/>
                    <a:pt x="56860" y="254000"/>
                    <a:pt x="127000" y="254000"/>
                  </a:cubicBezTo>
                  <a:cubicBezTo>
                    <a:pt x="197140" y="254000"/>
                    <a:pt x="254000" y="197140"/>
                    <a:pt x="254000" y="127000"/>
                  </a:cubicBezTo>
                  <a:cubicBezTo>
                    <a:pt x="254000" y="56860"/>
                    <a:pt x="197140" y="0"/>
                    <a:pt x="127000" y="0"/>
                  </a:cubicBezTo>
                  <a:close/>
                </a:path>
              </a:pathLst>
            </a:custGeom>
            <a:solidFill>
              <a:srgbClr val="8F87BD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38100"/>
              <a:ext cx="254000" cy="292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1679"/>
                </a:lnSpc>
              </a:pPr>
            </a:p>
          </p:txBody>
        </p:sp>
      </p:grpSp>
      <p:sp>
        <p:nvSpPr>
          <p:cNvPr name="Freeform 31" id="31"/>
          <p:cNvSpPr/>
          <p:nvPr/>
        </p:nvSpPr>
        <p:spPr>
          <a:xfrm flipH="false" flipV="false" rot="0">
            <a:off x="9934580" y="310945"/>
            <a:ext cx="3905250" cy="5207000"/>
          </a:xfrm>
          <a:custGeom>
            <a:avLst/>
            <a:gdLst/>
            <a:ahLst/>
            <a:cxnLst/>
            <a:rect r="r" b="b" t="t" l="l"/>
            <a:pathLst>
              <a:path h="5207000" w="3905250">
                <a:moveTo>
                  <a:pt x="0" y="0"/>
                </a:moveTo>
                <a:lnTo>
                  <a:pt x="3905250" y="0"/>
                </a:lnTo>
                <a:lnTo>
                  <a:pt x="3905250" y="5207000"/>
                </a:lnTo>
                <a:lnTo>
                  <a:pt x="0" y="520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1028700" y="3598262"/>
            <a:ext cx="5827528" cy="8159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64"/>
              </a:lnSpc>
            </a:pPr>
            <a:r>
              <a:rPr lang="en-US" sz="5487">
                <a:solidFill>
                  <a:srgbClr val="FFFFFF"/>
                </a:solidFill>
                <a:latin typeface="Alexandria"/>
                <a:ea typeface="Alexandria"/>
                <a:cs typeface="Alexandria"/>
                <a:sym typeface="Alexandria"/>
              </a:rPr>
              <a:t>Linha do tempo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571500" y="6531405"/>
            <a:ext cx="1905000" cy="33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799"/>
              </a:lnSpc>
              <a:spcBef>
                <a:spcPct val="0"/>
              </a:spcBef>
            </a:pPr>
            <a:r>
              <a:rPr lang="en-US" sz="1999" strike="noStrike" u="none">
                <a:solidFill>
                  <a:srgbClr val="8F87BD"/>
                </a:solidFill>
                <a:latin typeface="Alexandria"/>
                <a:ea typeface="Alexandria"/>
                <a:cs typeface="Alexandria"/>
                <a:sym typeface="Alexandria"/>
              </a:rPr>
              <a:t>DEZ/2019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481131" y="5366482"/>
            <a:ext cx="2095500" cy="1035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333333"/>
                </a:solidFill>
                <a:latin typeface="Alexandria"/>
                <a:ea typeface="Alexandria"/>
                <a:cs typeface="Alexandria"/>
                <a:sym typeface="Alexandria"/>
              </a:rPr>
              <a:t>Suspeita de que havia algo errado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3619500" y="7476920"/>
            <a:ext cx="1905000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8F87BD"/>
                </a:solidFill>
                <a:latin typeface="Alexandria"/>
                <a:ea typeface="Alexandria"/>
                <a:cs typeface="Alexandria"/>
                <a:sym typeface="Alexandria"/>
              </a:rPr>
              <a:t>MAI/2020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066812" y="8026195"/>
            <a:ext cx="3010376" cy="6826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333333"/>
                </a:solidFill>
                <a:latin typeface="Alexandria"/>
                <a:ea typeface="Alexandria"/>
                <a:cs typeface="Alexandria"/>
                <a:sym typeface="Alexandria"/>
              </a:rPr>
              <a:t>Ressonância magnética</a:t>
            </a:r>
          </a:p>
          <a:p>
            <a:pPr algn="ctr" marL="0" indent="0" lvl="0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333333"/>
                </a:solidFill>
                <a:latin typeface="Alexandria"/>
                <a:ea typeface="Alexandria"/>
                <a:cs typeface="Alexandria"/>
                <a:sym typeface="Alexandria"/>
              </a:rPr>
              <a:t>Diagnóstico Clínico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6667500" y="6495845"/>
            <a:ext cx="1905000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8F87BD"/>
                </a:solidFill>
                <a:latin typeface="Alexandria"/>
                <a:ea typeface="Alexandria"/>
                <a:cs typeface="Alexandria"/>
                <a:sym typeface="Alexandria"/>
              </a:rPr>
              <a:t>JUN/2020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5305420" y="5479845"/>
            <a:ext cx="4629160" cy="69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333333"/>
                </a:solidFill>
                <a:latin typeface="Alexandria"/>
                <a:ea typeface="Alexandria"/>
                <a:cs typeface="Alexandria"/>
                <a:sym typeface="Alexandria"/>
              </a:rPr>
              <a:t>Confirmação do diagnóstico</a:t>
            </a:r>
          </a:p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33333"/>
                </a:solidFill>
                <a:latin typeface="Alexandria"/>
                <a:ea typeface="Alexandria"/>
                <a:cs typeface="Alexandria"/>
                <a:sym typeface="Alexandria"/>
              </a:rPr>
              <a:t>Busca pela indicação do transplante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9715500" y="7476920"/>
            <a:ext cx="1905000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8F87BD"/>
                </a:solidFill>
                <a:latin typeface="Alexandria"/>
                <a:ea typeface="Alexandria"/>
                <a:cs typeface="Alexandria"/>
                <a:sym typeface="Alexandria"/>
              </a:rPr>
              <a:t>SET</a:t>
            </a:r>
            <a:r>
              <a:rPr lang="en-US" sz="2000" strike="noStrike" u="none">
                <a:solidFill>
                  <a:srgbClr val="8F87BD"/>
                </a:solidFill>
                <a:latin typeface="Alexandria"/>
                <a:ea typeface="Alexandria"/>
                <a:cs typeface="Alexandria"/>
                <a:sym typeface="Alexandria"/>
              </a:rPr>
              <a:t>/2020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9620250" y="8016670"/>
            <a:ext cx="2095500" cy="69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33333"/>
                </a:solidFill>
                <a:latin typeface="Alexandria"/>
                <a:ea typeface="Alexandria"/>
                <a:cs typeface="Alexandria"/>
                <a:sym typeface="Alexandria"/>
              </a:rPr>
              <a:t>Indicação do transplante 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2763500" y="6495845"/>
            <a:ext cx="1905000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8F87BD"/>
                </a:solidFill>
                <a:latin typeface="Alexandria"/>
                <a:ea typeface="Alexandria"/>
                <a:cs typeface="Alexandria"/>
                <a:sym typeface="Alexandria"/>
              </a:rPr>
              <a:t>JAN/2021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2668250" y="5709383"/>
            <a:ext cx="2095500" cy="69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33333"/>
                </a:solidFill>
                <a:latin typeface="Alexandria"/>
                <a:ea typeface="Alexandria"/>
                <a:cs typeface="Alexandria"/>
                <a:sym typeface="Alexandria"/>
              </a:rPr>
              <a:t>Início do transplante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5811500" y="7476920"/>
            <a:ext cx="1905000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8F87BD"/>
                </a:solidFill>
                <a:latin typeface="Alexandria"/>
                <a:ea typeface="Alexandria"/>
                <a:cs typeface="Alexandria"/>
                <a:sym typeface="Alexandria"/>
              </a:rPr>
              <a:t>MAI/2021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5716250" y="8016670"/>
            <a:ext cx="2095500" cy="69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33333"/>
                </a:solidFill>
                <a:latin typeface="Alexandria"/>
                <a:ea typeface="Alexandria"/>
                <a:cs typeface="Alexandria"/>
                <a:sym typeface="Alexandria"/>
              </a:rPr>
              <a:t>Alta do transplante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051819" y="0"/>
            <a:ext cx="8059388" cy="4903552"/>
            <a:chOff x="0" y="0"/>
            <a:chExt cx="2122637" cy="12914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22637" cy="1291471"/>
            </a:xfrm>
            <a:custGeom>
              <a:avLst/>
              <a:gdLst/>
              <a:ahLst/>
              <a:cxnLst/>
              <a:rect r="r" b="b" t="t" l="l"/>
              <a:pathLst>
                <a:path h="1291471" w="2122637">
                  <a:moveTo>
                    <a:pt x="52833" y="0"/>
                  </a:moveTo>
                  <a:lnTo>
                    <a:pt x="2069804" y="0"/>
                  </a:lnTo>
                  <a:cubicBezTo>
                    <a:pt x="2098983" y="0"/>
                    <a:pt x="2122637" y="23654"/>
                    <a:pt x="2122637" y="52833"/>
                  </a:cubicBezTo>
                  <a:lnTo>
                    <a:pt x="2122637" y="1238637"/>
                  </a:lnTo>
                  <a:cubicBezTo>
                    <a:pt x="2122637" y="1267816"/>
                    <a:pt x="2098983" y="1291471"/>
                    <a:pt x="2069804" y="1291471"/>
                  </a:cubicBezTo>
                  <a:lnTo>
                    <a:pt x="52833" y="1291471"/>
                  </a:lnTo>
                  <a:cubicBezTo>
                    <a:pt x="23654" y="1291471"/>
                    <a:pt x="0" y="1267816"/>
                    <a:pt x="0" y="1238637"/>
                  </a:cubicBezTo>
                  <a:lnTo>
                    <a:pt x="0" y="52833"/>
                  </a:lnTo>
                  <a:cubicBezTo>
                    <a:pt x="0" y="23654"/>
                    <a:pt x="23654" y="0"/>
                    <a:pt x="52833" y="0"/>
                  </a:cubicBezTo>
                  <a:close/>
                </a:path>
              </a:pathLst>
            </a:custGeom>
            <a:solidFill>
              <a:srgbClr val="8F87B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122637" cy="13295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1673542"/>
            <a:ext cx="1547931" cy="1547931"/>
          </a:xfrm>
          <a:custGeom>
            <a:avLst/>
            <a:gdLst/>
            <a:ahLst/>
            <a:cxnLst/>
            <a:rect r="r" b="b" t="t" l="l"/>
            <a:pathLst>
              <a:path h="1547931" w="1547931">
                <a:moveTo>
                  <a:pt x="0" y="0"/>
                </a:moveTo>
                <a:lnTo>
                  <a:pt x="1547931" y="0"/>
                </a:lnTo>
                <a:lnTo>
                  <a:pt x="1547931" y="1547932"/>
                </a:lnTo>
                <a:lnTo>
                  <a:pt x="0" y="15479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6" id="6"/>
          <p:cNvSpPr/>
          <p:nvPr/>
        </p:nvSpPr>
        <p:spPr>
          <a:xfrm>
            <a:off x="16764000" y="7274038"/>
            <a:ext cx="0" cy="190500"/>
          </a:xfrm>
          <a:prstGeom prst="line">
            <a:avLst/>
          </a:prstGeom>
          <a:ln cap="flat" w="19050">
            <a:solidFill>
              <a:srgbClr val="8F87B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>
            <a:off x="13716000" y="6893038"/>
            <a:ext cx="0" cy="190500"/>
          </a:xfrm>
          <a:prstGeom prst="line">
            <a:avLst/>
          </a:prstGeom>
          <a:ln cap="flat" w="19050">
            <a:solidFill>
              <a:srgbClr val="8F87B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>
            <a:off x="10668000" y="7274038"/>
            <a:ext cx="0" cy="190500"/>
          </a:xfrm>
          <a:prstGeom prst="line">
            <a:avLst/>
          </a:prstGeom>
          <a:ln cap="flat" w="19050">
            <a:solidFill>
              <a:srgbClr val="8F87B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>
            <a:off x="7620000" y="6893038"/>
            <a:ext cx="0" cy="190500"/>
          </a:xfrm>
          <a:prstGeom prst="line">
            <a:avLst/>
          </a:prstGeom>
          <a:ln cap="flat" w="19050">
            <a:solidFill>
              <a:srgbClr val="8F87B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>
            <a:off x="4572000" y="7274038"/>
            <a:ext cx="0" cy="190500"/>
          </a:xfrm>
          <a:prstGeom prst="line">
            <a:avLst/>
          </a:prstGeom>
          <a:ln cap="flat" w="19050">
            <a:solidFill>
              <a:srgbClr val="8F87B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>
            <a:off x="1524000" y="6893038"/>
            <a:ext cx="0" cy="190500"/>
          </a:xfrm>
          <a:prstGeom prst="line">
            <a:avLst/>
          </a:prstGeom>
          <a:ln cap="flat" w="19050">
            <a:solidFill>
              <a:srgbClr val="8F87B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2" id="12"/>
          <p:cNvSpPr/>
          <p:nvPr/>
        </p:nvSpPr>
        <p:spPr>
          <a:xfrm>
            <a:off x="1524000" y="7178788"/>
            <a:ext cx="15240000" cy="0"/>
          </a:xfrm>
          <a:prstGeom prst="line">
            <a:avLst/>
          </a:prstGeom>
          <a:ln cap="flat" w="38100">
            <a:solidFill>
              <a:srgbClr val="8F87BD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3" id="13"/>
          <p:cNvGrpSpPr/>
          <p:nvPr/>
        </p:nvGrpSpPr>
        <p:grpSpPr>
          <a:xfrm rot="0">
            <a:off x="1428750" y="7083538"/>
            <a:ext cx="190500" cy="190500"/>
            <a:chOff x="0" y="0"/>
            <a:chExt cx="254000" cy="254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54000" cy="254000"/>
            </a:xfrm>
            <a:custGeom>
              <a:avLst/>
              <a:gdLst/>
              <a:ahLst/>
              <a:cxnLst/>
              <a:rect r="r" b="b" t="t" l="l"/>
              <a:pathLst>
                <a:path h="254000" w="254000">
                  <a:moveTo>
                    <a:pt x="127000" y="0"/>
                  </a:moveTo>
                  <a:cubicBezTo>
                    <a:pt x="56860" y="0"/>
                    <a:pt x="0" y="56860"/>
                    <a:pt x="0" y="127000"/>
                  </a:cubicBezTo>
                  <a:cubicBezTo>
                    <a:pt x="0" y="197140"/>
                    <a:pt x="56860" y="254000"/>
                    <a:pt x="127000" y="254000"/>
                  </a:cubicBezTo>
                  <a:cubicBezTo>
                    <a:pt x="197140" y="254000"/>
                    <a:pt x="254000" y="197140"/>
                    <a:pt x="254000" y="127000"/>
                  </a:cubicBezTo>
                  <a:cubicBezTo>
                    <a:pt x="254000" y="56860"/>
                    <a:pt x="197140" y="0"/>
                    <a:pt x="127000" y="0"/>
                  </a:cubicBezTo>
                  <a:close/>
                </a:path>
              </a:pathLst>
            </a:custGeom>
            <a:solidFill>
              <a:srgbClr val="8F87BD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254000" cy="292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167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4476750" y="7083538"/>
            <a:ext cx="190500" cy="190500"/>
            <a:chOff x="0" y="0"/>
            <a:chExt cx="254000" cy="2540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54000" cy="254000"/>
            </a:xfrm>
            <a:custGeom>
              <a:avLst/>
              <a:gdLst/>
              <a:ahLst/>
              <a:cxnLst/>
              <a:rect r="r" b="b" t="t" l="l"/>
              <a:pathLst>
                <a:path h="254000" w="254000">
                  <a:moveTo>
                    <a:pt x="127000" y="0"/>
                  </a:moveTo>
                  <a:cubicBezTo>
                    <a:pt x="56860" y="0"/>
                    <a:pt x="0" y="56860"/>
                    <a:pt x="0" y="127000"/>
                  </a:cubicBezTo>
                  <a:cubicBezTo>
                    <a:pt x="0" y="197140"/>
                    <a:pt x="56860" y="254000"/>
                    <a:pt x="127000" y="254000"/>
                  </a:cubicBezTo>
                  <a:cubicBezTo>
                    <a:pt x="197140" y="254000"/>
                    <a:pt x="254000" y="197140"/>
                    <a:pt x="254000" y="127000"/>
                  </a:cubicBezTo>
                  <a:cubicBezTo>
                    <a:pt x="254000" y="56860"/>
                    <a:pt x="197140" y="0"/>
                    <a:pt x="127000" y="0"/>
                  </a:cubicBezTo>
                  <a:close/>
                </a:path>
              </a:pathLst>
            </a:custGeom>
            <a:solidFill>
              <a:srgbClr val="8F87BD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254000" cy="292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167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7524750" y="7083538"/>
            <a:ext cx="190500" cy="190500"/>
            <a:chOff x="0" y="0"/>
            <a:chExt cx="254000" cy="2540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54000" cy="254000"/>
            </a:xfrm>
            <a:custGeom>
              <a:avLst/>
              <a:gdLst/>
              <a:ahLst/>
              <a:cxnLst/>
              <a:rect r="r" b="b" t="t" l="l"/>
              <a:pathLst>
                <a:path h="254000" w="254000">
                  <a:moveTo>
                    <a:pt x="127000" y="0"/>
                  </a:moveTo>
                  <a:cubicBezTo>
                    <a:pt x="56860" y="0"/>
                    <a:pt x="0" y="56860"/>
                    <a:pt x="0" y="127000"/>
                  </a:cubicBezTo>
                  <a:cubicBezTo>
                    <a:pt x="0" y="197140"/>
                    <a:pt x="56860" y="254000"/>
                    <a:pt x="127000" y="254000"/>
                  </a:cubicBezTo>
                  <a:cubicBezTo>
                    <a:pt x="197140" y="254000"/>
                    <a:pt x="254000" y="197140"/>
                    <a:pt x="254000" y="127000"/>
                  </a:cubicBezTo>
                  <a:cubicBezTo>
                    <a:pt x="254000" y="56860"/>
                    <a:pt x="197140" y="0"/>
                    <a:pt x="127000" y="0"/>
                  </a:cubicBezTo>
                  <a:close/>
                </a:path>
              </a:pathLst>
            </a:custGeom>
            <a:solidFill>
              <a:srgbClr val="8F87BD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254000" cy="292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1679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0572750" y="7083538"/>
            <a:ext cx="190500" cy="190500"/>
            <a:chOff x="0" y="0"/>
            <a:chExt cx="254000" cy="2540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54000" cy="254000"/>
            </a:xfrm>
            <a:custGeom>
              <a:avLst/>
              <a:gdLst/>
              <a:ahLst/>
              <a:cxnLst/>
              <a:rect r="r" b="b" t="t" l="l"/>
              <a:pathLst>
                <a:path h="254000" w="254000">
                  <a:moveTo>
                    <a:pt x="127000" y="0"/>
                  </a:moveTo>
                  <a:cubicBezTo>
                    <a:pt x="56860" y="0"/>
                    <a:pt x="0" y="56860"/>
                    <a:pt x="0" y="127000"/>
                  </a:cubicBezTo>
                  <a:cubicBezTo>
                    <a:pt x="0" y="197140"/>
                    <a:pt x="56860" y="254000"/>
                    <a:pt x="127000" y="254000"/>
                  </a:cubicBezTo>
                  <a:cubicBezTo>
                    <a:pt x="197140" y="254000"/>
                    <a:pt x="254000" y="197140"/>
                    <a:pt x="254000" y="127000"/>
                  </a:cubicBezTo>
                  <a:cubicBezTo>
                    <a:pt x="254000" y="56860"/>
                    <a:pt x="197140" y="0"/>
                    <a:pt x="127000" y="0"/>
                  </a:cubicBezTo>
                  <a:close/>
                </a:path>
              </a:pathLst>
            </a:custGeom>
            <a:solidFill>
              <a:srgbClr val="8F87BD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38100"/>
              <a:ext cx="254000" cy="292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1679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13620750" y="7083538"/>
            <a:ext cx="190500" cy="190500"/>
            <a:chOff x="0" y="0"/>
            <a:chExt cx="254000" cy="2540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254000" cy="254000"/>
            </a:xfrm>
            <a:custGeom>
              <a:avLst/>
              <a:gdLst/>
              <a:ahLst/>
              <a:cxnLst/>
              <a:rect r="r" b="b" t="t" l="l"/>
              <a:pathLst>
                <a:path h="254000" w="254000">
                  <a:moveTo>
                    <a:pt x="127000" y="0"/>
                  </a:moveTo>
                  <a:cubicBezTo>
                    <a:pt x="56860" y="0"/>
                    <a:pt x="0" y="56860"/>
                    <a:pt x="0" y="127000"/>
                  </a:cubicBezTo>
                  <a:cubicBezTo>
                    <a:pt x="0" y="197140"/>
                    <a:pt x="56860" y="254000"/>
                    <a:pt x="127000" y="254000"/>
                  </a:cubicBezTo>
                  <a:cubicBezTo>
                    <a:pt x="197140" y="254000"/>
                    <a:pt x="254000" y="197140"/>
                    <a:pt x="254000" y="127000"/>
                  </a:cubicBezTo>
                  <a:cubicBezTo>
                    <a:pt x="254000" y="56860"/>
                    <a:pt x="197140" y="0"/>
                    <a:pt x="127000" y="0"/>
                  </a:cubicBezTo>
                  <a:close/>
                </a:path>
              </a:pathLst>
            </a:custGeom>
            <a:solidFill>
              <a:srgbClr val="8F87BD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38100"/>
              <a:ext cx="254000" cy="292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1679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16668750" y="7083538"/>
            <a:ext cx="190500" cy="190500"/>
            <a:chOff x="0" y="0"/>
            <a:chExt cx="254000" cy="2540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254000" cy="254000"/>
            </a:xfrm>
            <a:custGeom>
              <a:avLst/>
              <a:gdLst/>
              <a:ahLst/>
              <a:cxnLst/>
              <a:rect r="r" b="b" t="t" l="l"/>
              <a:pathLst>
                <a:path h="254000" w="254000">
                  <a:moveTo>
                    <a:pt x="127000" y="0"/>
                  </a:moveTo>
                  <a:cubicBezTo>
                    <a:pt x="56860" y="0"/>
                    <a:pt x="0" y="56860"/>
                    <a:pt x="0" y="127000"/>
                  </a:cubicBezTo>
                  <a:cubicBezTo>
                    <a:pt x="0" y="197140"/>
                    <a:pt x="56860" y="254000"/>
                    <a:pt x="127000" y="254000"/>
                  </a:cubicBezTo>
                  <a:cubicBezTo>
                    <a:pt x="197140" y="254000"/>
                    <a:pt x="254000" y="197140"/>
                    <a:pt x="254000" y="127000"/>
                  </a:cubicBezTo>
                  <a:cubicBezTo>
                    <a:pt x="254000" y="56860"/>
                    <a:pt x="197140" y="0"/>
                    <a:pt x="127000" y="0"/>
                  </a:cubicBezTo>
                  <a:close/>
                </a:path>
              </a:pathLst>
            </a:custGeom>
            <a:solidFill>
              <a:srgbClr val="8F87BD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38100"/>
              <a:ext cx="254000" cy="292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1679"/>
                </a:lnSpc>
              </a:pPr>
            </a:p>
          </p:txBody>
        </p:sp>
      </p:grpSp>
      <p:sp>
        <p:nvSpPr>
          <p:cNvPr name="Freeform 31" id="31"/>
          <p:cNvSpPr/>
          <p:nvPr/>
        </p:nvSpPr>
        <p:spPr>
          <a:xfrm flipH="false" flipV="false" rot="0">
            <a:off x="9131107" y="174901"/>
            <a:ext cx="7055282" cy="5019194"/>
          </a:xfrm>
          <a:custGeom>
            <a:avLst/>
            <a:gdLst/>
            <a:ahLst/>
            <a:cxnLst/>
            <a:rect r="r" b="b" t="t" l="l"/>
            <a:pathLst>
              <a:path h="5019194" w="7055282">
                <a:moveTo>
                  <a:pt x="0" y="0"/>
                </a:moveTo>
                <a:lnTo>
                  <a:pt x="7055283" y="0"/>
                </a:lnTo>
                <a:lnTo>
                  <a:pt x="7055283" y="5019194"/>
                </a:lnTo>
                <a:lnTo>
                  <a:pt x="0" y="50191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1028700" y="3598262"/>
            <a:ext cx="5827528" cy="8159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64"/>
              </a:lnSpc>
            </a:pPr>
            <a:r>
              <a:rPr lang="en-US" sz="5487">
                <a:solidFill>
                  <a:srgbClr val="FFFFFF"/>
                </a:solidFill>
                <a:latin typeface="Alexandria"/>
                <a:ea typeface="Alexandria"/>
                <a:cs typeface="Alexandria"/>
                <a:sym typeface="Alexandria"/>
              </a:rPr>
              <a:t>Linha do tempo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571500" y="6531405"/>
            <a:ext cx="1905000" cy="33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799"/>
              </a:lnSpc>
              <a:spcBef>
                <a:spcPct val="0"/>
              </a:spcBef>
            </a:pPr>
            <a:r>
              <a:rPr lang="en-US" sz="1999" strike="noStrike" u="none">
                <a:solidFill>
                  <a:srgbClr val="8F87BD"/>
                </a:solidFill>
                <a:latin typeface="Alexandria"/>
                <a:ea typeface="Alexandria"/>
                <a:cs typeface="Alexandria"/>
                <a:sym typeface="Alexandria"/>
              </a:rPr>
              <a:t>DEZ/2019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481131" y="5366482"/>
            <a:ext cx="2095500" cy="1035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333333"/>
                </a:solidFill>
                <a:latin typeface="Alexandria"/>
                <a:ea typeface="Alexandria"/>
                <a:cs typeface="Alexandria"/>
                <a:sym typeface="Alexandria"/>
              </a:rPr>
              <a:t>Suspeita de que havia algo errado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3619500" y="7476920"/>
            <a:ext cx="1905000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8F87BD"/>
                </a:solidFill>
                <a:latin typeface="Alexandria"/>
                <a:ea typeface="Alexandria"/>
                <a:cs typeface="Alexandria"/>
                <a:sym typeface="Alexandria"/>
              </a:rPr>
              <a:t>MAI/2020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066812" y="8026195"/>
            <a:ext cx="3010376" cy="6826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333333"/>
                </a:solidFill>
                <a:latin typeface="Alexandria"/>
                <a:ea typeface="Alexandria"/>
                <a:cs typeface="Alexandria"/>
                <a:sym typeface="Alexandria"/>
              </a:rPr>
              <a:t>Ressonância magnética</a:t>
            </a:r>
          </a:p>
          <a:p>
            <a:pPr algn="ctr" marL="0" indent="0" lvl="0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333333"/>
                </a:solidFill>
                <a:latin typeface="Alexandria"/>
                <a:ea typeface="Alexandria"/>
                <a:cs typeface="Alexandria"/>
                <a:sym typeface="Alexandria"/>
              </a:rPr>
              <a:t>Diagnóstico Clínico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6667500" y="6495845"/>
            <a:ext cx="1905000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8F87BD"/>
                </a:solidFill>
                <a:latin typeface="Alexandria"/>
                <a:ea typeface="Alexandria"/>
                <a:cs typeface="Alexandria"/>
                <a:sym typeface="Alexandria"/>
              </a:rPr>
              <a:t>JUN/2020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5305420" y="5479845"/>
            <a:ext cx="4629160" cy="69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333333"/>
                </a:solidFill>
                <a:latin typeface="Alexandria"/>
                <a:ea typeface="Alexandria"/>
                <a:cs typeface="Alexandria"/>
                <a:sym typeface="Alexandria"/>
              </a:rPr>
              <a:t>Confirmação do diagnóstico</a:t>
            </a:r>
          </a:p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33333"/>
                </a:solidFill>
                <a:latin typeface="Alexandria"/>
                <a:ea typeface="Alexandria"/>
                <a:cs typeface="Alexandria"/>
                <a:sym typeface="Alexandria"/>
              </a:rPr>
              <a:t>Busca pela indicação do transplante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9715500" y="7476920"/>
            <a:ext cx="1905000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8F87BD"/>
                </a:solidFill>
                <a:latin typeface="Alexandria"/>
                <a:ea typeface="Alexandria"/>
                <a:cs typeface="Alexandria"/>
                <a:sym typeface="Alexandria"/>
              </a:rPr>
              <a:t>SET</a:t>
            </a:r>
            <a:r>
              <a:rPr lang="en-US" sz="2000" strike="noStrike" u="none">
                <a:solidFill>
                  <a:srgbClr val="8F87BD"/>
                </a:solidFill>
                <a:latin typeface="Alexandria"/>
                <a:ea typeface="Alexandria"/>
                <a:cs typeface="Alexandria"/>
                <a:sym typeface="Alexandria"/>
              </a:rPr>
              <a:t>/2020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9620250" y="8016670"/>
            <a:ext cx="2095500" cy="69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33333"/>
                </a:solidFill>
                <a:latin typeface="Alexandria"/>
                <a:ea typeface="Alexandria"/>
                <a:cs typeface="Alexandria"/>
                <a:sym typeface="Alexandria"/>
              </a:rPr>
              <a:t>Indicação do transplante 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2763500" y="6495845"/>
            <a:ext cx="1905000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8F87BD"/>
                </a:solidFill>
                <a:latin typeface="Alexandria"/>
                <a:ea typeface="Alexandria"/>
                <a:cs typeface="Alexandria"/>
                <a:sym typeface="Alexandria"/>
              </a:rPr>
              <a:t>JAN/2021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2668250" y="5709383"/>
            <a:ext cx="2095500" cy="69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33333"/>
                </a:solidFill>
                <a:latin typeface="Alexandria"/>
                <a:ea typeface="Alexandria"/>
                <a:cs typeface="Alexandria"/>
                <a:sym typeface="Alexandria"/>
              </a:rPr>
              <a:t>Início do transplante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5811500" y="7476920"/>
            <a:ext cx="1905000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8F87BD"/>
                </a:solidFill>
                <a:latin typeface="Alexandria"/>
                <a:ea typeface="Alexandria"/>
                <a:cs typeface="Alexandria"/>
                <a:sym typeface="Alexandria"/>
              </a:rPr>
              <a:t>MAI/2021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5716250" y="8016670"/>
            <a:ext cx="2095500" cy="69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33333"/>
                </a:solidFill>
                <a:latin typeface="Alexandria"/>
                <a:ea typeface="Alexandria"/>
                <a:cs typeface="Alexandria"/>
                <a:sym typeface="Alexandria"/>
              </a:rPr>
              <a:t>Alta do transplante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051819" y="0"/>
            <a:ext cx="8059388" cy="4903552"/>
            <a:chOff x="0" y="0"/>
            <a:chExt cx="2122637" cy="12914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22637" cy="1291471"/>
            </a:xfrm>
            <a:custGeom>
              <a:avLst/>
              <a:gdLst/>
              <a:ahLst/>
              <a:cxnLst/>
              <a:rect r="r" b="b" t="t" l="l"/>
              <a:pathLst>
                <a:path h="1291471" w="2122637">
                  <a:moveTo>
                    <a:pt x="52833" y="0"/>
                  </a:moveTo>
                  <a:lnTo>
                    <a:pt x="2069804" y="0"/>
                  </a:lnTo>
                  <a:cubicBezTo>
                    <a:pt x="2098983" y="0"/>
                    <a:pt x="2122637" y="23654"/>
                    <a:pt x="2122637" y="52833"/>
                  </a:cubicBezTo>
                  <a:lnTo>
                    <a:pt x="2122637" y="1238637"/>
                  </a:lnTo>
                  <a:cubicBezTo>
                    <a:pt x="2122637" y="1267816"/>
                    <a:pt x="2098983" y="1291471"/>
                    <a:pt x="2069804" y="1291471"/>
                  </a:cubicBezTo>
                  <a:lnTo>
                    <a:pt x="52833" y="1291471"/>
                  </a:lnTo>
                  <a:cubicBezTo>
                    <a:pt x="23654" y="1291471"/>
                    <a:pt x="0" y="1267816"/>
                    <a:pt x="0" y="1238637"/>
                  </a:cubicBezTo>
                  <a:lnTo>
                    <a:pt x="0" y="52833"/>
                  </a:lnTo>
                  <a:cubicBezTo>
                    <a:pt x="0" y="23654"/>
                    <a:pt x="23654" y="0"/>
                    <a:pt x="52833" y="0"/>
                  </a:cubicBezTo>
                  <a:close/>
                </a:path>
              </a:pathLst>
            </a:custGeom>
            <a:solidFill>
              <a:srgbClr val="8F87B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122637" cy="13295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1673542"/>
            <a:ext cx="1547931" cy="1547931"/>
          </a:xfrm>
          <a:custGeom>
            <a:avLst/>
            <a:gdLst/>
            <a:ahLst/>
            <a:cxnLst/>
            <a:rect r="r" b="b" t="t" l="l"/>
            <a:pathLst>
              <a:path h="1547931" w="1547931">
                <a:moveTo>
                  <a:pt x="0" y="0"/>
                </a:moveTo>
                <a:lnTo>
                  <a:pt x="1547931" y="0"/>
                </a:lnTo>
                <a:lnTo>
                  <a:pt x="1547931" y="1547932"/>
                </a:lnTo>
                <a:lnTo>
                  <a:pt x="0" y="15479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6" id="6"/>
          <p:cNvSpPr/>
          <p:nvPr/>
        </p:nvSpPr>
        <p:spPr>
          <a:xfrm>
            <a:off x="16764000" y="7274038"/>
            <a:ext cx="0" cy="190500"/>
          </a:xfrm>
          <a:prstGeom prst="line">
            <a:avLst/>
          </a:prstGeom>
          <a:ln cap="flat" w="19050">
            <a:solidFill>
              <a:srgbClr val="8F87B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>
            <a:off x="13716000" y="6893038"/>
            <a:ext cx="0" cy="190500"/>
          </a:xfrm>
          <a:prstGeom prst="line">
            <a:avLst/>
          </a:prstGeom>
          <a:ln cap="flat" w="19050">
            <a:solidFill>
              <a:srgbClr val="8F87B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>
            <a:off x="10668000" y="7274038"/>
            <a:ext cx="0" cy="190500"/>
          </a:xfrm>
          <a:prstGeom prst="line">
            <a:avLst/>
          </a:prstGeom>
          <a:ln cap="flat" w="19050">
            <a:solidFill>
              <a:srgbClr val="8F87B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>
            <a:off x="7620000" y="6893038"/>
            <a:ext cx="0" cy="190500"/>
          </a:xfrm>
          <a:prstGeom prst="line">
            <a:avLst/>
          </a:prstGeom>
          <a:ln cap="flat" w="19050">
            <a:solidFill>
              <a:srgbClr val="8F87B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>
            <a:off x="4572000" y="7274038"/>
            <a:ext cx="0" cy="190500"/>
          </a:xfrm>
          <a:prstGeom prst="line">
            <a:avLst/>
          </a:prstGeom>
          <a:ln cap="flat" w="19050">
            <a:solidFill>
              <a:srgbClr val="8F87B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>
            <a:off x="1524000" y="6893038"/>
            <a:ext cx="0" cy="190500"/>
          </a:xfrm>
          <a:prstGeom prst="line">
            <a:avLst/>
          </a:prstGeom>
          <a:ln cap="flat" w="19050">
            <a:solidFill>
              <a:srgbClr val="8F87B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2" id="12"/>
          <p:cNvSpPr/>
          <p:nvPr/>
        </p:nvSpPr>
        <p:spPr>
          <a:xfrm>
            <a:off x="1524000" y="7178788"/>
            <a:ext cx="15240000" cy="0"/>
          </a:xfrm>
          <a:prstGeom prst="line">
            <a:avLst/>
          </a:prstGeom>
          <a:ln cap="flat" w="38100">
            <a:solidFill>
              <a:srgbClr val="8F87BD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3" id="13"/>
          <p:cNvGrpSpPr/>
          <p:nvPr/>
        </p:nvGrpSpPr>
        <p:grpSpPr>
          <a:xfrm rot="0">
            <a:off x="1428750" y="7083538"/>
            <a:ext cx="190500" cy="190500"/>
            <a:chOff x="0" y="0"/>
            <a:chExt cx="254000" cy="254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54000" cy="254000"/>
            </a:xfrm>
            <a:custGeom>
              <a:avLst/>
              <a:gdLst/>
              <a:ahLst/>
              <a:cxnLst/>
              <a:rect r="r" b="b" t="t" l="l"/>
              <a:pathLst>
                <a:path h="254000" w="254000">
                  <a:moveTo>
                    <a:pt x="127000" y="0"/>
                  </a:moveTo>
                  <a:cubicBezTo>
                    <a:pt x="56860" y="0"/>
                    <a:pt x="0" y="56860"/>
                    <a:pt x="0" y="127000"/>
                  </a:cubicBezTo>
                  <a:cubicBezTo>
                    <a:pt x="0" y="197140"/>
                    <a:pt x="56860" y="254000"/>
                    <a:pt x="127000" y="254000"/>
                  </a:cubicBezTo>
                  <a:cubicBezTo>
                    <a:pt x="197140" y="254000"/>
                    <a:pt x="254000" y="197140"/>
                    <a:pt x="254000" y="127000"/>
                  </a:cubicBezTo>
                  <a:cubicBezTo>
                    <a:pt x="254000" y="56860"/>
                    <a:pt x="197140" y="0"/>
                    <a:pt x="127000" y="0"/>
                  </a:cubicBezTo>
                  <a:close/>
                </a:path>
              </a:pathLst>
            </a:custGeom>
            <a:solidFill>
              <a:srgbClr val="8F87BD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254000" cy="292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167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4476750" y="7083538"/>
            <a:ext cx="190500" cy="190500"/>
            <a:chOff x="0" y="0"/>
            <a:chExt cx="254000" cy="2540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54000" cy="254000"/>
            </a:xfrm>
            <a:custGeom>
              <a:avLst/>
              <a:gdLst/>
              <a:ahLst/>
              <a:cxnLst/>
              <a:rect r="r" b="b" t="t" l="l"/>
              <a:pathLst>
                <a:path h="254000" w="254000">
                  <a:moveTo>
                    <a:pt x="127000" y="0"/>
                  </a:moveTo>
                  <a:cubicBezTo>
                    <a:pt x="56860" y="0"/>
                    <a:pt x="0" y="56860"/>
                    <a:pt x="0" y="127000"/>
                  </a:cubicBezTo>
                  <a:cubicBezTo>
                    <a:pt x="0" y="197140"/>
                    <a:pt x="56860" y="254000"/>
                    <a:pt x="127000" y="254000"/>
                  </a:cubicBezTo>
                  <a:cubicBezTo>
                    <a:pt x="197140" y="254000"/>
                    <a:pt x="254000" y="197140"/>
                    <a:pt x="254000" y="127000"/>
                  </a:cubicBezTo>
                  <a:cubicBezTo>
                    <a:pt x="254000" y="56860"/>
                    <a:pt x="197140" y="0"/>
                    <a:pt x="127000" y="0"/>
                  </a:cubicBezTo>
                  <a:close/>
                </a:path>
              </a:pathLst>
            </a:custGeom>
            <a:solidFill>
              <a:srgbClr val="8F87BD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254000" cy="292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167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7524750" y="7083538"/>
            <a:ext cx="190500" cy="190500"/>
            <a:chOff x="0" y="0"/>
            <a:chExt cx="254000" cy="2540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54000" cy="254000"/>
            </a:xfrm>
            <a:custGeom>
              <a:avLst/>
              <a:gdLst/>
              <a:ahLst/>
              <a:cxnLst/>
              <a:rect r="r" b="b" t="t" l="l"/>
              <a:pathLst>
                <a:path h="254000" w="254000">
                  <a:moveTo>
                    <a:pt x="127000" y="0"/>
                  </a:moveTo>
                  <a:cubicBezTo>
                    <a:pt x="56860" y="0"/>
                    <a:pt x="0" y="56860"/>
                    <a:pt x="0" y="127000"/>
                  </a:cubicBezTo>
                  <a:cubicBezTo>
                    <a:pt x="0" y="197140"/>
                    <a:pt x="56860" y="254000"/>
                    <a:pt x="127000" y="254000"/>
                  </a:cubicBezTo>
                  <a:cubicBezTo>
                    <a:pt x="197140" y="254000"/>
                    <a:pt x="254000" y="197140"/>
                    <a:pt x="254000" y="127000"/>
                  </a:cubicBezTo>
                  <a:cubicBezTo>
                    <a:pt x="254000" y="56860"/>
                    <a:pt x="197140" y="0"/>
                    <a:pt x="127000" y="0"/>
                  </a:cubicBezTo>
                  <a:close/>
                </a:path>
              </a:pathLst>
            </a:custGeom>
            <a:solidFill>
              <a:srgbClr val="8F87BD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254000" cy="292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1679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0572750" y="7083538"/>
            <a:ext cx="190500" cy="190500"/>
            <a:chOff x="0" y="0"/>
            <a:chExt cx="254000" cy="2540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54000" cy="254000"/>
            </a:xfrm>
            <a:custGeom>
              <a:avLst/>
              <a:gdLst/>
              <a:ahLst/>
              <a:cxnLst/>
              <a:rect r="r" b="b" t="t" l="l"/>
              <a:pathLst>
                <a:path h="254000" w="254000">
                  <a:moveTo>
                    <a:pt x="127000" y="0"/>
                  </a:moveTo>
                  <a:cubicBezTo>
                    <a:pt x="56860" y="0"/>
                    <a:pt x="0" y="56860"/>
                    <a:pt x="0" y="127000"/>
                  </a:cubicBezTo>
                  <a:cubicBezTo>
                    <a:pt x="0" y="197140"/>
                    <a:pt x="56860" y="254000"/>
                    <a:pt x="127000" y="254000"/>
                  </a:cubicBezTo>
                  <a:cubicBezTo>
                    <a:pt x="197140" y="254000"/>
                    <a:pt x="254000" y="197140"/>
                    <a:pt x="254000" y="127000"/>
                  </a:cubicBezTo>
                  <a:cubicBezTo>
                    <a:pt x="254000" y="56860"/>
                    <a:pt x="197140" y="0"/>
                    <a:pt x="127000" y="0"/>
                  </a:cubicBezTo>
                  <a:close/>
                </a:path>
              </a:pathLst>
            </a:custGeom>
            <a:solidFill>
              <a:srgbClr val="8F87BD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38100"/>
              <a:ext cx="254000" cy="292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1679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13620750" y="7083538"/>
            <a:ext cx="190500" cy="190500"/>
            <a:chOff x="0" y="0"/>
            <a:chExt cx="254000" cy="2540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254000" cy="254000"/>
            </a:xfrm>
            <a:custGeom>
              <a:avLst/>
              <a:gdLst/>
              <a:ahLst/>
              <a:cxnLst/>
              <a:rect r="r" b="b" t="t" l="l"/>
              <a:pathLst>
                <a:path h="254000" w="254000">
                  <a:moveTo>
                    <a:pt x="127000" y="0"/>
                  </a:moveTo>
                  <a:cubicBezTo>
                    <a:pt x="56860" y="0"/>
                    <a:pt x="0" y="56860"/>
                    <a:pt x="0" y="127000"/>
                  </a:cubicBezTo>
                  <a:cubicBezTo>
                    <a:pt x="0" y="197140"/>
                    <a:pt x="56860" y="254000"/>
                    <a:pt x="127000" y="254000"/>
                  </a:cubicBezTo>
                  <a:cubicBezTo>
                    <a:pt x="197140" y="254000"/>
                    <a:pt x="254000" y="197140"/>
                    <a:pt x="254000" y="127000"/>
                  </a:cubicBezTo>
                  <a:cubicBezTo>
                    <a:pt x="254000" y="56860"/>
                    <a:pt x="197140" y="0"/>
                    <a:pt x="127000" y="0"/>
                  </a:cubicBezTo>
                  <a:close/>
                </a:path>
              </a:pathLst>
            </a:custGeom>
            <a:solidFill>
              <a:srgbClr val="8F87BD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38100"/>
              <a:ext cx="254000" cy="292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1679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16668750" y="7083538"/>
            <a:ext cx="190500" cy="190500"/>
            <a:chOff x="0" y="0"/>
            <a:chExt cx="254000" cy="2540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254000" cy="254000"/>
            </a:xfrm>
            <a:custGeom>
              <a:avLst/>
              <a:gdLst/>
              <a:ahLst/>
              <a:cxnLst/>
              <a:rect r="r" b="b" t="t" l="l"/>
              <a:pathLst>
                <a:path h="254000" w="254000">
                  <a:moveTo>
                    <a:pt x="127000" y="0"/>
                  </a:moveTo>
                  <a:cubicBezTo>
                    <a:pt x="56860" y="0"/>
                    <a:pt x="0" y="56860"/>
                    <a:pt x="0" y="127000"/>
                  </a:cubicBezTo>
                  <a:cubicBezTo>
                    <a:pt x="0" y="197140"/>
                    <a:pt x="56860" y="254000"/>
                    <a:pt x="127000" y="254000"/>
                  </a:cubicBezTo>
                  <a:cubicBezTo>
                    <a:pt x="197140" y="254000"/>
                    <a:pt x="254000" y="197140"/>
                    <a:pt x="254000" y="127000"/>
                  </a:cubicBezTo>
                  <a:cubicBezTo>
                    <a:pt x="254000" y="56860"/>
                    <a:pt x="197140" y="0"/>
                    <a:pt x="127000" y="0"/>
                  </a:cubicBezTo>
                  <a:close/>
                </a:path>
              </a:pathLst>
            </a:custGeom>
            <a:solidFill>
              <a:srgbClr val="8F87BD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38100"/>
              <a:ext cx="254000" cy="292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1679"/>
                </a:lnSpc>
              </a:pPr>
            </a:p>
          </p:txBody>
        </p:sp>
      </p:grpSp>
      <p:sp>
        <p:nvSpPr>
          <p:cNvPr name="Freeform 31" id="31"/>
          <p:cNvSpPr/>
          <p:nvPr/>
        </p:nvSpPr>
        <p:spPr>
          <a:xfrm flipH="false" flipV="false" rot="0">
            <a:off x="-142708" y="9697036"/>
            <a:ext cx="1964424" cy="341319"/>
          </a:xfrm>
          <a:custGeom>
            <a:avLst/>
            <a:gdLst/>
            <a:ahLst/>
            <a:cxnLst/>
            <a:rect r="r" b="b" t="t" l="l"/>
            <a:pathLst>
              <a:path h="341319" w="1964424">
                <a:moveTo>
                  <a:pt x="0" y="0"/>
                </a:moveTo>
                <a:lnTo>
                  <a:pt x="1964424" y="0"/>
                </a:lnTo>
                <a:lnTo>
                  <a:pt x="1964424" y="341319"/>
                </a:lnTo>
                <a:lnTo>
                  <a:pt x="0" y="3413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0242812" y="164604"/>
            <a:ext cx="3922840" cy="5230453"/>
          </a:xfrm>
          <a:custGeom>
            <a:avLst/>
            <a:gdLst/>
            <a:ahLst/>
            <a:cxnLst/>
            <a:rect r="r" b="b" t="t" l="l"/>
            <a:pathLst>
              <a:path h="5230453" w="3922840">
                <a:moveTo>
                  <a:pt x="0" y="0"/>
                </a:moveTo>
                <a:lnTo>
                  <a:pt x="3922839" y="0"/>
                </a:lnTo>
                <a:lnTo>
                  <a:pt x="3922839" y="5230453"/>
                </a:lnTo>
                <a:lnTo>
                  <a:pt x="0" y="52304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33" id="33"/>
          <p:cNvSpPr txBox="true"/>
          <p:nvPr/>
        </p:nvSpPr>
        <p:spPr>
          <a:xfrm rot="0">
            <a:off x="1028700" y="3598262"/>
            <a:ext cx="5827528" cy="8159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64"/>
              </a:lnSpc>
            </a:pPr>
            <a:r>
              <a:rPr lang="en-US" sz="5487">
                <a:solidFill>
                  <a:srgbClr val="FFFFFF"/>
                </a:solidFill>
                <a:latin typeface="Alexandria"/>
                <a:ea typeface="Alexandria"/>
                <a:cs typeface="Alexandria"/>
                <a:sym typeface="Alexandria"/>
              </a:rPr>
              <a:t>Linha do tempo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571500" y="6531405"/>
            <a:ext cx="1905000" cy="33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799"/>
              </a:lnSpc>
              <a:spcBef>
                <a:spcPct val="0"/>
              </a:spcBef>
            </a:pPr>
            <a:r>
              <a:rPr lang="en-US" sz="1999" strike="noStrike" u="none">
                <a:solidFill>
                  <a:srgbClr val="8F87BD"/>
                </a:solidFill>
                <a:latin typeface="Alexandria"/>
                <a:ea typeface="Alexandria"/>
                <a:cs typeface="Alexandria"/>
                <a:sym typeface="Alexandria"/>
              </a:rPr>
              <a:t>DEZ/2019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481131" y="5366482"/>
            <a:ext cx="2095500" cy="1035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333333"/>
                </a:solidFill>
                <a:latin typeface="Alexandria"/>
                <a:ea typeface="Alexandria"/>
                <a:cs typeface="Alexandria"/>
                <a:sym typeface="Alexandria"/>
              </a:rPr>
              <a:t>Suspeita de que havia algo errado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619500" y="7476920"/>
            <a:ext cx="1905000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8F87BD"/>
                </a:solidFill>
                <a:latin typeface="Alexandria"/>
                <a:ea typeface="Alexandria"/>
                <a:cs typeface="Alexandria"/>
                <a:sym typeface="Alexandria"/>
              </a:rPr>
              <a:t>MAI/2020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3066812" y="8026195"/>
            <a:ext cx="3010376" cy="6826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333333"/>
                </a:solidFill>
                <a:latin typeface="Alexandria"/>
                <a:ea typeface="Alexandria"/>
                <a:cs typeface="Alexandria"/>
                <a:sym typeface="Alexandria"/>
              </a:rPr>
              <a:t>Ressonância magnética</a:t>
            </a:r>
          </a:p>
          <a:p>
            <a:pPr algn="ctr" marL="0" indent="0" lvl="0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333333"/>
                </a:solidFill>
                <a:latin typeface="Alexandria"/>
                <a:ea typeface="Alexandria"/>
                <a:cs typeface="Alexandria"/>
                <a:sym typeface="Alexandria"/>
              </a:rPr>
              <a:t>Diagnóstico Clínico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6667500" y="6495845"/>
            <a:ext cx="1905000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8F87BD"/>
                </a:solidFill>
                <a:latin typeface="Alexandria"/>
                <a:ea typeface="Alexandria"/>
                <a:cs typeface="Alexandria"/>
                <a:sym typeface="Alexandria"/>
              </a:rPr>
              <a:t>JUN/2020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5305420" y="5479845"/>
            <a:ext cx="4629160" cy="69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333333"/>
                </a:solidFill>
                <a:latin typeface="Alexandria"/>
                <a:ea typeface="Alexandria"/>
                <a:cs typeface="Alexandria"/>
                <a:sym typeface="Alexandria"/>
              </a:rPr>
              <a:t>Confirmação do diagnóstico</a:t>
            </a:r>
          </a:p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33333"/>
                </a:solidFill>
                <a:latin typeface="Alexandria"/>
                <a:ea typeface="Alexandria"/>
                <a:cs typeface="Alexandria"/>
                <a:sym typeface="Alexandria"/>
              </a:rPr>
              <a:t>Busca pela indicação do transplante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9715500" y="7476920"/>
            <a:ext cx="1905000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8F87BD"/>
                </a:solidFill>
                <a:latin typeface="Alexandria"/>
                <a:ea typeface="Alexandria"/>
                <a:cs typeface="Alexandria"/>
                <a:sym typeface="Alexandria"/>
              </a:rPr>
              <a:t>SET</a:t>
            </a:r>
            <a:r>
              <a:rPr lang="en-US" sz="2000" strike="noStrike" u="none">
                <a:solidFill>
                  <a:srgbClr val="8F87BD"/>
                </a:solidFill>
                <a:latin typeface="Alexandria"/>
                <a:ea typeface="Alexandria"/>
                <a:cs typeface="Alexandria"/>
                <a:sym typeface="Alexandria"/>
              </a:rPr>
              <a:t>/2020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9620250" y="8016670"/>
            <a:ext cx="2095500" cy="69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33333"/>
                </a:solidFill>
                <a:latin typeface="Alexandria"/>
                <a:ea typeface="Alexandria"/>
                <a:cs typeface="Alexandria"/>
                <a:sym typeface="Alexandria"/>
              </a:rPr>
              <a:t>Indicação do transplante 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2763500" y="6495845"/>
            <a:ext cx="1905000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8F87BD"/>
                </a:solidFill>
                <a:latin typeface="Alexandria"/>
                <a:ea typeface="Alexandria"/>
                <a:cs typeface="Alexandria"/>
                <a:sym typeface="Alexandria"/>
              </a:rPr>
              <a:t>JAN/2021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2668250" y="5709383"/>
            <a:ext cx="2095500" cy="69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33333"/>
                </a:solidFill>
                <a:latin typeface="Alexandria"/>
                <a:ea typeface="Alexandria"/>
                <a:cs typeface="Alexandria"/>
                <a:sym typeface="Alexandria"/>
              </a:rPr>
              <a:t>Início do transplante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5811500" y="7476920"/>
            <a:ext cx="1905000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8F87BD"/>
                </a:solidFill>
                <a:latin typeface="Alexandria"/>
                <a:ea typeface="Alexandria"/>
                <a:cs typeface="Alexandria"/>
                <a:sym typeface="Alexandria"/>
              </a:rPr>
              <a:t>MAI/2021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5716250" y="8016670"/>
            <a:ext cx="2095500" cy="69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33333"/>
                </a:solidFill>
                <a:latin typeface="Alexandria"/>
                <a:ea typeface="Alexandria"/>
                <a:cs typeface="Alexandria"/>
                <a:sym typeface="Alexandria"/>
              </a:rPr>
              <a:t>Alta do transplante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047750" y="9642271"/>
            <a:ext cx="15811500" cy="412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Alexandria"/>
                <a:ea typeface="Alexandria"/>
                <a:cs typeface="Alexandria"/>
                <a:sym typeface="Alexandria"/>
              </a:rPr>
              <a:t> 4 meses da indicação ao início da realização do transplante de células hematopoiéticas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051819" y="0"/>
            <a:ext cx="8059388" cy="4903552"/>
            <a:chOff x="0" y="0"/>
            <a:chExt cx="2122637" cy="12914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22637" cy="1291471"/>
            </a:xfrm>
            <a:custGeom>
              <a:avLst/>
              <a:gdLst/>
              <a:ahLst/>
              <a:cxnLst/>
              <a:rect r="r" b="b" t="t" l="l"/>
              <a:pathLst>
                <a:path h="1291471" w="2122637">
                  <a:moveTo>
                    <a:pt x="52833" y="0"/>
                  </a:moveTo>
                  <a:lnTo>
                    <a:pt x="2069804" y="0"/>
                  </a:lnTo>
                  <a:cubicBezTo>
                    <a:pt x="2098983" y="0"/>
                    <a:pt x="2122637" y="23654"/>
                    <a:pt x="2122637" y="52833"/>
                  </a:cubicBezTo>
                  <a:lnTo>
                    <a:pt x="2122637" y="1238637"/>
                  </a:lnTo>
                  <a:cubicBezTo>
                    <a:pt x="2122637" y="1267816"/>
                    <a:pt x="2098983" y="1291471"/>
                    <a:pt x="2069804" y="1291471"/>
                  </a:cubicBezTo>
                  <a:lnTo>
                    <a:pt x="52833" y="1291471"/>
                  </a:lnTo>
                  <a:cubicBezTo>
                    <a:pt x="23654" y="1291471"/>
                    <a:pt x="0" y="1267816"/>
                    <a:pt x="0" y="1238637"/>
                  </a:cubicBezTo>
                  <a:lnTo>
                    <a:pt x="0" y="52833"/>
                  </a:lnTo>
                  <a:cubicBezTo>
                    <a:pt x="0" y="23654"/>
                    <a:pt x="23654" y="0"/>
                    <a:pt x="52833" y="0"/>
                  </a:cubicBezTo>
                  <a:close/>
                </a:path>
              </a:pathLst>
            </a:custGeom>
            <a:solidFill>
              <a:srgbClr val="8F87B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122637" cy="13295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1673542"/>
            <a:ext cx="1547931" cy="1547931"/>
          </a:xfrm>
          <a:custGeom>
            <a:avLst/>
            <a:gdLst/>
            <a:ahLst/>
            <a:cxnLst/>
            <a:rect r="r" b="b" t="t" l="l"/>
            <a:pathLst>
              <a:path h="1547931" w="1547931">
                <a:moveTo>
                  <a:pt x="0" y="0"/>
                </a:moveTo>
                <a:lnTo>
                  <a:pt x="1547931" y="0"/>
                </a:lnTo>
                <a:lnTo>
                  <a:pt x="1547931" y="1547932"/>
                </a:lnTo>
                <a:lnTo>
                  <a:pt x="0" y="15479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9737025"/>
            <a:ext cx="1964424" cy="341319"/>
          </a:xfrm>
          <a:custGeom>
            <a:avLst/>
            <a:gdLst/>
            <a:ahLst/>
            <a:cxnLst/>
            <a:rect r="r" b="b" t="t" l="l"/>
            <a:pathLst>
              <a:path h="341319" w="1964424">
                <a:moveTo>
                  <a:pt x="0" y="0"/>
                </a:moveTo>
                <a:lnTo>
                  <a:pt x="1964424" y="0"/>
                </a:lnTo>
                <a:lnTo>
                  <a:pt x="1964424" y="341319"/>
                </a:lnTo>
                <a:lnTo>
                  <a:pt x="0" y="3413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184997" y="1186961"/>
            <a:ext cx="14074303" cy="8391803"/>
          </a:xfrm>
          <a:custGeom>
            <a:avLst/>
            <a:gdLst/>
            <a:ahLst/>
            <a:cxnLst/>
            <a:rect r="r" b="b" t="t" l="l"/>
            <a:pathLst>
              <a:path h="8391803" w="14074303">
                <a:moveTo>
                  <a:pt x="0" y="0"/>
                </a:moveTo>
                <a:lnTo>
                  <a:pt x="14074303" y="0"/>
                </a:lnTo>
                <a:lnTo>
                  <a:pt x="14074303" y="8391803"/>
                </a:lnTo>
                <a:lnTo>
                  <a:pt x="0" y="83918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52614" y="212739"/>
            <a:ext cx="5827528" cy="8159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64"/>
              </a:lnSpc>
            </a:pPr>
            <a:r>
              <a:rPr lang="en-US" sz="5487">
                <a:solidFill>
                  <a:srgbClr val="FFFFFF"/>
                </a:solidFill>
                <a:latin typeface="Alexandria"/>
                <a:ea typeface="Alexandria"/>
                <a:cs typeface="Alexandria"/>
                <a:sym typeface="Alexandria"/>
              </a:rPr>
              <a:t>Linha do tempo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208102" y="9698925"/>
            <a:ext cx="12891305" cy="412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Alexandria"/>
                <a:ea typeface="Alexandria"/>
                <a:cs typeface="Alexandria"/>
                <a:sym typeface="Alexandria"/>
              </a:rPr>
              <a:t>Realizar o transplante de células hematopoiéticas com 1 mês de vida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428583" y="9540664"/>
            <a:ext cx="3830717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Alexandria"/>
                <a:ea typeface="Alexandria"/>
                <a:cs typeface="Alexandria"/>
                <a:sym typeface="Alexandria"/>
              </a:rPr>
              <a:t>Traduzido de Stone et al, 2026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1555978"/>
            <a:ext cx="18288000" cy="5835353"/>
            <a:chOff x="0" y="0"/>
            <a:chExt cx="4816593" cy="153688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536883"/>
            </a:xfrm>
            <a:custGeom>
              <a:avLst/>
              <a:gdLst/>
              <a:ahLst/>
              <a:cxnLst/>
              <a:rect r="r" b="b" t="t" l="l"/>
              <a:pathLst>
                <a:path h="1536883" w="4816592">
                  <a:moveTo>
                    <a:pt x="23283" y="0"/>
                  </a:moveTo>
                  <a:lnTo>
                    <a:pt x="4793309" y="0"/>
                  </a:lnTo>
                  <a:cubicBezTo>
                    <a:pt x="4799484" y="0"/>
                    <a:pt x="4805406" y="2453"/>
                    <a:pt x="4809773" y="6820"/>
                  </a:cubicBezTo>
                  <a:cubicBezTo>
                    <a:pt x="4814139" y="11186"/>
                    <a:pt x="4816592" y="17108"/>
                    <a:pt x="4816592" y="23283"/>
                  </a:cubicBezTo>
                  <a:lnTo>
                    <a:pt x="4816592" y="1513600"/>
                  </a:lnTo>
                  <a:cubicBezTo>
                    <a:pt x="4816592" y="1519775"/>
                    <a:pt x="4814139" y="1525697"/>
                    <a:pt x="4809773" y="1530063"/>
                  </a:cubicBezTo>
                  <a:cubicBezTo>
                    <a:pt x="4805406" y="1534430"/>
                    <a:pt x="4799484" y="1536883"/>
                    <a:pt x="4793309" y="1536883"/>
                  </a:cubicBezTo>
                  <a:lnTo>
                    <a:pt x="23283" y="1536883"/>
                  </a:lnTo>
                  <a:cubicBezTo>
                    <a:pt x="17108" y="1536883"/>
                    <a:pt x="11186" y="1534430"/>
                    <a:pt x="6820" y="1530063"/>
                  </a:cubicBezTo>
                  <a:cubicBezTo>
                    <a:pt x="2453" y="1525697"/>
                    <a:pt x="0" y="1519775"/>
                    <a:pt x="0" y="1513600"/>
                  </a:cubicBezTo>
                  <a:lnTo>
                    <a:pt x="0" y="23283"/>
                  </a:lnTo>
                  <a:cubicBezTo>
                    <a:pt x="0" y="17108"/>
                    <a:pt x="2453" y="11186"/>
                    <a:pt x="6820" y="6820"/>
                  </a:cubicBezTo>
                  <a:cubicBezTo>
                    <a:pt x="11186" y="2453"/>
                    <a:pt x="17108" y="0"/>
                    <a:pt x="23283" y="0"/>
                  </a:cubicBezTo>
                  <a:close/>
                </a:path>
              </a:pathLst>
            </a:custGeom>
            <a:solidFill>
              <a:srgbClr val="7769B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16593" cy="1574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1028700"/>
            <a:ext cx="1547931" cy="1547931"/>
          </a:xfrm>
          <a:custGeom>
            <a:avLst/>
            <a:gdLst/>
            <a:ahLst/>
            <a:cxnLst/>
            <a:rect r="r" b="b" t="t" l="l"/>
            <a:pathLst>
              <a:path h="1547931" w="1547931">
                <a:moveTo>
                  <a:pt x="0" y="0"/>
                </a:moveTo>
                <a:lnTo>
                  <a:pt x="1547931" y="0"/>
                </a:lnTo>
                <a:lnTo>
                  <a:pt x="1547931" y="1547931"/>
                </a:lnTo>
                <a:lnTo>
                  <a:pt x="0" y="15479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079293" y="1760670"/>
            <a:ext cx="9501736" cy="8159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64"/>
              </a:lnSpc>
            </a:pPr>
            <a:r>
              <a:rPr lang="en-US" sz="5487">
                <a:solidFill>
                  <a:srgbClr val="FFFFFF"/>
                </a:solidFill>
                <a:latin typeface="Alexandria"/>
                <a:ea typeface="Alexandria"/>
                <a:cs typeface="Alexandria"/>
                <a:sym typeface="Alexandria"/>
              </a:rPr>
              <a:t>O que temos até aqui...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92980" y="5584300"/>
            <a:ext cx="825643" cy="8159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64"/>
              </a:lnSpc>
            </a:pPr>
            <a:r>
              <a:rPr lang="en-US" sz="5487">
                <a:solidFill>
                  <a:srgbClr val="7769B1"/>
                </a:solidFill>
                <a:latin typeface="Alexandria"/>
                <a:ea typeface="Alexandria"/>
                <a:cs typeface="Alexandria"/>
                <a:sym typeface="Alexandria"/>
              </a:rPr>
              <a:t>1.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226203" y="5584300"/>
            <a:ext cx="825643" cy="8159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64"/>
              </a:lnSpc>
            </a:pPr>
            <a:r>
              <a:rPr lang="en-US" sz="5487">
                <a:solidFill>
                  <a:srgbClr val="7769B1"/>
                </a:solidFill>
                <a:latin typeface="Alexandria"/>
                <a:ea typeface="Alexandria"/>
                <a:cs typeface="Alexandria"/>
                <a:sym typeface="Alexandria"/>
              </a:rPr>
              <a:t>3.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92980" y="7704565"/>
            <a:ext cx="825643" cy="8159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64"/>
              </a:lnSpc>
            </a:pPr>
            <a:r>
              <a:rPr lang="en-US" sz="5487">
                <a:solidFill>
                  <a:srgbClr val="7769B1"/>
                </a:solidFill>
                <a:latin typeface="Alexandria"/>
                <a:ea typeface="Alexandria"/>
                <a:cs typeface="Alexandria"/>
                <a:sym typeface="Alexandria"/>
              </a:rPr>
              <a:t>2.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226203" y="7704565"/>
            <a:ext cx="825643" cy="8159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64"/>
              </a:lnSpc>
            </a:pPr>
            <a:r>
              <a:rPr lang="en-US" sz="5487">
                <a:solidFill>
                  <a:srgbClr val="7769B1"/>
                </a:solidFill>
                <a:latin typeface="Alexandria"/>
                <a:ea typeface="Alexandria"/>
                <a:cs typeface="Alexandria"/>
                <a:sym typeface="Alexandria"/>
              </a:rPr>
              <a:t>4.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018623" y="5527150"/>
            <a:ext cx="6705235" cy="1653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7769B1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Lei  nº 14.154/2021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7769B1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Programa Nacional de Triagem Neonatal.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7769B1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- segue em fase de regulamentação pelo Ministério da Saúde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20816" y="5527150"/>
            <a:ext cx="7789247" cy="1653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b="true" sz="2400" strike="noStrike" u="none">
                <a:solidFill>
                  <a:srgbClr val="7769B1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Lacuna regulatória</a:t>
            </a:r>
            <a:r>
              <a:rPr lang="en-US" sz="2400" strike="noStrike" u="none">
                <a:solidFill>
                  <a:srgbClr val="7769B1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 - procedimento de alta complexidade 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strike="noStrike" u="none">
                <a:solidFill>
                  <a:srgbClr val="7769B1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- </a:t>
            </a:r>
            <a:r>
              <a:rPr lang="en-US" sz="2400" strike="noStrike" u="none">
                <a:solidFill>
                  <a:srgbClr val="7769B1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O transplante de células-tronco hematopoiéticas não contempla a doença de Krabbe.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018623" y="7705186"/>
            <a:ext cx="6860094" cy="1653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9"/>
              </a:lnSpc>
              <a:spcBef>
                <a:spcPct val="0"/>
              </a:spcBef>
            </a:pPr>
            <a:r>
              <a:rPr lang="en-US" b="true" sz="2400" strike="noStrike" u="none">
                <a:solidFill>
                  <a:srgbClr val="7769B1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ANVISA</a:t>
            </a:r>
          </a:p>
          <a:p>
            <a:pPr algn="l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 strike="noStrike" u="none">
                <a:solidFill>
                  <a:srgbClr val="7769B1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- RDC 38/2013 - uso compassivo de medicamentos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strike="noStrike" u="none">
                <a:solidFill>
                  <a:srgbClr val="7769B1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- R</a:t>
            </a:r>
            <a:r>
              <a:rPr lang="en-US" sz="2400" strike="noStrike" u="none">
                <a:solidFill>
                  <a:srgbClr val="7769B1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DC 608/2022- dispositivos médicos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20816" y="7705186"/>
            <a:ext cx="7789247" cy="1234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7769B1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Objetivo comum - não há alternativa terapêutica para tratar a doença de Krabbe</a:t>
            </a:r>
          </a:p>
          <a:p>
            <a:pPr algn="l">
              <a:lnSpc>
                <a:spcPts val="3359"/>
              </a:lnSpc>
            </a:pPr>
            <a:r>
              <a:rPr lang="en-US" sz="2400" b="true">
                <a:solidFill>
                  <a:srgbClr val="7769B1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Indicação nº77/2025 </a:t>
            </a:r>
            <a:r>
              <a:rPr lang="en-US" sz="2400">
                <a:solidFill>
                  <a:srgbClr val="7769B1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- leucodistrofias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DAHMmpcJczQ</dc:identifier>
  <dcterms:modified xsi:type="dcterms:W3CDTF">2011-08-01T06:04:30Z</dcterms:modified>
  <cp:revision>1</cp:revision>
  <dc:title>Doença de Krabbe Uso compassivo de terapias em saúde</dc:title>
</cp:coreProperties>
</file>