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7" r:id="rId2"/>
    <p:sldId id="277" r:id="rId3"/>
    <p:sldId id="276" r:id="rId4"/>
    <p:sldId id="259" r:id="rId5"/>
    <p:sldId id="260" r:id="rId6"/>
    <p:sldId id="266" r:id="rId7"/>
    <p:sldId id="267" r:id="rId8"/>
    <p:sldId id="268" r:id="rId9"/>
    <p:sldId id="272" r:id="rId10"/>
    <p:sldId id="273" r:id="rId11"/>
    <p:sldId id="274" r:id="rId12"/>
    <p:sldId id="279" r:id="rId13"/>
    <p:sldId id="275" r:id="rId14"/>
    <p:sldId id="280" r:id="rId15"/>
    <p:sldId id="285" r:id="rId16"/>
    <p:sldId id="281" r:id="rId17"/>
    <p:sldId id="284" r:id="rId18"/>
    <p:sldId id="282" r:id="rId19"/>
    <p:sldId id="283" r:id="rId20"/>
    <p:sldId id="286" r:id="rId21"/>
    <p:sldId id="287"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4" d="100"/>
          <a:sy n="94" d="100"/>
        </p:scale>
        <p:origin x="-112" y="-1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Annual Food Price Indices, 1990 - Present</a:t>
            </a:r>
            <a:br>
              <a:rPr lang="en-US"/>
            </a:br>
            <a:r>
              <a:rPr lang="en-US" baseline="0"/>
              <a:t>(2002 - 2004 = 100)</a:t>
            </a:r>
            <a:endParaRPr lang="en-US"/>
          </a:p>
        </c:rich>
      </c:tx>
      <c:layout/>
      <c:overlay val="0"/>
      <c:spPr>
        <a:noFill/>
        <a:ln>
          <a:noFill/>
        </a:ln>
        <a:effectLst/>
      </c:spPr>
    </c:title>
    <c:autoTitleDeleted val="0"/>
    <c:plotArea>
      <c:layout/>
      <c:lineChart>
        <c:grouping val="standard"/>
        <c:varyColors val="0"/>
        <c:ser>
          <c:idx val="0"/>
          <c:order val="0"/>
          <c:tx>
            <c:strRef>
              <c:f>[Food_price_indices_data.xls]Sheet1!$B$3</c:f>
              <c:strCache>
                <c:ptCount val="1"/>
                <c:pt idx="0">
                  <c:v>Food Price Index</c:v>
                </c:pt>
              </c:strCache>
            </c:strRef>
          </c:tx>
          <c:spPr>
            <a:ln w="28575" cap="rnd">
              <a:solidFill>
                <a:schemeClr val="accent1"/>
              </a:solidFill>
              <a:prstDash val="sysDash"/>
              <a:round/>
            </a:ln>
            <a:effectLst/>
          </c:spPr>
          <c:marker>
            <c:symbol val="none"/>
          </c:marker>
          <c:cat>
            <c:numRef>
              <c:f>[Food_price_indices_data.xls]Sheet1!$A$4:$A$28</c:f>
              <c:numCache>
                <c:formatCode>General</c:formatCode>
                <c:ptCount val="25"/>
                <c:pt idx="0">
                  <c:v>1990.0</c:v>
                </c:pt>
                <c:pt idx="1">
                  <c:v>1991.0</c:v>
                </c:pt>
                <c:pt idx="2">
                  <c:v>1992.0</c:v>
                </c:pt>
                <c:pt idx="3">
                  <c:v>1993.0</c:v>
                </c:pt>
                <c:pt idx="4">
                  <c:v>1994.0</c:v>
                </c:pt>
                <c:pt idx="5">
                  <c:v>1995.0</c:v>
                </c:pt>
                <c:pt idx="6">
                  <c:v>1996.0</c:v>
                </c:pt>
                <c:pt idx="7">
                  <c:v>1997.0</c:v>
                </c:pt>
                <c:pt idx="8">
                  <c:v>1998.0</c:v>
                </c:pt>
                <c:pt idx="9">
                  <c:v>1999.0</c:v>
                </c:pt>
                <c:pt idx="10">
                  <c:v>2000.0</c:v>
                </c:pt>
                <c:pt idx="11">
                  <c:v>2001.0</c:v>
                </c:pt>
                <c:pt idx="12">
                  <c:v>2002.0</c:v>
                </c:pt>
                <c:pt idx="13">
                  <c:v>2003.0</c:v>
                </c:pt>
                <c:pt idx="14">
                  <c:v>2004.0</c:v>
                </c:pt>
                <c:pt idx="15">
                  <c:v>2005.0</c:v>
                </c:pt>
                <c:pt idx="16">
                  <c:v>2006.0</c:v>
                </c:pt>
                <c:pt idx="17">
                  <c:v>2007.0</c:v>
                </c:pt>
                <c:pt idx="18">
                  <c:v>2008.0</c:v>
                </c:pt>
                <c:pt idx="19">
                  <c:v>2009.0</c:v>
                </c:pt>
                <c:pt idx="20">
                  <c:v>2010.0</c:v>
                </c:pt>
                <c:pt idx="21">
                  <c:v>2011.0</c:v>
                </c:pt>
                <c:pt idx="22">
                  <c:v>2012.0</c:v>
                </c:pt>
                <c:pt idx="23">
                  <c:v>2013.0</c:v>
                </c:pt>
                <c:pt idx="24">
                  <c:v>2014.0</c:v>
                </c:pt>
              </c:numCache>
            </c:numRef>
          </c:cat>
          <c:val>
            <c:numRef>
              <c:f>[Food_price_indices_data.xls]Sheet1!$B$4:$B$28</c:f>
              <c:numCache>
                <c:formatCode>0.0</c:formatCode>
                <c:ptCount val="25"/>
                <c:pt idx="0">
                  <c:v>107.1600402303448</c:v>
                </c:pt>
                <c:pt idx="1">
                  <c:v>105.0230783663697</c:v>
                </c:pt>
                <c:pt idx="2">
                  <c:v>109.1846936061348</c:v>
                </c:pt>
                <c:pt idx="3">
                  <c:v>105.4940388027107</c:v>
                </c:pt>
                <c:pt idx="4">
                  <c:v>110.3270665830999</c:v>
                </c:pt>
                <c:pt idx="5">
                  <c:v>125.2735895154133</c:v>
                </c:pt>
                <c:pt idx="6">
                  <c:v>131.065139237704</c:v>
                </c:pt>
                <c:pt idx="7">
                  <c:v>120.3457520196889</c:v>
                </c:pt>
                <c:pt idx="8">
                  <c:v>108.5530920367304</c:v>
                </c:pt>
                <c:pt idx="9">
                  <c:v>93.17481928142244</c:v>
                </c:pt>
                <c:pt idx="10">
                  <c:v>91.13700868485395</c:v>
                </c:pt>
                <c:pt idx="11">
                  <c:v>94.6165078707365</c:v>
                </c:pt>
                <c:pt idx="12">
                  <c:v>89.61512591013404</c:v>
                </c:pt>
                <c:pt idx="13">
                  <c:v>97.7196506872016</c:v>
                </c:pt>
                <c:pt idx="14">
                  <c:v>112.6652234026644</c:v>
                </c:pt>
                <c:pt idx="15">
                  <c:v>117.9603558761586</c:v>
                </c:pt>
                <c:pt idx="16">
                  <c:v>127.153380020738</c:v>
                </c:pt>
                <c:pt idx="17">
                  <c:v>161.4190141090716</c:v>
                </c:pt>
                <c:pt idx="18">
                  <c:v>201.3776997168934</c:v>
                </c:pt>
                <c:pt idx="19">
                  <c:v>160.344446356677</c:v>
                </c:pt>
                <c:pt idx="20">
                  <c:v>187.9737868776345</c:v>
                </c:pt>
                <c:pt idx="21">
                  <c:v>229.9493925257173</c:v>
                </c:pt>
                <c:pt idx="22">
                  <c:v>213.2720022037171</c:v>
                </c:pt>
                <c:pt idx="23">
                  <c:v>209.7970150686298</c:v>
                </c:pt>
                <c:pt idx="24">
                  <c:v>207.7733709662798</c:v>
                </c:pt>
              </c:numCache>
            </c:numRef>
          </c:val>
          <c:smooth val="0"/>
        </c:ser>
        <c:ser>
          <c:idx val="1"/>
          <c:order val="1"/>
          <c:tx>
            <c:strRef>
              <c:f>[Food_price_indices_data.xls]Sheet1!$C$3</c:f>
              <c:strCache>
                <c:ptCount val="1"/>
                <c:pt idx="0">
                  <c:v>Cereals Price Index</c:v>
                </c:pt>
              </c:strCache>
            </c:strRef>
          </c:tx>
          <c:spPr>
            <a:ln w="28575" cap="rnd">
              <a:solidFill>
                <a:schemeClr val="accent2"/>
              </a:solidFill>
              <a:round/>
            </a:ln>
            <a:effectLst/>
          </c:spPr>
          <c:marker>
            <c:symbol val="none"/>
          </c:marker>
          <c:cat>
            <c:numRef>
              <c:f>[Food_price_indices_data.xls]Sheet1!$A$4:$A$28</c:f>
              <c:numCache>
                <c:formatCode>General</c:formatCode>
                <c:ptCount val="25"/>
                <c:pt idx="0">
                  <c:v>1990.0</c:v>
                </c:pt>
                <c:pt idx="1">
                  <c:v>1991.0</c:v>
                </c:pt>
                <c:pt idx="2">
                  <c:v>1992.0</c:v>
                </c:pt>
                <c:pt idx="3">
                  <c:v>1993.0</c:v>
                </c:pt>
                <c:pt idx="4">
                  <c:v>1994.0</c:v>
                </c:pt>
                <c:pt idx="5">
                  <c:v>1995.0</c:v>
                </c:pt>
                <c:pt idx="6">
                  <c:v>1996.0</c:v>
                </c:pt>
                <c:pt idx="7">
                  <c:v>1997.0</c:v>
                </c:pt>
                <c:pt idx="8">
                  <c:v>1998.0</c:v>
                </c:pt>
                <c:pt idx="9">
                  <c:v>1999.0</c:v>
                </c:pt>
                <c:pt idx="10">
                  <c:v>2000.0</c:v>
                </c:pt>
                <c:pt idx="11">
                  <c:v>2001.0</c:v>
                </c:pt>
                <c:pt idx="12">
                  <c:v>2002.0</c:v>
                </c:pt>
                <c:pt idx="13">
                  <c:v>2003.0</c:v>
                </c:pt>
                <c:pt idx="14">
                  <c:v>2004.0</c:v>
                </c:pt>
                <c:pt idx="15">
                  <c:v>2005.0</c:v>
                </c:pt>
                <c:pt idx="16">
                  <c:v>2006.0</c:v>
                </c:pt>
                <c:pt idx="17">
                  <c:v>2007.0</c:v>
                </c:pt>
                <c:pt idx="18">
                  <c:v>2008.0</c:v>
                </c:pt>
                <c:pt idx="19">
                  <c:v>2009.0</c:v>
                </c:pt>
                <c:pt idx="20">
                  <c:v>2010.0</c:v>
                </c:pt>
                <c:pt idx="21">
                  <c:v>2011.0</c:v>
                </c:pt>
                <c:pt idx="22">
                  <c:v>2012.0</c:v>
                </c:pt>
                <c:pt idx="23">
                  <c:v>2013.0</c:v>
                </c:pt>
                <c:pt idx="24">
                  <c:v>2014.0</c:v>
                </c:pt>
              </c:numCache>
            </c:numRef>
          </c:cat>
          <c:val>
            <c:numRef>
              <c:f>[Food_price_indices_data.xls]Sheet1!$C$4:$C$28</c:f>
              <c:numCache>
                <c:formatCode>0.0</c:formatCode>
                <c:ptCount val="25"/>
                <c:pt idx="0">
                  <c:v>97.32601924569063</c:v>
                </c:pt>
                <c:pt idx="1">
                  <c:v>95.75244051177758</c:v>
                </c:pt>
                <c:pt idx="2">
                  <c:v>101.1059875216593</c:v>
                </c:pt>
                <c:pt idx="3">
                  <c:v>98.4031657059245</c:v>
                </c:pt>
                <c:pt idx="4">
                  <c:v>102.9772863934272</c:v>
                </c:pt>
                <c:pt idx="5">
                  <c:v>116.5846702072677</c:v>
                </c:pt>
                <c:pt idx="6">
                  <c:v>137.9352660851948</c:v>
                </c:pt>
                <c:pt idx="7">
                  <c:v>110.6728165703215</c:v>
                </c:pt>
                <c:pt idx="8">
                  <c:v>98.343944088834</c:v>
                </c:pt>
                <c:pt idx="9">
                  <c:v>89.28826517417863</c:v>
                </c:pt>
                <c:pt idx="10">
                  <c:v>85.76789952505491</c:v>
                </c:pt>
                <c:pt idx="11">
                  <c:v>86.82095784179288</c:v>
                </c:pt>
                <c:pt idx="12">
                  <c:v>93.7155255610495</c:v>
                </c:pt>
                <c:pt idx="13">
                  <c:v>99.19444851405368</c:v>
                </c:pt>
                <c:pt idx="14">
                  <c:v>107.0900259248966</c:v>
                </c:pt>
                <c:pt idx="15">
                  <c:v>101.2741640369114</c:v>
                </c:pt>
                <c:pt idx="16">
                  <c:v>118.8979054020612</c:v>
                </c:pt>
                <c:pt idx="17">
                  <c:v>163.4231010098082</c:v>
                </c:pt>
                <c:pt idx="18">
                  <c:v>232.1431202033934</c:v>
                </c:pt>
                <c:pt idx="19">
                  <c:v>170.2447656245844</c:v>
                </c:pt>
                <c:pt idx="20">
                  <c:v>179.2245614253329</c:v>
                </c:pt>
                <c:pt idx="21">
                  <c:v>240.9317568982552</c:v>
                </c:pt>
                <c:pt idx="22">
                  <c:v>236.0778701583267</c:v>
                </c:pt>
                <c:pt idx="23">
                  <c:v>219.1561987012593</c:v>
                </c:pt>
                <c:pt idx="24">
                  <c:v>196.8609321405806</c:v>
                </c:pt>
              </c:numCache>
            </c:numRef>
          </c:val>
          <c:smooth val="0"/>
        </c:ser>
        <c:dLbls>
          <c:showLegendKey val="0"/>
          <c:showVal val="0"/>
          <c:showCatName val="0"/>
          <c:showSerName val="0"/>
          <c:showPercent val="0"/>
          <c:showBubbleSize val="0"/>
        </c:dLbls>
        <c:marker val="1"/>
        <c:smooth val="0"/>
        <c:axId val="2141593784"/>
        <c:axId val="2141590072"/>
      </c:lineChart>
      <c:catAx>
        <c:axId val="21415937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1590072"/>
        <c:crosses val="autoZero"/>
        <c:auto val="1"/>
        <c:lblAlgn val="ctr"/>
        <c:lblOffset val="100"/>
        <c:noMultiLvlLbl val="0"/>
      </c:catAx>
      <c:valAx>
        <c:axId val="2141590072"/>
        <c:scaling>
          <c:orientation val="minMax"/>
          <c:max val="275.0"/>
          <c:min val="50.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159378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2">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39A02A-1AA3-FD40-940D-72A0295CD993}" type="datetimeFigureOut">
              <a:rPr lang="en-US" smtClean="0"/>
              <a:t>12/7/16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DD83B8-C9F8-A04F-87F9-E7854A06776C}" type="slidenum">
              <a:rPr lang="en-US" smtClean="0"/>
              <a:t>‹#›</a:t>
            </a:fld>
            <a:endParaRPr lang="en-US"/>
          </a:p>
        </p:txBody>
      </p:sp>
    </p:spTree>
    <p:extLst>
      <p:ext uri="{BB962C8B-B14F-4D97-AF65-F5344CB8AC3E}">
        <p14:creationId xmlns:p14="http://schemas.microsoft.com/office/powerpoint/2010/main" val="409965376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5D4E39-937B-2F4E-AFBF-B0ECBD5802B3}" type="slidenum">
              <a:rPr lang="en-US" smtClean="0"/>
              <a:t>6</a:t>
            </a:fld>
            <a:endParaRPr lang="en-US"/>
          </a:p>
        </p:txBody>
      </p:sp>
    </p:spTree>
    <p:extLst>
      <p:ext uri="{BB962C8B-B14F-4D97-AF65-F5344CB8AC3E}">
        <p14:creationId xmlns:p14="http://schemas.microsoft.com/office/powerpoint/2010/main" val="925709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600C77-31B4-A64D-A53A-1169E2A34870}" type="datetimeFigureOut">
              <a:rPr lang="en-US" smtClean="0"/>
              <a:t>12/7/16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3672524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00C77-31B4-A64D-A53A-1169E2A34870}" type="datetimeFigureOut">
              <a:rPr lang="en-US" smtClean="0"/>
              <a:t>12/7/16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2787204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00C77-31B4-A64D-A53A-1169E2A34870}" type="datetimeFigureOut">
              <a:rPr lang="en-US" smtClean="0"/>
              <a:t>12/7/16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1501783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00C77-31B4-A64D-A53A-1169E2A34870}" type="datetimeFigureOut">
              <a:rPr lang="en-US" smtClean="0"/>
              <a:t>12/7/16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3315526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600C77-31B4-A64D-A53A-1169E2A34870}" type="datetimeFigureOut">
              <a:rPr lang="en-US" smtClean="0"/>
              <a:t>12/7/16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778237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600C77-31B4-A64D-A53A-1169E2A34870}" type="datetimeFigureOut">
              <a:rPr lang="en-US" smtClean="0"/>
              <a:t>12/7/16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249678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600C77-31B4-A64D-A53A-1169E2A34870}" type="datetimeFigureOut">
              <a:rPr lang="en-US" smtClean="0"/>
              <a:t>12/7/16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151459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600C77-31B4-A64D-A53A-1169E2A34870}" type="datetimeFigureOut">
              <a:rPr lang="en-US" smtClean="0"/>
              <a:t>12/7/16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3179775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600C77-31B4-A64D-A53A-1169E2A34870}" type="datetimeFigureOut">
              <a:rPr lang="en-US" smtClean="0"/>
              <a:t>12/7/16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1475044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00C77-31B4-A64D-A53A-1169E2A34870}" type="datetimeFigureOut">
              <a:rPr lang="en-US" smtClean="0"/>
              <a:t>12/7/16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2987369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600C77-31B4-A64D-A53A-1169E2A34870}" type="datetimeFigureOut">
              <a:rPr lang="en-US" smtClean="0"/>
              <a:t>12/7/16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A5991D-0426-4542-A593-921AED66C32C}" type="slidenum">
              <a:rPr lang="en-US" smtClean="0"/>
              <a:t>‹#›</a:t>
            </a:fld>
            <a:endParaRPr lang="en-US"/>
          </a:p>
        </p:txBody>
      </p:sp>
    </p:spTree>
    <p:extLst>
      <p:ext uri="{BB962C8B-B14F-4D97-AF65-F5344CB8AC3E}">
        <p14:creationId xmlns:p14="http://schemas.microsoft.com/office/powerpoint/2010/main" val="420492691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600C77-31B4-A64D-A53A-1169E2A34870}" type="datetimeFigureOut">
              <a:rPr lang="en-US" smtClean="0"/>
              <a:t>12/7/16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A5991D-0426-4542-A593-921AED66C32C}" type="slidenum">
              <a:rPr lang="en-US" smtClean="0"/>
              <a:t>‹#›</a:t>
            </a:fld>
            <a:endParaRPr lang="en-US"/>
          </a:p>
        </p:txBody>
      </p:sp>
    </p:spTree>
    <p:extLst>
      <p:ext uri="{BB962C8B-B14F-4D97-AF65-F5344CB8AC3E}">
        <p14:creationId xmlns:p14="http://schemas.microsoft.com/office/powerpoint/2010/main" val="1453676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a:bodyPr>
          <a:lstStyle/>
          <a:p>
            <a:r>
              <a:rPr lang="en-GB" sz="3600" b="1" dirty="0" smtClean="0"/>
              <a:t>Protecting food and health security in global trade and investment regimes</a:t>
            </a:r>
            <a:endParaRPr lang="en-GB" sz="3600" b="1" dirty="0"/>
          </a:p>
        </p:txBody>
      </p:sp>
      <p:sp>
        <p:nvSpPr>
          <p:cNvPr id="7" name="Subtitle 6"/>
          <p:cNvSpPr>
            <a:spLocks noGrp="1"/>
          </p:cNvSpPr>
          <p:nvPr>
            <p:ph type="subTitle" idx="1"/>
          </p:nvPr>
        </p:nvSpPr>
        <p:spPr/>
        <p:txBody>
          <a:bodyPr/>
          <a:lstStyle/>
          <a:p>
            <a:r>
              <a:rPr lang="en-GB" dirty="0" smtClean="0"/>
              <a:t>Sakiko Fukuda-Parr, The New School, New York</a:t>
            </a:r>
            <a:endParaRPr lang="en-GB" dirty="0"/>
          </a:p>
        </p:txBody>
      </p:sp>
    </p:spTree>
    <p:extLst>
      <p:ext uri="{BB962C8B-B14F-4D97-AF65-F5344CB8AC3E}">
        <p14:creationId xmlns:p14="http://schemas.microsoft.com/office/powerpoint/2010/main" val="215743324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Lessons from Brazil: comprehensive access support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Supply – national objective for GDP growth, exports, and also food security</a:t>
            </a:r>
          </a:p>
          <a:p>
            <a:r>
              <a:rPr lang="en-US" dirty="0" smtClean="0"/>
              <a:t>Access – for food security.</a:t>
            </a:r>
          </a:p>
          <a:p>
            <a:r>
              <a:rPr lang="en-US" dirty="0" smtClean="0"/>
              <a:t>Strategy – multi dimensional strategy with 26 programs</a:t>
            </a:r>
          </a:p>
          <a:p>
            <a:pPr marL="857250" lvl="1" indent="-457200"/>
            <a:r>
              <a:rPr lang="en-US" dirty="0" smtClean="0"/>
              <a:t>support to wage exchange: </a:t>
            </a:r>
            <a:r>
              <a:rPr lang="en-US" dirty="0" err="1" smtClean="0"/>
              <a:t>bolsa</a:t>
            </a:r>
            <a:r>
              <a:rPr lang="en-US" dirty="0" smtClean="0"/>
              <a:t> </a:t>
            </a:r>
            <a:r>
              <a:rPr lang="en-US" dirty="0" err="1" smtClean="0"/>
              <a:t>familia</a:t>
            </a:r>
            <a:r>
              <a:rPr lang="en-US" dirty="0" smtClean="0"/>
              <a:t>, minimum wage</a:t>
            </a:r>
          </a:p>
          <a:p>
            <a:pPr marL="857250" lvl="1" indent="-457200"/>
            <a:r>
              <a:rPr lang="en-US" dirty="0" smtClean="0"/>
              <a:t>support to own production: family farming/production (credit, R&amp;D/technology, procurement)</a:t>
            </a:r>
          </a:p>
          <a:p>
            <a:pPr marL="857250" lvl="1" indent="-457200"/>
            <a:r>
              <a:rPr lang="en-US" dirty="0" smtClean="0"/>
              <a:t>nutrition support </a:t>
            </a:r>
          </a:p>
          <a:p>
            <a:pPr marL="857250" lvl="1" indent="-457200"/>
            <a:r>
              <a:rPr lang="en-US" dirty="0" smtClean="0"/>
              <a:t>process: institutional coordination and participative consultations (CONSEA)</a:t>
            </a:r>
          </a:p>
          <a:p>
            <a:pPr marL="457200" indent="-457200"/>
            <a:r>
              <a:rPr lang="en-US" dirty="0" smtClean="0"/>
              <a:t>2008 food crisis – minimal effect: reliance on domestic production, adjustment in social grants, food reserve management to adjust prices</a:t>
            </a:r>
          </a:p>
        </p:txBody>
      </p:sp>
    </p:spTree>
    <p:extLst>
      <p:ext uri="{BB962C8B-B14F-4D97-AF65-F5344CB8AC3E}">
        <p14:creationId xmlns:p14="http://schemas.microsoft.com/office/powerpoint/2010/main" val="23456230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Trade agreements – WTO Agreement on </a:t>
            </a:r>
            <a:r>
              <a:rPr lang="en-US" b="1" dirty="0" err="1" smtClean="0"/>
              <a:t>Agricultlure</a:t>
            </a:r>
            <a:r>
              <a:rPr lang="en-US" b="1" dirty="0" smtClean="0"/>
              <a:t> and policy space</a:t>
            </a:r>
            <a:endParaRPr lang="en-US" b="1" dirty="0"/>
          </a:p>
        </p:txBody>
      </p:sp>
      <p:sp>
        <p:nvSpPr>
          <p:cNvPr id="3" name="Content Placeholder 2"/>
          <p:cNvSpPr>
            <a:spLocks noGrp="1"/>
          </p:cNvSpPr>
          <p:nvPr>
            <p:ph idx="1"/>
          </p:nvPr>
        </p:nvSpPr>
        <p:spPr/>
        <p:txBody>
          <a:bodyPr>
            <a:normAutofit fontScale="77500" lnSpcReduction="20000"/>
          </a:bodyPr>
          <a:lstStyle/>
          <a:p>
            <a:r>
              <a:rPr lang="en-US" dirty="0" smtClean="0"/>
              <a:t>Agreement on Agriculture - Restrictions on trade distorting measures</a:t>
            </a:r>
          </a:p>
          <a:p>
            <a:pPr marL="0" indent="0">
              <a:buNone/>
            </a:pPr>
            <a:endParaRPr lang="en-US" dirty="0" smtClean="0"/>
          </a:p>
          <a:p>
            <a:r>
              <a:rPr lang="en-US" dirty="0" smtClean="0"/>
              <a:t>Threaten: public procurement; administered prices of food prices for distribution to the poor, price management. (India’s right to food act challenged)  </a:t>
            </a:r>
          </a:p>
          <a:p>
            <a:pPr marL="0" indent="0">
              <a:buNone/>
            </a:pPr>
            <a:endParaRPr lang="en-US" dirty="0" smtClean="0"/>
          </a:p>
          <a:p>
            <a:r>
              <a:rPr lang="en-US" dirty="0" smtClean="0"/>
              <a:t>European, US, Japanese support measures allowed </a:t>
            </a:r>
          </a:p>
          <a:p>
            <a:pPr marL="0" indent="0">
              <a:buNone/>
            </a:pPr>
            <a:endParaRPr lang="en-US" dirty="0" smtClean="0"/>
          </a:p>
          <a:p>
            <a:r>
              <a:rPr lang="en-US" dirty="0" smtClean="0"/>
              <a:t>US subsidies on cotton farmers – loss of markets to poor countries ($800 million for India; Benin/Burkina/Chad/Mali - $80 million per year)</a:t>
            </a:r>
            <a:endParaRPr lang="en-US" dirty="0"/>
          </a:p>
        </p:txBody>
      </p:sp>
    </p:spTree>
    <p:extLst>
      <p:ext uri="{BB962C8B-B14F-4D97-AF65-F5344CB8AC3E}">
        <p14:creationId xmlns:p14="http://schemas.microsoft.com/office/powerpoint/2010/main" val="36203141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HEALTH</a:t>
            </a:r>
            <a:endParaRPr lang="en-US" b="1" dirty="0"/>
          </a:p>
        </p:txBody>
      </p:sp>
      <p:sp>
        <p:nvSpPr>
          <p:cNvPr id="3" name="Content Placeholder 2"/>
          <p:cNvSpPr>
            <a:spLocks noGrp="1"/>
          </p:cNvSpPr>
          <p:nvPr>
            <p:ph idx="1"/>
          </p:nvPr>
        </p:nvSpPr>
        <p:spPr/>
        <p:txBody>
          <a:bodyPr>
            <a:normAutofit fontScale="85000" lnSpcReduction="20000"/>
          </a:bodyPr>
          <a:lstStyle/>
          <a:p>
            <a:r>
              <a:rPr lang="en-US" dirty="0" smtClean="0"/>
              <a:t>Unprecedented advance in health technologies.</a:t>
            </a:r>
          </a:p>
          <a:p>
            <a:r>
              <a:rPr lang="en-US" dirty="0" smtClean="0"/>
              <a:t>Yet major gaps</a:t>
            </a:r>
          </a:p>
          <a:p>
            <a:pPr marL="857250" lvl="1" indent="-457200"/>
            <a:r>
              <a:rPr lang="en-US" dirty="0" smtClean="0"/>
              <a:t>innovation gaps for public health priorities: antibiotics, TB, </a:t>
            </a:r>
            <a:r>
              <a:rPr lang="en-US" dirty="0" err="1" smtClean="0"/>
              <a:t>zika</a:t>
            </a:r>
            <a:r>
              <a:rPr lang="en-US" dirty="0" smtClean="0"/>
              <a:t>, </a:t>
            </a:r>
            <a:r>
              <a:rPr lang="en-US" dirty="0" err="1" smtClean="0"/>
              <a:t>ebola</a:t>
            </a:r>
            <a:r>
              <a:rPr lang="en-US" dirty="0" smtClean="0"/>
              <a:t>, neglected tropical diseases.....</a:t>
            </a:r>
          </a:p>
          <a:p>
            <a:pPr marL="857250" lvl="1" indent="-457200"/>
            <a:r>
              <a:rPr lang="en-US" dirty="0" smtClean="0"/>
              <a:t>access gaps for essential/life saving medicines: escalating prices in high income countries; high prices in low/middle income countries.....</a:t>
            </a:r>
          </a:p>
          <a:p>
            <a:pPr marL="457200" indent="-457200"/>
            <a:r>
              <a:rPr lang="en-US" dirty="0" smtClean="0"/>
              <a:t>Non-alignment between social priorities and business model. Market based model leaves key gaps.</a:t>
            </a:r>
          </a:p>
          <a:p>
            <a:pPr marL="0" indent="0">
              <a:buNone/>
            </a:pPr>
            <a:endParaRPr lang="en-US" dirty="0" smtClean="0"/>
          </a:p>
          <a:p>
            <a:pPr marL="457200" indent="-457200"/>
            <a:r>
              <a:rPr lang="en-US" dirty="0"/>
              <a:t>U</a:t>
            </a:r>
            <a:r>
              <a:rPr lang="en-US" dirty="0" smtClean="0"/>
              <a:t>niversal health coverage not in place in many countries</a:t>
            </a:r>
            <a:endParaRPr lang="en-US" dirty="0"/>
          </a:p>
        </p:txBody>
      </p:sp>
    </p:spTree>
    <p:extLst>
      <p:ext uri="{BB962C8B-B14F-4D97-AF65-F5344CB8AC3E}">
        <p14:creationId xmlns:p14="http://schemas.microsoft.com/office/powerpoint/2010/main" val="18334514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Trade and Health: New trends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21</a:t>
            </a:r>
            <a:r>
              <a:rPr lang="en-US" baseline="30000" dirty="0" smtClean="0"/>
              <a:t>st</a:t>
            </a:r>
            <a:r>
              <a:rPr lang="en-US" dirty="0" smtClean="0"/>
              <a:t> century agreements: Bilateral and regional ‘Trade and Investment Agreements’ such as TPP and TTIP </a:t>
            </a:r>
          </a:p>
          <a:p>
            <a:pPr marL="0" indent="0">
              <a:buNone/>
            </a:pPr>
            <a:endParaRPr lang="en-US" dirty="0" smtClean="0"/>
          </a:p>
          <a:p>
            <a:r>
              <a:rPr lang="en-US" dirty="0" smtClean="0"/>
              <a:t>Broad scope – 21</a:t>
            </a:r>
            <a:r>
              <a:rPr lang="en-US" baseline="30000" dirty="0" smtClean="0"/>
              <a:t>st</a:t>
            </a:r>
            <a:r>
              <a:rPr lang="en-US" dirty="0" smtClean="0"/>
              <a:t> century agreements are </a:t>
            </a:r>
          </a:p>
          <a:p>
            <a:pPr lvl="1"/>
            <a:r>
              <a:rPr lang="en-US" dirty="0" smtClean="0"/>
              <a:t>GATT: limited focus tariffs and quotas;</a:t>
            </a:r>
          </a:p>
          <a:p>
            <a:pPr lvl="1"/>
            <a:r>
              <a:rPr lang="en-US" dirty="0" smtClean="0"/>
              <a:t>WTO: expansion from tariffs/quotas</a:t>
            </a:r>
            <a:r>
              <a:rPr lang="en-US" dirty="0"/>
              <a:t> </a:t>
            </a:r>
            <a:r>
              <a:rPr lang="en-US" dirty="0" smtClean="0"/>
              <a:t>to food safety, intellectual property, services</a:t>
            </a:r>
          </a:p>
          <a:p>
            <a:pPr lvl="1"/>
            <a:r>
              <a:rPr lang="en-US" dirty="0" smtClean="0"/>
              <a:t>TIAs: broader scope –public procurement, state owned enterprises, labor, environment, dispute settlement</a:t>
            </a:r>
          </a:p>
          <a:p>
            <a:r>
              <a:rPr lang="en-US" dirty="0" smtClean="0"/>
              <a:t>Reduce policy space of national governments</a:t>
            </a:r>
            <a:endParaRPr lang="en-US" dirty="0"/>
          </a:p>
        </p:txBody>
      </p:sp>
    </p:spTree>
    <p:extLst>
      <p:ext uri="{BB962C8B-B14F-4D97-AF65-F5344CB8AC3E}">
        <p14:creationId xmlns:p14="http://schemas.microsoft.com/office/powerpoint/2010/main" val="8955968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Reducing policy space </a:t>
            </a:r>
            <a:endParaRPr lang="en-US" dirty="0"/>
          </a:p>
        </p:txBody>
      </p:sp>
      <p:sp>
        <p:nvSpPr>
          <p:cNvPr id="3" name="Content Placeholder 2"/>
          <p:cNvSpPr>
            <a:spLocks noGrp="1"/>
          </p:cNvSpPr>
          <p:nvPr>
            <p:ph idx="1"/>
          </p:nvPr>
        </p:nvSpPr>
        <p:spPr/>
        <p:txBody>
          <a:bodyPr>
            <a:normAutofit lnSpcReduction="10000"/>
          </a:bodyPr>
          <a:lstStyle/>
          <a:p>
            <a:r>
              <a:rPr lang="en-US" dirty="0" smtClean="0"/>
              <a:t>Intellectual property – stronger “TRIPS plus” measures – </a:t>
            </a:r>
            <a:r>
              <a:rPr lang="en-US" dirty="0" err="1" smtClean="0"/>
              <a:t>evergreening</a:t>
            </a:r>
            <a:r>
              <a:rPr lang="en-US" dirty="0" smtClean="0"/>
              <a:t>, data exclusivity....</a:t>
            </a:r>
          </a:p>
          <a:p>
            <a:pPr lvl="1"/>
            <a:r>
              <a:rPr lang="en-US" dirty="0" smtClean="0"/>
              <a:t>IP with 2 conflicting social objectives - an incentive to innovation and constraint to diffusion of benefits</a:t>
            </a:r>
          </a:p>
          <a:p>
            <a:pPr lvl="1"/>
            <a:r>
              <a:rPr lang="en-US" dirty="0" smtClean="0"/>
              <a:t>IP as temp monopoly to be managed: flexibilities in TRIPS, Doha Declaration</a:t>
            </a:r>
          </a:p>
          <a:p>
            <a:pPr lvl="1"/>
            <a:r>
              <a:rPr lang="en-US" dirty="0" smtClean="0"/>
              <a:t>TRIPs flexibilities, price cuts, generics – HIV anti-</a:t>
            </a:r>
            <a:r>
              <a:rPr lang="en-US" dirty="0" err="1" smtClean="0"/>
              <a:t>retrovirals</a:t>
            </a:r>
            <a:r>
              <a:rPr lang="en-US" dirty="0" smtClean="0"/>
              <a:t> drop in cost from $15,000 to $100 – expanded access for millions </a:t>
            </a:r>
          </a:p>
          <a:p>
            <a:endParaRPr lang="en-US" dirty="0" smtClean="0"/>
          </a:p>
          <a:p>
            <a:endParaRPr lang="en-US" dirty="0"/>
          </a:p>
        </p:txBody>
      </p:sp>
    </p:spTree>
    <p:extLst>
      <p:ext uri="{BB962C8B-B14F-4D97-AF65-F5344CB8AC3E}">
        <p14:creationId xmlns:p14="http://schemas.microsoft.com/office/powerpoint/2010/main" val="2717766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Public procurement </a:t>
            </a:r>
          </a:p>
          <a:p>
            <a:r>
              <a:rPr lang="en-US" dirty="0" smtClean="0"/>
              <a:t>Management of prices</a:t>
            </a:r>
          </a:p>
          <a:p>
            <a:r>
              <a:rPr lang="en-US" dirty="0" smtClean="0"/>
              <a:t>Public hospitals</a:t>
            </a:r>
          </a:p>
          <a:p>
            <a:endParaRPr lang="en-US" dirty="0" smtClean="0"/>
          </a:p>
        </p:txBody>
      </p:sp>
    </p:spTree>
    <p:extLst>
      <p:ext uri="{BB962C8B-B14F-4D97-AF65-F5344CB8AC3E}">
        <p14:creationId xmlns:p14="http://schemas.microsoft.com/office/powerpoint/2010/main" val="2334580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space</a:t>
            </a:r>
            <a:endParaRPr lang="en-US" dirty="0"/>
          </a:p>
        </p:txBody>
      </p:sp>
      <p:sp>
        <p:nvSpPr>
          <p:cNvPr id="3" name="Content Placeholder 2"/>
          <p:cNvSpPr>
            <a:spLocks noGrp="1"/>
          </p:cNvSpPr>
          <p:nvPr>
            <p:ph idx="1"/>
          </p:nvPr>
        </p:nvSpPr>
        <p:spPr/>
        <p:txBody>
          <a:bodyPr/>
          <a:lstStyle/>
          <a:p>
            <a:r>
              <a:rPr lang="en-US" dirty="0" smtClean="0"/>
              <a:t>ISDS/dispute settlement leading to</a:t>
            </a:r>
          </a:p>
          <a:p>
            <a:endParaRPr lang="en-US" dirty="0" smtClean="0"/>
          </a:p>
          <a:p>
            <a:r>
              <a:rPr lang="en-US" dirty="0" smtClean="0"/>
              <a:t>sets up special tribunals outside of national judicial system; foreign corporations challenge national laws (challenge tobacco control; </a:t>
            </a:r>
          </a:p>
          <a:p>
            <a:endParaRPr lang="en-US" dirty="0" smtClean="0"/>
          </a:p>
          <a:p>
            <a:pPr marL="0" indent="0">
              <a:buNone/>
            </a:pPr>
            <a:endParaRPr lang="en-US" dirty="0"/>
          </a:p>
        </p:txBody>
      </p:sp>
    </p:spTree>
    <p:extLst>
      <p:ext uri="{BB962C8B-B14F-4D97-AF65-F5344CB8AC3E}">
        <p14:creationId xmlns:p14="http://schemas.microsoft.com/office/powerpoint/2010/main" val="24785266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economy</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679595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 explore and develop alternatives – push, pull, pooling</a:t>
            </a:r>
            <a:endParaRPr lang="en-US" dirty="0"/>
          </a:p>
        </p:txBody>
      </p:sp>
      <p:sp>
        <p:nvSpPr>
          <p:cNvPr id="3" name="Content Placeholder 2"/>
          <p:cNvSpPr>
            <a:spLocks noGrp="1"/>
          </p:cNvSpPr>
          <p:nvPr>
            <p:ph idx="1"/>
          </p:nvPr>
        </p:nvSpPr>
        <p:spPr/>
        <p:txBody>
          <a:bodyPr>
            <a:normAutofit/>
          </a:bodyPr>
          <a:lstStyle/>
          <a:p>
            <a:r>
              <a:rPr lang="en-US" dirty="0" smtClean="0"/>
              <a:t>Alternative model of financing biomedical innovation/ </a:t>
            </a:r>
            <a:r>
              <a:rPr lang="en-US" dirty="0" err="1" smtClean="0"/>
              <a:t>Delinkage</a:t>
            </a:r>
            <a:r>
              <a:rPr lang="en-US" dirty="0" smtClean="0"/>
              <a:t> from charging high prices</a:t>
            </a:r>
          </a:p>
          <a:p>
            <a:r>
              <a:rPr lang="en-US" dirty="0" smtClean="0"/>
              <a:t>Stronger public financing – R&amp;D treaty and priority setting</a:t>
            </a:r>
          </a:p>
          <a:p>
            <a:r>
              <a:rPr lang="en-US" dirty="0" smtClean="0"/>
              <a:t>Prizes</a:t>
            </a:r>
          </a:p>
          <a:p>
            <a:r>
              <a:rPr lang="en-US" dirty="0" smtClean="0"/>
              <a:t>Patent pools</a:t>
            </a:r>
          </a:p>
          <a:p>
            <a:r>
              <a:rPr lang="en-US" dirty="0" smtClean="0"/>
              <a:t>Open source</a:t>
            </a:r>
          </a:p>
        </p:txBody>
      </p:sp>
    </p:spTree>
    <p:extLst>
      <p:ext uri="{BB962C8B-B14F-4D97-AF65-F5344CB8AC3E}">
        <p14:creationId xmlns:p14="http://schemas.microsoft.com/office/powerpoint/2010/main" val="2167869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Political economy of trade negotiations</a:t>
            </a:r>
            <a:endParaRPr lang="en-US" dirty="0"/>
          </a:p>
        </p:txBody>
      </p:sp>
      <p:sp>
        <p:nvSpPr>
          <p:cNvPr id="3" name="Content Placeholder 2"/>
          <p:cNvSpPr>
            <a:spLocks noGrp="1"/>
          </p:cNvSpPr>
          <p:nvPr>
            <p:ph idx="1"/>
          </p:nvPr>
        </p:nvSpPr>
        <p:spPr/>
        <p:txBody>
          <a:bodyPr>
            <a:normAutofit/>
          </a:bodyPr>
          <a:lstStyle/>
          <a:p>
            <a:r>
              <a:rPr lang="en-US" dirty="0" smtClean="0"/>
              <a:t>Countries with diverse interests, asymmetry of power</a:t>
            </a:r>
          </a:p>
          <a:p>
            <a:r>
              <a:rPr lang="en-US" dirty="0" smtClean="0"/>
              <a:t>Power in resources, design of institutions, invisible means like setting agendas keeping out </a:t>
            </a:r>
            <a:r>
              <a:rPr lang="en-US" dirty="0" err="1" smtClean="0"/>
              <a:t>unfavored</a:t>
            </a:r>
            <a:r>
              <a:rPr lang="en-US" dirty="0" smtClean="0"/>
              <a:t> issues.</a:t>
            </a:r>
          </a:p>
        </p:txBody>
      </p:sp>
    </p:spTree>
    <p:extLst>
      <p:ext uri="{BB962C8B-B14F-4D97-AF65-F5344CB8AC3E}">
        <p14:creationId xmlns:p14="http://schemas.microsoft.com/office/powerpoint/2010/main" val="1546807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t>Key points</a:t>
            </a:r>
            <a:endParaRPr lang="en-US" sz="3200" b="1" dirty="0"/>
          </a:p>
        </p:txBody>
      </p:sp>
      <p:sp>
        <p:nvSpPr>
          <p:cNvPr id="3" name="Content Placeholder 2"/>
          <p:cNvSpPr>
            <a:spLocks noGrp="1"/>
          </p:cNvSpPr>
          <p:nvPr>
            <p:ph idx="1"/>
          </p:nvPr>
        </p:nvSpPr>
        <p:spPr/>
        <p:txBody>
          <a:bodyPr>
            <a:normAutofit fontScale="70000" lnSpcReduction="20000"/>
          </a:bodyPr>
          <a:lstStyle/>
          <a:p>
            <a:r>
              <a:rPr lang="en-US" dirty="0" smtClean="0"/>
              <a:t>Achieving the SDG goals 2 (hunger) and 3 (health) will require global trade and investment rules that protect health and food security priorities. </a:t>
            </a:r>
          </a:p>
          <a:p>
            <a:pPr marL="0" indent="0">
              <a:buNone/>
            </a:pPr>
            <a:endParaRPr lang="en-US" dirty="0" smtClean="0"/>
          </a:p>
          <a:p>
            <a:r>
              <a:rPr lang="en-US" dirty="0" smtClean="0"/>
              <a:t>Trade and investment are consistent with social goals but policy measures can sometimes conflict – essential public policy question.</a:t>
            </a:r>
          </a:p>
          <a:p>
            <a:pPr marL="0" indent="0">
              <a:buNone/>
            </a:pPr>
            <a:endParaRPr lang="en-US" dirty="0" smtClean="0"/>
          </a:p>
          <a:p>
            <a:r>
              <a:rPr lang="en-US" dirty="0" smtClean="0"/>
              <a:t>Why trade and investment agreements? They contain provisions that limit the range of policies possible to protect health, ensure food security – </a:t>
            </a:r>
            <a:r>
              <a:rPr lang="en-US" dirty="0" smtClean="0">
                <a:solidFill>
                  <a:srgbClr val="FF0000"/>
                </a:solidFill>
              </a:rPr>
              <a:t>‘can reduce policy space’, effect ‘regulatory chill’</a:t>
            </a:r>
            <a:r>
              <a:rPr lang="en-US" dirty="0" smtClean="0"/>
              <a:t>.</a:t>
            </a:r>
          </a:p>
          <a:p>
            <a:pPr marL="0" indent="0">
              <a:buNone/>
            </a:pPr>
            <a:endParaRPr lang="en-US" dirty="0" smtClean="0"/>
          </a:p>
          <a:p>
            <a:r>
              <a:rPr lang="en-US" dirty="0" smtClean="0"/>
              <a:t>Political origins of health inequality – formulation and implementation by actors with diverse interests and priorities, and asymmetries in political and economic power.</a:t>
            </a:r>
          </a:p>
          <a:p>
            <a:endParaRPr lang="en-US" dirty="0"/>
          </a:p>
        </p:txBody>
      </p:sp>
    </p:spTree>
    <p:extLst>
      <p:ext uri="{BB962C8B-B14F-4D97-AF65-F5344CB8AC3E}">
        <p14:creationId xmlns:p14="http://schemas.microsoft.com/office/powerpoint/2010/main" val="37569327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smtClean="0"/>
              <a:t>Trade/investment interests trump </a:t>
            </a:r>
            <a:br>
              <a:rPr lang="en-US" sz="3100" b="1" dirty="0" smtClean="0"/>
            </a:br>
            <a:r>
              <a:rPr lang="en-US" sz="3100" b="1" dirty="0" smtClean="0"/>
              <a:t>health and food security priorities</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negotiations – e.g. 85% advisory committee members in the US TPP negotiations from industry; 50% in EU advisory group</a:t>
            </a:r>
          </a:p>
          <a:p>
            <a:pPr marL="0" indent="0">
              <a:buNone/>
            </a:pPr>
            <a:endParaRPr lang="en-US" dirty="0" smtClean="0"/>
          </a:p>
          <a:p>
            <a:r>
              <a:rPr lang="en-US" dirty="0" smtClean="0"/>
              <a:t>implementation – retaliation for use of TRIPS flexibilities</a:t>
            </a:r>
          </a:p>
          <a:p>
            <a:pPr marL="0" indent="0">
              <a:buNone/>
            </a:pPr>
            <a:endParaRPr lang="en-US" dirty="0" smtClean="0"/>
          </a:p>
          <a:p>
            <a:r>
              <a:rPr lang="en-US" dirty="0" smtClean="0"/>
              <a:t>dispute settlement – 40 cases in 2010 in WTO board - ‘necessary to protect human, animal or plant life or health’ : only one case prevailed in favor of social priorities.3</a:t>
            </a:r>
          </a:p>
          <a:p>
            <a:endParaRPr lang="en-US" dirty="0"/>
          </a:p>
        </p:txBody>
      </p:sp>
    </p:spTree>
    <p:extLst>
      <p:ext uri="{BB962C8B-B14F-4D97-AF65-F5344CB8AC3E}">
        <p14:creationId xmlns:p14="http://schemas.microsoft.com/office/powerpoint/2010/main" val="32674769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Resist TIA measures that conflict with social objectives</a:t>
            </a:r>
          </a:p>
          <a:p>
            <a:r>
              <a:rPr lang="en-US" dirty="0" smtClean="0"/>
              <a:t>Promote multilateralism</a:t>
            </a:r>
          </a:p>
          <a:p>
            <a:r>
              <a:rPr lang="en-US" dirty="0" smtClean="0"/>
              <a:t>Brazil</a:t>
            </a:r>
            <a:r>
              <a:rPr lang="en-US" dirty="0"/>
              <a:t> </a:t>
            </a:r>
            <a:r>
              <a:rPr lang="en-US" dirty="0" smtClean="0"/>
              <a:t>as leader in sustainable </a:t>
            </a:r>
            <a:r>
              <a:rPr lang="en-US" smtClean="0"/>
              <a:t>development in </a:t>
            </a:r>
            <a:r>
              <a:rPr lang="en-US" dirty="0" smtClean="0"/>
              <a:t>global </a:t>
            </a:r>
            <a:r>
              <a:rPr lang="en-US" dirty="0" err="1" smtClean="0"/>
              <a:t>fora</a:t>
            </a:r>
            <a:r>
              <a:rPr lang="en-US" dirty="0" smtClean="0"/>
              <a:t>. </a:t>
            </a:r>
          </a:p>
        </p:txBody>
      </p:sp>
    </p:spTree>
    <p:extLst>
      <p:ext uri="{BB962C8B-B14F-4D97-AF65-F5344CB8AC3E}">
        <p14:creationId xmlns:p14="http://schemas.microsoft.com/office/powerpoint/2010/main" val="1703756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“Trade rules must be shaped around the food security policies that developing countries need, rather than policies having to tiptoe around WTO rules,” </a:t>
            </a:r>
            <a:endParaRPr lang="en-US" dirty="0" smtClean="0"/>
          </a:p>
          <a:p>
            <a:pPr marL="0" indent="0">
              <a:buNone/>
            </a:pPr>
            <a:endParaRPr lang="en-US" dirty="0"/>
          </a:p>
          <a:p>
            <a:pPr marL="0" indent="0">
              <a:buNone/>
            </a:pPr>
            <a:r>
              <a:rPr lang="en-US" dirty="0" smtClean="0"/>
              <a:t>Ms</a:t>
            </a:r>
            <a:r>
              <a:rPr lang="en-US" dirty="0"/>
              <a:t>. </a:t>
            </a:r>
            <a:r>
              <a:rPr lang="en-US" dirty="0" err="1" smtClean="0"/>
              <a:t>Elver</a:t>
            </a:r>
            <a:r>
              <a:rPr lang="en-US" dirty="0" smtClean="0"/>
              <a:t>, Special Rapporteur on the Right to Food, WTO Ministerial Meeting, 2015</a:t>
            </a:r>
            <a:endParaRPr lang="en-US" dirty="0"/>
          </a:p>
        </p:txBody>
      </p:sp>
    </p:spTree>
    <p:extLst>
      <p:ext uri="{BB962C8B-B14F-4D97-AF65-F5344CB8AC3E}">
        <p14:creationId xmlns:p14="http://schemas.microsoft.com/office/powerpoint/2010/main" val="3073643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Food insecurity: global situation</a:t>
            </a:r>
            <a:endParaRPr lang="en-US" b="1" dirty="0"/>
          </a:p>
        </p:txBody>
      </p:sp>
      <p:sp>
        <p:nvSpPr>
          <p:cNvPr id="3" name="Content Placeholder 2"/>
          <p:cNvSpPr>
            <a:spLocks noGrp="1"/>
          </p:cNvSpPr>
          <p:nvPr>
            <p:ph idx="1"/>
          </p:nvPr>
        </p:nvSpPr>
        <p:spPr/>
        <p:txBody>
          <a:bodyPr>
            <a:normAutofit fontScale="62500" lnSpcReduction="20000"/>
          </a:bodyPr>
          <a:lstStyle/>
          <a:p>
            <a:r>
              <a:rPr lang="en-US" dirty="0" smtClean="0"/>
              <a:t>795</a:t>
            </a:r>
            <a:r>
              <a:rPr lang="en-US" dirty="0" smtClean="0"/>
              <a:t> </a:t>
            </a:r>
            <a:r>
              <a:rPr lang="en-US" dirty="0" smtClean="0"/>
              <a:t>million undernourished (12% or 1 in 8) – declined from 19% 2011/13 </a:t>
            </a:r>
          </a:p>
          <a:p>
            <a:pPr marL="0" indent="0">
              <a:buNone/>
            </a:pPr>
            <a:endParaRPr lang="en-US" dirty="0" smtClean="0"/>
          </a:p>
          <a:p>
            <a:r>
              <a:rPr lang="en-US" dirty="0" smtClean="0"/>
              <a:t>26% children under 5 stunted (1 in 4) </a:t>
            </a:r>
          </a:p>
          <a:p>
            <a:pPr marL="0" indent="0">
              <a:buNone/>
            </a:pPr>
            <a:endParaRPr lang="en-US" dirty="0" smtClean="0"/>
          </a:p>
          <a:p>
            <a:r>
              <a:rPr lang="en-US" dirty="0" smtClean="0"/>
              <a:t>2 billion micronutrient deficiencies (iron, vitamin A, zinc, iron..)</a:t>
            </a:r>
          </a:p>
          <a:p>
            <a:pPr marL="0" indent="0">
              <a:buNone/>
            </a:pPr>
            <a:endParaRPr lang="en-US" dirty="0" smtClean="0"/>
          </a:p>
          <a:p>
            <a:r>
              <a:rPr lang="en-US" dirty="0" smtClean="0"/>
              <a:t>national household surveys reveal crisis of households unable to meet their food needs in rich countries and poor:</a:t>
            </a:r>
          </a:p>
          <a:p>
            <a:pPr marL="457200" lvl="1" indent="0">
              <a:buNone/>
            </a:pPr>
            <a:r>
              <a:rPr lang="en-US" dirty="0" smtClean="0"/>
              <a:t> – USDA 2012 – 15% (17.6 million) households;</a:t>
            </a:r>
          </a:p>
          <a:p>
            <a:pPr lvl="1">
              <a:buFontTx/>
              <a:buChar char="-"/>
            </a:pPr>
            <a:r>
              <a:rPr lang="en-US" dirty="0" smtClean="0"/>
              <a:t>South Africa 2012 – 54% experiencing hunger or at risk, 27% children stunted.</a:t>
            </a:r>
          </a:p>
          <a:p>
            <a:pPr lvl="1">
              <a:buFontTx/>
              <a:buChar char="-"/>
            </a:pPr>
            <a:r>
              <a:rPr lang="en-US" dirty="0" smtClean="0"/>
              <a:t>South Africa AFSUN survey of low income households in 11 cities 2008 – 77% moderately or severely food insecure</a:t>
            </a:r>
          </a:p>
          <a:p>
            <a:pPr lvl="1">
              <a:buFontTx/>
              <a:buChar char="-"/>
            </a:pPr>
            <a:endParaRPr lang="en-US" dirty="0"/>
          </a:p>
          <a:p>
            <a:r>
              <a:rPr lang="en-US" dirty="0" smtClean="0"/>
              <a:t>obesity on the rise in rich countries and poor: 7% worldwide (5% in 1990). </a:t>
            </a:r>
          </a:p>
        </p:txBody>
      </p:sp>
    </p:spTree>
    <p:extLst>
      <p:ext uri="{BB962C8B-B14F-4D97-AF65-F5344CB8AC3E}">
        <p14:creationId xmlns:p14="http://schemas.microsoft.com/office/powerpoint/2010/main" val="416431580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Hunger – access not supply problem</a:t>
            </a:r>
            <a:endParaRPr lang="en-US" b="1"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a:t>Hunger is “people not </a:t>
            </a:r>
            <a:r>
              <a:rPr lang="en-US" i="1" dirty="0"/>
              <a:t>having</a:t>
            </a:r>
            <a:r>
              <a:rPr lang="en-US" dirty="0"/>
              <a:t> enough food to eat. It is not the characteristic of </a:t>
            </a:r>
            <a:r>
              <a:rPr lang="en-US" i="1" dirty="0"/>
              <a:t>there not being</a:t>
            </a:r>
            <a:r>
              <a:rPr lang="en-US" dirty="0"/>
              <a:t> enough food to eat.” </a:t>
            </a:r>
            <a:r>
              <a:rPr lang="en-US" dirty="0" smtClean="0"/>
              <a:t>(</a:t>
            </a:r>
            <a:r>
              <a:rPr lang="en-US" dirty="0" err="1"/>
              <a:t>Amartya</a:t>
            </a:r>
            <a:r>
              <a:rPr lang="en-US" dirty="0"/>
              <a:t> </a:t>
            </a:r>
            <a:r>
              <a:rPr lang="en-US" dirty="0" err="1"/>
              <a:t>Sen</a:t>
            </a:r>
            <a:r>
              <a:rPr lang="en-US" dirty="0"/>
              <a:t> 1982</a:t>
            </a:r>
            <a:r>
              <a:rPr lang="en-US" dirty="0" smtClean="0"/>
              <a:t>)</a:t>
            </a:r>
          </a:p>
          <a:p>
            <a:pPr marL="0" indent="0" algn="r">
              <a:buNone/>
            </a:pPr>
            <a:endParaRPr lang="en-US" dirty="0"/>
          </a:p>
          <a:p>
            <a:pPr marL="0" indent="0">
              <a:buNone/>
            </a:pPr>
            <a:r>
              <a:rPr lang="en-US" dirty="0" smtClean="0"/>
              <a:t>Hunger is when people have lost entitlements – means to gain ownership over food, through: </a:t>
            </a:r>
          </a:p>
          <a:p>
            <a:r>
              <a:rPr lang="en-US" dirty="0" smtClean="0"/>
              <a:t>own production</a:t>
            </a:r>
          </a:p>
          <a:p>
            <a:r>
              <a:rPr lang="en-US" dirty="0" smtClean="0"/>
              <a:t>wage exchange</a:t>
            </a:r>
          </a:p>
          <a:p>
            <a:r>
              <a:rPr lang="en-US" dirty="0" smtClean="0"/>
              <a:t>social </a:t>
            </a:r>
            <a:r>
              <a:rPr lang="en-US" dirty="0" smtClean="0"/>
              <a:t>transfers</a:t>
            </a:r>
          </a:p>
          <a:p>
            <a:pPr marL="0" indent="0">
              <a:buNone/>
            </a:pPr>
            <a:endParaRPr lang="en-US" dirty="0"/>
          </a:p>
          <a:p>
            <a:pPr marL="0" indent="0">
              <a:buNone/>
            </a:pPr>
            <a:r>
              <a:rPr lang="en-US" dirty="0" smtClean="0"/>
              <a:t>National policy for food security: reinforce the above. Increasing production helps but is not sufficient (paradox of plenty)</a:t>
            </a:r>
          </a:p>
          <a:p>
            <a:endParaRPr lang="en-US" dirty="0"/>
          </a:p>
          <a:p>
            <a:pPr marL="0" indent="0">
              <a:buNone/>
            </a:pPr>
            <a:endParaRPr lang="en-US" dirty="0" smtClean="0"/>
          </a:p>
          <a:p>
            <a:endParaRPr lang="en-US" dirty="0"/>
          </a:p>
          <a:p>
            <a:endParaRPr lang="en-US" dirty="0" smtClean="0"/>
          </a:p>
          <a:p>
            <a:endParaRPr lang="en-US" dirty="0" smtClean="0"/>
          </a:p>
          <a:p>
            <a:endParaRPr lang="en-US" dirty="0"/>
          </a:p>
        </p:txBody>
      </p:sp>
    </p:spTree>
    <p:extLst>
      <p:ext uri="{BB962C8B-B14F-4D97-AF65-F5344CB8AC3E}">
        <p14:creationId xmlns:p14="http://schemas.microsoft.com/office/powerpoint/2010/main" val="713615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t>Global drivers: new threats from shifting market, biophysical and institutional environments</a:t>
            </a:r>
            <a:endParaRPr lang="en-US" sz="2800" b="1" dirty="0"/>
          </a:p>
        </p:txBody>
      </p:sp>
      <p:sp>
        <p:nvSpPr>
          <p:cNvPr id="3" name="Content Placeholder 2"/>
          <p:cNvSpPr>
            <a:spLocks noGrp="1"/>
          </p:cNvSpPr>
          <p:nvPr>
            <p:ph idx="1"/>
          </p:nvPr>
        </p:nvSpPr>
        <p:spPr/>
        <p:txBody>
          <a:bodyPr>
            <a:normAutofit fontScale="62500" lnSpcReduction="20000"/>
          </a:bodyPr>
          <a:lstStyle/>
          <a:p>
            <a:pPr marL="0" indent="0">
              <a:buNone/>
            </a:pPr>
            <a:r>
              <a:rPr lang="en-US" b="1" dirty="0" smtClean="0"/>
              <a:t>Shifts in markets</a:t>
            </a:r>
          </a:p>
          <a:p>
            <a:r>
              <a:rPr lang="en-US" dirty="0" smtClean="0"/>
              <a:t>volatile and higher world market prices: shift from abundant production and low prices in 1970s-90s to volatile prices and constraints to production in 2000’s</a:t>
            </a:r>
          </a:p>
          <a:p>
            <a:pPr marL="0" indent="0">
              <a:buNone/>
            </a:pPr>
            <a:endParaRPr lang="en-US" dirty="0"/>
          </a:p>
          <a:p>
            <a:r>
              <a:rPr lang="en-US" dirty="0" err="1"/>
              <a:t>Financialisation</a:t>
            </a:r>
            <a:r>
              <a:rPr lang="en-US" dirty="0" smtClean="0"/>
              <a:t>: shifts </a:t>
            </a:r>
            <a:r>
              <a:rPr lang="en-US" dirty="0"/>
              <a:t>in actors and instruments e.g. futures markets, institutional investors. Speculative activities as a driver of price hikes. </a:t>
            </a:r>
            <a:endParaRPr lang="en-US" dirty="0" smtClean="0"/>
          </a:p>
          <a:p>
            <a:pPr marL="0" indent="0">
              <a:buNone/>
            </a:pPr>
            <a:endParaRPr lang="en-US" dirty="0" smtClean="0"/>
          </a:p>
          <a:p>
            <a:r>
              <a:rPr lang="en-US" dirty="0" smtClean="0"/>
              <a:t>Foreign investments in land: can have positive benefits for aggregate production (expansion of cultivated land) but also to dislocation and competition for land. </a:t>
            </a:r>
          </a:p>
          <a:p>
            <a:pPr marL="0" indent="0">
              <a:buNone/>
            </a:pPr>
            <a:endParaRPr lang="en-US" dirty="0" smtClean="0"/>
          </a:p>
          <a:p>
            <a:r>
              <a:rPr lang="en-US" dirty="0" smtClean="0"/>
              <a:t>Biofuels: Dramatic </a:t>
            </a:r>
            <a:r>
              <a:rPr lang="en-US" dirty="0"/>
              <a:t>increase in US, EU, Brazil, China, India. Facilitated by massive public support – subsidies, tax exemptions, mandates</a:t>
            </a:r>
          </a:p>
          <a:p>
            <a:pPr marL="0" indent="0">
              <a:buNone/>
            </a:pPr>
            <a:r>
              <a:rPr lang="en-US" dirty="0" smtClean="0"/>
              <a:t> </a:t>
            </a:r>
            <a:endParaRPr lang="en-US" dirty="0"/>
          </a:p>
          <a:p>
            <a:pPr marL="0" indent="0">
              <a:buNone/>
            </a:pPr>
            <a:endParaRPr lang="en-US" dirty="0" smtClean="0"/>
          </a:p>
        </p:txBody>
      </p:sp>
    </p:spTree>
    <p:extLst>
      <p:ext uri="{BB962C8B-B14F-4D97-AF65-F5344CB8AC3E}">
        <p14:creationId xmlns:p14="http://schemas.microsoft.com/office/powerpoint/2010/main" val="445783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59053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Global drivers (cont’d)</a:t>
            </a:r>
            <a:endParaRPr lang="en-US" b="1" dirty="0"/>
          </a:p>
        </p:txBody>
      </p:sp>
      <p:sp>
        <p:nvSpPr>
          <p:cNvPr id="3" name="Content Placeholder 2"/>
          <p:cNvSpPr>
            <a:spLocks noGrp="1"/>
          </p:cNvSpPr>
          <p:nvPr>
            <p:ph idx="1"/>
          </p:nvPr>
        </p:nvSpPr>
        <p:spPr/>
        <p:txBody>
          <a:bodyPr>
            <a:normAutofit fontScale="47500" lnSpcReduction="20000"/>
          </a:bodyPr>
          <a:lstStyle/>
          <a:p>
            <a:pPr marL="0" indent="0">
              <a:buNone/>
            </a:pPr>
            <a:r>
              <a:rPr lang="en-US" b="1" dirty="0" smtClean="0"/>
              <a:t>Shifts in biophysical environment</a:t>
            </a:r>
          </a:p>
          <a:p>
            <a:pPr marL="0" indent="0">
              <a:buNone/>
            </a:pPr>
            <a:endParaRPr lang="en-US" b="1" dirty="0"/>
          </a:p>
          <a:p>
            <a:r>
              <a:rPr lang="en-US" dirty="0" smtClean="0"/>
              <a:t>Climate change: Rising temperatures, changing precipitation patterns, extreme weather events can lead to crop failures, yield losses, encourage pests and weed.  Studies consistently show yield and production losses for wheat, rice and maize in the most food insecure regions (S Asia and </a:t>
            </a:r>
            <a:r>
              <a:rPr lang="en-US" dirty="0" err="1" smtClean="0"/>
              <a:t>Sub-saharan</a:t>
            </a:r>
            <a:r>
              <a:rPr lang="en-US" dirty="0" smtClean="0"/>
              <a:t> Africa).  IFPRI estimates child malnutrition could increase by 20% by 2050.</a:t>
            </a:r>
          </a:p>
          <a:p>
            <a:endParaRPr lang="en-US" dirty="0" smtClean="0"/>
          </a:p>
          <a:p>
            <a:pPr marL="0" indent="0">
              <a:buNone/>
            </a:pPr>
            <a:endParaRPr lang="en-US" dirty="0"/>
          </a:p>
          <a:p>
            <a:pPr marL="0" indent="0">
              <a:buNone/>
            </a:pPr>
            <a:r>
              <a:rPr lang="en-US" b="1" dirty="0"/>
              <a:t>Shifts in institutions/policy environment</a:t>
            </a:r>
          </a:p>
          <a:p>
            <a:r>
              <a:rPr lang="en-US" dirty="0"/>
              <a:t>Liberalization of </a:t>
            </a:r>
            <a:r>
              <a:rPr lang="en-US" dirty="0" err="1"/>
              <a:t>ag</a:t>
            </a:r>
            <a:r>
              <a:rPr lang="en-US" dirty="0"/>
              <a:t> policy in developing countries: retreat of state support 80’s/90’s: disinvestment in research, infrastructure, services, marketing, </a:t>
            </a:r>
            <a:r>
              <a:rPr lang="en-US" dirty="0" err="1"/>
              <a:t>etc</a:t>
            </a:r>
            <a:r>
              <a:rPr lang="en-US" dirty="0"/>
              <a:t>,  decline in international aid, market oriented reforms of domestic policy frameworks. Contrasts with entrenched </a:t>
            </a:r>
            <a:r>
              <a:rPr lang="en-US" dirty="0" err="1"/>
              <a:t>ag</a:t>
            </a:r>
            <a:r>
              <a:rPr lang="en-US" dirty="0"/>
              <a:t> policy in Europe, North America, Japan aimed at maintaining rural livelihoods in face of falling prices, set in 1970s environment of falling prices</a:t>
            </a:r>
            <a:r>
              <a:rPr lang="en-US" dirty="0" smtClean="0"/>
              <a:t>.</a:t>
            </a:r>
          </a:p>
          <a:p>
            <a:pPr marL="0" indent="0">
              <a:buNone/>
            </a:pPr>
            <a:endParaRPr lang="en-US" dirty="0"/>
          </a:p>
          <a:p>
            <a:r>
              <a:rPr lang="en-US" dirty="0"/>
              <a:t>Liberalization of trade policy: shifts away from food crops to cash crops, pressure on domestic production, increasing reliance on imports</a:t>
            </a:r>
          </a:p>
          <a:p>
            <a:pPr marL="0" indent="0">
              <a:buNone/>
            </a:pPr>
            <a:endParaRPr lang="en-US" dirty="0"/>
          </a:p>
          <a:p>
            <a:endParaRPr lang="en-US" dirty="0" smtClean="0"/>
          </a:p>
          <a:p>
            <a:endParaRPr lang="en-US" dirty="0"/>
          </a:p>
        </p:txBody>
      </p:sp>
    </p:spTree>
    <p:extLst>
      <p:ext uri="{BB962C8B-B14F-4D97-AF65-F5344CB8AC3E}">
        <p14:creationId xmlns:p14="http://schemas.microsoft.com/office/powerpoint/2010/main" val="173057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International policy </a:t>
            </a:r>
            <a:r>
              <a:rPr lang="en-US" b="1" dirty="0" smtClean="0"/>
              <a:t>response: supply orientation</a:t>
            </a:r>
            <a:endParaRPr lang="en-US" b="1" dirty="0"/>
          </a:p>
        </p:txBody>
      </p:sp>
      <p:sp>
        <p:nvSpPr>
          <p:cNvPr id="3" name="Content Placeholder 2"/>
          <p:cNvSpPr>
            <a:spLocks noGrp="1"/>
          </p:cNvSpPr>
          <p:nvPr>
            <p:ph idx="1"/>
          </p:nvPr>
        </p:nvSpPr>
        <p:spPr/>
        <p:txBody>
          <a:bodyPr>
            <a:normAutofit fontScale="62500" lnSpcReduction="20000"/>
          </a:bodyPr>
          <a:lstStyle/>
          <a:p>
            <a:r>
              <a:rPr lang="en-US" dirty="0" smtClean="0"/>
              <a:t>Hunger, a top global priority since 2008 food crisis, reversal of neglect since the 1970’s  </a:t>
            </a:r>
          </a:p>
          <a:p>
            <a:pPr marL="0" indent="0">
              <a:buNone/>
            </a:pPr>
            <a:endParaRPr lang="en-US" dirty="0" smtClean="0"/>
          </a:p>
          <a:p>
            <a:r>
              <a:rPr lang="en-US" dirty="0" smtClean="0"/>
              <a:t>New global initiatives:</a:t>
            </a:r>
          </a:p>
          <a:p>
            <a:pPr lvl="1"/>
            <a:r>
              <a:rPr lang="en-US" dirty="0" smtClean="0"/>
              <a:t>Rockefeller/Gates Alliance for a Green Revolution in Africa (AGRA)</a:t>
            </a:r>
          </a:p>
          <a:p>
            <a:pPr lvl="1"/>
            <a:r>
              <a:rPr lang="en-US" dirty="0" smtClean="0"/>
              <a:t>G8 </a:t>
            </a:r>
            <a:r>
              <a:rPr lang="en-US" dirty="0" err="1" smtClean="0"/>
              <a:t>L’Aguila</a:t>
            </a:r>
            <a:r>
              <a:rPr lang="en-US" dirty="0" smtClean="0"/>
              <a:t> Food Security initiative </a:t>
            </a:r>
          </a:p>
          <a:p>
            <a:pPr lvl="1"/>
            <a:r>
              <a:rPr lang="en-US" dirty="0" smtClean="0"/>
              <a:t>New Alliance for Food Security and Nutrition</a:t>
            </a:r>
          </a:p>
          <a:p>
            <a:pPr lvl="1"/>
            <a:r>
              <a:rPr lang="en-US" dirty="0" smtClean="0"/>
              <a:t>Global Agriculture and Food Security Program</a:t>
            </a:r>
          </a:p>
          <a:p>
            <a:pPr lvl="1"/>
            <a:r>
              <a:rPr lang="en-US" dirty="0" smtClean="0"/>
              <a:t>Scaling Up Nutrition</a:t>
            </a:r>
          </a:p>
          <a:p>
            <a:pPr marL="457200" lvl="1" indent="0">
              <a:buNone/>
            </a:pPr>
            <a:endParaRPr lang="en-US" dirty="0" smtClean="0"/>
          </a:p>
          <a:p>
            <a:r>
              <a:rPr lang="en-US" dirty="0" err="1" smtClean="0"/>
              <a:t>Multistakeholder</a:t>
            </a:r>
            <a:r>
              <a:rPr lang="en-US" dirty="0" smtClean="0"/>
              <a:t> (donors, governments, business, civil </a:t>
            </a:r>
            <a:r>
              <a:rPr lang="en-US" dirty="0" smtClean="0"/>
              <a:t>society)</a:t>
            </a:r>
            <a:endParaRPr lang="en-US" dirty="0" smtClean="0"/>
          </a:p>
          <a:p>
            <a:pPr marL="0" indent="0">
              <a:buNone/>
            </a:pPr>
            <a:endParaRPr lang="en-US" dirty="0" smtClean="0"/>
          </a:p>
          <a:p>
            <a:r>
              <a:rPr lang="en-US" dirty="0" smtClean="0"/>
              <a:t>Strategies are outcome driven, short gain oriented, rely on technological innovations and financial innovations.  Root causes of hunger and structural constraints not the primary concern.</a:t>
            </a:r>
          </a:p>
          <a:p>
            <a:pPr lvl="1"/>
            <a:endParaRPr lang="en-US" dirty="0"/>
          </a:p>
          <a:p>
            <a:pPr marL="457200" lvl="1" indent="0">
              <a:buNone/>
            </a:pPr>
            <a:endParaRPr lang="en-US" dirty="0" smtClean="0"/>
          </a:p>
          <a:p>
            <a:pPr lvl="1"/>
            <a:endParaRPr lang="en-US" dirty="0"/>
          </a:p>
        </p:txBody>
      </p:sp>
    </p:spTree>
    <p:extLst>
      <p:ext uri="{BB962C8B-B14F-4D97-AF65-F5344CB8AC3E}">
        <p14:creationId xmlns:p14="http://schemas.microsoft.com/office/powerpoint/2010/main" val="2228505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1420</TotalTime>
  <Words>1448</Words>
  <Application>Microsoft Macintosh PowerPoint</Application>
  <PresentationFormat>On-screen Show (4:3)</PresentationFormat>
  <Paragraphs>140</Paragraphs>
  <Slides>21</Slides>
  <Notes>1</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Protecting food and health security in global trade and investment regimes</vt:lpstr>
      <vt:lpstr>Key points</vt:lpstr>
      <vt:lpstr>PowerPoint Presentation</vt:lpstr>
      <vt:lpstr>Food insecurity: global situation</vt:lpstr>
      <vt:lpstr>Hunger – access not supply problem</vt:lpstr>
      <vt:lpstr>Global drivers: new threats from shifting market, biophysical and institutional environments</vt:lpstr>
      <vt:lpstr>PowerPoint Presentation</vt:lpstr>
      <vt:lpstr>Global drivers (cont’d)</vt:lpstr>
      <vt:lpstr>International policy response: supply orientation</vt:lpstr>
      <vt:lpstr>Lessons from Brazil: comprehensive access support</vt:lpstr>
      <vt:lpstr>Trade agreements – WTO Agreement on Agricultlure and policy space</vt:lpstr>
      <vt:lpstr>HEALTH</vt:lpstr>
      <vt:lpstr>Trade and Health: New trends</vt:lpstr>
      <vt:lpstr>Reducing policy space </vt:lpstr>
      <vt:lpstr>PowerPoint Presentation</vt:lpstr>
      <vt:lpstr>Regulatory space</vt:lpstr>
      <vt:lpstr>Political economy</vt:lpstr>
      <vt:lpstr>To explore and develop alternatives – push, pull, pooling</vt:lpstr>
      <vt:lpstr>Political economy of trade negotiations</vt:lpstr>
      <vt:lpstr>Trade/investment interests trump  health and food security priorities </vt:lpstr>
      <vt:lpstr>PowerPoint Presentation</vt:lpstr>
    </vt:vector>
  </TitlesOfParts>
  <Company>The New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political origins of food insecurity: global and local drivers</dc:title>
  <dc:creator>Sakiko Fukuda-Parr</dc:creator>
  <cp:lastModifiedBy>Sakiko Fukuda-Parr</cp:lastModifiedBy>
  <cp:revision>23</cp:revision>
  <dcterms:created xsi:type="dcterms:W3CDTF">2016-12-07T16:29:17Z</dcterms:created>
  <dcterms:modified xsi:type="dcterms:W3CDTF">2016-12-08T16:10:13Z</dcterms:modified>
</cp:coreProperties>
</file>