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5" r:id="rId4"/>
    <p:sldId id="266" r:id="rId5"/>
    <p:sldId id="263" r:id="rId6"/>
    <p:sldId id="267" r:id="rId7"/>
    <p:sldId id="262" r:id="rId8"/>
  </p:sldIdLst>
  <p:sldSz cx="12192000" cy="6858000"/>
  <p:notesSz cx="6858000" cy="9144000"/>
  <p:defaultTextStyle>
    <a:defPPr>
      <a:defRPr lang="pt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00"/>
    <a:srgbClr val="FFBF00"/>
    <a:srgbClr val="004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0"/>
    <p:restoredTop sz="94661"/>
  </p:normalViewPr>
  <p:slideViewPr>
    <p:cSldViewPr snapToGrid="0">
      <p:cViewPr varScale="1">
        <p:scale>
          <a:sx n="61" d="100"/>
          <a:sy n="61" d="100"/>
        </p:scale>
        <p:origin x="10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A7298-61CC-857E-E2E6-EF6459B1C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5F8698-E381-BA33-A9A0-2FC35BCEA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D386D9-28DC-A0C0-09B4-C84BFCD70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490-1B45-7B4C-8010-BB38B971048B}" type="datetimeFigureOut">
              <a:rPr lang="pt-BR" smtClean="0"/>
              <a:t>06/07/2026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9C2FB3-96E3-A1E6-1B52-DCF4E414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51B3A8-E770-10C2-71D7-98C2FBA0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9EEF-5A06-5A4D-84CE-A79802AEC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66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09844E-BA7A-91D6-FCB9-492041F81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C5A3AE-F710-7ECA-CF62-D0AD43A39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FC3EE7-3385-75BB-2618-5DF02EE4C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490-1B45-7B4C-8010-BB38B971048B}" type="datetimeFigureOut">
              <a:rPr lang="pt-BR" smtClean="0"/>
              <a:t>06/07/2026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5AD2A3-D9DD-D7EC-CD71-9CABB4B6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9B6999-C803-DF50-C780-61145BC39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9EEF-5A06-5A4D-84CE-A79802AEC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61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0028F6-2367-8C70-B5E4-7061B5319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3FD35E1-4E0D-6CC7-9FC1-905251EB3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17B33C-6D2C-F237-89EF-043AA090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490-1B45-7B4C-8010-BB38B971048B}" type="datetimeFigureOut">
              <a:rPr lang="pt-BR" smtClean="0"/>
              <a:t>06/07/2026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4ECC56-6FB8-77A7-ADF6-F3290794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8FC304-E665-730B-E81D-9B45ACBD9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9EEF-5A06-5A4D-84CE-A79802AEC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427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F04F0-26BA-F480-3AD2-7774AFAA0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B8AFC4-6208-E60E-A439-A5DB51A96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567CA2-D499-CA22-DDD1-ED5FD02D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490-1B45-7B4C-8010-BB38B971048B}" type="datetimeFigureOut">
              <a:rPr lang="pt-BR" smtClean="0"/>
              <a:t>06/07/2026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FE3E5A-1662-7EEE-C3BE-67942BAE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7C987D-D666-6513-511C-B49149D9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9EEF-5A06-5A4D-84CE-A79802AEC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01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94801-E9A7-715D-C57B-E13A28D55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24A143F-22CE-BEF8-2F3B-9DFE23BA3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2E6CF2-2D58-F58D-C0ED-563C306A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490-1B45-7B4C-8010-BB38B971048B}" type="datetimeFigureOut">
              <a:rPr lang="pt-BR" smtClean="0"/>
              <a:t>06/07/2026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0EC3C9-A82F-856D-8F1C-2DFB3363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B101AB-7A28-9DB7-40EE-D9E1CDDE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9EEF-5A06-5A4D-84CE-A79802AEC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67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6AB41-B3BD-E757-8EB3-2DDCC5B76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FEA49B-A626-5A45-8006-42787BAF6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5E065E-CACD-6E92-3725-9775FC6A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FA3866-4B07-6B1D-B521-864D696D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490-1B45-7B4C-8010-BB38B971048B}" type="datetimeFigureOut">
              <a:rPr lang="pt-BR" smtClean="0"/>
              <a:t>06/07/2026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1EA825-FBC0-1747-5564-8CA2CDE6B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A95943-BBFF-ED26-B754-8FB5FE287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9EEF-5A06-5A4D-84CE-A79802AEC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83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21E09-7E3D-37E1-5E4D-4E3F6ABAD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FBE16B-1391-0927-8816-FD621E361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3B6FE8-4CA6-A4E7-7081-B66A1179B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0B6E274-F711-502C-517E-7C41452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BD8BFF8-9678-B807-216C-7A4C32AD0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DAD7B58-D965-1E74-2C50-1CBF34973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490-1B45-7B4C-8010-BB38B971048B}" type="datetimeFigureOut">
              <a:rPr lang="pt-BR" smtClean="0"/>
              <a:t>06/07/2026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14257E3-19DA-7F12-E140-C31CB96A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138D2F1-9AEC-CA14-5876-B6C9A4F6B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9EEF-5A06-5A4D-84CE-A79802AEC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55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8E09C-C0B5-4FFC-BC03-0EEC14CFA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C452D3F-2572-0822-F584-FC61575F9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490-1B45-7B4C-8010-BB38B971048B}" type="datetimeFigureOut">
              <a:rPr lang="pt-BR" smtClean="0"/>
              <a:t>06/07/2026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8F35248-226F-84B3-2C9D-9B6E9137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030752-BEDE-D4B0-5593-728B8978B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9EEF-5A06-5A4D-84CE-A79802AEC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18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441FCCB-A250-CFBB-08E3-83F5CFA1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490-1B45-7B4C-8010-BB38B971048B}" type="datetimeFigureOut">
              <a:rPr lang="pt-BR" smtClean="0"/>
              <a:t>06/07/2026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207697B-8B0A-9F8C-FAE5-958B8F9E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A731970-FBBB-5E70-5556-988DB446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9EEF-5A06-5A4D-84CE-A79802AEC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66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61C7C-57FD-1ADA-25E9-B16F0A902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543123-BE9F-8A1A-C913-D8916AA6F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A99EB66-41C3-003B-3BBA-31F715815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816573-85C9-36B6-73E3-74A1AF5A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490-1B45-7B4C-8010-BB38B971048B}" type="datetimeFigureOut">
              <a:rPr lang="pt-BR" smtClean="0"/>
              <a:t>06/07/2026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85DC25-3D3F-5F77-2236-83D8029EE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2DC5D0-FD34-177F-EE44-5E3CB1B1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9EEF-5A06-5A4D-84CE-A79802AEC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96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ACF7C-5A65-33A9-68B4-4BA1A8B76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F6DB9C3-6E3B-956E-172F-2D8A758B6C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A20B65F-8D66-CC16-BE05-299FBE41F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1E7159-8A42-D826-6BEE-B394CFF6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490-1B45-7B4C-8010-BB38B971048B}" type="datetimeFigureOut">
              <a:rPr lang="pt-BR" smtClean="0"/>
              <a:t>06/07/2026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0F19B6-7CDE-9609-5912-9E85217B9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8C4696-35C0-0CE1-8DA8-4FAD9361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9EEF-5A06-5A4D-84CE-A79802AEC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23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C9DFB31-BF19-05C9-BDBB-2E7520356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0507AC-4EC2-C172-D193-80416082B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C28A6E-BD31-0EB9-EAEF-1FCCC8122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F8490-1B45-7B4C-8010-BB38B971048B}" type="datetimeFigureOut">
              <a:rPr lang="pt-BR" smtClean="0"/>
              <a:t>06/07/2026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10CD4A-3E03-F95D-960A-3977181D9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CD5DA7-8F14-76D2-F491-9F3B77D90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E9EEF-5A06-5A4D-84CE-A79802AECC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83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C438487-267C-3966-15F7-E938F14B7CE4}"/>
              </a:ext>
            </a:extLst>
          </p:cNvPr>
          <p:cNvSpPr txBox="1"/>
          <p:nvPr/>
        </p:nvSpPr>
        <p:spPr>
          <a:xfrm>
            <a:off x="381000" y="315686"/>
            <a:ext cx="7086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20"/>
              </a:lnSpc>
            </a:pPr>
            <a:r>
              <a:rPr lang="pt-BR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1.648/2024</a:t>
            </a:r>
          </a:p>
          <a:p>
            <a:pPr>
              <a:lnSpc>
                <a:spcPts val="7220"/>
              </a:lnSpc>
            </a:pPr>
            <a:r>
              <a:rPr lang="pt-BR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Alterações Legislação ITR – Considerações CNM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EA86084-01F5-0900-0960-12800882EDF7}"/>
              </a:ext>
            </a:extLst>
          </p:cNvPr>
          <p:cNvSpPr txBox="1"/>
          <p:nvPr/>
        </p:nvSpPr>
        <p:spPr>
          <a:xfrm>
            <a:off x="-1" y="5024667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FFB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Claudia Roveri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2114BB-958A-BA90-3E8F-8B89247BBBA4}"/>
              </a:ext>
            </a:extLst>
          </p:cNvPr>
          <p:cNvSpPr txBox="1"/>
          <p:nvPr/>
        </p:nvSpPr>
        <p:spPr>
          <a:xfrm>
            <a:off x="0" y="587113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Coordenadora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13 Análises Legislativas e Jurisprudenciais </a:t>
            </a:r>
            <a:r>
              <a:rPr lang="pt-BR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CTAT/CNM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Auditora Fiscal Tributária – Blumenau/SC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321DE79-2B7B-2A51-3C62-F3A28CD2B638}"/>
              </a:ext>
            </a:extLst>
          </p:cNvPr>
          <p:cNvSpPr txBox="1"/>
          <p:nvPr/>
        </p:nvSpPr>
        <p:spPr>
          <a:xfrm>
            <a:off x="7761514" y="2408403"/>
            <a:ext cx="348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06/07/2024</a:t>
            </a:r>
          </a:p>
        </p:txBody>
      </p:sp>
    </p:spTree>
    <p:extLst>
      <p:ext uri="{BB962C8B-B14F-4D97-AF65-F5344CB8AC3E}">
        <p14:creationId xmlns:p14="http://schemas.microsoft.com/office/powerpoint/2010/main" val="116884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9F5C3D4-0BB9-3E67-8CAD-749AF44D6264}"/>
              </a:ext>
            </a:extLst>
          </p:cNvPr>
          <p:cNvSpPr txBox="1"/>
          <p:nvPr/>
        </p:nvSpPr>
        <p:spPr>
          <a:xfrm>
            <a:off x="413657" y="587828"/>
            <a:ext cx="66634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-60" dirty="0">
                <a:solidFill>
                  <a:srgbClr val="004B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Vinculação da receita do ITR à ações no campo – Lei nº 11.250, de 27 de dezembro de 2005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1173A32-D158-E726-DA40-C9DFA399DDE4}"/>
              </a:ext>
            </a:extLst>
          </p:cNvPr>
          <p:cNvSpPr txBox="1"/>
          <p:nvPr/>
        </p:nvSpPr>
        <p:spPr>
          <a:xfrm>
            <a:off x="413658" y="3952135"/>
            <a:ext cx="9873342" cy="1957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20"/>
              </a:lnSpc>
            </a:pPr>
            <a:r>
              <a:rPr lang="pt-BR" sz="3500" spc="-6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 clara </a:t>
            </a:r>
            <a:r>
              <a:rPr lang="pt-BR" sz="3500" b="1" spc="-6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inconstitucionalidade </a:t>
            </a:r>
            <a:r>
              <a:rPr lang="pt-BR" sz="3500" spc="-6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proposta (art. 167, inc. IV da CF (Princípio da Não Afetação), ainda que meritória.</a:t>
            </a:r>
          </a:p>
        </p:txBody>
      </p:sp>
    </p:spTree>
    <p:extLst>
      <p:ext uri="{BB962C8B-B14F-4D97-AF65-F5344CB8AC3E}">
        <p14:creationId xmlns:p14="http://schemas.microsoft.com/office/powerpoint/2010/main" val="1341022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458985-1B26-1D97-9D9B-405716AFF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CC24164-99EA-4892-3E59-C33793F35B27}"/>
              </a:ext>
            </a:extLst>
          </p:cNvPr>
          <p:cNvSpPr txBox="1"/>
          <p:nvPr/>
        </p:nvSpPr>
        <p:spPr>
          <a:xfrm>
            <a:off x="762000" y="555170"/>
            <a:ext cx="6455228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20"/>
              </a:lnSpc>
            </a:pPr>
            <a:r>
              <a:rPr lang="pt-BR" sz="4200" b="1" spc="-60" dirty="0">
                <a:solidFill>
                  <a:srgbClr val="004B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incidência sobre área invadida (art. 1º, § 5º)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C7E266B-DCC5-46CB-947E-009964C80401}"/>
              </a:ext>
            </a:extLst>
          </p:cNvPr>
          <p:cNvSpPr txBox="1"/>
          <p:nvPr/>
        </p:nvSpPr>
        <p:spPr>
          <a:xfrm>
            <a:off x="533401" y="3429000"/>
            <a:ext cx="1099819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1200"/>
              </a:spcBef>
              <a:spcAft>
                <a:spcPts val="1200"/>
              </a:spcAft>
              <a:buNone/>
              <a:tabLst>
                <a:tab pos="8077200" algn="l"/>
              </a:tabLst>
            </a:pPr>
            <a:r>
              <a:rPr lang="pt-BR" sz="2000" b="1" spc="-6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CNM fez uma proposta mais criteriosa para exclusão de áreas invadidas da área tributável</a:t>
            </a:r>
            <a:r>
              <a:rPr lang="pt-BR" sz="2000" spc="-6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  <a:tabLst>
                <a:tab pos="8077200" algn="l"/>
              </a:tabLst>
            </a:pPr>
            <a:r>
              <a:rPr lang="pt-BR" sz="2000" spc="-6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Impedir o exercício dos poderes inerentes à propriedade e a exploração econômica do imóvel.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  <a:tabLst>
                <a:tab pos="8077200" algn="l"/>
              </a:tabLst>
            </a:pPr>
            <a:r>
              <a:rPr lang="pt-BR" sz="2000" spc="-6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a área invadida em laudo técnico emitido por órgão público competente da União, dos Estados, do Distrito Federal ou dos Municípios, conforme regulamentação do Poder Executivo.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  <a:tabLst>
                <a:tab pos="8077200" algn="l"/>
              </a:tabLst>
            </a:pPr>
            <a:r>
              <a:rPr lang="pt-BR" sz="2000" spc="-6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objeto de registro de ocorrência policial e de ajuizamento de ação de reintegração de posse no prazo de até 30 dias da ciência do fato.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  <a:tabLst>
                <a:tab pos="8077200" algn="l"/>
              </a:tabLst>
            </a:pPr>
            <a:r>
              <a:rPr lang="pt-BR" sz="2000" spc="-6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Registrar o respectivo número de processo judicial de reintegração de posse na Declaração do Imposto sobre a propriedade Rural (DITR).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  <a:tabLst>
                <a:tab pos="8077200" algn="l"/>
              </a:tabLst>
            </a:pPr>
            <a:r>
              <a:rPr lang="pt-BR" sz="2000" spc="-6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Exclusão da base de cálculo proporcional à área efetivamente invadida.</a:t>
            </a:r>
          </a:p>
          <a:p>
            <a:pPr>
              <a:buNone/>
              <a:tabLst>
                <a:tab pos="8077200" algn="l"/>
              </a:tabLst>
            </a:pPr>
            <a:br>
              <a:rPr lang="pt-BR" sz="2000" dirty="0"/>
            </a:br>
            <a:endParaRPr lang="pt-BR" sz="2000" spc="-6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6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2FF8D0-FBDD-6D7E-7C7B-90305666E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E5CCF4E-F251-06F0-65B9-ADDFE1082EFD}"/>
              </a:ext>
            </a:extLst>
          </p:cNvPr>
          <p:cNvSpPr txBox="1"/>
          <p:nvPr/>
        </p:nvSpPr>
        <p:spPr>
          <a:xfrm>
            <a:off x="413657" y="587828"/>
            <a:ext cx="6663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spc="-60" dirty="0">
                <a:solidFill>
                  <a:srgbClr val="004B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Conceito de “valor de terra” </a:t>
            </a:r>
            <a:r>
              <a:rPr lang="pt-BR" sz="4800" b="1" i="1" spc="-60" dirty="0">
                <a:solidFill>
                  <a:srgbClr val="004B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versus</a:t>
            </a:r>
            <a:r>
              <a:rPr lang="pt-BR" sz="4800" b="1" spc="-60" dirty="0">
                <a:solidFill>
                  <a:srgbClr val="004B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“valor do imóvel” (art. 8º, § 2º)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86644C5-8F66-1845-21EC-31AC4CFB2BBF}"/>
              </a:ext>
            </a:extLst>
          </p:cNvPr>
          <p:cNvSpPr txBox="1"/>
          <p:nvPr/>
        </p:nvSpPr>
        <p:spPr>
          <a:xfrm>
            <a:off x="413658" y="3952135"/>
            <a:ext cx="8895442" cy="2601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20"/>
              </a:lnSpc>
            </a:pPr>
            <a:r>
              <a:rPr lang="pt-BR" sz="3600" spc="-6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CNM advoga a manutenção do termo “</a:t>
            </a:r>
            <a:r>
              <a:rPr lang="pt-BR" sz="3600" b="1" spc="-6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do imóvel</a:t>
            </a:r>
            <a:r>
              <a:rPr lang="pt-BR" sz="3600" spc="-6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que é tecnicamente adequado e que fica em harmonia com a legislação dos demais tributos imobiliários.</a:t>
            </a:r>
          </a:p>
        </p:txBody>
      </p:sp>
    </p:spTree>
    <p:extLst>
      <p:ext uri="{BB962C8B-B14F-4D97-AF65-F5344CB8AC3E}">
        <p14:creationId xmlns:p14="http://schemas.microsoft.com/office/powerpoint/2010/main" val="71803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97B16F-0B63-70EF-6518-0A08FE14C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F4B45FB-9F16-AA26-84DD-8164A9E97981}"/>
              </a:ext>
            </a:extLst>
          </p:cNvPr>
          <p:cNvSpPr txBox="1"/>
          <p:nvPr/>
        </p:nvSpPr>
        <p:spPr>
          <a:xfrm>
            <a:off x="413657" y="587828"/>
            <a:ext cx="66634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-60" dirty="0">
                <a:solidFill>
                  <a:srgbClr val="004B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 de 05 anos para o laudo de contestação do contribuinte para o VTN (art. 8º, § 4º)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F8C3F32-4F5F-BFAD-86FA-B053B4BA29F4}"/>
              </a:ext>
            </a:extLst>
          </p:cNvPr>
          <p:cNvSpPr txBox="1"/>
          <p:nvPr/>
        </p:nvSpPr>
        <p:spPr>
          <a:xfrm>
            <a:off x="413658" y="3952135"/>
            <a:ext cx="10000342" cy="1949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20"/>
              </a:lnSpc>
            </a:pPr>
            <a:r>
              <a:rPr lang="pt-BR" sz="3200" spc="-6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redação não deixa claro a partir de quando começa a contagem de prazo; esse prazo não leva em consideração a flutuação dos preços de mercado.</a:t>
            </a:r>
          </a:p>
        </p:txBody>
      </p:sp>
    </p:spTree>
    <p:extLst>
      <p:ext uri="{BB962C8B-B14F-4D97-AF65-F5344CB8AC3E}">
        <p14:creationId xmlns:p14="http://schemas.microsoft.com/office/powerpoint/2010/main" val="237336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B1A3F8-22BC-7EF0-AB79-A36A4D419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EDDA6CF-4A46-4F8B-7BE5-BAECD4AA3F8B}"/>
              </a:ext>
            </a:extLst>
          </p:cNvPr>
          <p:cNvSpPr txBox="1"/>
          <p:nvPr/>
        </p:nvSpPr>
        <p:spPr>
          <a:xfrm>
            <a:off x="413657" y="587828"/>
            <a:ext cx="66634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-60" dirty="0">
                <a:solidFill>
                  <a:srgbClr val="004B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 para levantamento do VTN(art. 8º, § 5º)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D4FFC0-1E3E-ED1B-4472-A3976336B531}"/>
              </a:ext>
            </a:extLst>
          </p:cNvPr>
          <p:cNvSpPr txBox="1"/>
          <p:nvPr/>
        </p:nvSpPr>
        <p:spPr>
          <a:xfrm>
            <a:off x="413658" y="3952135"/>
            <a:ext cx="10330542" cy="259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20"/>
              </a:lnSpc>
            </a:pPr>
            <a:r>
              <a:rPr lang="pt-BR" sz="3200" spc="-6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redação coloca as Secretarias Estaduais de Agricultura como responsáveis pelo levantamento do VTN </a:t>
            </a:r>
            <a:r>
              <a:rPr lang="pt-BR" sz="3200" b="1" spc="-6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os municípios</a:t>
            </a:r>
            <a:r>
              <a:rPr lang="pt-BR" sz="3200" spc="-6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CNM entende que deva ser a SEFAZ e que os Municípios </a:t>
            </a:r>
            <a:r>
              <a:rPr lang="pt-BR" sz="3200" b="1" spc="-6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 devam ser consultados.</a:t>
            </a:r>
            <a:endParaRPr lang="pt-BR" sz="3200" spc="-6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87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ADD95A8-9DE4-9382-041F-71C0EAC66FB1}"/>
              </a:ext>
            </a:extLst>
          </p:cNvPr>
          <p:cNvSpPr txBox="1"/>
          <p:nvPr/>
        </p:nvSpPr>
        <p:spPr>
          <a:xfrm>
            <a:off x="413657" y="800979"/>
            <a:ext cx="11201399" cy="106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220"/>
              </a:lnSpc>
            </a:pPr>
            <a:r>
              <a:rPr lang="pt-BR" sz="8800" b="1" spc="-60" dirty="0">
                <a:solidFill>
                  <a:srgbClr val="004B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FD177BE-76A4-B34A-69A1-C973C4077CAE}"/>
              </a:ext>
            </a:extLst>
          </p:cNvPr>
          <p:cNvSpPr txBox="1"/>
          <p:nvPr/>
        </p:nvSpPr>
        <p:spPr>
          <a:xfrm>
            <a:off x="174171" y="4131754"/>
            <a:ext cx="11440885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20"/>
              </a:lnSpc>
            </a:pPr>
            <a:r>
              <a:rPr lang="pt-BR" sz="3200" spc="-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claudiaroveri@blumenau.sc.gov.br</a:t>
            </a:r>
          </a:p>
        </p:txBody>
      </p:sp>
    </p:spTree>
    <p:extLst>
      <p:ext uri="{BB962C8B-B14F-4D97-AF65-F5344CB8AC3E}">
        <p14:creationId xmlns:p14="http://schemas.microsoft.com/office/powerpoint/2010/main" val="33199358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370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Viana</dc:creator>
  <cp:lastModifiedBy>Claudia Roveri</cp:lastModifiedBy>
  <cp:revision>12</cp:revision>
  <dcterms:created xsi:type="dcterms:W3CDTF">2025-07-28T17:38:38Z</dcterms:created>
  <dcterms:modified xsi:type="dcterms:W3CDTF">2026-07-06T20:20:54Z</dcterms:modified>
</cp:coreProperties>
</file>