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67" r:id="rId4"/>
    <p:sldId id="265" r:id="rId5"/>
    <p:sldId id="269" r:id="rId6"/>
    <p:sldId id="271" r:id="rId7"/>
    <p:sldId id="272" r:id="rId8"/>
    <p:sldId id="273" r:id="rId9"/>
    <p:sldId id="274" r:id="rId10"/>
    <p:sldId id="262" r:id="rId11"/>
    <p:sldId id="268" r:id="rId12"/>
    <p:sldId id="257" r:id="rId13"/>
    <p:sldId id="275" r:id="rId14"/>
    <p:sldId id="276" r:id="rId15"/>
    <p:sldId id="270" r:id="rId16"/>
    <p:sldId id="27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6600"/>
    <a:srgbClr val="660033"/>
    <a:srgbClr val="00990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25467" autoAdjust="0"/>
    <p:restoredTop sz="90929"/>
  </p:normalViewPr>
  <p:slideViewPr>
    <p:cSldViewPr>
      <p:cViewPr>
        <p:scale>
          <a:sx n="70" d="100"/>
          <a:sy n="70" d="100"/>
        </p:scale>
        <p:origin x="-18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9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1E83B2-4519-4818-8B64-2AA7E1989894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93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2939"/>
            <a:ext cx="5030018" cy="4117424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2939"/>
            <a:ext cx="5030018" cy="4117424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762000" y="6216650"/>
            <a:ext cx="1981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300" b="1">
                <a:solidFill>
                  <a:srgbClr val="000099"/>
                </a:solidFill>
                <a:latin typeface="Arial" charset="0"/>
              </a:rPr>
              <a:t>Agência Nacional</a:t>
            </a:r>
          </a:p>
          <a:p>
            <a:r>
              <a:rPr lang="pt-BR" sz="1300" b="1">
                <a:solidFill>
                  <a:srgbClr val="000099"/>
                </a:solidFill>
                <a:latin typeface="Arial" charset="0"/>
              </a:rPr>
              <a:t>de Vigilância Sanitária</a:t>
            </a:r>
            <a:endParaRPr lang="pt-BR" sz="1100">
              <a:solidFill>
                <a:schemeClr val="bg2"/>
              </a:solidFill>
              <a:latin typeface="Arial" charset="0"/>
            </a:endParaRPr>
          </a:p>
        </p:txBody>
      </p:sp>
      <p:pic>
        <p:nvPicPr>
          <p:cNvPr id="1049" name="Picture 25" descr="G:\imagens\logo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762000" cy="623888"/>
          </a:xfrm>
          <a:prstGeom prst="rect">
            <a:avLst/>
          </a:prstGeom>
          <a:noFill/>
        </p:spPr>
      </p:pic>
      <p:sp>
        <p:nvSpPr>
          <p:cNvPr id="1050" name="Line 26"/>
          <p:cNvSpPr>
            <a:spLocks noChangeShapeType="1"/>
          </p:cNvSpPr>
          <p:nvPr/>
        </p:nvSpPr>
        <p:spPr bwMode="auto">
          <a:xfrm>
            <a:off x="2743200" y="6477000"/>
            <a:ext cx="6172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51" name="Text Box 27"/>
          <p:cNvSpPr txBox="1">
            <a:spLocks noChangeArrowheads="1"/>
          </p:cNvSpPr>
          <p:nvPr/>
        </p:nvSpPr>
        <p:spPr bwMode="auto">
          <a:xfrm>
            <a:off x="6705600" y="6477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1600" b="1">
                <a:solidFill>
                  <a:srgbClr val="000099"/>
                </a:solidFill>
                <a:latin typeface="Arial" charset="0"/>
              </a:rPr>
              <a:t>www.anvisa.gov.br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>Audiência Pública</a:t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>Comissão de Agricultura e Reforma Agrária</a:t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>Senado Federal</a:t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>Convite para </a:t>
            </a:r>
            <a:r>
              <a:rPr lang="pt-BR" sz="2000" b="1" dirty="0" smtClean="0">
                <a:solidFill>
                  <a:srgbClr val="000099"/>
                </a:solidFill>
                <a:latin typeface="Verdana" pitchFamily="34" charset="0"/>
              </a:rPr>
              <a:t>Debater o Colapso de Desordem das Colméias</a:t>
            </a: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  <a:t> </a:t>
            </a:r>
            <a:br>
              <a:rPr lang="pt-BR" sz="2400" b="1" dirty="0" smtClean="0">
                <a:solidFill>
                  <a:srgbClr val="000099"/>
                </a:solidFill>
                <a:latin typeface="Verdana" pitchFamily="34" charset="0"/>
              </a:rPr>
            </a:br>
            <a:r>
              <a:rPr lang="pt-BR" sz="2000" b="1" dirty="0" smtClean="0">
                <a:solidFill>
                  <a:srgbClr val="000099"/>
                </a:solidFill>
                <a:latin typeface="Verdana" pitchFamily="34" charset="0"/>
              </a:rPr>
              <a:t/>
            </a:r>
            <a:br>
              <a:rPr lang="pt-BR" sz="2000" b="1" dirty="0" smtClean="0">
                <a:solidFill>
                  <a:srgbClr val="000099"/>
                </a:solidFill>
                <a:latin typeface="Verdana" pitchFamily="34" charset="0"/>
              </a:rPr>
            </a:br>
            <a:endParaRPr lang="pt-BR" sz="2000" dirty="0">
              <a:solidFill>
                <a:srgbClr val="000099"/>
              </a:solidFill>
              <a:latin typeface="Verdana" pitchFamily="34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357818" y="5857892"/>
            <a:ext cx="3429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000" dirty="0" smtClean="0">
                <a:solidFill>
                  <a:srgbClr val="000099"/>
                </a:solidFill>
                <a:latin typeface="Verdana" pitchFamily="34" charset="0"/>
              </a:rPr>
              <a:t>ANA MARIA VEKIC</a:t>
            </a:r>
            <a:endParaRPr lang="pt-BR" sz="2000" dirty="0">
              <a:solidFill>
                <a:srgbClr val="000099"/>
              </a:solidFill>
              <a:latin typeface="Verdana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582450" y="5357826"/>
            <a:ext cx="42148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800" dirty="0" smtClean="0">
                <a:solidFill>
                  <a:srgbClr val="000099"/>
                </a:solidFill>
                <a:latin typeface="Verdana" pitchFamily="34" charset="0"/>
              </a:rPr>
              <a:t>Brasília, 22 de agosto de 2013</a:t>
            </a:r>
            <a:endParaRPr lang="pt-BR" sz="1800" dirty="0">
              <a:solidFill>
                <a:srgbClr val="0000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238000" y="485785"/>
            <a:ext cx="87264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>
              <a:tabLst>
                <a:tab pos="3144838" algn="l"/>
                <a:tab pos="3224213" algn="l"/>
              </a:tabLst>
              <a:defRPr/>
            </a:pPr>
            <a:r>
              <a:rPr lang="pt-BR" sz="2400" b="1" i="0" dirty="0" err="1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NEONICOTINÓIDES</a:t>
            </a:r>
            <a:r>
              <a:rPr lang="pt-BR" sz="2400" b="1" i="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– </a:t>
            </a:r>
            <a:r>
              <a:rPr lang="pt-BR" sz="20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ACETAMIPRIDO</a:t>
            </a:r>
            <a:r>
              <a:rPr lang="pt-BR" sz="2000" b="1" dirty="0">
                <a:solidFill>
                  <a:srgbClr val="AAFF8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(inseticida)</a:t>
            </a:r>
            <a:endParaRPr lang="pt-BR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  <a:p>
            <a:pPr>
              <a:tabLst>
                <a:tab pos="2779713" algn="l"/>
              </a:tabLst>
              <a:defRPr/>
            </a:pPr>
            <a:r>
              <a:rPr lang="pt-B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	</a:t>
            </a:r>
            <a:r>
              <a:rPr lang="pt-BR" sz="2000" b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IMIDACLOPRIDO</a:t>
            </a:r>
            <a:r>
              <a:rPr lang="pt-BR" sz="2000" b="1" dirty="0">
                <a:solidFill>
                  <a:srgbClr val="AAFF8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(inseticida)</a:t>
            </a:r>
          </a:p>
        </p:txBody>
      </p:sp>
      <p:sp>
        <p:nvSpPr>
          <p:cNvPr id="5" name="Text Box 24"/>
          <p:cNvSpPr txBox="1">
            <a:spLocks noChangeArrowheads="1"/>
          </p:cNvSpPr>
          <p:nvPr/>
        </p:nvSpPr>
        <p:spPr bwMode="auto">
          <a:xfrm>
            <a:off x="414212" y="1268760"/>
            <a:ext cx="8374063" cy="469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937125" algn="l"/>
              </a:tabLst>
              <a:defRPr/>
            </a:pPr>
            <a:r>
              <a:rPr lang="pt-BR" sz="1600" b="1" i="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ABSORÇÃO</a:t>
            </a:r>
            <a:r>
              <a:rPr lang="pt-BR" sz="16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– </a:t>
            </a:r>
            <a:r>
              <a:rPr lang="pt-BR" sz="1800" b="1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sobretudo digestiva, mas também cutânea e respiratória</a:t>
            </a:r>
          </a:p>
          <a:p>
            <a:pPr>
              <a:spcBef>
                <a:spcPct val="50000"/>
              </a:spcBef>
              <a:tabLst>
                <a:tab pos="4937125" algn="l"/>
              </a:tabLst>
              <a:defRPr/>
            </a:pPr>
            <a:r>
              <a:rPr lang="pt-BR" sz="1600" b="1" i="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SINAIS CLÍNICOS</a:t>
            </a:r>
            <a:r>
              <a:rPr lang="pt-BR" sz="1800" b="1" i="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</a:p>
          <a:p>
            <a:pPr marL="371475" lvl="1" indent="-192088">
              <a:spcBef>
                <a:spcPct val="30000"/>
              </a:spcBef>
              <a:buFont typeface="Wingdings" pitchFamily="2" charset="2"/>
              <a:buChar char="§"/>
              <a:tabLst>
                <a:tab pos="4937125" algn="l"/>
              </a:tabLst>
              <a:defRPr/>
            </a:pPr>
            <a:r>
              <a:rPr lang="pt-BR" sz="1800" b="1" i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congestão ocular, mas pouca alteração na pele</a:t>
            </a:r>
          </a:p>
          <a:p>
            <a:pPr marL="371475" lvl="1" indent="-192088">
              <a:spcBef>
                <a:spcPct val="30000"/>
              </a:spcBef>
              <a:buFont typeface="Wingdings" pitchFamily="2" charset="2"/>
              <a:buChar char="§"/>
              <a:tabLst>
                <a:tab pos="4937125" algn="l"/>
              </a:tabLst>
              <a:defRPr/>
            </a:pPr>
            <a:r>
              <a:rPr lang="pt-BR" sz="1800" b="1" i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Pode causar depressão do Sistema Nervoso Central </a:t>
            </a:r>
          </a:p>
          <a:p>
            <a:pPr marL="722313" lvl="2" indent="-171450">
              <a:spcBef>
                <a:spcPct val="30000"/>
              </a:spcBef>
              <a:buFont typeface="Arial" charset="0"/>
              <a:buChar char="−"/>
              <a:tabLst>
                <a:tab pos="4937125" algn="l"/>
              </a:tabLst>
              <a:defRPr/>
            </a:pPr>
            <a:r>
              <a:rPr lang="pt-BR" sz="18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confusão, desorientação, euforia, perda de autocontrole, visão embaçada, visão dupla, cólicas abdominais, dor de cabeça e palidez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endParaRPr lang="pt-BR" sz="18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722313" lvl="2" indent="-171450">
              <a:spcBef>
                <a:spcPct val="30000"/>
              </a:spcBef>
              <a:buFont typeface="Arial" charset="0"/>
              <a:buChar char="−"/>
              <a:tabLst>
                <a:tab pos="4937125" algn="l"/>
              </a:tabLst>
              <a:defRPr/>
            </a:pPr>
            <a:r>
              <a:rPr lang="pt-BR" sz="18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torpor, incoordenação ocular, incapacidade de coordenação dos movimentos voluntários, fala pastosa, reflexos deprimidos e </a:t>
            </a:r>
            <a:r>
              <a:rPr lang="pt-BR" sz="1800" b="1" i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nistagmo</a:t>
            </a:r>
            <a:r>
              <a:rPr lang="pt-BR" sz="18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(movimento rápido e involuntário do globo ocular) , tremores , espasmos </a:t>
            </a:r>
          </a:p>
          <a:p>
            <a:pPr marL="722313" lvl="2" indent="-171450">
              <a:spcBef>
                <a:spcPct val="30000"/>
              </a:spcBef>
              <a:buFont typeface="Arial" charset="0"/>
              <a:buChar char="−"/>
              <a:tabLst>
                <a:tab pos="4937125" algn="l"/>
              </a:tabLst>
              <a:defRPr/>
            </a:pP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pt-BR" sz="18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alterações respiratórias e convulsões</a:t>
            </a:r>
          </a:p>
          <a:p>
            <a:pPr marL="722313" lvl="2" indent="-171450">
              <a:spcBef>
                <a:spcPct val="30000"/>
              </a:spcBef>
              <a:buFont typeface="Arial" charset="0"/>
              <a:buChar char="−"/>
              <a:tabLst>
                <a:tab pos="4937125" algn="l"/>
              </a:tabLst>
              <a:defRPr/>
            </a:pP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cansaço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, câimbras e fraqueza muscular podendo causar asfixia por afetar o diafragma</a:t>
            </a:r>
          </a:p>
          <a:p>
            <a:pPr marL="371475" lvl="1" indent="-192088">
              <a:spcBef>
                <a:spcPct val="30000"/>
              </a:spcBef>
              <a:buFont typeface="Wingdings" pitchFamily="2" charset="2"/>
              <a:buChar char="§"/>
              <a:tabLst>
                <a:tab pos="4937125" algn="l"/>
              </a:tabLst>
              <a:defRPr/>
            </a:pPr>
            <a:r>
              <a:rPr lang="pt-BR" sz="1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Provoca alterações cromossômicas em linfócitos humanos e genotoxicidade em células de ovário de </a:t>
            </a:r>
            <a:r>
              <a:rPr lang="pt-BR" sz="1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cobaia</a:t>
            </a:r>
          </a:p>
        </p:txBody>
      </p:sp>
    </p:spTree>
    <p:extLst>
      <p:ext uri="{BB962C8B-B14F-4D97-AF65-F5344CB8AC3E}">
        <p14:creationId xmlns="" xmlns:p14="http://schemas.microsoft.com/office/powerpoint/2010/main" val="229330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323850" y="908050"/>
            <a:ext cx="8281988" cy="2520950"/>
          </a:xfrm>
          <a:prstGeom prst="rect">
            <a:avLst/>
          </a:prstGeom>
        </p:spPr>
        <p:txBody>
          <a:bodyPr lIns="90000" tIns="46800" rIns="90000" bIns="46800" anchor="t"/>
          <a:lstStyle/>
          <a:p>
            <a:pPr marL="442913" marR="0" lvl="0" indent="-442913" algn="l" defTabSz="914400" rtl="0" eaLnBrk="0" fontAlgn="base" latinLnBrk="0" hangingPunct="0">
              <a:lnSpc>
                <a:spcPct val="100000"/>
              </a:lnSpc>
              <a:spcBef>
                <a:spcPts val="250"/>
              </a:spcBef>
              <a:spcAft>
                <a:spcPct val="0"/>
              </a:spcAft>
              <a:buClr>
                <a:srgbClr val="FF9900"/>
              </a:buClr>
              <a:buSzTx/>
              <a:buFont typeface="Arial" charset="0"/>
              <a:buNone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kumimoji="0" lang="en-US" sz="17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Rounded MT Bold" pitchFamily="34" charset="0"/>
                <a:ea typeface="+mj-ea"/>
                <a:cs typeface="+mj-cs"/>
              </a:rPr>
              <a:t>Aspectos</a:t>
            </a:r>
            <a:r>
              <a:rPr kumimoji="0" lang="en-US" sz="17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Rounded MT Bold" pitchFamily="34" charset="0"/>
                <a:ea typeface="+mj-ea"/>
                <a:cs typeface="+mj-cs"/>
              </a:rPr>
              <a:t> </a:t>
            </a:r>
            <a:r>
              <a:rPr kumimoji="0" lang="en-US" sz="17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Rounded MT Bold" pitchFamily="34" charset="0"/>
                <a:ea typeface="+mj-ea"/>
                <a:cs typeface="+mj-cs"/>
              </a:rPr>
              <a:t>Legais</a:t>
            </a:r>
            <a:r>
              <a:rPr kumimoji="0" lang="en-US" sz="17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Rounded MT Bold" pitchFamily="34" charset="0"/>
                <a:ea typeface="+mj-ea"/>
                <a:cs typeface="+mj-cs"/>
              </a:rPr>
              <a:t>:</a:t>
            </a:r>
          </a:p>
          <a:p>
            <a:pPr marL="442913" marR="0" lvl="0" indent="-442913" algn="l" defTabSz="914400" rtl="0" eaLnBrk="0" fontAlgn="base" latinLnBrk="0" hangingPunct="0">
              <a:lnSpc>
                <a:spcPct val="100000"/>
              </a:lnSpc>
              <a:spcBef>
                <a:spcPts val="250"/>
              </a:spcBef>
              <a:spcAft>
                <a:spcPct val="0"/>
              </a:spcAft>
              <a:buClr>
                <a:srgbClr val="FFFF00"/>
              </a:buClr>
              <a:buSzTx/>
              <a:buFont typeface="Arial" charset="0"/>
              <a:buNone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42913" marR="0" lvl="0" indent="-442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registro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agrotóxicos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NÃO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tem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prazo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validade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 </a:t>
            </a:r>
          </a:p>
          <a:p>
            <a:pPr marL="442913" marR="0" lvl="0" indent="-442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kumimoji="0" lang="en-US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42913" marR="0" lvl="0" indent="-442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Novas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evidências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científicas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podem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demonstrar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problemas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toxicológicos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não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identificados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durante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processo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registro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42913" marR="0" lvl="0" indent="-442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kumimoji="0" lang="en-US" sz="1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42913" marR="0" lvl="0" indent="-4429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 Lei nº 7802/89 e 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Decreto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nº 4074/02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determinam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a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reavaliação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registro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agrotóxicos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quando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surgirem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evidências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suspeitas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de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efeitos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que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desaconselhem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uso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</a:t>
            </a:r>
            <a:r>
              <a:rPr kumimoji="0" lang="en-US" sz="17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produto</a:t>
            </a:r>
            <a:r>
              <a:rPr kumimoji="0" lang="en-US" sz="1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 </a:t>
            </a:r>
            <a:endParaRPr kumimoji="0" lang="en-GB" sz="17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87450" y="188913"/>
            <a:ext cx="6767513" cy="504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hangingPunct="1">
              <a:buClrTx/>
              <a:buSzTx/>
              <a:buFontTx/>
              <a:buNone/>
              <a:defRPr/>
            </a:pPr>
            <a:r>
              <a:rPr lang="en-GB" sz="3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Reavaliação</a:t>
            </a:r>
            <a:r>
              <a:rPr lang="en-GB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 de </a:t>
            </a:r>
            <a:r>
              <a:rPr lang="en-GB" sz="3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Agrotóxicos</a:t>
            </a:r>
            <a:endParaRPr lang="pt-BR" sz="36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50825" y="3644900"/>
            <a:ext cx="8893175" cy="24479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442913" indent="-442913" algn="just">
              <a:lnSpc>
                <a:spcPct val="95000"/>
              </a:lnSpc>
              <a:buFontTx/>
              <a:buNone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lang="en-GB" sz="17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Motivações</a:t>
            </a:r>
            <a:r>
              <a:rPr lang="en-GB" sz="17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:</a:t>
            </a:r>
          </a:p>
          <a:p>
            <a:pPr marL="442913" indent="-442913" algn="just">
              <a:lnSpc>
                <a:spcPct val="95000"/>
              </a:lnSpc>
              <a:buFontTx/>
              <a:buNone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lang="en-GB" sz="1000" b="1" i="1" dirty="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Resultados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do PARA e dados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epidemiológicos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da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RENACIAT</a:t>
            </a: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lang="en-GB" sz="1000" dirty="0"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  <a:cs typeface="Times New Roman" pitchFamily="18" charset="0"/>
            </a:endParaRPr>
          </a:p>
          <a:p>
            <a:pPr marL="442913" indent="-442913">
              <a:lnSpc>
                <a:spcPct val="95000"/>
              </a:lnSpc>
              <a:buFontTx/>
              <a:buChar char="-"/>
              <a:tabLst>
                <a:tab pos="9242425" algn="l"/>
                <a:tab pos="10156825" algn="l"/>
              </a:tabLst>
              <a:defRPr/>
            </a:pP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Suspeita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carcinogenicidade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mutagenicidade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neurotoxicidade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e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desregulação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endócrina</a:t>
            </a:r>
            <a:endParaRPr lang="en-GB" sz="17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lang="en-GB" sz="17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Decisões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internacionais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restrições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ou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banimento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produtos</a:t>
            </a:r>
            <a:endParaRPr lang="en-GB" sz="17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endParaRPr lang="en-GB" sz="17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42913" indent="-442913" algn="just">
              <a:lnSpc>
                <a:spcPct val="95000"/>
              </a:lnSpc>
              <a:buFontTx/>
              <a:buChar char="-"/>
              <a:tabLst>
                <a:tab pos="1012825" algn="l"/>
                <a:tab pos="1927225" algn="l"/>
                <a:tab pos="2841625" algn="l"/>
                <a:tab pos="3756025" algn="l"/>
                <a:tab pos="4670425" algn="l"/>
                <a:tab pos="5584825" algn="l"/>
                <a:tab pos="6499225" algn="l"/>
                <a:tab pos="7413625" algn="l"/>
                <a:tab pos="8328025" algn="l"/>
                <a:tab pos="9242425" algn="l"/>
                <a:tab pos="10156825" algn="l"/>
              </a:tabLst>
              <a:defRPr/>
            </a:pP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Alertas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organizações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GB" sz="17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internacionais</a:t>
            </a:r>
            <a:r>
              <a:rPr lang="en-GB" sz="1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0"/>
            <a:ext cx="8105554" cy="6691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pt-BR" sz="2800" kern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Ingredientes ativos do grupo dos </a:t>
            </a:r>
            <a:r>
              <a:rPr lang="pt-BR" sz="2800" kern="12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neonicotinóides</a:t>
            </a:r>
            <a:endParaRPr lang="pt-BR" sz="2800" kern="1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5804" y="891050"/>
            <a:ext cx="8229600" cy="5324032"/>
          </a:xfrm>
        </p:spPr>
        <p:txBody>
          <a:bodyPr/>
          <a:lstStyle/>
          <a:p>
            <a:r>
              <a:rPr lang="pt-BR" sz="2000" kern="1200" dirty="0">
                <a:latin typeface="Verdana" pitchFamily="34" charset="0"/>
              </a:rPr>
              <a:t>Monografias: acetamiprido (A29), </a:t>
            </a:r>
            <a:r>
              <a:rPr lang="pt-BR" sz="2000" kern="1200" dirty="0" err="1">
                <a:latin typeface="Verdana" pitchFamily="34" charset="0"/>
              </a:rPr>
              <a:t>clotianidina</a:t>
            </a:r>
            <a:r>
              <a:rPr lang="pt-BR" sz="2000" kern="1200" dirty="0">
                <a:latin typeface="Verdana" pitchFamily="34" charset="0"/>
              </a:rPr>
              <a:t> (64), </a:t>
            </a:r>
            <a:r>
              <a:rPr lang="pt-BR" sz="2000" kern="1200" dirty="0" err="1">
                <a:latin typeface="Verdana" pitchFamily="34" charset="0"/>
              </a:rPr>
              <a:t>imidacloprido</a:t>
            </a:r>
            <a:r>
              <a:rPr lang="pt-BR" sz="2000" kern="1200" dirty="0">
                <a:latin typeface="Verdana" pitchFamily="34" charset="0"/>
              </a:rPr>
              <a:t> (I13), </a:t>
            </a:r>
            <a:r>
              <a:rPr lang="pt-BR" sz="2000" kern="1200" dirty="0" err="1" smtClean="0">
                <a:latin typeface="Verdana" pitchFamily="34" charset="0"/>
              </a:rPr>
              <a:t>tiametoxam</a:t>
            </a:r>
            <a:r>
              <a:rPr lang="pt-BR" sz="2000" kern="1200" dirty="0" smtClean="0">
                <a:latin typeface="Verdana" pitchFamily="34" charset="0"/>
              </a:rPr>
              <a:t> </a:t>
            </a:r>
            <a:r>
              <a:rPr lang="pt-BR" sz="2000" kern="1200" dirty="0">
                <a:latin typeface="Verdana" pitchFamily="34" charset="0"/>
              </a:rPr>
              <a:t>(T48</a:t>
            </a:r>
            <a:r>
              <a:rPr lang="pt-BR" sz="2000" kern="1200" dirty="0" smtClean="0">
                <a:latin typeface="Verdana" pitchFamily="34" charset="0"/>
              </a:rPr>
              <a:t>)</a:t>
            </a:r>
          </a:p>
          <a:p>
            <a:endParaRPr lang="pt-BR" sz="800" kern="1200" dirty="0" smtClean="0">
              <a:latin typeface="Verdana" pitchFamily="34" charset="0"/>
            </a:endParaRPr>
          </a:p>
          <a:p>
            <a:r>
              <a:rPr lang="pt-BR" sz="2000" kern="1200" dirty="0" smtClean="0">
                <a:latin typeface="Verdana" pitchFamily="34" charset="0"/>
              </a:rPr>
              <a:t>A partir da avaliação toxicológica são estabelecidas: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Classificação toxicológica – Classe III Medianamente tóxico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Ingestão Diária Aceitável</a:t>
            </a:r>
          </a:p>
          <a:p>
            <a:pPr marL="720000" indent="-180000">
              <a:buFont typeface="Wingdings" pitchFamily="2" charset="2"/>
              <a:buChar char="§"/>
            </a:pPr>
            <a:endParaRPr lang="pt-BR" sz="800" kern="1200" dirty="0" smtClean="0">
              <a:latin typeface="Verdana" pitchFamily="34" charset="0"/>
            </a:endParaRPr>
          </a:p>
          <a:p>
            <a:pPr marL="342000" indent="-342000"/>
            <a:r>
              <a:rPr lang="pt-BR" sz="2000" kern="1200" dirty="0">
                <a:latin typeface="Verdana" pitchFamily="34" charset="0"/>
              </a:rPr>
              <a:t>Também são estabelecidos nas monografias: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Culturas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Modalidade de emprego (foliar, semente, solo, </a:t>
            </a:r>
            <a:r>
              <a:rPr lang="pt-BR" sz="2000" kern="1200" dirty="0" err="1" smtClean="0">
                <a:latin typeface="Verdana" pitchFamily="34" charset="0"/>
              </a:rPr>
              <a:t>etc</a:t>
            </a:r>
            <a:r>
              <a:rPr lang="pt-BR" sz="2000" kern="1200" dirty="0" smtClean="0">
                <a:latin typeface="Verdana" pitchFamily="34" charset="0"/>
              </a:rPr>
              <a:t>)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LMR</a:t>
            </a:r>
          </a:p>
          <a:p>
            <a:pPr marL="720000" indent="-180000">
              <a:buFont typeface="Wingdings" pitchFamily="2" charset="2"/>
              <a:buChar char="§"/>
            </a:pPr>
            <a:r>
              <a:rPr lang="pt-BR" sz="2000" kern="1200" dirty="0" smtClean="0">
                <a:latin typeface="Verdana" pitchFamily="34" charset="0"/>
              </a:rPr>
              <a:t>Intervalo de segurança</a:t>
            </a:r>
          </a:p>
          <a:p>
            <a:pPr marL="720000" indent="-180000">
              <a:buFont typeface="Wingdings" pitchFamily="2" charset="2"/>
              <a:buChar char="§"/>
            </a:pPr>
            <a:endParaRPr lang="pt-BR" sz="800" kern="1200" dirty="0">
              <a:latin typeface="Verdana" pitchFamily="34" charset="0"/>
            </a:endParaRPr>
          </a:p>
          <a:p>
            <a:r>
              <a:rPr lang="pt-BR" sz="2000" kern="1200" dirty="0" smtClean="0">
                <a:latin typeface="Verdana" pitchFamily="34" charset="0"/>
              </a:rPr>
              <a:t>Acetamiprido (A29), </a:t>
            </a:r>
            <a:r>
              <a:rPr lang="pt-BR" sz="2000" kern="1200" dirty="0" err="1" smtClean="0">
                <a:latin typeface="Verdana" pitchFamily="34" charset="0"/>
              </a:rPr>
              <a:t>clotianidina</a:t>
            </a:r>
            <a:r>
              <a:rPr lang="pt-BR" sz="2000" kern="1200" dirty="0" smtClean="0">
                <a:latin typeface="Verdana" pitchFamily="34" charset="0"/>
              </a:rPr>
              <a:t> (C64), </a:t>
            </a:r>
            <a:r>
              <a:rPr lang="pt-BR" sz="2000" kern="1200" dirty="0" err="1" smtClean="0">
                <a:latin typeface="Verdana" pitchFamily="34" charset="0"/>
              </a:rPr>
              <a:t>imidacloprido</a:t>
            </a:r>
            <a:r>
              <a:rPr lang="pt-BR" sz="2000" kern="1200" dirty="0" smtClean="0">
                <a:latin typeface="Verdana" pitchFamily="34" charset="0"/>
              </a:rPr>
              <a:t> (I13) e </a:t>
            </a:r>
            <a:r>
              <a:rPr lang="pt-BR" sz="2000" kern="1200" dirty="0" err="1" smtClean="0">
                <a:latin typeface="Verdana" pitchFamily="34" charset="0"/>
              </a:rPr>
              <a:t>tiametoxam</a:t>
            </a:r>
            <a:r>
              <a:rPr lang="pt-BR" sz="2000" kern="1200" dirty="0" smtClean="0">
                <a:latin typeface="Verdana" pitchFamily="34" charset="0"/>
              </a:rPr>
              <a:t> (T48) tem emprego </a:t>
            </a:r>
            <a:r>
              <a:rPr lang="pt-BR" sz="2000" kern="1200" dirty="0" err="1" smtClean="0">
                <a:latin typeface="Verdana" pitchFamily="34" charset="0"/>
              </a:rPr>
              <a:t>domissanitário</a:t>
            </a:r>
            <a:r>
              <a:rPr lang="pt-BR" sz="2000" kern="1200" dirty="0" smtClean="0">
                <a:latin typeface="Verdana" pitchFamily="34" charset="0"/>
              </a:rPr>
              <a:t> autorizado. </a:t>
            </a:r>
            <a:endParaRPr lang="pt-BR" sz="2000" kern="1200" dirty="0">
              <a:latin typeface="Verdana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4124344" cy="59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933" y="0"/>
            <a:ext cx="4150909" cy="6572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14529" y="222965"/>
            <a:ext cx="4986363" cy="6206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4806" y="1071580"/>
            <a:ext cx="8896350" cy="485775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Tx/>
              <a:buNone/>
              <a:tabLst/>
              <a:defRPr/>
            </a:pPr>
            <a:endParaRPr kumimoji="0" lang="pt-BR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Wingdings" pitchFamily="2" charset="2"/>
              <a:buChar char="ð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RESULTADOS e  RELATÓRIOS do PARA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Times New Roman" pitchFamily="18" charset="0"/>
              <a:buNone/>
              <a:tabLst/>
              <a:defRPr/>
            </a:pPr>
            <a:r>
              <a:rPr kumimoji="0" lang="pt-B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       http://www.anvisa.gov.br/toxicologia/informes.htm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Wingdings" pitchFamily="2" charset="2"/>
              <a:buChar char="ð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RENACIAT, NOTIVISA e SINITOX http://www.anvisa.gov.br/toxicologia/informes.htm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Wingdings" pitchFamily="2" charset="2"/>
              <a:buChar char="ð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ATOS PUBLICADOS http://www.anvisa.gov.br/toxicologia/informes.htm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</a:rPr>
              <a:t>Extrato + IAT + R/B e as Reavaliações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Wingdings" pitchFamily="2" charset="2"/>
              <a:buChar char="ð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PARECER TÉCNICO DE INDEFERIMENTO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Times New Roman" pitchFamily="18" charset="0"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        http://www.anvisa.gov.br/toxicologia/informes.htm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85000"/>
              <a:buFont typeface="Wingdings" pitchFamily="2" charset="2"/>
              <a:buChar char="ð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rPr>
              <a:t>FILA DE PROCESSOS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itchFamily="34" charset="0"/>
              </a:rPr>
              <a:t>http://www.anvisa.gov.br/toxicologia/pleitos/index.htm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Tx/>
              <a:buFontTx/>
              <a:buNone/>
              <a:tabLst/>
              <a:defRPr/>
            </a:pPr>
            <a:endParaRPr kumimoji="0" lang="pt-B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0132" y="214331"/>
            <a:ext cx="7143768" cy="78579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PUBLICIDADE e INFORMAÇÃO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 idx="4294967295"/>
          </p:nvPr>
        </p:nvSpPr>
        <p:spPr>
          <a:xfrm>
            <a:off x="357158" y="1071546"/>
            <a:ext cx="8358246" cy="5080000"/>
          </a:xfrm>
          <a:prstGeom prst="rect">
            <a:avLst/>
          </a:prstGeom>
        </p:spPr>
        <p:txBody>
          <a:bodyPr lIns="130046" tIns="65023" rIns="130046" bIns="65023"/>
          <a:lstStyle/>
          <a:p>
            <a:pPr>
              <a:tabLst>
                <a:tab pos="135465" algn="l"/>
              </a:tabLst>
              <a:defRPr/>
            </a:pPr>
            <a:r>
              <a:rPr lang="pt-BR" sz="4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Agência Nacional de Vigilância Sanitária </a:t>
            </a:r>
            <a:br>
              <a:rPr lang="pt-BR" sz="4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pt-BR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Gerência Geral de Toxicologia</a:t>
            </a:r>
            <a:r>
              <a:rPr lang="pt-BR" sz="36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/>
            </a:r>
            <a:br>
              <a:rPr lang="pt-BR" sz="36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pt-BR" sz="24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/>
            </a:r>
            <a:br>
              <a:rPr lang="pt-BR" sz="24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endParaRPr lang="pt-BR" sz="2800" b="1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pic>
        <p:nvPicPr>
          <p:cNvPr id="5" name="Picture 3" descr="email_monkey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357694"/>
            <a:ext cx="4103483" cy="858838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5214942" y="3962949"/>
            <a:ext cx="32147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www.anvisa.gov.br</a:t>
            </a:r>
            <a:b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e-mail: toxicologia.</a:t>
            </a:r>
            <a:r>
              <a:rPr lang="pt-BR" sz="20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gov.br</a:t>
            </a:r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</a:t>
            </a:r>
            <a:b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/>
            </a:r>
            <a:b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tel.: (61) </a:t>
            </a:r>
            <a:r>
              <a:rPr lang="pt-BR" sz="2000" b="1" dirty="0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3462-6508</a:t>
            </a:r>
            <a:r>
              <a:rPr lang="pt-BR" sz="2000" b="1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/>
            </a:r>
            <a:br>
              <a:rPr lang="pt-BR" sz="2000" b="1" smtClean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2500298" y="1214422"/>
            <a:ext cx="6311470" cy="5158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Constituição Federal - art.  225 e art. 196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Lei 7.802/89-9.974/00(agrotóxicos) 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Lei 8.080/90 (criação do SUS)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Lei 9.294/96 (propaganda) 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Decretos 4.074/02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Lei 10.603/02  (propriedade de dados) 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Regulamentos Técnicos da SDA/MAPA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Regulamentos Técnicos do IBAMA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Regulamentos Técnicos do ANVISA/MS</a:t>
            </a: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+mn-cs"/>
                <a:sym typeface="Zapfino" charset="0"/>
              </a:rPr>
              <a:t> </a:t>
            </a:r>
          </a:p>
          <a:p>
            <a:pPr marL="0" marR="0" lvl="0" indent="0" algn="l" defTabSz="5842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876552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pt-BR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+mn-cs"/>
              <a:sym typeface="Zapfino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4032447" cy="936104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63500" tIns="63500" rIns="63500" bIns="63500" anchor="ctr"/>
          <a:lstStyle/>
          <a:p>
            <a:pPr eaLnBrk="1"/>
            <a:r>
              <a:rPr lang="pt-BR" sz="4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 charset="0"/>
                <a:ea typeface="Futura" charset="0"/>
                <a:cs typeface="Futura" charset="0"/>
                <a:sym typeface="Futura" charset="0"/>
              </a:rPr>
              <a:t>Competências</a:t>
            </a:r>
            <a:r>
              <a:rPr lang="pt-BR" sz="4400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 charset="0"/>
                <a:ea typeface="Futura" charset="0"/>
                <a:cs typeface="Futura" charset="0"/>
                <a:sym typeface="Futura" charset="0"/>
              </a:rPr>
              <a:t>:</a:t>
            </a:r>
            <a:endParaRPr lang="pt-BR" sz="4400" i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42876" y="428604"/>
            <a:ext cx="8929718" cy="237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>
              <a:buClr>
                <a:srgbClr val="FF99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algn="just">
              <a:buClr>
                <a:srgbClr val="FFFF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marL="422275" lvl="1" indent="-242888">
              <a:lnSpc>
                <a:spcPct val="110000"/>
              </a:lnSpc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	</a:t>
            </a:r>
            <a:endParaRPr lang="en-GB" sz="2200" dirty="0">
              <a:latin typeface="Arial Rounded MT Bold" pitchFamily="34" charset="0"/>
            </a:endParaRP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2200" dirty="0">
              <a:latin typeface="Arial Rounded MT Bold" pitchFamily="34" charset="0"/>
            </a:endParaRPr>
          </a:p>
          <a:p>
            <a:pPr marL="1339850" lvl="3" indent="3175">
              <a:lnSpc>
                <a:spcPct val="120000"/>
              </a:lnSpc>
              <a:buClr>
                <a:srgbClr val="FF993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2200" dirty="0">
              <a:latin typeface="Arial Rounded MT Bold" pitchFamily="34" charset="0"/>
            </a:endParaRPr>
          </a:p>
          <a:p>
            <a:pPr marL="1339850" lvl="3" indent="3175"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2200" b="0" dirty="0">
              <a:latin typeface="Arial Rounded MT Bold" pitchFamily="34" charset="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85720" y="214290"/>
            <a:ext cx="8072494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>
              <a:lnSpc>
                <a:spcPct val="110000"/>
              </a:lnSpc>
              <a:defRPr/>
            </a:pPr>
            <a:r>
              <a:rPr kumimoji="1" lang="pt-BR" sz="2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utura"/>
              </a:rPr>
              <a:t>GERÊNCIA GERAL DE TOXICOLOGIA  –GGTOX 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072098"/>
          </a:xfrm>
        </p:spPr>
        <p:txBody>
          <a:bodyPr/>
          <a:lstStyle/>
          <a:p>
            <a:pPr marL="422275" lvl="1" indent="-242888">
              <a:lnSpc>
                <a:spcPct val="110000"/>
              </a:lnSpc>
              <a:buClr>
                <a:srgbClr val="FFFFFF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400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Atividades</a:t>
            </a:r>
            <a:r>
              <a:rPr lang="en-GB" sz="24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:</a:t>
            </a:r>
            <a:endParaRPr lang="en-GB" sz="2500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marL="422275" lvl="1" indent="-242888">
              <a:lnSpc>
                <a:spcPct val="110000"/>
              </a:lnSpc>
              <a:buClr>
                <a:srgbClr val="FFFFFF"/>
              </a:buClr>
              <a:tabLst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smtClean="0">
                <a:latin typeface="Arial Rounded MT Bold" pitchFamily="34" charset="0"/>
              </a:rPr>
              <a:t>-</a:t>
            </a: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GB" sz="2200" dirty="0" err="1" smtClean="0">
                <a:latin typeface="Arial Rounded MT Bold" pitchFamily="34" charset="0"/>
              </a:rPr>
              <a:t>Regulação</a:t>
            </a:r>
            <a:r>
              <a:rPr lang="en-GB" sz="2200" dirty="0" smtClean="0">
                <a:latin typeface="Arial Rounded MT Bold" pitchFamily="34" charset="0"/>
              </a:rPr>
              <a:t>, </a:t>
            </a:r>
            <a:r>
              <a:rPr lang="en-GB" sz="2200" dirty="0" err="1" smtClean="0">
                <a:latin typeface="Arial Rounded MT Bold" pitchFamily="34" charset="0"/>
              </a:rPr>
              <a:t>avaliação</a:t>
            </a:r>
            <a:r>
              <a:rPr lang="en-GB" sz="2200" dirty="0" smtClean="0">
                <a:latin typeface="Arial Rounded MT Bold" pitchFamily="34" charset="0"/>
              </a:rPr>
              <a:t>, </a:t>
            </a:r>
            <a:r>
              <a:rPr lang="en-GB" sz="2200" dirty="0" err="1" smtClean="0">
                <a:latin typeface="Arial Rounded MT Bold" pitchFamily="34" charset="0"/>
              </a:rPr>
              <a:t>controle</a:t>
            </a:r>
            <a:r>
              <a:rPr lang="en-GB" sz="2200" dirty="0" smtClean="0">
                <a:latin typeface="Arial Rounded MT Bold" pitchFamily="34" charset="0"/>
              </a:rPr>
              <a:t> e </a:t>
            </a:r>
            <a:r>
              <a:rPr lang="en-GB" sz="2200" dirty="0" err="1" smtClean="0">
                <a:latin typeface="Arial Rounded MT Bold" pitchFamily="34" charset="0"/>
              </a:rPr>
              <a:t>inspeção</a:t>
            </a:r>
            <a:r>
              <a:rPr lang="en-GB" sz="2200" dirty="0" smtClean="0">
                <a:latin typeface="Arial Rounded MT Bold" pitchFamily="34" charset="0"/>
              </a:rPr>
              <a:t> de:</a:t>
            </a: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100" dirty="0" smtClean="0">
              <a:latin typeface="Arial Rounded MT Bold" pitchFamily="34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200" dirty="0" err="1" smtClean="0">
                <a:latin typeface="Arial Rounded MT Bold" pitchFamily="34" charset="0"/>
              </a:rPr>
              <a:t>Agrotóxicos</a:t>
            </a:r>
            <a:r>
              <a:rPr lang="en-GB" sz="2200" dirty="0" smtClean="0">
                <a:latin typeface="Arial Rounded MT Bold" pitchFamily="34" charset="0"/>
              </a:rPr>
              <a:t> e </a:t>
            </a:r>
            <a:r>
              <a:rPr lang="en-GB" sz="2200" dirty="0" err="1" smtClean="0">
                <a:latin typeface="Arial Rounded MT Bold" pitchFamily="34" charset="0"/>
              </a:rPr>
              <a:t>seus</a:t>
            </a:r>
            <a:r>
              <a:rPr lang="en-GB" sz="2200" dirty="0" smtClean="0">
                <a:latin typeface="Arial Rounded MT Bold" pitchFamily="34" charset="0"/>
              </a:rPr>
              <a:t> </a:t>
            </a:r>
            <a:r>
              <a:rPr lang="en-GB" sz="2200" dirty="0" err="1" smtClean="0">
                <a:latin typeface="Arial Rounded MT Bold" pitchFamily="34" charset="0"/>
              </a:rPr>
              <a:t>componentes</a:t>
            </a:r>
            <a:r>
              <a:rPr lang="en-GB" sz="2200" dirty="0" smtClean="0">
                <a:latin typeface="Arial Rounded MT Bold" pitchFamily="34" charset="0"/>
              </a:rPr>
              <a:t>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200" dirty="0" err="1" smtClean="0">
                <a:latin typeface="Arial Rounded MT Bold" pitchFamily="34" charset="0"/>
              </a:rPr>
              <a:t>Outras</a:t>
            </a:r>
            <a:r>
              <a:rPr lang="en-GB" sz="2200" dirty="0" smtClean="0">
                <a:latin typeface="Arial Rounded MT Bold" pitchFamily="34" charset="0"/>
              </a:rPr>
              <a:t> </a:t>
            </a:r>
            <a:r>
              <a:rPr lang="en-GB" sz="2200" dirty="0" err="1" smtClean="0">
                <a:latin typeface="Arial Rounded MT Bold" pitchFamily="34" charset="0"/>
              </a:rPr>
              <a:t>substâncias</a:t>
            </a:r>
            <a:r>
              <a:rPr lang="en-GB" sz="2200" dirty="0" smtClean="0">
                <a:latin typeface="Arial Rounded MT Bold" pitchFamily="34" charset="0"/>
              </a:rPr>
              <a:t> </a:t>
            </a:r>
            <a:r>
              <a:rPr lang="en-GB" sz="2200" dirty="0" err="1" smtClean="0">
                <a:latin typeface="Arial Rounded MT Bold" pitchFamily="34" charset="0"/>
              </a:rPr>
              <a:t>químicas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preocupação</a:t>
            </a:r>
            <a:r>
              <a:rPr lang="en-GB" sz="2200" dirty="0" smtClean="0">
                <a:latin typeface="Arial Rounded MT Bold" pitchFamily="34" charset="0"/>
              </a:rPr>
              <a:t> </a:t>
            </a:r>
            <a:r>
              <a:rPr lang="en-GB" sz="2200" dirty="0" err="1" smtClean="0">
                <a:latin typeface="Arial Rounded MT Bold" pitchFamily="34" charset="0"/>
              </a:rPr>
              <a:t>toxicológica</a:t>
            </a:r>
            <a:r>
              <a:rPr lang="en-GB" sz="2200" dirty="0" smtClean="0">
                <a:latin typeface="Arial Rounded MT Bold" pitchFamily="34" charset="0"/>
              </a:rPr>
              <a:t>. </a:t>
            </a: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8229600" algn="l"/>
                <a:tab pos="9144000" algn="l"/>
                <a:tab pos="10058400" algn="l"/>
              </a:tabLst>
              <a:defRPr/>
            </a:pPr>
            <a:r>
              <a:rPr lang="en-GB" sz="2200" dirty="0" smtClean="0">
                <a:latin typeface="Arial Rounded MT Bold" pitchFamily="34" charset="0"/>
              </a:rPr>
              <a:t>	- - </a:t>
            </a:r>
            <a:r>
              <a:rPr lang="en-GB" sz="2200" dirty="0" err="1" smtClean="0">
                <a:latin typeface="Arial Rounded MT Bold" pitchFamily="34" charset="0"/>
              </a:rPr>
              <a:t>Reavaliação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agrotóxicos</a:t>
            </a:r>
            <a:endParaRPr lang="en-GB" sz="2200" dirty="0" smtClean="0">
              <a:latin typeface="Arial Rounded MT Bold" pitchFamily="34" charset="0"/>
            </a:endParaRP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8229600" algn="l"/>
                <a:tab pos="9144000" algn="l"/>
                <a:tab pos="10058400" algn="l"/>
              </a:tabLst>
              <a:defRPr/>
            </a:pPr>
            <a:endParaRPr lang="en-GB" sz="1800" dirty="0" smtClean="0">
              <a:latin typeface="Arial Rounded MT Bold" pitchFamily="34" charset="0"/>
            </a:endParaRP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8229600" algn="l"/>
                <a:tab pos="9144000" algn="l"/>
                <a:tab pos="10058400" algn="l"/>
              </a:tabLst>
              <a:defRPr/>
            </a:pPr>
            <a:r>
              <a:rPr lang="en-GB" sz="2200" dirty="0" smtClean="0">
                <a:latin typeface="Arial Rounded MT Bold" pitchFamily="34" charset="0"/>
              </a:rPr>
              <a:t>- </a:t>
            </a:r>
            <a:r>
              <a:rPr lang="en-GB" sz="2200" dirty="0" err="1" smtClean="0">
                <a:latin typeface="Arial Rounded MT Bold" pitchFamily="34" charset="0"/>
              </a:rPr>
              <a:t>Programa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Análise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Resíduos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Agrotóxicos</a:t>
            </a:r>
            <a:r>
              <a:rPr lang="en-GB" sz="2200" dirty="0" smtClean="0">
                <a:latin typeface="Arial Rounded MT Bold" pitchFamily="34" charset="0"/>
              </a:rPr>
              <a:t> (PARA)</a:t>
            </a: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9144000" algn="l"/>
                <a:tab pos="10058400" algn="l"/>
              </a:tabLst>
              <a:defRPr/>
            </a:pPr>
            <a:endParaRPr lang="en-GB" sz="1800" dirty="0" smtClean="0">
              <a:latin typeface="Arial Rounded MT Bold" pitchFamily="34" charset="0"/>
            </a:endParaRPr>
          </a:p>
          <a:p>
            <a:pPr marL="422275" lvl="1" indent="-242888" algn="just">
              <a:lnSpc>
                <a:spcPct val="110000"/>
              </a:lnSpc>
              <a:buClr>
                <a:srgbClr val="FFFFFF"/>
              </a:buClr>
              <a:tabLst>
                <a:tab pos="9144000" algn="l"/>
                <a:tab pos="10058400" algn="l"/>
              </a:tabLst>
              <a:defRPr/>
            </a:pPr>
            <a:r>
              <a:rPr lang="en-GB" sz="2200" dirty="0" smtClean="0">
                <a:latin typeface="Arial Rounded MT Bold" pitchFamily="34" charset="0"/>
              </a:rPr>
              <a:t>- </a:t>
            </a:r>
            <a:r>
              <a:rPr lang="en-GB" sz="2200" dirty="0" err="1" smtClean="0">
                <a:latin typeface="Arial Rounded MT Bold" pitchFamily="34" charset="0"/>
              </a:rPr>
              <a:t>Assistência</a:t>
            </a:r>
            <a:r>
              <a:rPr lang="en-GB" sz="2200" dirty="0" smtClean="0">
                <a:latin typeface="Arial Rounded MT Bold" pitchFamily="34" charset="0"/>
              </a:rPr>
              <a:t> as </a:t>
            </a:r>
            <a:r>
              <a:rPr lang="en-GB" sz="2200" dirty="0" err="1" smtClean="0">
                <a:latin typeface="Arial Rounded MT Bold" pitchFamily="34" charset="0"/>
              </a:rPr>
              <a:t>ações</a:t>
            </a:r>
            <a:r>
              <a:rPr lang="en-GB" sz="2200" dirty="0" smtClean="0">
                <a:latin typeface="Arial Rounded MT Bold" pitchFamily="34" charset="0"/>
              </a:rPr>
              <a:t> de </a:t>
            </a:r>
            <a:r>
              <a:rPr lang="en-GB" sz="2200" dirty="0" err="1" smtClean="0">
                <a:latin typeface="Arial Rounded MT Bold" pitchFamily="34" charset="0"/>
              </a:rPr>
              <a:t>Toxicovigilância</a:t>
            </a:r>
            <a:endParaRPr lang="pt-BR" sz="2200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0"/>
            <a:ext cx="3276600" cy="98488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2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utura"/>
              </a:rPr>
              <a:t>REGISTRO DE AGROTÓXICOS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4925" y="1989138"/>
            <a:ext cx="6192838" cy="3760787"/>
            <a:chOff x="22" y="1225"/>
            <a:chExt cx="4128" cy="2397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2139" y="2511"/>
              <a:ext cx="0" cy="11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2142" y="2942"/>
              <a:ext cx="0" cy="21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199" y="2925"/>
              <a:ext cx="1233" cy="229"/>
            </a:xfrm>
            <a:custGeom>
              <a:avLst/>
              <a:gdLst>
                <a:gd name="T0" fmla="*/ 1173 w 1296"/>
                <a:gd name="T1" fmla="*/ 0 h 404"/>
                <a:gd name="T2" fmla="*/ 0 w 1296"/>
                <a:gd name="T3" fmla="*/ 130 h 404"/>
                <a:gd name="T4" fmla="*/ 0 60000 65536"/>
                <a:gd name="T5" fmla="*/ 0 60000 65536"/>
                <a:gd name="T6" fmla="*/ 0 w 1296"/>
                <a:gd name="T7" fmla="*/ 0 h 404"/>
                <a:gd name="T8" fmla="*/ 1296 w 1296"/>
                <a:gd name="T9" fmla="*/ 404 h 4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6" h="404">
                  <a:moveTo>
                    <a:pt x="1296" y="0"/>
                  </a:moveTo>
                  <a:lnTo>
                    <a:pt x="0" y="404"/>
                  </a:ln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flipH="1">
              <a:off x="854" y="2921"/>
              <a:ext cx="1232" cy="233"/>
            </a:xfrm>
            <a:custGeom>
              <a:avLst/>
              <a:gdLst>
                <a:gd name="T0" fmla="*/ 1171 w 1296"/>
                <a:gd name="T1" fmla="*/ 0 h 404"/>
                <a:gd name="T2" fmla="*/ 0 w 1296"/>
                <a:gd name="T3" fmla="*/ 134 h 404"/>
                <a:gd name="T4" fmla="*/ 0 60000 65536"/>
                <a:gd name="T5" fmla="*/ 0 60000 65536"/>
                <a:gd name="T6" fmla="*/ 0 w 1296"/>
                <a:gd name="T7" fmla="*/ 0 h 404"/>
                <a:gd name="T8" fmla="*/ 1296 w 1296"/>
                <a:gd name="T9" fmla="*/ 404 h 4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6" h="404">
                  <a:moveTo>
                    <a:pt x="1296" y="0"/>
                  </a:moveTo>
                  <a:lnTo>
                    <a:pt x="0" y="404"/>
                  </a:ln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1520" y="1682"/>
              <a:ext cx="1251" cy="1304"/>
            </a:xfrm>
            <a:prstGeom prst="bevel">
              <a:avLst>
                <a:gd name="adj" fmla="val 12500"/>
              </a:avLst>
            </a:prstGeom>
            <a:solidFill>
              <a:srgbClr val="339966"/>
            </a:solidFill>
            <a:ln w="2857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pt-BR" sz="1800" b="0">
                <a:solidFill>
                  <a:srgbClr val="FF0066"/>
                </a:solidFill>
                <a:latin typeface="Arial Rounded MT Bold" pitchFamily="34" charset="0"/>
              </a:endParaRPr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22" y="2649"/>
              <a:ext cx="1426" cy="396"/>
            </a:xfrm>
            <a:prstGeom prst="flowChartDecision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Conclusões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agronômicas</a:t>
              </a: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486" y="2608"/>
              <a:ext cx="1313" cy="400"/>
            </a:xfrm>
            <a:prstGeom prst="flowChartDecision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Conclusões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toxicológicas</a:t>
              </a: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2949" y="2572"/>
              <a:ext cx="1201" cy="436"/>
            </a:xfrm>
            <a:prstGeom prst="flowChartDecision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Conclusões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200">
                  <a:latin typeface="Arial Rounded MT Bold" pitchFamily="34" charset="0"/>
                </a:rPr>
                <a:t>ambientais</a:t>
              </a:r>
            </a:p>
          </p:txBody>
        </p: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439" y="3149"/>
              <a:ext cx="1405" cy="473"/>
              <a:chOff x="1439" y="3149"/>
              <a:chExt cx="1405" cy="473"/>
            </a:xfrm>
          </p:grpSpPr>
          <p:sp>
            <p:nvSpPr>
              <p:cNvPr id="31" name="AutoShape 13"/>
              <p:cNvSpPr>
                <a:spLocks noChangeArrowheads="1"/>
              </p:cNvSpPr>
              <p:nvPr/>
            </p:nvSpPr>
            <p:spPr bwMode="auto">
              <a:xfrm>
                <a:off x="2024" y="3149"/>
                <a:ext cx="235" cy="187"/>
              </a:xfrm>
              <a:prstGeom prst="flowChartCollate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914400">
                  <a:buClrTx/>
                  <a:buSzTx/>
                  <a:buFontTx/>
                  <a:buNone/>
                </a:pPr>
                <a:endParaRPr lang="pt-BR" sz="1600" b="0">
                  <a:latin typeface="Arial Rounded MT Bold" pitchFamily="34" charset="0"/>
                </a:endParaRPr>
              </a:p>
            </p:txBody>
          </p:sp>
          <p:sp>
            <p:nvSpPr>
              <p:cNvPr id="32" name="AutoShape 14"/>
              <p:cNvSpPr>
                <a:spLocks noChangeArrowheads="1"/>
              </p:cNvSpPr>
              <p:nvPr/>
            </p:nvSpPr>
            <p:spPr bwMode="auto">
              <a:xfrm>
                <a:off x="1439" y="3349"/>
                <a:ext cx="1405" cy="273"/>
              </a:xfrm>
              <a:prstGeom prst="flowChartTerminator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914400">
                  <a:buClrTx/>
                  <a:buSzTx/>
                  <a:buFontTx/>
                  <a:buNone/>
                </a:pPr>
                <a:r>
                  <a:rPr lang="pt-BR" sz="1600" b="0">
                    <a:latin typeface="Arial Rounded MT Bold" pitchFamily="34" charset="0"/>
                  </a:rPr>
                  <a:t>Resultado do Pleito</a:t>
                </a:r>
              </a:p>
            </p:txBody>
          </p:sp>
        </p:grp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71" y="1985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149" y="1985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3644" y="1985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2147" y="1621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18" name="AutoShape 19"/>
            <p:cNvSpPr>
              <a:spLocks noChangeArrowheads="1"/>
            </p:cNvSpPr>
            <p:nvPr/>
          </p:nvSpPr>
          <p:spPr bwMode="auto">
            <a:xfrm>
              <a:off x="966" y="1225"/>
              <a:ext cx="2347" cy="242"/>
            </a:xfrm>
            <a:prstGeom prst="flowChartProcess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EMPRESA SOLICITA REGISTRO</a:t>
              </a: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 flipV="1">
              <a:off x="660" y="1621"/>
              <a:ext cx="2976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663" y="1621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636" y="1621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147" y="1470"/>
              <a:ext cx="0" cy="151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>
              <a:off x="753" y="2528"/>
              <a:ext cx="0" cy="15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3533" y="2498"/>
              <a:ext cx="0" cy="151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>
                <a:latin typeface="Arial Rounded MT Bold" pitchFamily="34" charset="0"/>
              </a:endParaRPr>
            </a:p>
          </p:txBody>
        </p:sp>
        <p:sp>
          <p:nvSpPr>
            <p:cNvPr id="25" name="AutoShape 26"/>
            <p:cNvSpPr>
              <a:spLocks noChangeArrowheads="1"/>
            </p:cNvSpPr>
            <p:nvPr/>
          </p:nvSpPr>
          <p:spPr bwMode="auto">
            <a:xfrm>
              <a:off x="1540" y="2137"/>
              <a:ext cx="1198" cy="424"/>
            </a:xfrm>
            <a:prstGeom prst="flowChartMultidocumen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Dossiê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Toxicológico</a:t>
              </a:r>
            </a:p>
          </p:txBody>
        </p:sp>
        <p:sp>
          <p:nvSpPr>
            <p:cNvPr id="26" name="AutoShape 27"/>
            <p:cNvSpPr>
              <a:spLocks noChangeArrowheads="1"/>
            </p:cNvSpPr>
            <p:nvPr/>
          </p:nvSpPr>
          <p:spPr bwMode="auto">
            <a:xfrm>
              <a:off x="2939" y="2137"/>
              <a:ext cx="1199" cy="424"/>
            </a:xfrm>
            <a:prstGeom prst="flowChartMultidocumen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Dossiê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Ambiental</a:t>
              </a:r>
            </a:p>
          </p:txBody>
        </p:sp>
        <p:sp>
          <p:nvSpPr>
            <p:cNvPr id="27" name="AutoShape 28"/>
            <p:cNvSpPr>
              <a:spLocks noChangeArrowheads="1"/>
            </p:cNvSpPr>
            <p:nvPr/>
          </p:nvSpPr>
          <p:spPr bwMode="auto">
            <a:xfrm>
              <a:off x="172" y="2137"/>
              <a:ext cx="1198" cy="424"/>
            </a:xfrm>
            <a:prstGeom prst="flowChartMultidocumen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Dossiê</a:t>
              </a:r>
            </a:p>
            <a:p>
              <a:pPr algn="ctr" defTabSz="914400">
                <a:buClrTx/>
                <a:buSzTx/>
                <a:buFontTx/>
                <a:buNone/>
              </a:pPr>
              <a:r>
                <a:rPr lang="pt-BR" sz="1600" b="0">
                  <a:latin typeface="Arial Rounded MT Bold" pitchFamily="34" charset="0"/>
                </a:rPr>
                <a:t>Agronômico</a:t>
              </a: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1768" y="1788"/>
              <a:ext cx="740" cy="216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>
                  <a:latin typeface="Arial Rounded MT Bold" pitchFamily="34" charset="0"/>
                </a:rPr>
                <a:t>ANVISA</a:t>
              </a:r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3220" y="1788"/>
              <a:ext cx="817" cy="216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 dirty="0">
                  <a:latin typeface="Arial Rounded MT Bold" pitchFamily="34" charset="0"/>
                </a:rPr>
                <a:t>IBAMA</a:t>
              </a:r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318" y="1788"/>
              <a:ext cx="802" cy="216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buClrTx/>
                <a:buSzTx/>
                <a:buFontTx/>
                <a:buNone/>
              </a:pPr>
              <a:r>
                <a:rPr lang="pt-BR" sz="1600">
                  <a:latin typeface="Arial Rounded MT Bold" pitchFamily="34" charset="0"/>
                </a:rPr>
                <a:t>MAPA</a:t>
              </a:r>
            </a:p>
          </p:txBody>
        </p:sp>
      </p:grp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4487863" y="5389563"/>
            <a:ext cx="1008062" cy="287337"/>
          </a:xfrm>
          <a:prstGeom prst="rightArrow">
            <a:avLst>
              <a:gd name="adj1" fmla="val 50000"/>
              <a:gd name="adj2" fmla="val 8770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defTabSz="914400">
              <a:buClrTx/>
              <a:buSzTx/>
              <a:buFontTx/>
              <a:buNone/>
              <a:defRPr/>
            </a:pPr>
            <a:endParaRPr lang="pt-BR" sz="1800" b="0">
              <a:solidFill>
                <a:srgbClr val="FF0066"/>
              </a:solidFill>
              <a:latin typeface="Arial Rounded MT Bold" pitchFamily="34" charset="0"/>
            </a:endParaRP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 rot="15377131">
            <a:off x="5504656" y="1807369"/>
            <a:ext cx="5040313" cy="1463675"/>
          </a:xfrm>
          <a:prstGeom prst="curvedUpArrow">
            <a:avLst>
              <a:gd name="adj1" fmla="val 68872"/>
              <a:gd name="adj2" fmla="val 137744"/>
              <a:gd name="adj3" fmla="val 33333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wrap="none" anchor="ctr"/>
          <a:lstStyle/>
          <a:p>
            <a:pPr marL="342900" indent="-342900" algn="ctr" defTabSz="914400">
              <a:buClrTx/>
              <a:buSzTx/>
              <a:buFontTx/>
              <a:buNone/>
              <a:defRPr/>
            </a:pPr>
            <a:endParaRPr lang="pt-BR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4140200" y="981075"/>
            <a:ext cx="32400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342900" indent="-34290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u="sng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REAVALIAÇÃO</a:t>
            </a:r>
          </a:p>
        </p:txBody>
      </p:sp>
      <p:sp>
        <p:nvSpPr>
          <p:cNvPr id="36" name="AutoShape 35"/>
          <p:cNvSpPr>
            <a:spLocks noChangeArrowheads="1"/>
          </p:cNvSpPr>
          <p:nvPr/>
        </p:nvSpPr>
        <p:spPr bwMode="auto">
          <a:xfrm rot="2244868">
            <a:off x="2563813" y="592138"/>
            <a:ext cx="1295400" cy="2430462"/>
          </a:xfrm>
          <a:prstGeom prst="curvedRightArrow">
            <a:avLst>
              <a:gd name="adj1" fmla="val 37525"/>
              <a:gd name="adj2" fmla="val 75049"/>
              <a:gd name="adj3" fmla="val 33333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defTabSz="914400">
              <a:buClrTx/>
              <a:buSzTx/>
              <a:buFontTx/>
              <a:buNone/>
              <a:defRPr/>
            </a:pPr>
            <a:endParaRPr lang="pt-BR" sz="1800" b="0">
              <a:solidFill>
                <a:srgbClr val="FF0066"/>
              </a:solidFill>
              <a:latin typeface="Arial Rounded MT Bold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580063" y="5373688"/>
            <a:ext cx="244792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>
            <a:spAutoFit/>
          </a:bodyPr>
          <a:lstStyle/>
          <a:p>
            <a:pPr marL="342900" indent="-342900"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1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COMERCIALIZAÇÃO</a:t>
            </a:r>
          </a:p>
        </p:txBody>
      </p:sp>
      <p:sp>
        <p:nvSpPr>
          <p:cNvPr id="38" name="AutoShape 37"/>
          <p:cNvSpPr>
            <a:spLocks noChangeArrowheads="1"/>
          </p:cNvSpPr>
          <p:nvPr/>
        </p:nvSpPr>
        <p:spPr bwMode="auto">
          <a:xfrm>
            <a:off x="2124075" y="5337175"/>
            <a:ext cx="2230438" cy="433388"/>
          </a:xfrm>
          <a:prstGeom prst="flowChartTerminator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>
              <a:buClrTx/>
              <a:buSzTx/>
              <a:buFontTx/>
              <a:buNone/>
              <a:defRPr/>
            </a:pPr>
            <a:r>
              <a:rPr lang="pt-BR" sz="1600" b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Resultado do Pleito</a:t>
            </a:r>
          </a:p>
        </p:txBody>
      </p:sp>
      <p:sp>
        <p:nvSpPr>
          <p:cNvPr id="39" name="AutoShape 38"/>
          <p:cNvSpPr>
            <a:spLocks noChangeArrowheads="1"/>
          </p:cNvSpPr>
          <p:nvPr/>
        </p:nvSpPr>
        <p:spPr bwMode="auto">
          <a:xfrm>
            <a:off x="4495800" y="5419725"/>
            <a:ext cx="1008063" cy="287338"/>
          </a:xfrm>
          <a:prstGeom prst="rightArrow">
            <a:avLst>
              <a:gd name="adj1" fmla="val 50000"/>
              <a:gd name="adj2" fmla="val 87707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defTabSz="914400">
              <a:buClrTx/>
              <a:buSzTx/>
              <a:buFontTx/>
              <a:buNone/>
              <a:defRPr/>
            </a:pPr>
            <a:endParaRPr lang="pt-BR" sz="1800" b="0">
              <a:solidFill>
                <a:srgbClr val="FF0066"/>
              </a:solidFill>
              <a:latin typeface="Arial Rounded MT Bold" pitchFamily="34" charset="0"/>
            </a:endParaRP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651500" y="5157788"/>
            <a:ext cx="2278063" cy="553998"/>
          </a:xfrm>
          <a:prstGeom prst="rect">
            <a:avLst/>
          </a:prstGeom>
          <a:solidFill>
            <a:srgbClr val="FF330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18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RESTRIÇÃO ou EXCLUSÃO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6588125" y="4005263"/>
            <a:ext cx="25558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2000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Dados de impacto na população </a:t>
            </a:r>
          </a:p>
        </p:txBody>
      </p:sp>
      <p:sp>
        <p:nvSpPr>
          <p:cNvPr id="42" name="AutoShape 41"/>
          <p:cNvSpPr>
            <a:spLocks noChangeArrowheads="1"/>
          </p:cNvSpPr>
          <p:nvPr/>
        </p:nvSpPr>
        <p:spPr bwMode="auto">
          <a:xfrm rot="18688557">
            <a:off x="6588125" y="4868863"/>
            <a:ext cx="863600" cy="431800"/>
          </a:xfrm>
          <a:custGeom>
            <a:avLst/>
            <a:gdLst>
              <a:gd name="T0" fmla="*/ 1035360390 w 21600"/>
              <a:gd name="T1" fmla="*/ 0 h 21600"/>
              <a:gd name="T2" fmla="*/ 0 w 21600"/>
              <a:gd name="T3" fmla="*/ 86280046 h 21600"/>
              <a:gd name="T4" fmla="*/ 1035360390 w 21600"/>
              <a:gd name="T5" fmla="*/ 172560092 h 21600"/>
              <a:gd name="T6" fmla="*/ 1380480733 w 21600"/>
              <a:gd name="T7" fmla="*/ 862800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FF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3" grpId="0" animBg="1"/>
      <p:bldP spid="34" grpId="0" animBg="1"/>
      <p:bldP spid="35" grpId="0"/>
      <p:bldP spid="36" grpId="0" animBg="1"/>
      <p:bldP spid="37" grpId="0"/>
      <p:bldP spid="38" grpId="0" animBg="1"/>
      <p:bldP spid="39" grpId="0" animBg="1"/>
      <p:bldP spid="40" grpId="0" animBg="1"/>
      <p:bldP spid="41" grpId="0"/>
      <p:bldP spid="42" grpId="0" animBg="1"/>
      <p:bldP spid="4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8313" y="1341438"/>
            <a:ext cx="843597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r>
              <a:rPr lang="pt-BR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Metodologias internacionalmente aceitas </a:t>
            </a:r>
          </a:p>
          <a:p>
            <a:pPr marL="741363" lvl="1" indent="-284163">
              <a:lnSpc>
                <a:spcPct val="95000"/>
              </a:lnSpc>
              <a:spcBef>
                <a:spcPts val="700"/>
              </a:spcBef>
              <a:buClr>
                <a:srgbClr val="3333CC"/>
              </a:buClr>
              <a:buFont typeface="Wingdings 2" pitchFamily="18" charset="2"/>
              <a:buChar char="C"/>
            </a:pPr>
            <a:r>
              <a:rPr lang="pt-BR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comparabilidade</a:t>
            </a:r>
          </a:p>
          <a:p>
            <a:pPr marL="741363" lvl="1" indent="-284163">
              <a:lnSpc>
                <a:spcPct val="95000"/>
              </a:lnSpc>
              <a:spcBef>
                <a:spcPts val="700"/>
              </a:spcBef>
              <a:buClr>
                <a:srgbClr val="3333CC"/>
              </a:buClr>
              <a:buFont typeface="Wingdings 2" pitchFamily="18" charset="2"/>
              <a:buChar char="C"/>
            </a:pPr>
            <a:r>
              <a:rPr lang="pt-BR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reprodutibilidade</a:t>
            </a:r>
          </a:p>
          <a:p>
            <a:pPr marL="741363" lvl="1" indent="-284163">
              <a:lnSpc>
                <a:spcPct val="95000"/>
              </a:lnSpc>
              <a:spcBef>
                <a:spcPts val="700"/>
              </a:spcBef>
              <a:buClr>
                <a:srgbClr val="3333CC"/>
              </a:buClr>
              <a:buFont typeface="Wingdings 2" pitchFamily="18" charset="2"/>
              <a:buChar char="C"/>
            </a:pPr>
            <a:r>
              <a:rPr lang="pt-BR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avaliação de “</a:t>
            </a:r>
            <a:r>
              <a:rPr lang="pt-BR" sz="2000" b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end-points</a:t>
            </a:r>
            <a:r>
              <a:rPr lang="pt-BR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relevantes</a:t>
            </a:r>
          </a:p>
          <a:p>
            <a:pPr marL="741363" lvl="1" indent="-284163">
              <a:lnSpc>
                <a:spcPct val="95000"/>
              </a:lnSpc>
              <a:spcBef>
                <a:spcPts val="700"/>
              </a:spcBef>
              <a:buClr>
                <a:srgbClr val="3333CC"/>
              </a:buClr>
              <a:buFont typeface="Wingdings 2" pitchFamily="18" charset="2"/>
              <a:buChar char="C"/>
            </a:pPr>
            <a:r>
              <a:rPr lang="pt-BR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uniformidade de tratamento</a:t>
            </a:r>
          </a:p>
          <a:p>
            <a:pPr marL="741363" lvl="1" indent="-284163">
              <a:lnSpc>
                <a:spcPct val="95000"/>
              </a:lnSpc>
              <a:spcBef>
                <a:spcPts val="700"/>
              </a:spcBef>
              <a:buClr>
                <a:srgbClr val="3333CC"/>
              </a:buClr>
              <a:buFont typeface="Wingdings 2" pitchFamily="18" charset="2"/>
              <a:buChar char="C"/>
            </a:pPr>
            <a:endParaRPr lang="pt-BR" sz="12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r>
              <a:rPr lang="pt-BR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Estudos realizados com Boas Práticas Laboratoriais</a:t>
            </a:r>
          </a:p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endParaRPr lang="pt-BR" sz="12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r>
              <a:rPr lang="pt-BR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Novos protocolos e a harmonização internacional</a:t>
            </a:r>
          </a:p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endParaRPr lang="pt-BR" sz="12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1313" indent="-341313">
              <a:lnSpc>
                <a:spcPct val="95000"/>
              </a:lnSpc>
              <a:spcBef>
                <a:spcPts val="800"/>
              </a:spcBef>
              <a:buClr>
                <a:srgbClr val="3333CC"/>
              </a:buClr>
              <a:buFont typeface="Wingdings" pitchFamily="2" charset="2"/>
              <a:buChar char="ð"/>
            </a:pPr>
            <a:r>
              <a:rPr lang="pt-BR" b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Desenhos de outros estudos (fora dos protocolos) devem ser submetidos previamente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82688" y="260350"/>
            <a:ext cx="6767512" cy="6477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hangingPunct="1">
              <a:buClrTx/>
              <a:buSzTx/>
              <a:buFontTx/>
              <a:buNone/>
            </a:pPr>
            <a:r>
              <a:rPr lang="pt-BR" sz="4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  <a:cs typeface="Arial" pitchFamily="34" charset="0"/>
              </a:rPr>
              <a:t>Critérios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120771" y="125413"/>
            <a:ext cx="7023129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/>
              </a:rPr>
              <a:t>Avaliação toxicológica de PT e PF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 rot="20116930" flipV="1">
            <a:off x="4864100" y="5053013"/>
            <a:ext cx="1447800" cy="609600"/>
            <a:chOff x="2434" y="1256"/>
            <a:chExt cx="1351" cy="905"/>
          </a:xfrm>
        </p:grpSpPr>
        <p:sp>
          <p:nvSpPr>
            <p:cNvPr id="7186" name="Freeform 12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187" name="Freeform 13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upo 1"/>
          <p:cNvGrpSpPr>
            <a:grpSpLocks/>
          </p:cNvGrpSpPr>
          <p:nvPr/>
        </p:nvGrpSpPr>
        <p:grpSpPr bwMode="auto">
          <a:xfrm>
            <a:off x="152400" y="762000"/>
            <a:ext cx="8013700" cy="4827588"/>
            <a:chOff x="152400" y="762000"/>
            <a:chExt cx="8763000" cy="5430838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 flipV="1">
              <a:off x="4500563" y="1052513"/>
              <a:ext cx="2052637" cy="776287"/>
              <a:chOff x="2434" y="1256"/>
              <a:chExt cx="1351" cy="905"/>
            </a:xfrm>
          </p:grpSpPr>
          <p:sp>
            <p:nvSpPr>
              <p:cNvPr id="7184" name="Freeform 4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185" name="Freeform 5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79878" name="Rectangle 6"/>
            <p:cNvSpPr>
              <a:spLocks noChangeArrowheads="1"/>
            </p:cNvSpPr>
            <p:nvPr/>
          </p:nvSpPr>
          <p:spPr bwMode="auto">
            <a:xfrm>
              <a:off x="152400" y="762000"/>
              <a:ext cx="4266928" cy="2894899"/>
            </a:xfrm>
            <a:prstGeom prst="rect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Estudos Agudos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DL50 Oral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DL50 Dérmica 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CL50 Inalatória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Irritação / Corrosão Ocular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Irritação / Corrosão Dérmica</a:t>
              </a:r>
            </a:p>
            <a:p>
              <a:pPr marL="447675" lvl="2" defTabSz="914400">
                <a:lnSpc>
                  <a:spcPct val="95000"/>
                </a:lnSpc>
                <a:spcBef>
                  <a:spcPts val="6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Sensibilização Cutânea</a:t>
              </a:r>
              <a:endParaRPr lang="pt-BR" sz="1800" baseline="-25000" dirty="0">
                <a:latin typeface="Arial" charset="0"/>
              </a:endParaRPr>
            </a:p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endParaRPr lang="pt-BR" sz="900" dirty="0">
                <a:latin typeface="Arial" charset="0"/>
              </a:endParaRPr>
            </a:p>
          </p:txBody>
        </p:sp>
        <p:sp>
          <p:nvSpPr>
            <p:cNvPr id="79879" name="Rectangle 7"/>
            <p:cNvSpPr>
              <a:spLocks noChangeArrowheads="1"/>
            </p:cNvSpPr>
            <p:nvPr/>
          </p:nvSpPr>
          <p:spPr bwMode="auto">
            <a:xfrm>
              <a:off x="4724853" y="1981751"/>
              <a:ext cx="4190547" cy="1828733"/>
            </a:xfrm>
            <a:prstGeom prst="rect">
              <a:avLst/>
            </a:prstGeom>
            <a:solidFill>
              <a:srgbClr val="EAEAEA"/>
            </a:solidFill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Symbol" pitchFamily="18" charset="2"/>
                </a:rPr>
                <a:t>Avaliação de perigo</a:t>
              </a:r>
              <a:r>
                <a:rPr lang="pt-BR" sz="2000" dirty="0">
                  <a:solidFill>
                    <a:srgbClr val="CC3300"/>
                  </a:solidFill>
                  <a:latin typeface="Arial" charset="0"/>
                  <a:sym typeface="Symbol" pitchFamily="18" charset="2"/>
                </a:rPr>
                <a:t> </a:t>
              </a:r>
              <a:endParaRPr lang="pt-BR" sz="900" dirty="0">
                <a:solidFill>
                  <a:srgbClr val="CC3300"/>
                </a:solidFill>
                <a:latin typeface="Arial" charset="0"/>
                <a:sym typeface="Symbol" pitchFamily="18" charset="2"/>
              </a:endParaRPr>
            </a:p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Classificação toxicológica</a:t>
              </a:r>
            </a:p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EPI</a:t>
              </a:r>
            </a:p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r>
                <a:rPr lang="pt-BR" sz="1800" dirty="0">
                  <a:latin typeface="Arial" charset="0"/>
                </a:rPr>
                <a:t>Equipamentos de aplicação</a:t>
              </a:r>
              <a:endParaRPr lang="pt-BR" sz="900" dirty="0">
                <a:latin typeface="Arial" charset="0"/>
              </a:endParaRPr>
            </a:p>
          </p:txBody>
        </p:sp>
        <p:sp>
          <p:nvSpPr>
            <p:cNvPr id="79880" name="Rectangle 8"/>
            <p:cNvSpPr>
              <a:spLocks noChangeArrowheads="1"/>
            </p:cNvSpPr>
            <p:nvPr/>
          </p:nvSpPr>
          <p:spPr bwMode="auto">
            <a:xfrm>
              <a:off x="152400" y="3899778"/>
              <a:ext cx="3352091" cy="1448342"/>
            </a:xfrm>
            <a:prstGeom prst="rect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sym typeface="Symbol" pitchFamily="18" charset="2"/>
                </a:rPr>
                <a:t>Estudos de mutação</a:t>
              </a:r>
              <a:endParaRPr lang="pt-BR" sz="9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Symbol" pitchFamily="18" charset="2"/>
              </a:endParaRPr>
            </a:p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r>
                <a:rPr lang="pt-BR" sz="1800">
                  <a:latin typeface="Arial" charset="0"/>
                </a:rPr>
                <a:t> Gênica</a:t>
              </a:r>
            </a:p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Char char="•"/>
                <a:defRPr/>
              </a:pPr>
              <a:r>
                <a:rPr lang="pt-BR" sz="1800">
                  <a:latin typeface="Arial" charset="0"/>
                </a:rPr>
                <a:t> Cromossômica</a:t>
              </a:r>
              <a:endParaRPr lang="pt-BR" sz="900">
                <a:latin typeface="Arial" charset="0"/>
              </a:endParaRPr>
            </a:p>
          </p:txBody>
        </p:sp>
        <p:sp>
          <p:nvSpPr>
            <p:cNvPr id="79881" name="Rectangle 9"/>
            <p:cNvSpPr>
              <a:spLocks noChangeArrowheads="1"/>
            </p:cNvSpPr>
            <p:nvPr/>
          </p:nvSpPr>
          <p:spPr bwMode="auto">
            <a:xfrm>
              <a:off x="4039159" y="4739138"/>
              <a:ext cx="3885023" cy="532190"/>
            </a:xfrm>
            <a:prstGeom prst="rect">
              <a:avLst/>
            </a:prstGeom>
            <a:solidFill>
              <a:srgbClr val="EAEAEA"/>
            </a:solidFill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Symbol" pitchFamily="18" charset="2"/>
                </a:rPr>
                <a:t>Restrição no registro</a:t>
              </a:r>
              <a:endParaRPr lang="pt-BR" sz="900" b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79882" name="Rectangle 10"/>
            <p:cNvSpPr>
              <a:spLocks noChangeArrowheads="1"/>
            </p:cNvSpPr>
            <p:nvPr/>
          </p:nvSpPr>
          <p:spPr bwMode="auto">
            <a:xfrm>
              <a:off x="1404010" y="5660648"/>
              <a:ext cx="3959667" cy="532190"/>
            </a:xfrm>
            <a:prstGeom prst="rect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sym typeface="Symbol" pitchFamily="18" charset="2"/>
                </a:rPr>
                <a:t>Estudos de resíduos (PF)</a:t>
              </a: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 flipV="1">
              <a:off x="3505200" y="4052888"/>
              <a:ext cx="1447800" cy="609600"/>
              <a:chOff x="2434" y="1256"/>
              <a:chExt cx="1351" cy="905"/>
            </a:xfrm>
          </p:grpSpPr>
          <p:sp>
            <p:nvSpPr>
              <p:cNvPr id="7182" name="Freeform 12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183" name="Freeform 13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6875677" y="5589213"/>
              <a:ext cx="1289799" cy="533975"/>
            </a:xfrm>
            <a:prstGeom prst="rect">
              <a:avLst/>
            </a:prstGeom>
            <a:solidFill>
              <a:srgbClr val="EAEAEA"/>
            </a:solidFill>
            <a:ln w="28575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152400" defTabSz="914400">
                <a:lnSpc>
                  <a:spcPct val="95000"/>
                </a:lnSpc>
                <a:spcBef>
                  <a:spcPts val="800"/>
                </a:spcBef>
                <a:buFont typeface="Times New Roman" pitchFamily="18" charset="0"/>
                <a:buNone/>
                <a:defRPr/>
              </a:pPr>
              <a:r>
                <a:rPr lang="pt-BR" sz="20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Symbol" pitchFamily="18" charset="2"/>
                </a:rPr>
                <a:t>LMR</a:t>
              </a:r>
              <a:endParaRPr lang="pt-BR" sz="900" b="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19075" y="5589588"/>
            <a:ext cx="866140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342900" indent="-342900"/>
            <a:r>
              <a:rPr lang="pt-BR" sz="1200" dirty="0">
                <a:latin typeface="Arial" pitchFamily="34" charset="0"/>
                <a:cs typeface="Arial" pitchFamily="34" charset="0"/>
              </a:rPr>
              <a:t>Limite Máximo de Resíduos (LMR) </a:t>
            </a:r>
          </a:p>
          <a:p>
            <a:pPr marL="342900" indent="-342900" algn="just"/>
            <a:r>
              <a:rPr lang="pt-BR" sz="1200" dirty="0">
                <a:latin typeface="Arial" pitchFamily="34" charset="0"/>
                <a:cs typeface="Arial" pitchFamily="34" charset="0"/>
              </a:rPr>
              <a:t>	é a quantidade máxima de resíduo de agrotóxico ou afim oficialmente aceita no alimento, em decorrência da aplicação adequada numa fase específica, desde sua produção até o consumo, expressa </a:t>
            </a:r>
            <a:r>
              <a:rPr lang="pt-BR" sz="1200" dirty="0" err="1">
                <a:latin typeface="Arial" pitchFamily="34" charset="0"/>
                <a:cs typeface="Arial" pitchFamily="34" charset="0"/>
              </a:rPr>
              <a:t>mg</a:t>
            </a:r>
            <a:r>
              <a:rPr lang="pt-BR" sz="1200" dirty="0">
                <a:latin typeface="Arial" pitchFamily="34" charset="0"/>
                <a:cs typeface="Arial" pitchFamily="34" charset="0"/>
              </a:rPr>
              <a:t>/kg.</a:t>
            </a:r>
          </a:p>
          <a:p>
            <a:pPr marL="342900" indent="-342900" algn="just"/>
            <a:endParaRPr lang="pt-BR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14300" y="4498975"/>
            <a:ext cx="4800600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>
                <a:solidFill>
                  <a:srgbClr val="CC3300"/>
                </a:solidFill>
                <a:latin typeface="Arial Rounded MT Bold" pitchFamily="34" charset="0"/>
              </a:rPr>
              <a:t>Estudos de reprodução e prole 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14300" y="762000"/>
            <a:ext cx="3657600" cy="121602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pt-BR" dirty="0">
                <a:solidFill>
                  <a:srgbClr val="CC3300"/>
                </a:solidFill>
                <a:latin typeface="Arial Rounded MT Bold" pitchFamily="34" charset="0"/>
              </a:rPr>
              <a:t>Estudos de curto prazo</a:t>
            </a:r>
          </a:p>
          <a:p>
            <a:pPr marL="190500" lvl="1" defTabSz="914400">
              <a:buClrTx/>
              <a:buSzTx/>
              <a:buFontTx/>
              <a:buChar char="•"/>
            </a:pPr>
            <a:r>
              <a:rPr lang="pt-BR" dirty="0">
                <a:latin typeface="Arial Rounded MT Bold" pitchFamily="34" charset="0"/>
              </a:rPr>
              <a:t> Roedor (90 dias) </a:t>
            </a:r>
          </a:p>
          <a:p>
            <a:pPr marL="190500" lvl="1" defTabSz="914400">
              <a:buClrTx/>
              <a:buSzTx/>
              <a:buFontTx/>
              <a:buChar char="•"/>
            </a:pPr>
            <a:r>
              <a:rPr lang="pt-BR" dirty="0">
                <a:latin typeface="Arial Rounded MT Bold" pitchFamily="34" charset="0"/>
              </a:rPr>
              <a:t> Não roedor (1 ano)  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295408" y="125413"/>
            <a:ext cx="6705616" cy="5355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/>
              </a:rPr>
              <a:t>Avaliação toxicológica PT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14300" y="2251075"/>
            <a:ext cx="5181600" cy="121602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pt-BR">
                <a:solidFill>
                  <a:srgbClr val="CC3300"/>
                </a:solidFill>
                <a:latin typeface="Arial Rounded MT Bold" pitchFamily="34" charset="0"/>
              </a:rPr>
              <a:t>Estudos de longo prazo e carcino</a:t>
            </a:r>
            <a:endParaRPr lang="pt-BR" sz="1000">
              <a:solidFill>
                <a:srgbClr val="CC3300"/>
              </a:solidFill>
              <a:latin typeface="Arial Rounded MT Bold" pitchFamily="34" charset="0"/>
            </a:endParaRPr>
          </a:p>
          <a:p>
            <a:pPr marL="190500" lvl="1" defTabSz="914400">
              <a:buClrTx/>
              <a:buSzTx/>
              <a:buFontTx/>
              <a:buChar char="•"/>
            </a:pPr>
            <a:r>
              <a:rPr lang="pt-BR">
                <a:latin typeface="Arial Rounded MT Bold" pitchFamily="34" charset="0"/>
              </a:rPr>
              <a:t> Camundongo (18 meses) </a:t>
            </a:r>
          </a:p>
          <a:p>
            <a:pPr marL="190500" lvl="1" defTabSz="914400">
              <a:buClrTx/>
              <a:buSzTx/>
              <a:buFontTx/>
              <a:buChar char="•"/>
            </a:pPr>
            <a:r>
              <a:rPr lang="pt-BR">
                <a:latin typeface="Arial Rounded MT Bold" pitchFamily="34" charset="0"/>
              </a:rPr>
              <a:t> Rato (24 meses)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14300" y="5257800"/>
            <a:ext cx="5249963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>
                <a:solidFill>
                  <a:srgbClr val="CC3300"/>
                </a:solidFill>
                <a:latin typeface="Arial Rounded MT Bold" pitchFamily="34" charset="0"/>
              </a:rPr>
              <a:t>Estudos dos efeitos teratogênicos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14300" y="3740150"/>
            <a:ext cx="4336252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>
                <a:solidFill>
                  <a:srgbClr val="CC3300"/>
                </a:solidFill>
                <a:latin typeface="Arial Rounded MT Bold" pitchFamily="34" charset="0"/>
              </a:rPr>
              <a:t>Estudos de neurotoxicidade</a:t>
            </a:r>
          </a:p>
        </p:txBody>
      </p:sp>
      <p:grpSp>
        <p:nvGrpSpPr>
          <p:cNvPr id="2" name="Grupo 1"/>
          <p:cNvGrpSpPr>
            <a:grpSpLocks/>
          </p:cNvGrpSpPr>
          <p:nvPr/>
        </p:nvGrpSpPr>
        <p:grpSpPr bwMode="auto">
          <a:xfrm>
            <a:off x="3505200" y="1914525"/>
            <a:ext cx="3227388" cy="4029075"/>
            <a:chOff x="3505200" y="1295400"/>
            <a:chExt cx="4556602" cy="464820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 flipV="1">
              <a:off x="3505200" y="1295400"/>
              <a:ext cx="3962400" cy="1219200"/>
              <a:chOff x="2434" y="1256"/>
              <a:chExt cx="1351" cy="905"/>
            </a:xfrm>
          </p:grpSpPr>
          <p:sp>
            <p:nvSpPr>
              <p:cNvPr id="8218" name="Freeform 9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  <p:sp>
            <p:nvSpPr>
              <p:cNvPr id="8219" name="Freeform 10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4419600" y="3581400"/>
              <a:ext cx="2057400" cy="609600"/>
              <a:chOff x="2434" y="1256"/>
              <a:chExt cx="1351" cy="905"/>
            </a:xfrm>
          </p:grpSpPr>
          <p:sp>
            <p:nvSpPr>
              <p:cNvPr id="8216" name="Freeform 12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  <p:sp>
            <p:nvSpPr>
              <p:cNvPr id="8217" name="Freeform 13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</p:grp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4876800" y="3505200"/>
              <a:ext cx="2286000" cy="1371600"/>
              <a:chOff x="2434" y="1256"/>
              <a:chExt cx="1351" cy="905"/>
            </a:xfrm>
          </p:grpSpPr>
          <p:sp>
            <p:nvSpPr>
              <p:cNvPr id="8214" name="Freeform 15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  <p:sp>
            <p:nvSpPr>
              <p:cNvPr id="8215" name="Freeform 16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</p:grp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5105400" y="3505200"/>
              <a:ext cx="2956402" cy="2438400"/>
              <a:chOff x="2434" y="1256"/>
              <a:chExt cx="1351" cy="905"/>
            </a:xfrm>
          </p:grpSpPr>
          <p:sp>
            <p:nvSpPr>
              <p:cNvPr id="8212" name="Freeform 18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  <p:sp>
            <p:nvSpPr>
              <p:cNvPr id="8213" name="Freeform 19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</p:grpSp>
        <p:grpSp>
          <p:nvGrpSpPr>
            <p:cNvPr id="8" name="Group 20"/>
            <p:cNvGrpSpPr>
              <a:grpSpLocks/>
            </p:cNvGrpSpPr>
            <p:nvPr/>
          </p:nvGrpSpPr>
          <p:grpSpPr bwMode="auto">
            <a:xfrm flipV="1">
              <a:off x="4800600" y="2133600"/>
              <a:ext cx="1600200" cy="609600"/>
              <a:chOff x="2434" y="1256"/>
              <a:chExt cx="1351" cy="905"/>
            </a:xfrm>
          </p:grpSpPr>
          <p:sp>
            <p:nvSpPr>
              <p:cNvPr id="8210" name="Freeform 21"/>
              <p:cNvSpPr>
                <a:spLocks/>
              </p:cNvSpPr>
              <p:nvPr/>
            </p:nvSpPr>
            <p:spPr bwMode="auto">
              <a:xfrm>
                <a:off x="2438" y="1256"/>
                <a:ext cx="1347" cy="892"/>
              </a:xfrm>
              <a:custGeom>
                <a:avLst/>
                <a:gdLst>
                  <a:gd name="T0" fmla="*/ 0 w 1347"/>
                  <a:gd name="T1" fmla="*/ 873 h 892"/>
                  <a:gd name="T2" fmla="*/ 78 w 1347"/>
                  <a:gd name="T3" fmla="*/ 891 h 892"/>
                  <a:gd name="T4" fmla="*/ 133 w 1347"/>
                  <a:gd name="T5" fmla="*/ 890 h 892"/>
                  <a:gd name="T6" fmla="*/ 201 w 1347"/>
                  <a:gd name="T7" fmla="*/ 883 h 892"/>
                  <a:gd name="T8" fmla="*/ 264 w 1347"/>
                  <a:gd name="T9" fmla="*/ 875 h 892"/>
                  <a:gd name="T10" fmla="*/ 343 w 1347"/>
                  <a:gd name="T11" fmla="*/ 854 h 892"/>
                  <a:gd name="T12" fmla="*/ 435 w 1347"/>
                  <a:gd name="T13" fmla="*/ 824 h 892"/>
                  <a:gd name="T14" fmla="*/ 548 w 1347"/>
                  <a:gd name="T15" fmla="*/ 784 h 892"/>
                  <a:gd name="T16" fmla="*/ 657 w 1347"/>
                  <a:gd name="T17" fmla="*/ 738 h 892"/>
                  <a:gd name="T18" fmla="*/ 750 w 1347"/>
                  <a:gd name="T19" fmla="*/ 691 h 892"/>
                  <a:gd name="T20" fmla="*/ 853 w 1347"/>
                  <a:gd name="T21" fmla="*/ 630 h 892"/>
                  <a:gd name="T22" fmla="*/ 935 w 1347"/>
                  <a:gd name="T23" fmla="*/ 575 h 892"/>
                  <a:gd name="T24" fmla="*/ 1015 w 1347"/>
                  <a:gd name="T25" fmla="*/ 512 h 892"/>
                  <a:gd name="T26" fmla="*/ 1090 w 1347"/>
                  <a:gd name="T27" fmla="*/ 433 h 892"/>
                  <a:gd name="T28" fmla="*/ 1147 w 1347"/>
                  <a:gd name="T29" fmla="*/ 360 h 892"/>
                  <a:gd name="T30" fmla="*/ 1185 w 1347"/>
                  <a:gd name="T31" fmla="*/ 315 h 892"/>
                  <a:gd name="T32" fmla="*/ 1301 w 1347"/>
                  <a:gd name="T33" fmla="*/ 353 h 892"/>
                  <a:gd name="T34" fmla="*/ 1294 w 1347"/>
                  <a:gd name="T35" fmla="*/ 300 h 892"/>
                  <a:gd name="T36" fmla="*/ 1291 w 1347"/>
                  <a:gd name="T37" fmla="*/ 242 h 892"/>
                  <a:gd name="T38" fmla="*/ 1290 w 1347"/>
                  <a:gd name="T39" fmla="*/ 195 h 892"/>
                  <a:gd name="T40" fmla="*/ 1305 w 1347"/>
                  <a:gd name="T41" fmla="*/ 130 h 892"/>
                  <a:gd name="T42" fmla="*/ 1339 w 1347"/>
                  <a:gd name="T43" fmla="*/ 45 h 892"/>
                  <a:gd name="T44" fmla="*/ 1310 w 1347"/>
                  <a:gd name="T45" fmla="*/ 25 h 892"/>
                  <a:gd name="T46" fmla="*/ 1248 w 1347"/>
                  <a:gd name="T47" fmla="*/ 67 h 892"/>
                  <a:gd name="T48" fmla="*/ 1193 w 1347"/>
                  <a:gd name="T49" fmla="*/ 97 h 892"/>
                  <a:gd name="T50" fmla="*/ 1140 w 1347"/>
                  <a:gd name="T51" fmla="*/ 123 h 892"/>
                  <a:gd name="T52" fmla="*/ 1088 w 1347"/>
                  <a:gd name="T53" fmla="*/ 139 h 892"/>
                  <a:gd name="T54" fmla="*/ 1025 w 1347"/>
                  <a:gd name="T55" fmla="*/ 153 h 892"/>
                  <a:gd name="T56" fmla="*/ 975 w 1347"/>
                  <a:gd name="T57" fmla="*/ 201 h 892"/>
                  <a:gd name="T58" fmla="*/ 1065 w 1347"/>
                  <a:gd name="T59" fmla="*/ 263 h 892"/>
                  <a:gd name="T60" fmla="*/ 985 w 1347"/>
                  <a:gd name="T61" fmla="*/ 354 h 892"/>
                  <a:gd name="T62" fmla="*/ 907 w 1347"/>
                  <a:gd name="T63" fmla="*/ 434 h 892"/>
                  <a:gd name="T64" fmla="*/ 838 w 1347"/>
                  <a:gd name="T65" fmla="*/ 496 h 892"/>
                  <a:gd name="T66" fmla="*/ 751 w 1347"/>
                  <a:gd name="T67" fmla="*/ 565 h 892"/>
                  <a:gd name="T68" fmla="*/ 665 w 1347"/>
                  <a:gd name="T69" fmla="*/ 623 h 892"/>
                  <a:gd name="T70" fmla="*/ 585 w 1347"/>
                  <a:gd name="T71" fmla="*/ 673 h 892"/>
                  <a:gd name="T72" fmla="*/ 486 w 1347"/>
                  <a:gd name="T73" fmla="*/ 721 h 892"/>
                  <a:gd name="T74" fmla="*/ 390 w 1347"/>
                  <a:gd name="T75" fmla="*/ 766 h 892"/>
                  <a:gd name="T76" fmla="*/ 282 w 1347"/>
                  <a:gd name="T77" fmla="*/ 808 h 892"/>
                  <a:gd name="T78" fmla="*/ 193 w 1347"/>
                  <a:gd name="T79" fmla="*/ 840 h 892"/>
                  <a:gd name="T80" fmla="*/ 131 w 1347"/>
                  <a:gd name="T81" fmla="*/ 852 h 892"/>
                  <a:gd name="T82" fmla="*/ 81 w 1347"/>
                  <a:gd name="T83" fmla="*/ 855 h 8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47"/>
                  <a:gd name="T127" fmla="*/ 0 h 892"/>
                  <a:gd name="T128" fmla="*/ 1347 w 1347"/>
                  <a:gd name="T129" fmla="*/ 892 h 8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47" h="892">
                    <a:moveTo>
                      <a:pt x="1" y="853"/>
                    </a:moveTo>
                    <a:lnTo>
                      <a:pt x="0" y="873"/>
                    </a:lnTo>
                    <a:lnTo>
                      <a:pt x="47" y="885"/>
                    </a:lnTo>
                    <a:lnTo>
                      <a:pt x="78" y="891"/>
                    </a:lnTo>
                    <a:lnTo>
                      <a:pt x="107" y="889"/>
                    </a:lnTo>
                    <a:lnTo>
                      <a:pt x="133" y="890"/>
                    </a:lnTo>
                    <a:lnTo>
                      <a:pt x="167" y="889"/>
                    </a:lnTo>
                    <a:lnTo>
                      <a:pt x="201" y="883"/>
                    </a:lnTo>
                    <a:lnTo>
                      <a:pt x="239" y="875"/>
                    </a:lnTo>
                    <a:lnTo>
                      <a:pt x="264" y="875"/>
                    </a:lnTo>
                    <a:lnTo>
                      <a:pt x="299" y="866"/>
                    </a:lnTo>
                    <a:lnTo>
                      <a:pt x="343" y="854"/>
                    </a:lnTo>
                    <a:lnTo>
                      <a:pt x="383" y="842"/>
                    </a:lnTo>
                    <a:lnTo>
                      <a:pt x="435" y="824"/>
                    </a:lnTo>
                    <a:lnTo>
                      <a:pt x="498" y="806"/>
                    </a:lnTo>
                    <a:lnTo>
                      <a:pt x="548" y="784"/>
                    </a:lnTo>
                    <a:lnTo>
                      <a:pt x="600" y="763"/>
                    </a:lnTo>
                    <a:lnTo>
                      <a:pt x="657" y="738"/>
                    </a:lnTo>
                    <a:lnTo>
                      <a:pt x="710" y="712"/>
                    </a:lnTo>
                    <a:lnTo>
                      <a:pt x="750" y="691"/>
                    </a:lnTo>
                    <a:lnTo>
                      <a:pt x="802" y="660"/>
                    </a:lnTo>
                    <a:lnTo>
                      <a:pt x="853" y="630"/>
                    </a:lnTo>
                    <a:lnTo>
                      <a:pt x="894" y="608"/>
                    </a:lnTo>
                    <a:lnTo>
                      <a:pt x="935" y="575"/>
                    </a:lnTo>
                    <a:lnTo>
                      <a:pt x="976" y="543"/>
                    </a:lnTo>
                    <a:lnTo>
                      <a:pt x="1015" y="512"/>
                    </a:lnTo>
                    <a:lnTo>
                      <a:pt x="1060" y="470"/>
                    </a:lnTo>
                    <a:lnTo>
                      <a:pt x="1090" y="433"/>
                    </a:lnTo>
                    <a:lnTo>
                      <a:pt x="1124" y="404"/>
                    </a:lnTo>
                    <a:lnTo>
                      <a:pt x="1147" y="360"/>
                    </a:lnTo>
                    <a:lnTo>
                      <a:pt x="1180" y="328"/>
                    </a:lnTo>
                    <a:lnTo>
                      <a:pt x="1185" y="315"/>
                    </a:lnTo>
                    <a:lnTo>
                      <a:pt x="1299" y="381"/>
                    </a:lnTo>
                    <a:lnTo>
                      <a:pt x="1301" y="353"/>
                    </a:lnTo>
                    <a:lnTo>
                      <a:pt x="1295" y="325"/>
                    </a:lnTo>
                    <a:lnTo>
                      <a:pt x="1294" y="300"/>
                    </a:lnTo>
                    <a:lnTo>
                      <a:pt x="1290" y="276"/>
                    </a:lnTo>
                    <a:lnTo>
                      <a:pt x="1291" y="242"/>
                    </a:lnTo>
                    <a:lnTo>
                      <a:pt x="1290" y="216"/>
                    </a:lnTo>
                    <a:lnTo>
                      <a:pt x="1290" y="195"/>
                    </a:lnTo>
                    <a:lnTo>
                      <a:pt x="1300" y="160"/>
                    </a:lnTo>
                    <a:lnTo>
                      <a:pt x="1305" y="130"/>
                    </a:lnTo>
                    <a:lnTo>
                      <a:pt x="1315" y="92"/>
                    </a:lnTo>
                    <a:lnTo>
                      <a:pt x="1339" y="45"/>
                    </a:lnTo>
                    <a:lnTo>
                      <a:pt x="1346" y="0"/>
                    </a:lnTo>
                    <a:lnTo>
                      <a:pt x="1310" y="25"/>
                    </a:lnTo>
                    <a:lnTo>
                      <a:pt x="1284" y="45"/>
                    </a:lnTo>
                    <a:lnTo>
                      <a:pt x="1248" y="67"/>
                    </a:lnTo>
                    <a:lnTo>
                      <a:pt x="1218" y="87"/>
                    </a:lnTo>
                    <a:lnTo>
                      <a:pt x="1193" y="97"/>
                    </a:lnTo>
                    <a:lnTo>
                      <a:pt x="1173" y="105"/>
                    </a:lnTo>
                    <a:lnTo>
                      <a:pt x="1140" y="123"/>
                    </a:lnTo>
                    <a:lnTo>
                      <a:pt x="1112" y="134"/>
                    </a:lnTo>
                    <a:lnTo>
                      <a:pt x="1088" y="139"/>
                    </a:lnTo>
                    <a:lnTo>
                      <a:pt x="1061" y="144"/>
                    </a:lnTo>
                    <a:lnTo>
                      <a:pt x="1025" y="153"/>
                    </a:lnTo>
                    <a:lnTo>
                      <a:pt x="984" y="154"/>
                    </a:lnTo>
                    <a:lnTo>
                      <a:pt x="975" y="201"/>
                    </a:lnTo>
                    <a:lnTo>
                      <a:pt x="1076" y="250"/>
                    </a:lnTo>
                    <a:lnTo>
                      <a:pt x="1065" y="263"/>
                    </a:lnTo>
                    <a:lnTo>
                      <a:pt x="1024" y="311"/>
                    </a:lnTo>
                    <a:lnTo>
                      <a:pt x="985" y="354"/>
                    </a:lnTo>
                    <a:lnTo>
                      <a:pt x="940" y="405"/>
                    </a:lnTo>
                    <a:lnTo>
                      <a:pt x="907" y="434"/>
                    </a:lnTo>
                    <a:lnTo>
                      <a:pt x="877" y="459"/>
                    </a:lnTo>
                    <a:lnTo>
                      <a:pt x="838" y="496"/>
                    </a:lnTo>
                    <a:lnTo>
                      <a:pt x="797" y="533"/>
                    </a:lnTo>
                    <a:lnTo>
                      <a:pt x="751" y="565"/>
                    </a:lnTo>
                    <a:lnTo>
                      <a:pt x="709" y="594"/>
                    </a:lnTo>
                    <a:lnTo>
                      <a:pt x="665" y="623"/>
                    </a:lnTo>
                    <a:lnTo>
                      <a:pt x="613" y="655"/>
                    </a:lnTo>
                    <a:lnTo>
                      <a:pt x="585" y="673"/>
                    </a:lnTo>
                    <a:lnTo>
                      <a:pt x="537" y="697"/>
                    </a:lnTo>
                    <a:lnTo>
                      <a:pt x="486" y="721"/>
                    </a:lnTo>
                    <a:lnTo>
                      <a:pt x="439" y="744"/>
                    </a:lnTo>
                    <a:lnTo>
                      <a:pt x="390" y="766"/>
                    </a:lnTo>
                    <a:lnTo>
                      <a:pt x="336" y="786"/>
                    </a:lnTo>
                    <a:lnTo>
                      <a:pt x="282" y="808"/>
                    </a:lnTo>
                    <a:lnTo>
                      <a:pt x="230" y="826"/>
                    </a:lnTo>
                    <a:lnTo>
                      <a:pt x="193" y="840"/>
                    </a:lnTo>
                    <a:lnTo>
                      <a:pt x="162" y="846"/>
                    </a:lnTo>
                    <a:lnTo>
                      <a:pt x="131" y="852"/>
                    </a:lnTo>
                    <a:lnTo>
                      <a:pt x="109" y="851"/>
                    </a:lnTo>
                    <a:lnTo>
                      <a:pt x="81" y="855"/>
                    </a:lnTo>
                    <a:lnTo>
                      <a:pt x="1" y="853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  <p:sp>
            <p:nvSpPr>
              <p:cNvPr id="8211" name="Freeform 22"/>
              <p:cNvSpPr>
                <a:spLocks/>
              </p:cNvSpPr>
              <p:nvPr/>
            </p:nvSpPr>
            <p:spPr bwMode="auto">
              <a:xfrm>
                <a:off x="2434" y="1301"/>
                <a:ext cx="1344" cy="860"/>
              </a:xfrm>
              <a:custGeom>
                <a:avLst/>
                <a:gdLst>
                  <a:gd name="T0" fmla="*/ 51 w 1344"/>
                  <a:gd name="T1" fmla="*/ 857 h 860"/>
                  <a:gd name="T2" fmla="*/ 107 w 1344"/>
                  <a:gd name="T3" fmla="*/ 859 h 860"/>
                  <a:gd name="T4" fmla="*/ 167 w 1344"/>
                  <a:gd name="T5" fmla="*/ 858 h 860"/>
                  <a:gd name="T6" fmla="*/ 236 w 1344"/>
                  <a:gd name="T7" fmla="*/ 853 h 860"/>
                  <a:gd name="T8" fmla="*/ 296 w 1344"/>
                  <a:gd name="T9" fmla="*/ 844 h 860"/>
                  <a:gd name="T10" fmla="*/ 384 w 1344"/>
                  <a:gd name="T11" fmla="*/ 814 h 860"/>
                  <a:gd name="T12" fmla="*/ 499 w 1344"/>
                  <a:gd name="T13" fmla="*/ 781 h 860"/>
                  <a:gd name="T14" fmla="*/ 595 w 1344"/>
                  <a:gd name="T15" fmla="*/ 738 h 860"/>
                  <a:gd name="T16" fmla="*/ 707 w 1344"/>
                  <a:gd name="T17" fmla="*/ 691 h 860"/>
                  <a:gd name="T18" fmla="*/ 800 w 1344"/>
                  <a:gd name="T19" fmla="*/ 641 h 860"/>
                  <a:gd name="T20" fmla="*/ 895 w 1344"/>
                  <a:gd name="T21" fmla="*/ 580 h 860"/>
                  <a:gd name="T22" fmla="*/ 978 w 1344"/>
                  <a:gd name="T23" fmla="*/ 521 h 860"/>
                  <a:gd name="T24" fmla="*/ 1058 w 1344"/>
                  <a:gd name="T25" fmla="*/ 452 h 860"/>
                  <a:gd name="T26" fmla="*/ 1121 w 1344"/>
                  <a:gd name="T27" fmla="*/ 384 h 860"/>
                  <a:gd name="T28" fmla="*/ 1179 w 1344"/>
                  <a:gd name="T29" fmla="*/ 314 h 860"/>
                  <a:gd name="T30" fmla="*/ 1302 w 1344"/>
                  <a:gd name="T31" fmla="*/ 338 h 860"/>
                  <a:gd name="T32" fmla="*/ 1292 w 1344"/>
                  <a:gd name="T33" fmla="*/ 289 h 860"/>
                  <a:gd name="T34" fmla="*/ 1290 w 1344"/>
                  <a:gd name="T35" fmla="*/ 236 h 860"/>
                  <a:gd name="T36" fmla="*/ 1290 w 1344"/>
                  <a:gd name="T37" fmla="*/ 183 h 860"/>
                  <a:gd name="T38" fmla="*/ 1302 w 1344"/>
                  <a:gd name="T39" fmla="*/ 128 h 860"/>
                  <a:gd name="T40" fmla="*/ 1326 w 1344"/>
                  <a:gd name="T41" fmla="*/ 56 h 860"/>
                  <a:gd name="T42" fmla="*/ 1343 w 1344"/>
                  <a:gd name="T43" fmla="*/ 0 h 860"/>
                  <a:gd name="T44" fmla="*/ 1282 w 1344"/>
                  <a:gd name="T45" fmla="*/ 46 h 860"/>
                  <a:gd name="T46" fmla="*/ 1212 w 1344"/>
                  <a:gd name="T47" fmla="*/ 85 h 860"/>
                  <a:gd name="T48" fmla="*/ 1173 w 1344"/>
                  <a:gd name="T49" fmla="*/ 106 h 860"/>
                  <a:gd name="T50" fmla="*/ 1111 w 1344"/>
                  <a:gd name="T51" fmla="*/ 129 h 860"/>
                  <a:gd name="T52" fmla="*/ 1052 w 1344"/>
                  <a:gd name="T53" fmla="*/ 148 h 860"/>
                  <a:gd name="T54" fmla="*/ 979 w 1344"/>
                  <a:gd name="T55" fmla="*/ 158 h 860"/>
                  <a:gd name="T56" fmla="*/ 1062 w 1344"/>
                  <a:gd name="T57" fmla="*/ 257 h 860"/>
                  <a:gd name="T58" fmla="*/ 984 w 1344"/>
                  <a:gd name="T59" fmla="*/ 340 h 860"/>
                  <a:gd name="T60" fmla="*/ 908 w 1344"/>
                  <a:gd name="T61" fmla="*/ 418 h 860"/>
                  <a:gd name="T62" fmla="*/ 836 w 1344"/>
                  <a:gd name="T63" fmla="*/ 482 h 860"/>
                  <a:gd name="T64" fmla="*/ 745 w 1344"/>
                  <a:gd name="T65" fmla="*/ 546 h 860"/>
                  <a:gd name="T66" fmla="*/ 665 w 1344"/>
                  <a:gd name="T67" fmla="*/ 606 h 860"/>
                  <a:gd name="T68" fmla="*/ 585 w 1344"/>
                  <a:gd name="T69" fmla="*/ 648 h 860"/>
                  <a:gd name="T70" fmla="*/ 484 w 1344"/>
                  <a:gd name="T71" fmla="*/ 699 h 860"/>
                  <a:gd name="T72" fmla="*/ 389 w 1344"/>
                  <a:gd name="T73" fmla="*/ 740 h 860"/>
                  <a:gd name="T74" fmla="*/ 281 w 1344"/>
                  <a:gd name="T75" fmla="*/ 785 h 860"/>
                  <a:gd name="T76" fmla="*/ 190 w 1344"/>
                  <a:gd name="T77" fmla="*/ 814 h 860"/>
                  <a:gd name="T78" fmla="*/ 127 w 1344"/>
                  <a:gd name="T79" fmla="*/ 830 h 860"/>
                  <a:gd name="T80" fmla="*/ 80 w 1344"/>
                  <a:gd name="T81" fmla="*/ 832 h 86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344"/>
                  <a:gd name="T124" fmla="*/ 0 h 860"/>
                  <a:gd name="T125" fmla="*/ 1344 w 1344"/>
                  <a:gd name="T126" fmla="*/ 860 h 86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344" h="860">
                    <a:moveTo>
                      <a:pt x="0" y="830"/>
                    </a:moveTo>
                    <a:lnTo>
                      <a:pt x="51" y="857"/>
                    </a:lnTo>
                    <a:lnTo>
                      <a:pt x="79" y="856"/>
                    </a:lnTo>
                    <a:lnTo>
                      <a:pt x="107" y="859"/>
                    </a:lnTo>
                    <a:lnTo>
                      <a:pt x="133" y="858"/>
                    </a:lnTo>
                    <a:lnTo>
                      <a:pt x="167" y="858"/>
                    </a:lnTo>
                    <a:lnTo>
                      <a:pt x="198" y="858"/>
                    </a:lnTo>
                    <a:lnTo>
                      <a:pt x="236" y="853"/>
                    </a:lnTo>
                    <a:lnTo>
                      <a:pt x="268" y="844"/>
                    </a:lnTo>
                    <a:lnTo>
                      <a:pt x="296" y="844"/>
                    </a:lnTo>
                    <a:lnTo>
                      <a:pt x="341" y="830"/>
                    </a:lnTo>
                    <a:lnTo>
                      <a:pt x="384" y="814"/>
                    </a:lnTo>
                    <a:lnTo>
                      <a:pt x="432" y="800"/>
                    </a:lnTo>
                    <a:lnTo>
                      <a:pt x="499" y="781"/>
                    </a:lnTo>
                    <a:lnTo>
                      <a:pt x="550" y="755"/>
                    </a:lnTo>
                    <a:lnTo>
                      <a:pt x="595" y="738"/>
                    </a:lnTo>
                    <a:lnTo>
                      <a:pt x="657" y="714"/>
                    </a:lnTo>
                    <a:lnTo>
                      <a:pt x="707" y="691"/>
                    </a:lnTo>
                    <a:lnTo>
                      <a:pt x="755" y="666"/>
                    </a:lnTo>
                    <a:lnTo>
                      <a:pt x="800" y="641"/>
                    </a:lnTo>
                    <a:lnTo>
                      <a:pt x="853" y="607"/>
                    </a:lnTo>
                    <a:lnTo>
                      <a:pt x="895" y="580"/>
                    </a:lnTo>
                    <a:lnTo>
                      <a:pt x="938" y="551"/>
                    </a:lnTo>
                    <a:lnTo>
                      <a:pt x="978" y="521"/>
                    </a:lnTo>
                    <a:lnTo>
                      <a:pt x="1017" y="489"/>
                    </a:lnTo>
                    <a:lnTo>
                      <a:pt x="1058" y="452"/>
                    </a:lnTo>
                    <a:lnTo>
                      <a:pt x="1087" y="418"/>
                    </a:lnTo>
                    <a:lnTo>
                      <a:pt x="1121" y="384"/>
                    </a:lnTo>
                    <a:lnTo>
                      <a:pt x="1151" y="346"/>
                    </a:lnTo>
                    <a:lnTo>
                      <a:pt x="1179" y="314"/>
                    </a:lnTo>
                    <a:lnTo>
                      <a:pt x="1204" y="275"/>
                    </a:lnTo>
                    <a:lnTo>
                      <a:pt x="1302" y="338"/>
                    </a:lnTo>
                    <a:lnTo>
                      <a:pt x="1295" y="312"/>
                    </a:lnTo>
                    <a:lnTo>
                      <a:pt x="1292" y="289"/>
                    </a:lnTo>
                    <a:lnTo>
                      <a:pt x="1287" y="264"/>
                    </a:lnTo>
                    <a:lnTo>
                      <a:pt x="1290" y="236"/>
                    </a:lnTo>
                    <a:lnTo>
                      <a:pt x="1291" y="207"/>
                    </a:lnTo>
                    <a:lnTo>
                      <a:pt x="1290" y="183"/>
                    </a:lnTo>
                    <a:lnTo>
                      <a:pt x="1299" y="151"/>
                    </a:lnTo>
                    <a:lnTo>
                      <a:pt x="1302" y="128"/>
                    </a:lnTo>
                    <a:lnTo>
                      <a:pt x="1315" y="85"/>
                    </a:lnTo>
                    <a:lnTo>
                      <a:pt x="1326" y="56"/>
                    </a:lnTo>
                    <a:lnTo>
                      <a:pt x="1331" y="32"/>
                    </a:lnTo>
                    <a:lnTo>
                      <a:pt x="1343" y="0"/>
                    </a:lnTo>
                    <a:lnTo>
                      <a:pt x="1313" y="21"/>
                    </a:lnTo>
                    <a:lnTo>
                      <a:pt x="1282" y="46"/>
                    </a:lnTo>
                    <a:lnTo>
                      <a:pt x="1241" y="68"/>
                    </a:lnTo>
                    <a:lnTo>
                      <a:pt x="1212" y="85"/>
                    </a:lnTo>
                    <a:lnTo>
                      <a:pt x="1187" y="101"/>
                    </a:lnTo>
                    <a:lnTo>
                      <a:pt x="1173" y="106"/>
                    </a:lnTo>
                    <a:lnTo>
                      <a:pt x="1141" y="121"/>
                    </a:lnTo>
                    <a:lnTo>
                      <a:pt x="1111" y="129"/>
                    </a:lnTo>
                    <a:lnTo>
                      <a:pt x="1085" y="140"/>
                    </a:lnTo>
                    <a:lnTo>
                      <a:pt x="1052" y="148"/>
                    </a:lnTo>
                    <a:lnTo>
                      <a:pt x="1023" y="155"/>
                    </a:lnTo>
                    <a:lnTo>
                      <a:pt x="979" y="158"/>
                    </a:lnTo>
                    <a:lnTo>
                      <a:pt x="1101" y="216"/>
                    </a:lnTo>
                    <a:lnTo>
                      <a:pt x="1062" y="257"/>
                    </a:lnTo>
                    <a:lnTo>
                      <a:pt x="1019" y="305"/>
                    </a:lnTo>
                    <a:lnTo>
                      <a:pt x="984" y="340"/>
                    </a:lnTo>
                    <a:lnTo>
                      <a:pt x="937" y="391"/>
                    </a:lnTo>
                    <a:lnTo>
                      <a:pt x="908" y="418"/>
                    </a:lnTo>
                    <a:lnTo>
                      <a:pt x="880" y="445"/>
                    </a:lnTo>
                    <a:lnTo>
                      <a:pt x="836" y="482"/>
                    </a:lnTo>
                    <a:lnTo>
                      <a:pt x="794" y="515"/>
                    </a:lnTo>
                    <a:lnTo>
                      <a:pt x="745" y="546"/>
                    </a:lnTo>
                    <a:lnTo>
                      <a:pt x="710" y="575"/>
                    </a:lnTo>
                    <a:lnTo>
                      <a:pt x="665" y="606"/>
                    </a:lnTo>
                    <a:lnTo>
                      <a:pt x="617" y="631"/>
                    </a:lnTo>
                    <a:lnTo>
                      <a:pt x="585" y="648"/>
                    </a:lnTo>
                    <a:lnTo>
                      <a:pt x="532" y="678"/>
                    </a:lnTo>
                    <a:lnTo>
                      <a:pt x="484" y="699"/>
                    </a:lnTo>
                    <a:lnTo>
                      <a:pt x="441" y="720"/>
                    </a:lnTo>
                    <a:lnTo>
                      <a:pt x="389" y="740"/>
                    </a:lnTo>
                    <a:lnTo>
                      <a:pt x="336" y="767"/>
                    </a:lnTo>
                    <a:lnTo>
                      <a:pt x="281" y="785"/>
                    </a:lnTo>
                    <a:lnTo>
                      <a:pt x="227" y="804"/>
                    </a:lnTo>
                    <a:lnTo>
                      <a:pt x="190" y="814"/>
                    </a:lnTo>
                    <a:lnTo>
                      <a:pt x="158" y="825"/>
                    </a:lnTo>
                    <a:lnTo>
                      <a:pt x="127" y="830"/>
                    </a:lnTo>
                    <a:lnTo>
                      <a:pt x="104" y="834"/>
                    </a:lnTo>
                    <a:lnTo>
                      <a:pt x="80" y="832"/>
                    </a:lnTo>
                    <a:lnTo>
                      <a:pt x="0" y="830"/>
                    </a:lnTo>
                  </a:path>
                </a:pathLst>
              </a:custGeom>
              <a:solidFill>
                <a:srgbClr val="008000"/>
              </a:solidFill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>
                  <a:latin typeface="Arial Rounded MT Bold" pitchFamily="34" charset="0"/>
                </a:endParaRPr>
              </a:p>
            </p:txBody>
          </p:sp>
        </p:grpSp>
      </p:grpSp>
      <p:sp>
        <p:nvSpPr>
          <p:cNvPr id="8201" name="Rectangle 23"/>
          <p:cNvSpPr>
            <a:spLocks noChangeArrowheads="1"/>
          </p:cNvSpPr>
          <p:nvPr/>
        </p:nvSpPr>
        <p:spPr bwMode="auto">
          <a:xfrm>
            <a:off x="5397500" y="3246438"/>
            <a:ext cx="1828800" cy="4603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pt-BR" dirty="0">
                <a:latin typeface="Arial Rounded MT Bold" pitchFamily="34" charset="0"/>
              </a:rPr>
              <a:t>NOAEL*</a:t>
            </a:r>
            <a:endParaRPr lang="pt-BR" b="0" dirty="0">
              <a:latin typeface="Arial Rounded MT Bold" pitchFamily="34" charset="0"/>
            </a:endParaRPr>
          </a:p>
        </p:txBody>
      </p:sp>
      <p:sp>
        <p:nvSpPr>
          <p:cNvPr id="3" name="Seta entalhada para a direita 2"/>
          <p:cNvSpPr/>
          <p:nvPr/>
        </p:nvSpPr>
        <p:spPr bwMode="auto">
          <a:xfrm>
            <a:off x="6948488" y="3233738"/>
            <a:ext cx="792162" cy="485775"/>
          </a:xfrm>
          <a:prstGeom prst="notchedRightArrow">
            <a:avLst/>
          </a:prstGeom>
          <a:solidFill>
            <a:schemeClr val="accent1">
              <a:lumMod val="75000"/>
            </a:schemeClr>
          </a:solidFill>
          <a:ln w="38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360" tIns="44280" rIns="90360" bIns="44280"/>
          <a:lstStyle/>
          <a:p>
            <a:pPr marL="438150" indent="-4381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203" name="Rectangle 23"/>
          <p:cNvSpPr>
            <a:spLocks noChangeArrowheads="1"/>
          </p:cNvSpPr>
          <p:nvPr/>
        </p:nvSpPr>
        <p:spPr bwMode="auto">
          <a:xfrm>
            <a:off x="7812088" y="3240088"/>
            <a:ext cx="1081087" cy="46196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pt-BR">
                <a:latin typeface="Arial Rounded MT Bold" pitchFamily="34" charset="0"/>
              </a:rPr>
              <a:t>IDA**</a:t>
            </a:r>
            <a:endParaRPr lang="pt-BR" b="0">
              <a:latin typeface="Arial Rounded MT Bold" pitchFamily="34" charset="0"/>
            </a:endParaRPr>
          </a:p>
        </p:txBody>
      </p:sp>
      <p:sp>
        <p:nvSpPr>
          <p:cNvPr id="8204" name="CaixaDeTexto 3"/>
          <p:cNvSpPr txBox="1">
            <a:spLocks noChangeArrowheads="1"/>
          </p:cNvSpPr>
          <p:nvPr/>
        </p:nvSpPr>
        <p:spPr bwMode="auto">
          <a:xfrm>
            <a:off x="2705100" y="6073775"/>
            <a:ext cx="6188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400" b="1" dirty="0">
                <a:latin typeface="Arial" pitchFamily="34" charset="0"/>
                <a:cs typeface="Arial" pitchFamily="34" charset="0"/>
              </a:rPr>
              <a:t>* No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observed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adverse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effect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level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;   ** Ingestão Diária Aceitável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152400" y="125413"/>
            <a:ext cx="4648200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57200" indent="-457200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/>
              </a:rPr>
              <a:t>Avaliação toxicológica PT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4606925" y="2205038"/>
            <a:ext cx="4537075" cy="8540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ClrTx/>
              <a:buSzTx/>
              <a:buFontTx/>
              <a:buNone/>
              <a:defRPr/>
            </a:pPr>
            <a:r>
              <a:rPr lang="pt-BR" sz="1600">
                <a:solidFill>
                  <a:srgbClr val="CC3300"/>
                </a:solidFill>
                <a:latin typeface="Arial Rounded MT Bold" pitchFamily="34" charset="0"/>
              </a:rPr>
              <a:t>Estudos sobre mutagenicidade (PF e PT)</a:t>
            </a:r>
            <a:endParaRPr lang="pt-BR" sz="700">
              <a:solidFill>
                <a:srgbClr val="CC3300"/>
              </a:solidFill>
              <a:latin typeface="Arial Rounded MT Bold" pitchFamily="34" charset="0"/>
            </a:endParaRPr>
          </a:p>
          <a:p>
            <a:pPr lvl="1">
              <a:buClrTx/>
              <a:buSzTx/>
              <a:buFontTx/>
              <a:buChar char="•"/>
              <a:defRPr/>
            </a:pPr>
            <a:r>
              <a:rPr lang="pt-BR" sz="1600" b="0">
                <a:latin typeface="Arial Rounded MT Bold" pitchFamily="34" charset="0"/>
              </a:rPr>
              <a:t> </a:t>
            </a:r>
            <a:r>
              <a:rPr lang="pt-BR" sz="1600">
                <a:latin typeface="Arial Rounded MT Bold" pitchFamily="34" charset="0"/>
              </a:rPr>
              <a:t>Mutação gênica (procariontes) </a:t>
            </a:r>
          </a:p>
          <a:p>
            <a:pPr lvl="1">
              <a:buClrTx/>
              <a:buSzTx/>
              <a:buFontTx/>
              <a:buChar char="•"/>
              <a:defRPr/>
            </a:pPr>
            <a:r>
              <a:rPr lang="pt-BR" sz="1600">
                <a:latin typeface="Arial Rounded MT Bold" pitchFamily="34" charset="0"/>
              </a:rPr>
              <a:t> Mutação cromossômica (eucariontes)</a:t>
            </a:r>
            <a:r>
              <a:rPr lang="pt-BR" sz="1600" b="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226050" y="3367088"/>
            <a:ext cx="3522663" cy="8540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 sz="1600" dirty="0">
                <a:solidFill>
                  <a:srgbClr val="CC3300"/>
                </a:solidFill>
                <a:latin typeface="Arial Rounded MT Bold" pitchFamily="34" charset="0"/>
              </a:rPr>
              <a:t>Estudos sobre </a:t>
            </a:r>
            <a:r>
              <a:rPr lang="pt-BR" sz="1600" dirty="0" err="1">
                <a:solidFill>
                  <a:srgbClr val="CC3300"/>
                </a:solidFill>
                <a:latin typeface="Arial Rounded MT Bold" pitchFamily="34" charset="0"/>
              </a:rPr>
              <a:t>carcinogenicidade</a:t>
            </a:r>
            <a:endParaRPr lang="pt-BR" sz="1600" dirty="0">
              <a:solidFill>
                <a:srgbClr val="CC3300"/>
              </a:solidFill>
              <a:latin typeface="Arial Rounded MT Bold" pitchFamily="34" charset="0"/>
            </a:endParaRPr>
          </a:p>
          <a:p>
            <a:pPr lvl="1">
              <a:buClrTx/>
              <a:buSzTx/>
              <a:buFontTx/>
              <a:buChar char="•"/>
            </a:pPr>
            <a:r>
              <a:rPr lang="pt-BR" sz="1600" b="0" dirty="0">
                <a:latin typeface="Arial Rounded MT Bold" pitchFamily="34" charset="0"/>
              </a:rPr>
              <a:t> </a:t>
            </a:r>
            <a:r>
              <a:rPr lang="pt-BR" sz="1600" dirty="0">
                <a:latin typeface="Arial Rounded MT Bold" pitchFamily="34" charset="0"/>
              </a:rPr>
              <a:t>Camundongo (18 meses) </a:t>
            </a:r>
          </a:p>
          <a:p>
            <a:pPr lvl="1">
              <a:buClrTx/>
              <a:buSzTx/>
              <a:buFontTx/>
              <a:buChar char="•"/>
            </a:pPr>
            <a:r>
              <a:rPr lang="pt-BR" sz="1600" dirty="0">
                <a:latin typeface="Arial Rounded MT Bold" pitchFamily="34" charset="0"/>
              </a:rPr>
              <a:t> Rato (24 meses)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430463" y="895350"/>
            <a:ext cx="4151201" cy="33855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 sz="1600">
                <a:solidFill>
                  <a:srgbClr val="CC3300"/>
                </a:solidFill>
                <a:latin typeface="Arial Rounded MT Bold" pitchFamily="34" charset="0"/>
              </a:rPr>
              <a:t>Inexistência de métodos de desativação</a:t>
            </a:r>
            <a:endParaRPr lang="pt-BR" sz="1600">
              <a:latin typeface="Arial Rounded MT Bold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 flipH="1" flipV="1">
            <a:off x="2051050" y="1700213"/>
            <a:ext cx="2068513" cy="1296987"/>
            <a:chOff x="2434" y="1256"/>
            <a:chExt cx="1351" cy="905"/>
          </a:xfrm>
        </p:grpSpPr>
        <p:sp>
          <p:nvSpPr>
            <p:cNvPr id="9242" name="Freeform 7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3" name="Freeform 8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152400" y="3065463"/>
            <a:ext cx="2057400" cy="730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ClrTx/>
              <a:buSzTx/>
              <a:buFontTx/>
              <a:buNone/>
            </a:pPr>
            <a:r>
              <a:rPr lang="pt-BR" sz="2000">
                <a:latin typeface="Arial Rounded MT Bold" pitchFamily="34" charset="0"/>
              </a:rPr>
              <a:t>Proibição do </a:t>
            </a:r>
          </a:p>
          <a:p>
            <a:pPr algn="just">
              <a:buClrTx/>
              <a:buSzTx/>
              <a:buFontTx/>
              <a:buNone/>
            </a:pPr>
            <a:r>
              <a:rPr lang="pt-BR" sz="2000">
                <a:latin typeface="Arial Rounded MT Bold" pitchFamily="34" charset="0"/>
              </a:rPr>
              <a:t>Registro </a:t>
            </a:r>
            <a:r>
              <a:rPr lang="pt-BR" sz="2000" b="0">
                <a:latin typeface="Arial Rounded MT Bold" pitchFamily="34" charset="0"/>
              </a:rPr>
              <a:t> 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 flipH="1" flipV="1">
            <a:off x="1979613" y="2565400"/>
            <a:ext cx="2698750" cy="792163"/>
            <a:chOff x="2434" y="1256"/>
            <a:chExt cx="1351" cy="905"/>
          </a:xfrm>
        </p:grpSpPr>
        <p:sp>
          <p:nvSpPr>
            <p:cNvPr id="9240" name="Freeform 11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1" name="Freeform 12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 flipH="1">
            <a:off x="1692275" y="3716338"/>
            <a:ext cx="3230563" cy="990600"/>
            <a:chOff x="2434" y="1256"/>
            <a:chExt cx="1351" cy="905"/>
          </a:xfrm>
        </p:grpSpPr>
        <p:sp>
          <p:nvSpPr>
            <p:cNvPr id="9238" name="Freeform 14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9" name="Freeform 15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26" name="Rectangle 16"/>
          <p:cNvSpPr>
            <a:spLocks noChangeArrowheads="1"/>
          </p:cNvSpPr>
          <p:nvPr/>
        </p:nvSpPr>
        <p:spPr bwMode="auto">
          <a:xfrm>
            <a:off x="4932363" y="4375150"/>
            <a:ext cx="3354123" cy="83099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 sz="1600">
                <a:solidFill>
                  <a:srgbClr val="CC3300"/>
                </a:solidFill>
                <a:latin typeface="Arial Rounded MT Bold" pitchFamily="34" charset="0"/>
              </a:rPr>
              <a:t>Estudos sobre teratogenicidade</a:t>
            </a:r>
          </a:p>
          <a:p>
            <a:pPr lvl="1">
              <a:buClrTx/>
              <a:buSzTx/>
              <a:buFontTx/>
              <a:buChar char="•"/>
            </a:pPr>
            <a:r>
              <a:rPr lang="pt-BR" sz="1600">
                <a:latin typeface="Arial Rounded MT Bold" pitchFamily="34" charset="0"/>
              </a:rPr>
              <a:t> Coelho </a:t>
            </a:r>
          </a:p>
          <a:p>
            <a:pPr lvl="1">
              <a:buClrTx/>
              <a:buSzTx/>
              <a:buFontTx/>
              <a:buChar char="•"/>
            </a:pPr>
            <a:r>
              <a:rPr lang="pt-BR" sz="1600">
                <a:latin typeface="Arial Rounded MT Bold" pitchFamily="34" charset="0"/>
              </a:rPr>
              <a:t> Rato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 flipH="1" flipV="1">
            <a:off x="1403350" y="1196975"/>
            <a:ext cx="1276350" cy="1173163"/>
            <a:chOff x="2434" y="1256"/>
            <a:chExt cx="1351" cy="905"/>
          </a:xfrm>
        </p:grpSpPr>
        <p:sp>
          <p:nvSpPr>
            <p:cNvPr id="9236" name="Freeform 18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7" name="Freeform 19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28" name="Rectangle 20"/>
          <p:cNvSpPr>
            <a:spLocks noChangeArrowheads="1"/>
          </p:cNvSpPr>
          <p:nvPr/>
        </p:nvSpPr>
        <p:spPr bwMode="auto">
          <a:xfrm>
            <a:off x="4214810" y="1428736"/>
            <a:ext cx="4105483" cy="5847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pt-BR" sz="1600">
                <a:solidFill>
                  <a:srgbClr val="CC3300"/>
                </a:solidFill>
                <a:latin typeface="Arial Rounded MT Bold" pitchFamily="34" charset="0"/>
              </a:rPr>
              <a:t>Inexistência de antídotos ou tratamento</a:t>
            </a:r>
          </a:p>
          <a:p>
            <a:pPr>
              <a:buClrTx/>
              <a:buSzTx/>
              <a:buFontTx/>
              <a:buNone/>
            </a:pPr>
            <a:r>
              <a:rPr lang="pt-BR" sz="1600">
                <a:solidFill>
                  <a:srgbClr val="CC3300"/>
                </a:solidFill>
                <a:latin typeface="Arial Rounded MT Bold" pitchFamily="34" charset="0"/>
              </a:rPr>
              <a:t>efetivo no caso de intoxicações</a:t>
            </a:r>
            <a:endParaRPr lang="pt-BR" sz="1600">
              <a:latin typeface="Arial Rounded MT Bold" pitchFamily="34" charset="0"/>
            </a:endParaRPr>
          </a:p>
        </p:txBody>
      </p:sp>
      <p:sp>
        <p:nvSpPr>
          <p:cNvPr id="9229" name="Rectangle 19"/>
          <p:cNvSpPr>
            <a:spLocks noChangeArrowheads="1"/>
          </p:cNvSpPr>
          <p:nvPr/>
        </p:nvSpPr>
        <p:spPr bwMode="auto">
          <a:xfrm>
            <a:off x="2987675" y="5445125"/>
            <a:ext cx="4897438" cy="5847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Tx/>
              <a:buSzTx/>
              <a:buFontTx/>
              <a:buNone/>
            </a:pPr>
            <a:r>
              <a:rPr lang="en-US" sz="1600">
                <a:latin typeface="Arial Rounded MT Bold" pitchFamily="34" charset="0"/>
              </a:rPr>
              <a:t>Agrotóxicos que causem  </a:t>
            </a:r>
            <a:r>
              <a:rPr lang="en-US" sz="1600">
                <a:solidFill>
                  <a:srgbClr val="CC3300"/>
                </a:solidFill>
                <a:latin typeface="Arial Rounded MT Bold" pitchFamily="34" charset="0"/>
              </a:rPr>
              <a:t>desregulação hormonal</a:t>
            </a:r>
            <a:r>
              <a:rPr lang="en-US" sz="160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sz="1600">
                <a:latin typeface="Arial Rounded MT Bold" pitchFamily="34" charset="0"/>
              </a:rPr>
              <a:t>ou </a:t>
            </a:r>
            <a:r>
              <a:rPr lang="en-US" sz="1600">
                <a:solidFill>
                  <a:srgbClr val="CC3300"/>
                </a:solidFill>
                <a:latin typeface="Arial Rounded MT Bold" pitchFamily="34" charset="0"/>
              </a:rPr>
              <a:t>danos ao sistema reprodutivo</a:t>
            </a:r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 flipH="1">
            <a:off x="2051050" y="3429000"/>
            <a:ext cx="3302000" cy="485775"/>
            <a:chOff x="2434" y="1256"/>
            <a:chExt cx="1351" cy="905"/>
          </a:xfrm>
        </p:grpSpPr>
        <p:sp>
          <p:nvSpPr>
            <p:cNvPr id="9234" name="Freeform 23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5" name="Freeform 24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 flipH="1">
            <a:off x="1258888" y="3860800"/>
            <a:ext cx="1658937" cy="1946275"/>
            <a:chOff x="2434" y="1256"/>
            <a:chExt cx="1351" cy="905"/>
          </a:xfrm>
        </p:grpSpPr>
        <p:sp>
          <p:nvSpPr>
            <p:cNvPr id="9232" name="Freeform 26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3" name="Freeform 27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395288" y="404813"/>
            <a:ext cx="5040312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/>
              </a:rPr>
              <a:t>Exposição através da dieta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541588" y="1843088"/>
            <a:ext cx="4071937" cy="1017587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pt-BR" sz="2800" dirty="0">
                <a:latin typeface="Arial Rounded MT Bold" pitchFamily="34" charset="0"/>
              </a:rPr>
              <a:t>Avaliação toxicológica</a:t>
            </a:r>
          </a:p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pt-BR" sz="2800" dirty="0">
                <a:latin typeface="Arial Rounded MT Bold" pitchFamily="34" charset="0"/>
              </a:rPr>
              <a:t>PT e PF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25713" y="4427538"/>
            <a:ext cx="4103687" cy="1017587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pt-BR" sz="2800" dirty="0">
                <a:latin typeface="Arial Rounded MT Bold" pitchFamily="34" charset="0"/>
              </a:rPr>
              <a:t>Avaliação de </a:t>
            </a:r>
          </a:p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pt-BR" sz="2800" dirty="0">
                <a:latin typeface="Arial Rounded MT Bold" pitchFamily="34" charset="0"/>
              </a:rPr>
              <a:t>risco dietético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024313" y="2916238"/>
            <a:ext cx="1397000" cy="1460500"/>
            <a:chOff x="4021" y="2344"/>
            <a:chExt cx="821" cy="1065"/>
          </a:xfrm>
        </p:grpSpPr>
        <p:sp>
          <p:nvSpPr>
            <p:cNvPr id="10246" name="Freeform 6"/>
            <p:cNvSpPr>
              <a:spLocks/>
            </p:cNvSpPr>
            <p:nvPr/>
          </p:nvSpPr>
          <p:spPr bwMode="auto">
            <a:xfrm>
              <a:off x="4021" y="2361"/>
              <a:ext cx="821" cy="1048"/>
            </a:xfrm>
            <a:custGeom>
              <a:avLst/>
              <a:gdLst>
                <a:gd name="T0" fmla="*/ 809 w 821"/>
                <a:gd name="T1" fmla="*/ 23 h 1048"/>
                <a:gd name="T2" fmla="*/ 727 w 821"/>
                <a:gd name="T3" fmla="*/ 3 h 1048"/>
                <a:gd name="T4" fmla="*/ 678 w 821"/>
                <a:gd name="T5" fmla="*/ 0 h 1048"/>
                <a:gd name="T6" fmla="*/ 623 w 821"/>
                <a:gd name="T7" fmla="*/ 5 h 1048"/>
                <a:gd name="T8" fmla="*/ 576 w 821"/>
                <a:gd name="T9" fmla="*/ 18 h 1048"/>
                <a:gd name="T10" fmla="*/ 520 w 821"/>
                <a:gd name="T11" fmla="*/ 41 h 1048"/>
                <a:gd name="T12" fmla="*/ 460 w 821"/>
                <a:gd name="T13" fmla="*/ 74 h 1048"/>
                <a:gd name="T14" fmla="*/ 386 w 821"/>
                <a:gd name="T15" fmla="*/ 120 h 1048"/>
                <a:gd name="T16" fmla="*/ 321 w 821"/>
                <a:gd name="T17" fmla="*/ 174 h 1048"/>
                <a:gd name="T18" fmla="*/ 272 w 821"/>
                <a:gd name="T19" fmla="*/ 230 h 1048"/>
                <a:gd name="T20" fmla="*/ 223 w 821"/>
                <a:gd name="T21" fmla="*/ 300 h 1048"/>
                <a:gd name="T22" fmla="*/ 187 w 821"/>
                <a:gd name="T23" fmla="*/ 366 h 1048"/>
                <a:gd name="T24" fmla="*/ 160 w 821"/>
                <a:gd name="T25" fmla="*/ 440 h 1048"/>
                <a:gd name="T26" fmla="*/ 145 w 821"/>
                <a:gd name="T27" fmla="*/ 532 h 1048"/>
                <a:gd name="T28" fmla="*/ 142 w 821"/>
                <a:gd name="T29" fmla="*/ 619 h 1048"/>
                <a:gd name="T30" fmla="*/ 142 w 821"/>
                <a:gd name="T31" fmla="*/ 673 h 1048"/>
                <a:gd name="T32" fmla="*/ 14 w 821"/>
                <a:gd name="T33" fmla="*/ 625 h 1048"/>
                <a:gd name="T34" fmla="*/ 57 w 821"/>
                <a:gd name="T35" fmla="*/ 689 h 1048"/>
                <a:gd name="T36" fmla="*/ 97 w 821"/>
                <a:gd name="T37" fmla="*/ 755 h 1048"/>
                <a:gd name="T38" fmla="*/ 128 w 821"/>
                <a:gd name="T39" fmla="*/ 817 h 1048"/>
                <a:gd name="T40" fmla="*/ 159 w 821"/>
                <a:gd name="T41" fmla="*/ 891 h 1048"/>
                <a:gd name="T42" fmla="*/ 188 w 821"/>
                <a:gd name="T43" fmla="*/ 996 h 1048"/>
                <a:gd name="T44" fmla="*/ 225 w 821"/>
                <a:gd name="T45" fmla="*/ 1019 h 1048"/>
                <a:gd name="T46" fmla="*/ 254 w 821"/>
                <a:gd name="T47" fmla="*/ 970 h 1048"/>
                <a:gd name="T48" fmla="*/ 280 w 821"/>
                <a:gd name="T49" fmla="*/ 934 h 1048"/>
                <a:gd name="T50" fmla="*/ 309 w 821"/>
                <a:gd name="T51" fmla="*/ 904 h 1048"/>
                <a:gd name="T52" fmla="*/ 344 w 821"/>
                <a:gd name="T53" fmla="*/ 886 h 1048"/>
                <a:gd name="T54" fmla="*/ 390 w 821"/>
                <a:gd name="T55" fmla="*/ 870 h 1048"/>
                <a:gd name="T56" fmla="*/ 402 w 821"/>
                <a:gd name="T57" fmla="*/ 814 h 1048"/>
                <a:gd name="T58" fmla="*/ 281 w 821"/>
                <a:gd name="T59" fmla="*/ 735 h 1048"/>
                <a:gd name="T60" fmla="*/ 292 w 821"/>
                <a:gd name="T61" fmla="*/ 630 h 1048"/>
                <a:gd name="T62" fmla="*/ 306 w 821"/>
                <a:gd name="T63" fmla="*/ 535 h 1048"/>
                <a:gd name="T64" fmla="*/ 325 w 821"/>
                <a:gd name="T65" fmla="*/ 461 h 1048"/>
                <a:gd name="T66" fmla="*/ 355 w 821"/>
                <a:gd name="T67" fmla="*/ 379 h 1048"/>
                <a:gd name="T68" fmla="*/ 393 w 821"/>
                <a:gd name="T69" fmla="*/ 310 h 1048"/>
                <a:gd name="T70" fmla="*/ 431 w 821"/>
                <a:gd name="T71" fmla="*/ 253 h 1048"/>
                <a:gd name="T72" fmla="*/ 483 w 821"/>
                <a:gd name="T73" fmla="*/ 197 h 1048"/>
                <a:gd name="T74" fmla="*/ 539 w 821"/>
                <a:gd name="T75" fmla="*/ 146 h 1048"/>
                <a:gd name="T76" fmla="*/ 605 w 821"/>
                <a:gd name="T77" fmla="*/ 97 h 1048"/>
                <a:gd name="T78" fmla="*/ 661 w 821"/>
                <a:gd name="T79" fmla="*/ 61 h 1048"/>
                <a:gd name="T80" fmla="*/ 707 w 821"/>
                <a:gd name="T81" fmla="*/ 49 h 1048"/>
                <a:gd name="T82" fmla="*/ 749 w 821"/>
                <a:gd name="T83" fmla="*/ 44 h 104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821"/>
                <a:gd name="T127" fmla="*/ 0 h 1048"/>
                <a:gd name="T128" fmla="*/ 821 w 821"/>
                <a:gd name="T129" fmla="*/ 1048 h 104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821" h="1048">
                  <a:moveTo>
                    <a:pt x="820" y="49"/>
                  </a:moveTo>
                  <a:lnTo>
                    <a:pt x="809" y="23"/>
                  </a:lnTo>
                  <a:lnTo>
                    <a:pt x="759" y="8"/>
                  </a:lnTo>
                  <a:lnTo>
                    <a:pt x="727" y="3"/>
                  </a:lnTo>
                  <a:lnTo>
                    <a:pt x="704" y="3"/>
                  </a:lnTo>
                  <a:lnTo>
                    <a:pt x="678" y="0"/>
                  </a:lnTo>
                  <a:lnTo>
                    <a:pt x="649" y="3"/>
                  </a:lnTo>
                  <a:lnTo>
                    <a:pt x="623" y="5"/>
                  </a:lnTo>
                  <a:lnTo>
                    <a:pt x="597" y="15"/>
                  </a:lnTo>
                  <a:lnTo>
                    <a:pt x="576" y="18"/>
                  </a:lnTo>
                  <a:lnTo>
                    <a:pt x="550" y="26"/>
                  </a:lnTo>
                  <a:lnTo>
                    <a:pt x="520" y="41"/>
                  </a:lnTo>
                  <a:lnTo>
                    <a:pt x="494" y="54"/>
                  </a:lnTo>
                  <a:lnTo>
                    <a:pt x="460" y="74"/>
                  </a:lnTo>
                  <a:lnTo>
                    <a:pt x="418" y="95"/>
                  </a:lnTo>
                  <a:lnTo>
                    <a:pt x="386" y="120"/>
                  </a:lnTo>
                  <a:lnTo>
                    <a:pt x="359" y="143"/>
                  </a:lnTo>
                  <a:lnTo>
                    <a:pt x="321" y="174"/>
                  </a:lnTo>
                  <a:lnTo>
                    <a:pt x="296" y="202"/>
                  </a:lnTo>
                  <a:lnTo>
                    <a:pt x="272" y="230"/>
                  </a:lnTo>
                  <a:lnTo>
                    <a:pt x="247" y="264"/>
                  </a:lnTo>
                  <a:lnTo>
                    <a:pt x="223" y="300"/>
                  </a:lnTo>
                  <a:lnTo>
                    <a:pt x="203" y="328"/>
                  </a:lnTo>
                  <a:lnTo>
                    <a:pt x="187" y="366"/>
                  </a:lnTo>
                  <a:lnTo>
                    <a:pt x="172" y="402"/>
                  </a:lnTo>
                  <a:lnTo>
                    <a:pt x="160" y="440"/>
                  </a:lnTo>
                  <a:lnTo>
                    <a:pt x="147" y="486"/>
                  </a:lnTo>
                  <a:lnTo>
                    <a:pt x="145" y="532"/>
                  </a:lnTo>
                  <a:lnTo>
                    <a:pt x="137" y="571"/>
                  </a:lnTo>
                  <a:lnTo>
                    <a:pt x="142" y="619"/>
                  </a:lnTo>
                  <a:lnTo>
                    <a:pt x="139" y="658"/>
                  </a:lnTo>
                  <a:lnTo>
                    <a:pt x="142" y="673"/>
                  </a:lnTo>
                  <a:lnTo>
                    <a:pt x="0" y="591"/>
                  </a:lnTo>
                  <a:lnTo>
                    <a:pt x="14" y="625"/>
                  </a:lnTo>
                  <a:lnTo>
                    <a:pt x="38" y="658"/>
                  </a:lnTo>
                  <a:lnTo>
                    <a:pt x="57" y="689"/>
                  </a:lnTo>
                  <a:lnTo>
                    <a:pt x="75" y="717"/>
                  </a:lnTo>
                  <a:lnTo>
                    <a:pt x="97" y="755"/>
                  </a:lnTo>
                  <a:lnTo>
                    <a:pt x="115" y="791"/>
                  </a:lnTo>
                  <a:lnTo>
                    <a:pt x="128" y="817"/>
                  </a:lnTo>
                  <a:lnTo>
                    <a:pt x="144" y="858"/>
                  </a:lnTo>
                  <a:lnTo>
                    <a:pt x="159" y="891"/>
                  </a:lnTo>
                  <a:lnTo>
                    <a:pt x="177" y="939"/>
                  </a:lnTo>
                  <a:lnTo>
                    <a:pt x="188" y="996"/>
                  </a:lnTo>
                  <a:lnTo>
                    <a:pt x="210" y="1047"/>
                  </a:lnTo>
                  <a:lnTo>
                    <a:pt x="225" y="1019"/>
                  </a:lnTo>
                  <a:lnTo>
                    <a:pt x="234" y="996"/>
                  </a:lnTo>
                  <a:lnTo>
                    <a:pt x="254" y="970"/>
                  </a:lnTo>
                  <a:lnTo>
                    <a:pt x="267" y="945"/>
                  </a:lnTo>
                  <a:lnTo>
                    <a:pt x="280" y="934"/>
                  </a:lnTo>
                  <a:lnTo>
                    <a:pt x="291" y="924"/>
                  </a:lnTo>
                  <a:lnTo>
                    <a:pt x="309" y="904"/>
                  </a:lnTo>
                  <a:lnTo>
                    <a:pt x="326" y="891"/>
                  </a:lnTo>
                  <a:lnTo>
                    <a:pt x="344" y="886"/>
                  </a:lnTo>
                  <a:lnTo>
                    <a:pt x="367" y="881"/>
                  </a:lnTo>
                  <a:lnTo>
                    <a:pt x="390" y="870"/>
                  </a:lnTo>
                  <a:lnTo>
                    <a:pt x="423" y="868"/>
                  </a:lnTo>
                  <a:lnTo>
                    <a:pt x="402" y="814"/>
                  </a:lnTo>
                  <a:lnTo>
                    <a:pt x="281" y="750"/>
                  </a:lnTo>
                  <a:lnTo>
                    <a:pt x="281" y="735"/>
                  </a:lnTo>
                  <a:lnTo>
                    <a:pt x="286" y="681"/>
                  </a:lnTo>
                  <a:lnTo>
                    <a:pt x="292" y="630"/>
                  </a:lnTo>
                  <a:lnTo>
                    <a:pt x="298" y="568"/>
                  </a:lnTo>
                  <a:lnTo>
                    <a:pt x="306" y="535"/>
                  </a:lnTo>
                  <a:lnTo>
                    <a:pt x="315" y="507"/>
                  </a:lnTo>
                  <a:lnTo>
                    <a:pt x="325" y="461"/>
                  </a:lnTo>
                  <a:lnTo>
                    <a:pt x="339" y="417"/>
                  </a:lnTo>
                  <a:lnTo>
                    <a:pt x="355" y="379"/>
                  </a:lnTo>
                  <a:lnTo>
                    <a:pt x="373" y="346"/>
                  </a:lnTo>
                  <a:lnTo>
                    <a:pt x="393" y="310"/>
                  </a:lnTo>
                  <a:lnTo>
                    <a:pt x="414" y="274"/>
                  </a:lnTo>
                  <a:lnTo>
                    <a:pt x="431" y="253"/>
                  </a:lnTo>
                  <a:lnTo>
                    <a:pt x="455" y="225"/>
                  </a:lnTo>
                  <a:lnTo>
                    <a:pt x="483" y="197"/>
                  </a:lnTo>
                  <a:lnTo>
                    <a:pt x="511" y="172"/>
                  </a:lnTo>
                  <a:lnTo>
                    <a:pt x="539" y="146"/>
                  </a:lnTo>
                  <a:lnTo>
                    <a:pt x="572" y="120"/>
                  </a:lnTo>
                  <a:lnTo>
                    <a:pt x="605" y="97"/>
                  </a:lnTo>
                  <a:lnTo>
                    <a:pt x="637" y="74"/>
                  </a:lnTo>
                  <a:lnTo>
                    <a:pt x="661" y="61"/>
                  </a:lnTo>
                  <a:lnTo>
                    <a:pt x="684" y="54"/>
                  </a:lnTo>
                  <a:lnTo>
                    <a:pt x="707" y="49"/>
                  </a:lnTo>
                  <a:lnTo>
                    <a:pt x="729" y="46"/>
                  </a:lnTo>
                  <a:lnTo>
                    <a:pt x="749" y="44"/>
                  </a:lnTo>
                  <a:lnTo>
                    <a:pt x="820" y="49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auto">
            <a:xfrm>
              <a:off x="4021" y="2344"/>
              <a:ext cx="811" cy="1011"/>
            </a:xfrm>
            <a:custGeom>
              <a:avLst/>
              <a:gdLst>
                <a:gd name="T0" fmla="*/ 746 w 811"/>
                <a:gd name="T1" fmla="*/ 8 h 1011"/>
                <a:gd name="T2" fmla="*/ 696 w 811"/>
                <a:gd name="T3" fmla="*/ 3 h 1011"/>
                <a:gd name="T4" fmla="*/ 645 w 811"/>
                <a:gd name="T5" fmla="*/ 3 h 1011"/>
                <a:gd name="T6" fmla="*/ 587 w 811"/>
                <a:gd name="T7" fmla="*/ 8 h 1011"/>
                <a:gd name="T8" fmla="*/ 540 w 811"/>
                <a:gd name="T9" fmla="*/ 18 h 1011"/>
                <a:gd name="T10" fmla="*/ 483 w 811"/>
                <a:gd name="T11" fmla="*/ 49 h 1011"/>
                <a:gd name="T12" fmla="*/ 407 w 811"/>
                <a:gd name="T13" fmla="*/ 89 h 1011"/>
                <a:gd name="T14" fmla="*/ 348 w 811"/>
                <a:gd name="T15" fmla="*/ 138 h 1011"/>
                <a:gd name="T16" fmla="*/ 284 w 811"/>
                <a:gd name="T17" fmla="*/ 194 h 1011"/>
                <a:gd name="T18" fmla="*/ 234 w 811"/>
                <a:gd name="T19" fmla="*/ 251 h 1011"/>
                <a:gd name="T20" fmla="*/ 192 w 811"/>
                <a:gd name="T21" fmla="*/ 322 h 1011"/>
                <a:gd name="T22" fmla="*/ 159 w 811"/>
                <a:gd name="T23" fmla="*/ 391 h 1011"/>
                <a:gd name="T24" fmla="*/ 134 w 811"/>
                <a:gd name="T25" fmla="*/ 470 h 1011"/>
                <a:gd name="T26" fmla="*/ 125 w 811"/>
                <a:gd name="T27" fmla="*/ 552 h 1011"/>
                <a:gd name="T28" fmla="*/ 122 w 811"/>
                <a:gd name="T29" fmla="*/ 637 h 1011"/>
                <a:gd name="T30" fmla="*/ 0 w 811"/>
                <a:gd name="T31" fmla="*/ 606 h 1011"/>
                <a:gd name="T32" fmla="*/ 40 w 811"/>
                <a:gd name="T33" fmla="*/ 665 h 1011"/>
                <a:gd name="T34" fmla="*/ 75 w 811"/>
                <a:gd name="T35" fmla="*/ 726 h 1011"/>
                <a:gd name="T36" fmla="*/ 110 w 811"/>
                <a:gd name="T37" fmla="*/ 790 h 1011"/>
                <a:gd name="T38" fmla="*/ 140 w 811"/>
                <a:gd name="T39" fmla="*/ 862 h 1011"/>
                <a:gd name="T40" fmla="*/ 168 w 811"/>
                <a:gd name="T41" fmla="*/ 946 h 1011"/>
                <a:gd name="T42" fmla="*/ 186 w 811"/>
                <a:gd name="T43" fmla="*/ 1010 h 1011"/>
                <a:gd name="T44" fmla="*/ 211 w 811"/>
                <a:gd name="T45" fmla="*/ 959 h 1011"/>
                <a:gd name="T46" fmla="*/ 245 w 811"/>
                <a:gd name="T47" fmla="*/ 910 h 1011"/>
                <a:gd name="T48" fmla="*/ 266 w 811"/>
                <a:gd name="T49" fmla="*/ 885 h 1011"/>
                <a:gd name="T50" fmla="*/ 304 w 811"/>
                <a:gd name="T51" fmla="*/ 859 h 1011"/>
                <a:gd name="T52" fmla="*/ 343 w 811"/>
                <a:gd name="T53" fmla="*/ 839 h 1011"/>
                <a:gd name="T54" fmla="*/ 402 w 811"/>
                <a:gd name="T55" fmla="*/ 828 h 1011"/>
                <a:gd name="T56" fmla="*/ 261 w 811"/>
                <a:gd name="T57" fmla="*/ 706 h 1011"/>
                <a:gd name="T58" fmla="*/ 274 w 811"/>
                <a:gd name="T59" fmla="*/ 609 h 1011"/>
                <a:gd name="T60" fmla="*/ 290 w 811"/>
                <a:gd name="T61" fmla="*/ 517 h 1011"/>
                <a:gd name="T62" fmla="*/ 309 w 811"/>
                <a:gd name="T63" fmla="*/ 442 h 1011"/>
                <a:gd name="T64" fmla="*/ 343 w 811"/>
                <a:gd name="T65" fmla="*/ 366 h 1011"/>
                <a:gd name="T66" fmla="*/ 377 w 811"/>
                <a:gd name="T67" fmla="*/ 294 h 1011"/>
                <a:gd name="T68" fmla="*/ 418 w 811"/>
                <a:gd name="T69" fmla="*/ 245 h 1011"/>
                <a:gd name="T70" fmla="*/ 470 w 811"/>
                <a:gd name="T71" fmla="*/ 187 h 1011"/>
                <a:gd name="T72" fmla="*/ 528 w 811"/>
                <a:gd name="T73" fmla="*/ 138 h 1011"/>
                <a:gd name="T74" fmla="*/ 594 w 811"/>
                <a:gd name="T75" fmla="*/ 84 h 1011"/>
                <a:gd name="T76" fmla="*/ 650 w 811"/>
                <a:gd name="T77" fmla="*/ 54 h 1011"/>
                <a:gd name="T78" fmla="*/ 696 w 811"/>
                <a:gd name="T79" fmla="*/ 36 h 1011"/>
                <a:gd name="T80" fmla="*/ 737 w 811"/>
                <a:gd name="T81" fmla="*/ 33 h 101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811"/>
                <a:gd name="T124" fmla="*/ 0 h 1011"/>
                <a:gd name="T125" fmla="*/ 811 w 811"/>
                <a:gd name="T126" fmla="*/ 1011 h 101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811" h="1011">
                  <a:moveTo>
                    <a:pt x="810" y="38"/>
                  </a:moveTo>
                  <a:lnTo>
                    <a:pt x="746" y="8"/>
                  </a:lnTo>
                  <a:lnTo>
                    <a:pt x="724" y="8"/>
                  </a:lnTo>
                  <a:lnTo>
                    <a:pt x="696" y="3"/>
                  </a:lnTo>
                  <a:lnTo>
                    <a:pt x="673" y="0"/>
                  </a:lnTo>
                  <a:lnTo>
                    <a:pt x="645" y="3"/>
                  </a:lnTo>
                  <a:lnTo>
                    <a:pt x="617" y="0"/>
                  </a:lnTo>
                  <a:lnTo>
                    <a:pt x="587" y="8"/>
                  </a:lnTo>
                  <a:lnTo>
                    <a:pt x="566" y="15"/>
                  </a:lnTo>
                  <a:lnTo>
                    <a:pt x="540" y="18"/>
                  </a:lnTo>
                  <a:lnTo>
                    <a:pt x="510" y="33"/>
                  </a:lnTo>
                  <a:lnTo>
                    <a:pt x="483" y="49"/>
                  </a:lnTo>
                  <a:lnTo>
                    <a:pt x="451" y="66"/>
                  </a:lnTo>
                  <a:lnTo>
                    <a:pt x="407" y="89"/>
                  </a:lnTo>
                  <a:lnTo>
                    <a:pt x="375" y="118"/>
                  </a:lnTo>
                  <a:lnTo>
                    <a:pt x="348" y="138"/>
                  </a:lnTo>
                  <a:lnTo>
                    <a:pt x="312" y="166"/>
                  </a:lnTo>
                  <a:lnTo>
                    <a:pt x="284" y="194"/>
                  </a:lnTo>
                  <a:lnTo>
                    <a:pt x="260" y="222"/>
                  </a:lnTo>
                  <a:lnTo>
                    <a:pt x="234" y="251"/>
                  </a:lnTo>
                  <a:lnTo>
                    <a:pt x="211" y="289"/>
                  </a:lnTo>
                  <a:lnTo>
                    <a:pt x="192" y="322"/>
                  </a:lnTo>
                  <a:lnTo>
                    <a:pt x="174" y="355"/>
                  </a:lnTo>
                  <a:lnTo>
                    <a:pt x="159" y="391"/>
                  </a:lnTo>
                  <a:lnTo>
                    <a:pt x="146" y="430"/>
                  </a:lnTo>
                  <a:lnTo>
                    <a:pt x="134" y="470"/>
                  </a:lnTo>
                  <a:lnTo>
                    <a:pt x="130" y="514"/>
                  </a:lnTo>
                  <a:lnTo>
                    <a:pt x="125" y="552"/>
                  </a:lnTo>
                  <a:lnTo>
                    <a:pt x="124" y="598"/>
                  </a:lnTo>
                  <a:lnTo>
                    <a:pt x="122" y="637"/>
                  </a:lnTo>
                  <a:lnTo>
                    <a:pt x="125" y="680"/>
                  </a:lnTo>
                  <a:lnTo>
                    <a:pt x="0" y="606"/>
                  </a:lnTo>
                  <a:lnTo>
                    <a:pt x="21" y="637"/>
                  </a:lnTo>
                  <a:lnTo>
                    <a:pt x="40" y="665"/>
                  </a:lnTo>
                  <a:lnTo>
                    <a:pt x="60" y="693"/>
                  </a:lnTo>
                  <a:lnTo>
                    <a:pt x="75" y="726"/>
                  </a:lnTo>
                  <a:lnTo>
                    <a:pt x="95" y="765"/>
                  </a:lnTo>
                  <a:lnTo>
                    <a:pt x="110" y="790"/>
                  </a:lnTo>
                  <a:lnTo>
                    <a:pt x="125" y="828"/>
                  </a:lnTo>
                  <a:lnTo>
                    <a:pt x="140" y="862"/>
                  </a:lnTo>
                  <a:lnTo>
                    <a:pt x="154" y="908"/>
                  </a:lnTo>
                  <a:lnTo>
                    <a:pt x="168" y="946"/>
                  </a:lnTo>
                  <a:lnTo>
                    <a:pt x="178" y="974"/>
                  </a:lnTo>
                  <a:lnTo>
                    <a:pt x="186" y="1010"/>
                  </a:lnTo>
                  <a:lnTo>
                    <a:pt x="200" y="987"/>
                  </a:lnTo>
                  <a:lnTo>
                    <a:pt x="211" y="959"/>
                  </a:lnTo>
                  <a:lnTo>
                    <a:pt x="228" y="928"/>
                  </a:lnTo>
                  <a:lnTo>
                    <a:pt x="245" y="910"/>
                  </a:lnTo>
                  <a:lnTo>
                    <a:pt x="257" y="892"/>
                  </a:lnTo>
                  <a:lnTo>
                    <a:pt x="266" y="885"/>
                  </a:lnTo>
                  <a:lnTo>
                    <a:pt x="283" y="869"/>
                  </a:lnTo>
                  <a:lnTo>
                    <a:pt x="304" y="859"/>
                  </a:lnTo>
                  <a:lnTo>
                    <a:pt x="321" y="849"/>
                  </a:lnTo>
                  <a:lnTo>
                    <a:pt x="343" y="839"/>
                  </a:lnTo>
                  <a:lnTo>
                    <a:pt x="366" y="831"/>
                  </a:lnTo>
                  <a:lnTo>
                    <a:pt x="402" y="828"/>
                  </a:lnTo>
                  <a:lnTo>
                    <a:pt x="257" y="754"/>
                  </a:lnTo>
                  <a:lnTo>
                    <a:pt x="261" y="706"/>
                  </a:lnTo>
                  <a:lnTo>
                    <a:pt x="269" y="649"/>
                  </a:lnTo>
                  <a:lnTo>
                    <a:pt x="274" y="609"/>
                  </a:lnTo>
                  <a:lnTo>
                    <a:pt x="283" y="547"/>
                  </a:lnTo>
                  <a:lnTo>
                    <a:pt x="290" y="517"/>
                  </a:lnTo>
                  <a:lnTo>
                    <a:pt x="297" y="486"/>
                  </a:lnTo>
                  <a:lnTo>
                    <a:pt x="309" y="442"/>
                  </a:lnTo>
                  <a:lnTo>
                    <a:pt x="325" y="401"/>
                  </a:lnTo>
                  <a:lnTo>
                    <a:pt x="343" y="366"/>
                  </a:lnTo>
                  <a:lnTo>
                    <a:pt x="359" y="332"/>
                  </a:lnTo>
                  <a:lnTo>
                    <a:pt x="377" y="294"/>
                  </a:lnTo>
                  <a:lnTo>
                    <a:pt x="400" y="263"/>
                  </a:lnTo>
                  <a:lnTo>
                    <a:pt x="418" y="245"/>
                  </a:lnTo>
                  <a:lnTo>
                    <a:pt x="443" y="210"/>
                  </a:lnTo>
                  <a:lnTo>
                    <a:pt x="470" y="187"/>
                  </a:lnTo>
                  <a:lnTo>
                    <a:pt x="497" y="161"/>
                  </a:lnTo>
                  <a:lnTo>
                    <a:pt x="528" y="138"/>
                  </a:lnTo>
                  <a:lnTo>
                    <a:pt x="559" y="110"/>
                  </a:lnTo>
                  <a:lnTo>
                    <a:pt x="594" y="84"/>
                  </a:lnTo>
                  <a:lnTo>
                    <a:pt x="630" y="66"/>
                  </a:lnTo>
                  <a:lnTo>
                    <a:pt x="650" y="54"/>
                  </a:lnTo>
                  <a:lnTo>
                    <a:pt x="674" y="41"/>
                  </a:lnTo>
                  <a:lnTo>
                    <a:pt x="696" y="36"/>
                  </a:lnTo>
                  <a:lnTo>
                    <a:pt x="716" y="33"/>
                  </a:lnTo>
                  <a:lnTo>
                    <a:pt x="737" y="33"/>
                  </a:lnTo>
                  <a:lnTo>
                    <a:pt x="810" y="38"/>
                  </a:lnTo>
                </a:path>
              </a:pathLst>
            </a:custGeom>
            <a:solidFill>
              <a:srgbClr val="0080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732</Words>
  <Application>Microsoft Office PowerPoint</Application>
  <PresentationFormat>Apresentação na tela (4:3)</PresentationFormat>
  <Paragraphs>172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Audiência Pública Comissão de Agricultura e Reforma Agrária Senado Federal      Convite para Debater o Colapso de Desordem das Colméias    </vt:lpstr>
      <vt:lpstr>Competências: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Ingredientes ativos do grupo dos neonicotinóides</vt:lpstr>
      <vt:lpstr>Slide 13</vt:lpstr>
      <vt:lpstr>Slide 14</vt:lpstr>
      <vt:lpstr>Slide 15</vt:lpstr>
      <vt:lpstr>Agência Nacional de Vigilância Sanitária  Gerência Geral de Toxicologia  </vt:lpstr>
    </vt:vector>
  </TitlesOfParts>
  <Company>anvisa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Rodrigo.Tardioli</dc:creator>
  <cp:lastModifiedBy>Luiz Henrique</cp:lastModifiedBy>
  <cp:revision>44</cp:revision>
  <dcterms:created xsi:type="dcterms:W3CDTF">2000-07-27T14:52:36Z</dcterms:created>
  <dcterms:modified xsi:type="dcterms:W3CDTF">2013-08-22T03:01:32Z</dcterms:modified>
</cp:coreProperties>
</file>