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2.xml" ContentType="application/vnd.openxmlformats-officedocument.drawingml.chart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342" r:id="rId2"/>
    <p:sldId id="376" r:id="rId3"/>
    <p:sldId id="377" r:id="rId4"/>
    <p:sldId id="383" r:id="rId5"/>
    <p:sldId id="384" r:id="rId6"/>
    <p:sldId id="385" r:id="rId7"/>
    <p:sldId id="378" r:id="rId8"/>
    <p:sldId id="382" r:id="rId9"/>
    <p:sldId id="380" r:id="rId10"/>
    <p:sldId id="381" r:id="rId11"/>
    <p:sldId id="379" r:id="rId12"/>
    <p:sldId id="341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uário do Windows" initials="UdW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66FF66"/>
    <a:srgbClr val="FCFFBC"/>
    <a:srgbClr val="FBFF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87" d="100"/>
          <a:sy n="87" d="100"/>
        </p:scale>
        <p:origin x="96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mendes\Documents\Corn%20Ethanol\Importacoes_Exportacoes_m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mendes\Documents\Corn%20Ethanol\Etanol%20de%20Milho_MM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'Dispêndio (US$ FOB)'!$M$3</c:f>
              <c:strCache>
                <c:ptCount val="1"/>
                <c:pt idx="0">
                  <c:v>Etanol Anidro (US$ FOB)</c:v>
                </c:pt>
              </c:strCache>
            </c:strRef>
          </c:tx>
          <c:invertIfNegative val="0"/>
          <c:cat>
            <c:numRef>
              <c:f>'Dispêndio (US$ FOB)'!$L$4:$L$10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'Dispêndio (US$ FOB)'!$M$4:$M$10</c:f>
              <c:numCache>
                <c:formatCode>#,##0.00</c:formatCode>
                <c:ptCount val="7"/>
                <c:pt idx="0">
                  <c:v>378778911</c:v>
                </c:pt>
                <c:pt idx="1">
                  <c:v>91629325</c:v>
                </c:pt>
                <c:pt idx="2">
                  <c:v>239976394</c:v>
                </c:pt>
                <c:pt idx="3">
                  <c:v>262645553</c:v>
                </c:pt>
                <c:pt idx="4">
                  <c:v>394082004</c:v>
                </c:pt>
                <c:pt idx="5">
                  <c:v>897370205</c:v>
                </c:pt>
                <c:pt idx="6">
                  <c:v>581063698</c:v>
                </c:pt>
              </c:numCache>
            </c:numRef>
          </c:val>
        </c:ser>
        <c:ser>
          <c:idx val="1"/>
          <c:order val="1"/>
          <c:tx>
            <c:strRef>
              <c:f>'Dispêndio (US$ FOB)'!$N$3</c:f>
              <c:strCache>
                <c:ptCount val="1"/>
                <c:pt idx="0">
                  <c:v>Gasolina A (US$ FOB)</c:v>
                </c:pt>
              </c:strCache>
            </c:strRef>
          </c:tx>
          <c:invertIfNegative val="0"/>
          <c:cat>
            <c:numRef>
              <c:f>'Dispêndio (US$ FOB)'!$L$4:$L$10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'Dispêndio (US$ FOB)'!$N$4:$N$10</c:f>
              <c:numCache>
                <c:formatCode>#,##0.00</c:formatCode>
                <c:ptCount val="7"/>
                <c:pt idx="0">
                  <c:v>3002217906</c:v>
                </c:pt>
                <c:pt idx="1">
                  <c:v>2143884423</c:v>
                </c:pt>
                <c:pt idx="2">
                  <c:v>1582338631</c:v>
                </c:pt>
                <c:pt idx="3">
                  <c:v>1047669430</c:v>
                </c:pt>
                <c:pt idx="4">
                  <c:v>915078818</c:v>
                </c:pt>
                <c:pt idx="5">
                  <c:v>1731628846</c:v>
                </c:pt>
                <c:pt idx="6">
                  <c:v>1124273348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284328"/>
        <c:axId val="331284720"/>
      </c:barChart>
      <c:lineChart>
        <c:grouping val="standard"/>
        <c:varyColors val="0"/>
        <c:ser>
          <c:idx val="2"/>
          <c:order val="2"/>
          <c:tx>
            <c:strRef>
              <c:f>'Dispêndio (US$ FOB)'!$O$3</c:f>
              <c:strCache>
                <c:ptCount val="1"/>
                <c:pt idx="0">
                  <c:v>Gasolina A (litros)</c:v>
                </c:pt>
              </c:strCache>
            </c:strRef>
          </c:tx>
          <c:cat>
            <c:numRef>
              <c:f>'Dispêndio (US$ FOB)'!$L$4:$L$10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'Dispêndio (US$ FOB)'!$O$4:$O$10</c:f>
              <c:numCache>
                <c:formatCode>#,##0</c:formatCode>
                <c:ptCount val="7"/>
                <c:pt idx="0">
                  <c:v>3780198393.5309968</c:v>
                </c:pt>
                <c:pt idx="1">
                  <c:v>2878041853.0997305</c:v>
                </c:pt>
                <c:pt idx="2">
                  <c:v>2176993059.2991915</c:v>
                </c:pt>
                <c:pt idx="3">
                  <c:v>2469576064.6900272</c:v>
                </c:pt>
                <c:pt idx="4">
                  <c:v>2926182269.541779</c:v>
                </c:pt>
                <c:pt idx="5">
                  <c:v>4488504669.8113213</c:v>
                </c:pt>
                <c:pt idx="6">
                  <c:v>2338311078.1671162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'Dispêndio (US$ FOB)'!$P$3</c:f>
              <c:strCache>
                <c:ptCount val="1"/>
                <c:pt idx="0">
                  <c:v>Etanol Anidro (litros)</c:v>
                </c:pt>
              </c:strCache>
            </c:strRef>
          </c:tx>
          <c:cat>
            <c:numRef>
              <c:f>'Dispêndio (US$ FOB)'!$L$4:$L$10</c:f>
              <c:numCache>
                <c:formatCode>General</c:formatCode>
                <c:ptCount val="7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</c:numCache>
            </c:numRef>
          </c:cat>
          <c:val>
            <c:numRef>
              <c:f>'Dispêndio (US$ FOB)'!$P$4:$P$10</c:f>
              <c:numCache>
                <c:formatCode>#,##0</c:formatCode>
                <c:ptCount val="7"/>
                <c:pt idx="0">
                  <c:v>553236634.00000012</c:v>
                </c:pt>
                <c:pt idx="1">
                  <c:v>131265340</c:v>
                </c:pt>
                <c:pt idx="2">
                  <c:v>451583081</c:v>
                </c:pt>
                <c:pt idx="3">
                  <c:v>512367634.00000006</c:v>
                </c:pt>
                <c:pt idx="4">
                  <c:v>831915217</c:v>
                </c:pt>
                <c:pt idx="5">
                  <c:v>1825498489</c:v>
                </c:pt>
                <c:pt idx="6">
                  <c:v>1375577476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1288640"/>
        <c:axId val="331287072"/>
      </c:lineChart>
      <c:catAx>
        <c:axId val="331284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31284720"/>
        <c:crosses val="autoZero"/>
        <c:auto val="1"/>
        <c:lblAlgn val="ctr"/>
        <c:lblOffset val="100"/>
        <c:noMultiLvlLbl val="0"/>
      </c:catAx>
      <c:valAx>
        <c:axId val="331284720"/>
        <c:scaling>
          <c:orientation val="minMax"/>
        </c:scaling>
        <c:delete val="0"/>
        <c:axPos val="l"/>
        <c:majorGridlines/>
        <c:numFmt formatCode="#,##0.00" sourceLinked="1"/>
        <c:majorTickMark val="out"/>
        <c:minorTickMark val="none"/>
        <c:tickLblPos val="nextTo"/>
        <c:crossAx val="331284328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1.450708869106496E-2"/>
                <c:y val="0.18493555922617624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pt-BR"/>
                    <a:t>US$ FOB Bilhões</a:t>
                  </a:r>
                </a:p>
              </c:rich>
            </c:tx>
          </c:dispUnitsLbl>
        </c:dispUnits>
      </c:valAx>
      <c:valAx>
        <c:axId val="331287072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331288640"/>
        <c:crosses val="max"/>
        <c:crossBetween val="between"/>
        <c:dispUnits>
          <c:builtInUnit val="millions"/>
          <c:dispUnitsLbl>
            <c:layout>
              <c:manualLayout>
                <c:xMode val="edge"/>
                <c:yMode val="edge"/>
                <c:x val="0.96939658507078308"/>
                <c:y val="0.14691790817390202"/>
              </c:manualLayout>
            </c:layout>
            <c:tx>
              <c:rich>
                <a:bodyPr/>
                <a:lstStyle/>
                <a:p>
                  <a:pPr>
                    <a:defRPr/>
                  </a:pPr>
                  <a:r>
                    <a:rPr lang="en-US"/>
                    <a:t>Milhões (litros)</a:t>
                  </a:r>
                </a:p>
              </c:rich>
            </c:tx>
          </c:dispUnitsLbl>
        </c:dispUnits>
      </c:valAx>
      <c:catAx>
        <c:axId val="33128864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31287072"/>
        <c:crosses val="autoZero"/>
        <c:auto val="1"/>
        <c:lblAlgn val="ctr"/>
        <c:lblOffset val="100"/>
        <c:noMultiLvlLbl val="0"/>
      </c:catAx>
    </c:plotArea>
    <c:legend>
      <c:legendPos val="b"/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67600150898569"/>
          <c:y val="6.3517595381241812E-2"/>
          <c:w val="0.69814137911660124"/>
          <c:h val="0.764080463025152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'[2]MP 2018'!$D$44</c:f>
              <c:strCache>
                <c:ptCount val="1"/>
                <c:pt idx="0">
                  <c:v>Processamento de milho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cat>
            <c:numRef>
              <c:f>Plan1!$B$1:$J$1</c:f>
              <c:numCache>
                <c:formatCode>mmm/yy</c:formatCode>
                <c:ptCount val="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</c:numCache>
            </c:numRef>
          </c:cat>
          <c:val>
            <c:numRef>
              <c:f>'[2]MP 2018'!$E$44:$M$44</c:f>
              <c:numCache>
                <c:formatCode>General</c:formatCode>
                <c:ptCount val="9"/>
                <c:pt idx="0">
                  <c:v>178414.495</c:v>
                </c:pt>
                <c:pt idx="1">
                  <c:v>160323.95399999997</c:v>
                </c:pt>
                <c:pt idx="2">
                  <c:v>167505.723</c:v>
                </c:pt>
                <c:pt idx="3">
                  <c:v>155165.09399999998</c:v>
                </c:pt>
                <c:pt idx="4">
                  <c:v>135664.41</c:v>
                </c:pt>
                <c:pt idx="5">
                  <c:v>107167.10799999999</c:v>
                </c:pt>
                <c:pt idx="6">
                  <c:v>120715.73599999999</c:v>
                </c:pt>
                <c:pt idx="7">
                  <c:v>150844.345</c:v>
                </c:pt>
                <c:pt idx="8">
                  <c:v>140110.63099999999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31285896"/>
        <c:axId val="331287464"/>
      </c:barChart>
      <c:lineChart>
        <c:grouping val="standard"/>
        <c:varyColors val="0"/>
        <c:ser>
          <c:idx val="1"/>
          <c:order val="1"/>
          <c:tx>
            <c:strRef>
              <c:f>'[2]MP 2018'!$D$46</c:f>
              <c:strCache>
                <c:ptCount val="1"/>
                <c:pt idx="0">
                  <c:v>Produção de etanol de milho</c:v>
                </c:pt>
              </c:strCache>
            </c:strRef>
          </c:tx>
          <c:spPr>
            <a:ln>
              <a:solidFill>
                <a:srgbClr val="9BBB59">
                  <a:lumMod val="50000"/>
                  <a:alpha val="78000"/>
                </a:srgbClr>
              </a:solidFill>
            </a:ln>
          </c:spPr>
          <c:marker>
            <c:symbol val="diamond"/>
            <c:size val="8"/>
            <c:spPr>
              <a:solidFill>
                <a:srgbClr val="9BBB59">
                  <a:lumMod val="50000"/>
                  <a:alpha val="78000"/>
                </a:srgbClr>
              </a:solidFill>
            </c:spPr>
          </c:marker>
          <c:cat>
            <c:numRef>
              <c:f>'[2]MP 2018'!$E$43:$M$43</c:f>
              <c:numCache>
                <c:formatCode>General</c:formatCode>
                <c:ptCount val="9"/>
                <c:pt idx="0">
                  <c:v>43101</c:v>
                </c:pt>
                <c:pt idx="1">
                  <c:v>43132</c:v>
                </c:pt>
                <c:pt idx="2">
                  <c:v>43160</c:v>
                </c:pt>
                <c:pt idx="3">
                  <c:v>43191</c:v>
                </c:pt>
                <c:pt idx="4">
                  <c:v>43221</c:v>
                </c:pt>
                <c:pt idx="5">
                  <c:v>43252</c:v>
                </c:pt>
                <c:pt idx="6">
                  <c:v>43282</c:v>
                </c:pt>
                <c:pt idx="7">
                  <c:v>43313</c:v>
                </c:pt>
                <c:pt idx="8">
                  <c:v>43344</c:v>
                </c:pt>
              </c:numCache>
            </c:numRef>
          </c:cat>
          <c:val>
            <c:numRef>
              <c:f>'[2]MP 2018'!$E$46:$M$46</c:f>
              <c:numCache>
                <c:formatCode>General</c:formatCode>
                <c:ptCount val="9"/>
                <c:pt idx="0">
                  <c:v>71365.797999999981</c:v>
                </c:pt>
                <c:pt idx="1">
                  <c:v>64129.581600000005</c:v>
                </c:pt>
                <c:pt idx="2">
                  <c:v>67002.289200000014</c:v>
                </c:pt>
                <c:pt idx="3">
                  <c:v>62066.037599999996</c:v>
                </c:pt>
                <c:pt idx="4">
                  <c:v>54265.763999999996</c:v>
                </c:pt>
                <c:pt idx="5">
                  <c:v>42866.843200000003</c:v>
                </c:pt>
                <c:pt idx="6">
                  <c:v>48286.294399999999</c:v>
                </c:pt>
                <c:pt idx="7">
                  <c:v>60337.737999999998</c:v>
                </c:pt>
                <c:pt idx="8">
                  <c:v>56044.252400000005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673152"/>
        <c:axId val="331286680"/>
      </c:lineChart>
      <c:dateAx>
        <c:axId val="331285896"/>
        <c:scaling>
          <c:orientation val="minMax"/>
        </c:scaling>
        <c:delete val="0"/>
        <c:axPos val="b"/>
        <c:numFmt formatCode="mmm/yy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pt-BR"/>
          </a:p>
        </c:txPr>
        <c:crossAx val="331287464"/>
        <c:crosses val="autoZero"/>
        <c:auto val="1"/>
        <c:lblOffset val="100"/>
        <c:baseTimeUnit val="months"/>
      </c:dateAx>
      <c:valAx>
        <c:axId val="331287464"/>
        <c:scaling>
          <c:orientation val="minMax"/>
          <c:max val="2000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en-US" sz="1200" b="1" i="0" baseline="0"/>
                  <a:t>Processamento de milho (t)</a:t>
                </a:r>
                <a:endParaRPr lang="pt-BR" sz="1200" b="1" i="0" baseline="0"/>
              </a:p>
            </c:rich>
          </c:tx>
          <c:layout>
            <c:manualLayout>
              <c:xMode val="edge"/>
              <c:yMode val="edge"/>
              <c:x val="1.059500589949192E-2"/>
              <c:y val="0.1578079409288739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331285896"/>
        <c:crosses val="autoZero"/>
        <c:crossBetween val="between"/>
        <c:majorUnit val="20000"/>
        <c:minorUnit val="4000"/>
      </c:valAx>
      <c:valAx>
        <c:axId val="33128668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200"/>
                </a:pPr>
                <a:r>
                  <a:rPr lang="pt-BR" sz="1200"/>
                  <a:t>Produção</a:t>
                </a:r>
                <a:r>
                  <a:rPr lang="pt-BR" sz="1200" baseline="0"/>
                  <a:t> de etanol de milho (m</a:t>
                </a:r>
                <a:r>
                  <a:rPr lang="pt-BR" sz="1200" baseline="30000"/>
                  <a:t>3</a:t>
                </a:r>
                <a:r>
                  <a:rPr lang="pt-BR" sz="1200" baseline="0"/>
                  <a:t>)</a:t>
                </a:r>
                <a:endParaRPr lang="pt-BR" sz="1200"/>
              </a:p>
            </c:rich>
          </c:tx>
          <c:layout>
            <c:manualLayout>
              <c:xMode val="edge"/>
              <c:yMode val="edge"/>
              <c:x val="0.94903160040774714"/>
              <c:y val="0.17486471201416992"/>
            </c:manualLayout>
          </c:layout>
          <c:overlay val="0"/>
        </c:title>
        <c:numFmt formatCode="#,##0" sourceLinked="0"/>
        <c:majorTickMark val="out"/>
        <c:minorTickMark val="none"/>
        <c:tickLblPos val="nextTo"/>
        <c:crossAx val="12673152"/>
        <c:crosses val="max"/>
        <c:crossBetween val="between"/>
      </c:valAx>
      <c:catAx>
        <c:axId val="12673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331286680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0.23269410131073071"/>
          <c:y val="0.91129688871477033"/>
          <c:w val="0.55686612567924287"/>
          <c:h val="6.3448801367923371E-2"/>
        </c:manualLayout>
      </c:layout>
      <c:overlay val="0"/>
      <c:txPr>
        <a:bodyPr/>
        <a:lstStyle/>
        <a:p>
          <a:pPr>
            <a:defRPr sz="1200"/>
          </a:pPr>
          <a:endParaRPr lang="pt-BR"/>
        </a:p>
      </c:txPr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334AA-8EB7-446A-A2DE-2A997B1D0510}" type="datetimeFigureOut">
              <a:rPr lang="pt-BR" smtClean="0"/>
              <a:pPr/>
              <a:t>26/11/2018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7F8-639C-4F18-9713-DCCE38A1A48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6002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68404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6141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022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2994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24818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703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0784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7F8-639C-4F18-9713-DCCE38A1A482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94351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D71DFCE-9045-47D4-9196-9F3715627BC8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2510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99A974-B15F-4572-B292-D52887CA96F8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  <p:pic>
        <p:nvPicPr>
          <p:cNvPr id="8" name="Imagem 7" descr="capa_institucional_PORTUGUES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06D16-A2D7-4262-BCCA-A2A2A05FFABC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79858-BE94-477F-8A30-AA2D9E0E94FE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 b="0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6A92E-BA25-4F4F-833A-4644E6271008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EB2AF-62C3-444F-BBEA-CFD9903F4EFA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ED515-AFF9-459B-99C8-6198673AD7DE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98645-9094-4F30-9502-C31276C734CF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B91B-8A7F-471E-8DC8-BCC978DABB0E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5CF3C-8F6D-4F7D-ABE9-D16C6E7E69F6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6D744-85B7-4356-B893-3A958CB42B49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AE531-2735-4A58-939B-D0FA6ADD3E83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topo_verde_out_2014.jp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984069"/>
          </a:xfrm>
          <a:prstGeom prst="rect">
            <a:avLst/>
          </a:prstGeom>
        </p:spPr>
      </p:pic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214678" y="214290"/>
            <a:ext cx="5586394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Atribuições da ANP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87AE2-4787-455E-BA14-3A768C58C716}" type="datetime1">
              <a:rPr lang="pt-BR" smtClean="0"/>
              <a:pPr/>
              <a:t>26/11/2018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9DBB2E-5D00-49BA-B110-6992A804FA72}" type="slidenum">
              <a:rPr lang="pt-BR" smtClean="0"/>
              <a:pPr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8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1"/>
          <p:cNvSpPr>
            <a:spLocks noGrp="1"/>
          </p:cNvSpPr>
          <p:nvPr>
            <p:ph type="ctrTitle" idx="4294967295"/>
          </p:nvPr>
        </p:nvSpPr>
        <p:spPr>
          <a:xfrm>
            <a:off x="35496" y="1742951"/>
            <a:ext cx="8964488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sz="2800" dirty="0" smtClean="0"/>
              <a:t/>
            </a:r>
            <a:br>
              <a:rPr lang="pt-BR" sz="2800" dirty="0" smtClean="0"/>
            </a:br>
            <a:r>
              <a:rPr lang="pt-BR" dirty="0" smtClean="0"/>
              <a:t> </a:t>
            </a:r>
            <a:r>
              <a:rPr lang="en-US" sz="4900" i="1" dirty="0" err="1" smtClean="0"/>
              <a:t>Perspectivas</a:t>
            </a:r>
            <a:r>
              <a:rPr lang="en-US" sz="4900" i="1" dirty="0" smtClean="0"/>
              <a:t> </a:t>
            </a:r>
            <a:r>
              <a:rPr lang="en-US" sz="4900" i="1" dirty="0" err="1" smtClean="0"/>
              <a:t>para</a:t>
            </a:r>
            <a:r>
              <a:rPr lang="en-US" sz="4900" i="1" dirty="0" smtClean="0"/>
              <a:t> o </a:t>
            </a:r>
            <a:r>
              <a:rPr lang="en-US" sz="4900" i="1" dirty="0" err="1" smtClean="0"/>
              <a:t>Etanol</a:t>
            </a:r>
            <a:r>
              <a:rPr lang="en-US" sz="4900" i="1" dirty="0" smtClean="0"/>
              <a:t> de </a:t>
            </a:r>
            <a:r>
              <a:rPr lang="en-US" sz="4900" i="1" dirty="0" err="1" smtClean="0"/>
              <a:t>Milho</a:t>
            </a:r>
            <a:r>
              <a:rPr lang="en-US" sz="4900" i="1" dirty="0" smtClean="0"/>
              <a:t/>
            </a:r>
            <a:br>
              <a:rPr lang="en-US" sz="4900" i="1" dirty="0" smtClean="0"/>
            </a:br>
            <a:r>
              <a:rPr lang="es-ES" sz="2800" dirty="0" smtClean="0"/>
              <a:t/>
            </a:r>
            <a:br>
              <a:rPr lang="es-ES" sz="2800" dirty="0" smtClean="0"/>
            </a:br>
            <a:endParaRPr lang="pt-BR" sz="2800" b="1" dirty="0">
              <a:solidFill>
                <a:schemeClr val="bg1"/>
              </a:solidFill>
            </a:endParaRPr>
          </a:p>
        </p:txBody>
      </p:sp>
      <p:sp>
        <p:nvSpPr>
          <p:cNvPr id="4" name="Subtítulo 2"/>
          <p:cNvSpPr>
            <a:spLocks noGrp="1"/>
          </p:cNvSpPr>
          <p:nvPr>
            <p:ph type="subTitle" idx="4294967295"/>
          </p:nvPr>
        </p:nvSpPr>
        <p:spPr>
          <a:xfrm>
            <a:off x="395536" y="5157192"/>
            <a:ext cx="4176464" cy="1008112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	Pietro A. S. Mendes</a:t>
            </a:r>
          </a:p>
          <a:p>
            <a:pPr algn="ctr">
              <a:spcBef>
                <a:spcPts val="0"/>
              </a:spcBef>
              <a:buNone/>
            </a:pPr>
            <a:r>
              <a:rPr lang="pt-BR" sz="1800" dirty="0" smtClean="0">
                <a:solidFill>
                  <a:schemeClr val="bg1"/>
                </a:solidFill>
              </a:rPr>
              <a:t>	Assessor do Diretor-Geral</a:t>
            </a:r>
          </a:p>
          <a:p>
            <a:pPr algn="l">
              <a:spcBef>
                <a:spcPts val="0"/>
              </a:spcBef>
              <a:buNone/>
            </a:pPr>
            <a:endParaRPr lang="pt-BR" sz="1600" dirty="0" smtClean="0">
              <a:solidFill>
                <a:schemeClr val="bg1"/>
              </a:solidFill>
            </a:endParaRPr>
          </a:p>
          <a:p>
            <a:pPr algn="l">
              <a:spcBef>
                <a:spcPts val="0"/>
              </a:spcBef>
              <a:buNone/>
            </a:pPr>
            <a:endParaRPr lang="pt-BR" sz="1600" dirty="0">
              <a:solidFill>
                <a:schemeClr val="bg1"/>
              </a:solidFill>
            </a:endParaRPr>
          </a:p>
        </p:txBody>
      </p:sp>
      <p:pic>
        <p:nvPicPr>
          <p:cNvPr id="5" name="Imagem 4" descr="logo_RenovaBio_VERT_RGB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5060381"/>
            <a:ext cx="1512168" cy="146496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699792" y="44624"/>
            <a:ext cx="6264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Ampliação ou modificações autorizadas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/>
        </p:nvGraphicFramePr>
        <p:xfrm>
          <a:off x="323528" y="1196751"/>
          <a:ext cx="8496943" cy="5228046"/>
        </p:xfrm>
        <a:graphic>
          <a:graphicData uri="http://schemas.openxmlformats.org/drawingml/2006/table">
            <a:tbl>
              <a:tblPr/>
              <a:tblGrid>
                <a:gridCol w="1039477"/>
                <a:gridCol w="2330950"/>
                <a:gridCol w="829483"/>
                <a:gridCol w="503989"/>
                <a:gridCol w="913480"/>
                <a:gridCol w="1312473"/>
                <a:gridCol w="1567091"/>
              </a:tblGrid>
              <a:tr h="346336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CNPJ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Empresa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D0D0D"/>
                          </a:solidFill>
                          <a:latin typeface="Calibri"/>
                        </a:rPr>
                        <a:t>Cidade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D0D0D"/>
                          </a:solidFill>
                          <a:latin typeface="Calibri"/>
                        </a:rPr>
                        <a:t>UF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D0D0D"/>
                          </a:solidFill>
                          <a:latin typeface="Calibri"/>
                        </a:rPr>
                        <a:t>Instalação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D0D0D"/>
                          </a:solidFill>
                          <a:latin typeface="Calibri"/>
                        </a:rPr>
                        <a:t>Observação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>
                          <a:solidFill>
                            <a:srgbClr val="0D0D0D"/>
                          </a:solidFill>
                          <a:latin typeface="Calibri"/>
                        </a:rPr>
                        <a:t>Capacidade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</a:tr>
              <a:tr h="1401832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53.592.226/0001-95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DESTILARIA SANTO ANTONIO LTDA.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Palmital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Ampliação e alteração nas instalações para inclusão de milho (</a:t>
                      </a:r>
                      <a:r>
                        <a:rPr lang="pt-BR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flex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Hidratado: 36 para 100 m³/d</a:t>
                      </a:r>
                      <a:b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Anidro: 60 m³/d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7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25.242.466/0001-24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SAFRAS INDÚSTRIA E COMÉRCIO DE BIOCOMBUSTÍVEIS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Sorriso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Ampliação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Hidratado: 10 m³/d para 50 m³/d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0733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20.003.699/0001-50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FS AGRISOLUTIONS INDÚSTRIA DE BIOCOMBUSTÍVEIS LTDA.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Lucas do Rio Verde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Ampliação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Previsão para dez/2018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Hidratado: 761 m³/d para 1.716</a:t>
                      </a:r>
                      <a:b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</a:b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Anidro: 732 m³/d para 1.650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14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07.996.345/0001-96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CAÇU COMÉRCIO E INDÚSTRIA DE AÇÚCAR E ÁLCOOL LTDA.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Vicentinópolis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Alteração nas instalações para inclusão de milho (flex)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 para nov/2018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Hidratado: 400 m³/d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146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75.084.871/0001-30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COOPERVAL COOPERATIVA AGROINDUSTRIAL VALE DO IVAÍ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JANDAIA DO SUL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alteração da planta sem ampliação de capacidade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 para fev/2019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Hidratado: 150 m³/d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699792" y="44624"/>
            <a:ext cx="6264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Produção de etanol a partir do milho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4" name="Gráfico 3"/>
          <p:cNvGraphicFramePr/>
          <p:nvPr/>
        </p:nvGraphicFramePr>
        <p:xfrm>
          <a:off x="683568" y="1340768"/>
          <a:ext cx="7632848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CaixaDeTexto 5"/>
          <p:cNvSpPr txBox="1"/>
          <p:nvPr/>
        </p:nvSpPr>
        <p:spPr>
          <a:xfrm>
            <a:off x="1547664" y="6093296"/>
            <a:ext cx="66967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dirty="0" smtClean="0"/>
              <a:t>Produção de 400 litros de etanol por tonelada de milho processada. 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2610169"/>
            <a:ext cx="9144000" cy="1512168"/>
          </a:xfrm>
          <a:prstGeom prst="rect">
            <a:avLst/>
          </a:prstGeom>
          <a:solidFill>
            <a:srgbClr val="D7E4BD">
              <a:alpha val="6705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323528" y="1594822"/>
            <a:ext cx="8424862" cy="45704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pt-BR" sz="4500" b="1" dirty="0" smtClean="0">
              <a:latin typeface="Tahoma" pitchFamily="34" charset="0"/>
              <a:cs typeface="Tahoma" pitchFamily="34" charset="0"/>
            </a:endParaRPr>
          </a:p>
          <a:p>
            <a:pPr algn="ctr"/>
            <a:r>
              <a:rPr lang="pt-BR" sz="4000" b="1" i="1" dirty="0" smtClean="0">
                <a:latin typeface="+mj-lt"/>
                <a:cs typeface="Tahoma" pitchFamily="34" charset="0"/>
              </a:rPr>
              <a:t>OBRIGADO!</a:t>
            </a:r>
          </a:p>
          <a:p>
            <a:pPr algn="ctr"/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pPr algn="ctr"/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pPr algn="r"/>
            <a:endParaRPr lang="pt-BR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Text Box 24"/>
          <p:cNvSpPr txBox="1">
            <a:spLocks noChangeArrowheads="1"/>
          </p:cNvSpPr>
          <p:nvPr/>
        </p:nvSpPr>
        <p:spPr bwMode="auto">
          <a:xfrm>
            <a:off x="357188" y="4293096"/>
            <a:ext cx="8424862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800" dirty="0" smtClean="0">
                <a:cs typeface="Tahoma" pitchFamily="34" charset="0"/>
              </a:rPr>
              <a:t>PIETRO A. S. MENDES</a:t>
            </a:r>
          </a:p>
          <a:p>
            <a:pPr algn="ctr"/>
            <a:r>
              <a:rPr lang="pt-BR" sz="2000" dirty="0" smtClean="0">
                <a:cs typeface="Tahoma" pitchFamily="34" charset="0"/>
              </a:rPr>
              <a:t>pmendes@anp.gov.br</a:t>
            </a:r>
          </a:p>
          <a:p>
            <a:endParaRPr lang="pt-BR" sz="2000" dirty="0" smtClean="0">
              <a:latin typeface="Tahoma" pitchFamily="34" charset="0"/>
              <a:cs typeface="Tahoma" pitchFamily="34" charset="0"/>
            </a:endParaRPr>
          </a:p>
          <a:p>
            <a:endParaRPr lang="pt-BR" sz="2000" dirty="0" smtClean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445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4486013" y="188640"/>
            <a:ext cx="3781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Principais vantagens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67544" y="1412776"/>
            <a:ext cx="82089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sz="2400" dirty="0" smtClean="0"/>
              <a:t>Alta produção de milho em diversos Estados brasileiros;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 smtClean="0"/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/>
              <a:t> Maior parte da produção é direcionada para a exportação, havendo redução da competitividade, em razão dos custos de transporte até os portos (1.000 km das fábricas até os portos);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 smtClean="0"/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/>
              <a:t> Produção conjunta de etanol com milho e cana pode transformar o mercado de combustíveis mais próspero e estável;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 smtClean="0"/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/>
              <a:t> Cultura do milho possui características favoráveis de produção com alto rendimento por área plantada e maturidade tecnológica da tecnologia de produção (</a:t>
            </a:r>
            <a:r>
              <a:rPr lang="pt-BR" sz="2400" dirty="0" err="1" smtClean="0"/>
              <a:t>Eckert</a:t>
            </a:r>
            <a:r>
              <a:rPr lang="pt-BR" sz="2400" dirty="0" smtClean="0"/>
              <a:t> </a:t>
            </a:r>
            <a:r>
              <a:rPr lang="pt-BR" sz="2400" i="1" dirty="0" err="1" smtClean="0"/>
              <a:t>et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al</a:t>
            </a:r>
            <a:r>
              <a:rPr lang="pt-BR" sz="2400" dirty="0" smtClean="0"/>
              <a:t>, 2018);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4486013" y="188640"/>
            <a:ext cx="3781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Principais vantagens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467544" y="1412776"/>
            <a:ext cx="8208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sz="2400" dirty="0" smtClean="0"/>
              <a:t>Aumento dos níveis de utilização do parque industrial ao longo do ano, tendo em vista que as Usinas moem cana-de-açúcar apenas durante a safra, que normalmente dura até 8 meses (</a:t>
            </a:r>
            <a:r>
              <a:rPr lang="pt-BR" sz="2400" dirty="0" err="1" smtClean="0"/>
              <a:t>Milanez</a:t>
            </a:r>
            <a:r>
              <a:rPr lang="pt-BR" sz="2400" dirty="0" smtClean="0"/>
              <a:t> </a:t>
            </a:r>
            <a:r>
              <a:rPr lang="pt-BR" sz="2400" i="1" dirty="0" err="1" smtClean="0"/>
              <a:t>et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al</a:t>
            </a:r>
            <a:r>
              <a:rPr lang="pt-BR" sz="2400" dirty="0" smtClean="0"/>
              <a:t>, 2014);</a:t>
            </a:r>
          </a:p>
          <a:p>
            <a:pPr algn="just">
              <a:buFont typeface="Wingdings" pitchFamily="2" charset="2"/>
              <a:buChar char="ü"/>
            </a:pPr>
            <a:endParaRPr lang="pt-BR" sz="2400" dirty="0" smtClean="0"/>
          </a:p>
          <a:p>
            <a:pPr algn="just">
              <a:buFont typeface="Wingdings" pitchFamily="2" charset="2"/>
              <a:buChar char="ü"/>
            </a:pPr>
            <a:r>
              <a:rPr lang="pt-BR" sz="2400" dirty="0" smtClean="0"/>
              <a:t> Entressafra – cana-de-açúcar não pode ser estocada, mas o milho pode ser estocado ao longo do ano (</a:t>
            </a:r>
            <a:r>
              <a:rPr lang="pt-BR" sz="2400" dirty="0" err="1" smtClean="0"/>
              <a:t>Milanez</a:t>
            </a:r>
            <a:r>
              <a:rPr lang="pt-BR" sz="2400" dirty="0" smtClean="0"/>
              <a:t> </a:t>
            </a:r>
            <a:r>
              <a:rPr lang="pt-BR" sz="2400" i="1" dirty="0" err="1" smtClean="0"/>
              <a:t>et</a:t>
            </a:r>
            <a:r>
              <a:rPr lang="pt-BR" sz="2400" i="1" dirty="0" smtClean="0"/>
              <a:t> </a:t>
            </a:r>
            <a:r>
              <a:rPr lang="pt-BR" sz="2400" i="1" dirty="0" err="1" smtClean="0"/>
              <a:t>al</a:t>
            </a:r>
            <a:r>
              <a:rPr lang="pt-BR" sz="2400" dirty="0" smtClean="0"/>
              <a:t>, 2014). 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4486013" y="188640"/>
            <a:ext cx="40815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Contexto Internacional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7" y="1448242"/>
            <a:ext cx="8595345" cy="421300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611560" y="5805264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CARB, 2018.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t-BR" b="1" dirty="0" err="1" smtClean="0">
                <a:latin typeface="Arial" pitchFamily="34" charset="0"/>
                <a:cs typeface="Arial" pitchFamily="34" charset="0"/>
              </a:rPr>
              <a:t>Carbon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Capture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and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b="1" dirty="0" err="1" smtClean="0">
                <a:latin typeface="Arial" pitchFamily="34" charset="0"/>
                <a:cs typeface="Arial" pitchFamily="34" charset="0"/>
              </a:rPr>
              <a:t>Sequestration</a:t>
            </a:r>
            <a:r>
              <a:rPr lang="pt-BR" b="1" dirty="0" smtClean="0">
                <a:latin typeface="Arial" pitchFamily="34" charset="0"/>
                <a:cs typeface="Arial" pitchFamily="34" charset="0"/>
              </a:rPr>
              <a:t> (CCS)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71600" y="1412776"/>
            <a:ext cx="187220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340768"/>
            <a:ext cx="84582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3789040"/>
            <a:ext cx="30289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aixaDeTexto 7"/>
          <p:cNvSpPr txBox="1"/>
          <p:nvPr/>
        </p:nvSpPr>
        <p:spPr>
          <a:xfrm>
            <a:off x="3275856" y="623731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CARB, 2018.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20484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pt-BR" b="1" dirty="0" smtClean="0">
                <a:latin typeface="Arial" pitchFamily="34" charset="0"/>
                <a:cs typeface="Arial" pitchFamily="34" charset="0"/>
              </a:rPr>
              <a:t>Projeções da IEA</a:t>
            </a:r>
            <a:endParaRPr lang="pt-B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971600" y="1412776"/>
            <a:ext cx="1872208" cy="5040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3275856" y="623731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Fonte: IEA, 2018.</a:t>
            </a:r>
            <a:endParaRPr lang="pt-BR" dirty="0"/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073" y="1844824"/>
            <a:ext cx="8960927" cy="33975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52048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699792" y="44624"/>
            <a:ext cx="62646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Dispêndio de recursos com importações do ciclo Otto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10" name="Gráfico 9"/>
          <p:cNvGraphicFramePr/>
          <p:nvPr/>
        </p:nvGraphicFramePr>
        <p:xfrm>
          <a:off x="251520" y="1484784"/>
          <a:ext cx="856895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CaixaDeTexto 10"/>
          <p:cNvSpPr txBox="1"/>
          <p:nvPr/>
        </p:nvSpPr>
        <p:spPr>
          <a:xfrm>
            <a:off x="2843808" y="1700808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 smtClean="0"/>
              <a:t>2017 = R$ 10,5 bilhões</a:t>
            </a:r>
            <a:endParaRPr lang="pt-BR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2843808" y="6381328"/>
            <a:ext cx="2736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400" b="1" dirty="0" smtClean="0"/>
              <a:t>US$ 1,00 = R$ 4,00</a:t>
            </a:r>
            <a:endParaRPr lang="pt-BR" sz="1400" b="1" dirty="0"/>
          </a:p>
        </p:txBody>
      </p:sp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699792" y="44624"/>
            <a:ext cx="6264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Evolução do preço da gasolina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340768"/>
            <a:ext cx="8382765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2699792" y="44624"/>
            <a:ext cx="62646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  <a:latin typeface="Arial" charset="0"/>
              </a:rPr>
              <a:t>Usinas autorizadas pela ANP</a:t>
            </a:r>
            <a:endParaRPr lang="pt-BR" sz="2800" b="1" dirty="0">
              <a:solidFill>
                <a:schemeClr val="bg1"/>
              </a:solidFill>
              <a:latin typeface="Arial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323528" y="1412776"/>
          <a:ext cx="8424936" cy="4557703"/>
        </p:xfrm>
        <a:graphic>
          <a:graphicData uri="http://schemas.openxmlformats.org/drawingml/2006/table">
            <a:tbl>
              <a:tblPr/>
              <a:tblGrid>
                <a:gridCol w="1030668"/>
                <a:gridCol w="2311197"/>
                <a:gridCol w="822453"/>
                <a:gridCol w="499718"/>
                <a:gridCol w="905739"/>
                <a:gridCol w="1301350"/>
                <a:gridCol w="1553811"/>
              </a:tblGrid>
              <a:tr h="89516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CNPJ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Empresa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Cidade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UF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D0D0D"/>
                          </a:solidFill>
                          <a:latin typeface="Calibri"/>
                        </a:rPr>
                        <a:t>Capacidade de Produção de </a:t>
                      </a:r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Etanol Anidro (m3/d)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D0D0D"/>
                          </a:solidFill>
                          <a:latin typeface="Calibri"/>
                        </a:rPr>
                        <a:t>Capacidade</a:t>
                      </a:r>
                      <a:r>
                        <a:rPr lang="pt-BR" sz="1100" b="1" i="0" u="none" strike="noStrike" baseline="0" dirty="0" smtClean="0">
                          <a:solidFill>
                            <a:srgbClr val="0D0D0D"/>
                          </a:solidFill>
                          <a:latin typeface="Calibri"/>
                        </a:rPr>
                        <a:t> de</a:t>
                      </a:r>
                      <a:r>
                        <a:rPr lang="pt-BR" sz="1100" b="1" i="0" u="none" strike="noStrike" dirty="0" smtClean="0">
                          <a:solidFill>
                            <a:srgbClr val="0D0D0D"/>
                          </a:solidFill>
                          <a:latin typeface="Calibri"/>
                        </a:rPr>
                        <a:t> Produção</a:t>
                      </a:r>
                      <a:r>
                        <a:rPr lang="pt-BR" sz="1100" b="1" i="0" u="none" strike="noStrike" baseline="0" dirty="0" smtClean="0">
                          <a:solidFill>
                            <a:srgbClr val="0D0D0D"/>
                          </a:solidFill>
                          <a:latin typeface="Calibri"/>
                        </a:rPr>
                        <a:t> de</a:t>
                      </a:r>
                      <a:r>
                        <a:rPr lang="pt-BR" sz="1100" b="1" i="0" u="none" strike="noStrike" dirty="0" smtClean="0">
                          <a:solidFill>
                            <a:srgbClr val="0D0D0D"/>
                          </a:solidFill>
                          <a:latin typeface="Calibri"/>
                        </a:rPr>
                        <a:t> </a:t>
                      </a:r>
                      <a:r>
                        <a:rPr lang="pt-BR" sz="1100" b="1" i="0" u="none" strike="noStrike" dirty="0">
                          <a:solidFill>
                            <a:srgbClr val="0D0D0D"/>
                          </a:solidFill>
                          <a:latin typeface="Calibri"/>
                        </a:rPr>
                        <a:t>Etanol Hidratado (m3/d)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1" i="0" u="none" strike="noStrike" dirty="0" smtClean="0">
                          <a:solidFill>
                            <a:srgbClr val="0D0D0D"/>
                          </a:solidFill>
                          <a:latin typeface="Calibri"/>
                        </a:rPr>
                        <a:t>Matéria-Prima</a:t>
                      </a:r>
                      <a:endParaRPr lang="pt-BR" sz="1100" b="1" i="0" u="none" strike="noStrike" dirty="0">
                        <a:solidFill>
                          <a:srgbClr val="0D0D0D"/>
                        </a:solidFill>
                        <a:latin typeface="Calibri"/>
                      </a:endParaRP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C3E6"/>
                    </a:solidFill>
                  </a:tcPr>
                </a:tc>
              </a:tr>
              <a:tr h="4831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00.297.598/0001-22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DESTILARIA DE ALCOOL LIBRA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SÃO JOSÉ DO RIO CLARO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milho, sorgo e cana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1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02.043.917/0001-07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USINA RIO VERDE LTDA EM RECUPERACAO JUDICIAL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RIO VERDE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e cana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1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07.825.834/0001-85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CEREALE BRASIL AGROINDUSTRIAL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DOIS CORRÉGOS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SP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e sorgo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1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10.249.419/0002-16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SJC BIOENERGIA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QUIRINÓPOLIS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GO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1200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e cana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1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11.689.292/0002-19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PORTO SEGURO NEGOCIOS, EMPREENDIMENTOS E PARTICIPACOES SA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JACIARA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e cana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1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20.003.699/0001-50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FS AGRISOLUTIONS INDUSTRIA DE BIOCOMBUSTIVEIS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LUCAS DO RIO VERDE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685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685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1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23.393.856/0001-70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TIAGO M. DE ALMEIDA &amp; ALMEIDA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ITAÚBA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8310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25.242.466/0001-24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SAFRAS INDUSTRIA E COMERCIO DE BIOCOMBUSTIVEIS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SORRISO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4178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07.670.089/0001-42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USIMAT DESTILARIA DE ÁLCOOL LTDA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CAMPOS DE JULIO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MT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806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858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milho e cana</a:t>
                      </a:r>
                    </a:p>
                  </a:txBody>
                  <a:tcPr marL="5651" marR="5651" marT="565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203399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18116</TotalTime>
  <Words>562</Words>
  <Application>Microsoft Office PowerPoint</Application>
  <PresentationFormat>Apresentação na tela (4:3)</PresentationFormat>
  <Paragraphs>164</Paragraphs>
  <Slides>12</Slides>
  <Notes>9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Wingdings</vt:lpstr>
      <vt:lpstr>Tema do Office</vt:lpstr>
      <vt:lpstr>   Perspectivas para o Etanol de Milho  </vt:lpstr>
      <vt:lpstr>Apresentação do PowerPoint</vt:lpstr>
      <vt:lpstr>Apresentação do PowerPoint</vt:lpstr>
      <vt:lpstr>Apresentação do PowerPoint</vt:lpstr>
      <vt:lpstr>Carbon Capture and Sequestration (CCS)</vt:lpstr>
      <vt:lpstr>Projeções da IEA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PMQC 2016 - Histórico e Perspectivas</dc:title>
  <dc:creator>SBQ</dc:creator>
  <cp:lastModifiedBy>Maria de Lourdes Gomes da Silva</cp:lastModifiedBy>
  <cp:revision>1303</cp:revision>
  <dcterms:created xsi:type="dcterms:W3CDTF">2014-09-22T19:51:46Z</dcterms:created>
  <dcterms:modified xsi:type="dcterms:W3CDTF">2018-11-26T17:45:44Z</dcterms:modified>
</cp:coreProperties>
</file>