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9" r:id="rId4"/>
    <p:sldId id="257" r:id="rId5"/>
    <p:sldId id="277" r:id="rId6"/>
    <p:sldId id="280" r:id="rId7"/>
    <p:sldId id="270" r:id="rId8"/>
    <p:sldId id="271" r:id="rId9"/>
    <p:sldId id="290" r:id="rId10"/>
    <p:sldId id="289" r:id="rId11"/>
    <p:sldId id="258" r:id="rId12"/>
    <p:sldId id="282" r:id="rId13"/>
    <p:sldId id="283" r:id="rId14"/>
    <p:sldId id="284" r:id="rId15"/>
    <p:sldId id="286" r:id="rId16"/>
    <p:sldId id="288" r:id="rId17"/>
    <p:sldId id="287" r:id="rId18"/>
    <p:sldId id="275" r:id="rId19"/>
  </p:sldIdLst>
  <p:sldSz cx="12192000" cy="6858000"/>
  <p:notesSz cx="6797675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5858"/>
    <a:srgbClr val="EBE8DD"/>
    <a:srgbClr val="EB5859"/>
    <a:srgbClr val="52244D"/>
    <a:srgbClr val="8081BD"/>
    <a:srgbClr val="E281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508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83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9309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0499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38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346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220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4500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629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7177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6921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BFFD9-5233-4B6E-9D10-144EFC86DEA5}" type="datetimeFigureOut">
              <a:rPr lang="pt-BR" smtClean="0"/>
              <a:t>04/03/2024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3EAC3E-58D3-4246-8B5D-B10D8E3C9D7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7339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="" xmlns:a16="http://schemas.microsoft.com/office/drawing/2014/main" id="{19E0667F-7009-504D-AEDA-A6BF75F0B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" b="796"/>
          <a:stretch/>
        </p:blipFill>
        <p:spPr>
          <a:xfrm>
            <a:off x="175096" y="145914"/>
            <a:ext cx="11828836" cy="6556443"/>
          </a:xfrm>
          <a:prstGeom prst="rect">
            <a:avLst/>
          </a:prstGeom>
        </p:spPr>
      </p:pic>
      <p:sp>
        <p:nvSpPr>
          <p:cNvPr id="12" name="Rectangle 3">
            <a:extLst>
              <a:ext uri="{FF2B5EF4-FFF2-40B4-BE49-F238E27FC236}">
                <a16:creationId xmlns="" xmlns:a16="http://schemas.microsoft.com/office/drawing/2014/main" id="{84176028-E684-F2ED-B256-10BE65B25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076" y="515647"/>
            <a:ext cx="5303520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2200" b="1" baseline="0" dirty="0">
              <a:solidFill>
                <a:srgbClr val="FFFFFF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2200" b="1" baseline="0" dirty="0">
              <a:solidFill>
                <a:srgbClr val="FFFFFF"/>
              </a:solidFill>
              <a:latin typeface="Arial" pitchFamily="34" charset="0"/>
              <a:ea typeface="Arial Unicode MS" pitchFamily="34" charset="-128"/>
              <a:cs typeface="Arial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5400" b="1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Pesquisa </a:t>
            </a:r>
            <a:r>
              <a:rPr lang="pt-BR" sz="5400" b="1" dirty="0" smtClean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Estadual de </a:t>
            </a:r>
            <a:r>
              <a:rPr lang="pt-BR" sz="5400" b="1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/>
            </a:r>
            <a:br>
              <a:rPr lang="pt-BR" sz="5400" b="1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</a:br>
            <a:r>
              <a:rPr lang="pt-BR" sz="5400" b="1" dirty="0">
                <a:solidFill>
                  <a:srgbClr val="FFFFFF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rPr>
              <a:t>Violência contra a Mulher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5400" b="1" i="0" u="none" strike="noStrike" cap="none" normalizeH="0" baseline="0" dirty="0">
              <a:ln>
                <a:noFill/>
              </a:ln>
              <a:solidFill>
                <a:srgbClr val="D9D9D9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1" i="0" u="none" strike="noStrike" cap="none" normalizeH="0" baseline="0" dirty="0">
              <a:ln>
                <a:noFill/>
              </a:ln>
              <a:solidFill>
                <a:srgbClr val="D9D9D9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400" b="1" i="0" u="none" strike="noStrike" cap="none" normalizeH="0" baseline="0" dirty="0">
              <a:ln>
                <a:noFill/>
              </a:ln>
              <a:solidFill>
                <a:srgbClr val="D9D9D9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1400" b="1" dirty="0">
              <a:solidFill>
                <a:srgbClr val="D9D9D9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80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8073736" y="-1"/>
            <a:ext cx="4118263" cy="6855969"/>
          </a:xfrm>
          <a:prstGeom prst="rect">
            <a:avLst/>
          </a:prstGeom>
          <a:solidFill>
            <a:srgbClr val="EBE8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5968"/>
          </a:xfrm>
        </p:spPr>
      </p:pic>
    </p:spTree>
    <p:extLst>
      <p:ext uri="{BB962C8B-B14F-4D97-AF65-F5344CB8AC3E}">
        <p14:creationId xmlns:p14="http://schemas.microsoft.com/office/powerpoint/2010/main" val="3951185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5968"/>
          </a:xfrm>
        </p:spPr>
      </p:pic>
    </p:spTree>
    <p:extLst>
      <p:ext uri="{BB962C8B-B14F-4D97-AF65-F5344CB8AC3E}">
        <p14:creationId xmlns:p14="http://schemas.microsoft.com/office/powerpoint/2010/main" val="4160467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C5F3FE5F-BD68-5883-4AA2-CEAC4D433EF1}"/>
              </a:ext>
            </a:extLst>
          </p:cNvPr>
          <p:cNvSpPr/>
          <p:nvPr/>
        </p:nvSpPr>
        <p:spPr>
          <a:xfrm>
            <a:off x="170641" y="156518"/>
            <a:ext cx="11868218" cy="2499217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722316"/>
            <a:ext cx="10515600" cy="1325563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Três a cada dez brasileiras já sofreram violência doméstica provocada por um homem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="" xmlns:a16="http://schemas.microsoft.com/office/drawing/2014/main" id="{2E33233C-D755-D189-6006-30F6FFFB13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9028" y="2765586"/>
            <a:ext cx="11879829" cy="3935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84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="" xmlns:a16="http://schemas.microsoft.com/office/drawing/2014/main" id="{C5F3FE5F-BD68-5883-4AA2-CEAC4D433EF1}"/>
              </a:ext>
            </a:extLst>
          </p:cNvPr>
          <p:cNvSpPr/>
          <p:nvPr/>
        </p:nvSpPr>
        <p:spPr>
          <a:xfrm>
            <a:off x="385965" y="834390"/>
            <a:ext cx="4650741" cy="3480955"/>
          </a:xfrm>
          <a:prstGeom prst="rect">
            <a:avLst/>
          </a:prstGeom>
          <a:solidFill>
            <a:srgbClr val="EB5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50" b="13683"/>
          <a:stretch/>
        </p:blipFill>
        <p:spPr>
          <a:xfrm>
            <a:off x="6104429" y="167948"/>
            <a:ext cx="6087571" cy="655258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688803" y="1337726"/>
            <a:ext cx="4056958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600" dirty="0">
                <a:solidFill>
                  <a:schemeClr val="bg1"/>
                </a:solidFill>
              </a:rPr>
              <a:t>Distribuição de mulheres que </a:t>
            </a:r>
            <a:r>
              <a:rPr lang="pt-BR" sz="2600" b="1" dirty="0" smtClean="0">
                <a:solidFill>
                  <a:schemeClr val="bg1"/>
                </a:solidFill>
              </a:rPr>
              <a:t>declararam</a:t>
            </a:r>
            <a:r>
              <a:rPr lang="pt-BR" sz="2600" dirty="0" smtClean="0">
                <a:solidFill>
                  <a:schemeClr val="bg1"/>
                </a:solidFill>
              </a:rPr>
              <a:t> </a:t>
            </a:r>
            <a:r>
              <a:rPr lang="pt-BR" sz="2600" b="1" dirty="0" smtClean="0">
                <a:solidFill>
                  <a:schemeClr val="bg1"/>
                </a:solidFill>
              </a:rPr>
              <a:t>ter sofrido </a:t>
            </a:r>
            <a:r>
              <a:rPr lang="pt-BR" sz="2600" dirty="0" smtClean="0">
                <a:solidFill>
                  <a:schemeClr val="bg1"/>
                </a:solidFill>
              </a:rPr>
              <a:t>algum tipo de violência doméstica ou familiar provocada por homem </a:t>
            </a:r>
            <a:r>
              <a:rPr lang="pt-BR" sz="2600" dirty="0">
                <a:solidFill>
                  <a:schemeClr val="bg1"/>
                </a:solidFill>
              </a:rPr>
              <a:t>em cada </a:t>
            </a:r>
            <a:r>
              <a:rPr lang="pt-BR" sz="2600" dirty="0" smtClean="0">
                <a:solidFill>
                  <a:schemeClr val="bg1"/>
                </a:solidFill>
              </a:rPr>
              <a:t>unidade </a:t>
            </a:r>
            <a:r>
              <a:rPr lang="pt-BR" sz="2600" dirty="0">
                <a:solidFill>
                  <a:schemeClr val="bg1"/>
                </a:solidFill>
              </a:rPr>
              <a:t>da </a:t>
            </a:r>
            <a:r>
              <a:rPr lang="pt-BR" sz="2600" dirty="0" smtClean="0">
                <a:solidFill>
                  <a:schemeClr val="bg1"/>
                </a:solidFill>
              </a:rPr>
              <a:t>Federação</a:t>
            </a:r>
            <a:endParaRPr lang="pt-BR" sz="2600" dirty="0"/>
          </a:p>
        </p:txBody>
      </p:sp>
      <p:sp>
        <p:nvSpPr>
          <p:cNvPr id="9" name="Retângulo 8"/>
          <p:cNvSpPr/>
          <p:nvPr/>
        </p:nvSpPr>
        <p:spPr>
          <a:xfrm>
            <a:off x="385964" y="4315345"/>
            <a:ext cx="4650741" cy="748145"/>
          </a:xfrm>
          <a:prstGeom prst="rect">
            <a:avLst/>
          </a:prstGeom>
          <a:solidFill>
            <a:srgbClr val="EBE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610180" y="4450426"/>
            <a:ext cx="4135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População feminina - Brasil - 2023</a:t>
            </a:r>
          </a:p>
          <a:p>
            <a:endParaRPr lang="pt-BR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55" y="5828808"/>
            <a:ext cx="3561283" cy="362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82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1" r="22162" b="1808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5414702" y="756606"/>
            <a:ext cx="6106737" cy="5117375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EB5858"/>
                </a:solidFill>
              </a:rPr>
              <a:t>A pesquisa alerta que o índice pode ser ainda maior, já que algumas situações não são prontamente percebidas pelas mulheres como violência </a:t>
            </a:r>
            <a:endParaRPr lang="pt-BR" b="1" dirty="0">
              <a:solidFill>
                <a:srgbClr val="EB58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69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405E3B2E-812A-D073-C666-50D4F2E67046}"/>
              </a:ext>
            </a:extLst>
          </p:cNvPr>
          <p:cNvSpPr/>
          <p:nvPr/>
        </p:nvSpPr>
        <p:spPr>
          <a:xfrm>
            <a:off x="257175" y="255819"/>
            <a:ext cx="4108091" cy="6345006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412123" y="643604"/>
            <a:ext cx="387932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</a:rPr>
              <a:t>Quando somadas as mulheres que </a:t>
            </a:r>
            <a:r>
              <a:rPr lang="pt-BR" sz="3200" b="1" dirty="0" smtClean="0">
                <a:solidFill>
                  <a:schemeClr val="bg1"/>
                </a:solidFill>
              </a:rPr>
              <a:t>declaram ter sofrido violência </a:t>
            </a:r>
            <a:r>
              <a:rPr lang="pt-BR" sz="3200" dirty="0" smtClean="0">
                <a:solidFill>
                  <a:schemeClr val="bg1"/>
                </a:solidFill>
              </a:rPr>
              <a:t>e as mulheres que </a:t>
            </a:r>
            <a:r>
              <a:rPr lang="pt-BR" sz="3200" b="1" dirty="0" smtClean="0">
                <a:solidFill>
                  <a:schemeClr val="bg1"/>
                </a:solidFill>
              </a:rPr>
              <a:t>vivenciaram pelo menos uma </a:t>
            </a:r>
            <a:r>
              <a:rPr lang="pt-BR" sz="3200" dirty="0" smtClean="0">
                <a:solidFill>
                  <a:schemeClr val="bg1"/>
                </a:solidFill>
              </a:rPr>
              <a:t>das situações da pesquisa, alcança-se o patamar de </a:t>
            </a:r>
            <a:r>
              <a:rPr lang="pt-BR" sz="3200" b="1" dirty="0" smtClean="0">
                <a:solidFill>
                  <a:schemeClr val="bg1"/>
                </a:solidFill>
              </a:rPr>
              <a:t>48% de violência doméstica</a:t>
            </a:r>
            <a:endParaRPr lang="pt-BR" sz="3200" b="1" dirty="0">
              <a:solidFill>
                <a:schemeClr val="bg1"/>
              </a:solidFill>
            </a:endParaRP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0213" y="255819"/>
            <a:ext cx="6133897" cy="634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5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41969C90-7424-2FF9-2103-68B038BDBF52}"/>
              </a:ext>
            </a:extLst>
          </p:cNvPr>
          <p:cNvSpPr/>
          <p:nvPr/>
        </p:nvSpPr>
        <p:spPr>
          <a:xfrm>
            <a:off x="221555" y="845819"/>
            <a:ext cx="4702695" cy="3981797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57" b="19052"/>
          <a:stretch/>
        </p:blipFill>
        <p:spPr>
          <a:xfrm>
            <a:off x="5518952" y="250035"/>
            <a:ext cx="6348849" cy="652985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88238" y="1082839"/>
            <a:ext cx="38446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</a:rPr>
              <a:t>Distribuição </a:t>
            </a:r>
            <a:r>
              <a:rPr lang="pt-BR" sz="2400" dirty="0">
                <a:solidFill>
                  <a:schemeClr val="bg1"/>
                </a:solidFill>
              </a:rPr>
              <a:t>de mulheres que </a:t>
            </a:r>
            <a:r>
              <a:rPr lang="pt-BR" sz="2400" b="1" dirty="0">
                <a:solidFill>
                  <a:schemeClr val="bg1"/>
                </a:solidFill>
              </a:rPr>
              <a:t>declararam NÃO TER SOFRIDO </a:t>
            </a:r>
            <a:r>
              <a:rPr lang="pt-BR" sz="2400" dirty="0">
                <a:solidFill>
                  <a:schemeClr val="bg1"/>
                </a:solidFill>
              </a:rPr>
              <a:t>violência </a:t>
            </a:r>
            <a:r>
              <a:rPr lang="pt-BR" sz="2400" dirty="0" smtClean="0">
                <a:solidFill>
                  <a:schemeClr val="bg1"/>
                </a:solidFill>
              </a:rPr>
              <a:t>doméstica </a:t>
            </a:r>
            <a:r>
              <a:rPr lang="pt-BR" sz="2400" dirty="0">
                <a:solidFill>
                  <a:schemeClr val="bg1"/>
                </a:solidFill>
              </a:rPr>
              <a:t>alguma vez na vida e que afirmam ter vivenciado </a:t>
            </a:r>
            <a:r>
              <a:rPr lang="pt-BR" sz="2400" dirty="0" smtClean="0">
                <a:solidFill>
                  <a:schemeClr val="bg1"/>
                </a:solidFill>
              </a:rPr>
              <a:t>pelo menos uma </a:t>
            </a:r>
            <a:r>
              <a:rPr lang="pt-BR" sz="2400" dirty="0">
                <a:solidFill>
                  <a:schemeClr val="bg1"/>
                </a:solidFill>
              </a:rPr>
              <a:t>das </a:t>
            </a:r>
            <a:r>
              <a:rPr lang="pt-BR" sz="2400" b="1" dirty="0">
                <a:solidFill>
                  <a:schemeClr val="bg1"/>
                </a:solidFill>
              </a:rPr>
              <a:t>13 situações </a:t>
            </a:r>
            <a:r>
              <a:rPr lang="pt-BR" sz="2400" dirty="0">
                <a:solidFill>
                  <a:schemeClr val="bg1"/>
                </a:solidFill>
              </a:rPr>
              <a:t>listadas na pesquisa, nos últimos 12 meses em</a:t>
            </a:r>
          </a:p>
          <a:p>
            <a:r>
              <a:rPr lang="pt-BR" sz="2400" dirty="0">
                <a:solidFill>
                  <a:schemeClr val="bg1"/>
                </a:solidFill>
              </a:rPr>
              <a:t>cada unidade da </a:t>
            </a:r>
            <a:r>
              <a:rPr lang="pt-BR" sz="2400" dirty="0" smtClean="0">
                <a:solidFill>
                  <a:schemeClr val="bg1"/>
                </a:solidFill>
              </a:rPr>
              <a:t>Federação</a:t>
            </a:r>
            <a:endParaRPr lang="pt-BR" sz="2400" dirty="0">
              <a:solidFill>
                <a:schemeClr val="bg1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97" y="6265717"/>
            <a:ext cx="3561283" cy="36272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18551" y="4827616"/>
            <a:ext cx="4702695" cy="748145"/>
          </a:xfrm>
          <a:prstGeom prst="rect">
            <a:avLst/>
          </a:prstGeom>
          <a:solidFill>
            <a:srgbClr val="EBE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442767" y="4962697"/>
            <a:ext cx="4135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População feminina - Brasil - 2023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014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405E3B2E-812A-D073-C666-50D4F2E67046}"/>
              </a:ext>
            </a:extLst>
          </p:cNvPr>
          <p:cNvSpPr/>
          <p:nvPr/>
        </p:nvSpPr>
        <p:spPr>
          <a:xfrm>
            <a:off x="257175" y="255819"/>
            <a:ext cx="4108091" cy="6345006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412123" y="643604"/>
            <a:ext cx="387932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bg1"/>
                </a:solidFill>
              </a:rPr>
              <a:t>Quando somadas as mulheres que </a:t>
            </a:r>
            <a:r>
              <a:rPr lang="pt-BR" sz="3200" b="1" dirty="0" smtClean="0">
                <a:solidFill>
                  <a:schemeClr val="bg1"/>
                </a:solidFill>
              </a:rPr>
              <a:t>declaram ter sofrido violência </a:t>
            </a:r>
            <a:r>
              <a:rPr lang="pt-BR" sz="3200" dirty="0" smtClean="0">
                <a:solidFill>
                  <a:schemeClr val="bg1"/>
                </a:solidFill>
              </a:rPr>
              <a:t>e as mulheres que </a:t>
            </a:r>
            <a:r>
              <a:rPr lang="pt-BR" sz="3200" b="1" dirty="0" smtClean="0">
                <a:solidFill>
                  <a:schemeClr val="bg1"/>
                </a:solidFill>
              </a:rPr>
              <a:t>vivenciaram pelo menos uma </a:t>
            </a:r>
            <a:r>
              <a:rPr lang="pt-BR" sz="3200" dirty="0" smtClean="0">
                <a:solidFill>
                  <a:schemeClr val="bg1"/>
                </a:solidFill>
              </a:rPr>
              <a:t>das situações da pesquisa, alcança-se o patamar de </a:t>
            </a:r>
            <a:r>
              <a:rPr lang="pt-BR" sz="3200" b="1" dirty="0" smtClean="0">
                <a:solidFill>
                  <a:schemeClr val="bg1"/>
                </a:solidFill>
              </a:rPr>
              <a:t>48% de violência doméstica</a:t>
            </a:r>
            <a:endParaRPr lang="pt-BR" sz="3200" b="1" dirty="0">
              <a:solidFill>
                <a:schemeClr val="bg1"/>
              </a:solidFill>
            </a:endParaRPr>
          </a:p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0213" y="255819"/>
            <a:ext cx="6133897" cy="6345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47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="" xmlns:a16="http://schemas.microsoft.com/office/drawing/2014/main" id="{41969C90-7424-2FF9-2103-68B038BDBF52}"/>
              </a:ext>
            </a:extLst>
          </p:cNvPr>
          <p:cNvSpPr/>
          <p:nvPr/>
        </p:nvSpPr>
        <p:spPr>
          <a:xfrm>
            <a:off x="221555" y="845819"/>
            <a:ext cx="4702695" cy="3981797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442767" y="990058"/>
            <a:ext cx="422275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600" dirty="0" smtClean="0">
                <a:solidFill>
                  <a:schemeClr val="bg1"/>
                </a:solidFill>
              </a:rPr>
              <a:t>“Distribuição </a:t>
            </a:r>
            <a:r>
              <a:rPr lang="pt-BR" sz="2600" dirty="0">
                <a:solidFill>
                  <a:schemeClr val="bg1"/>
                </a:solidFill>
              </a:rPr>
              <a:t>de mulheres </a:t>
            </a:r>
            <a:r>
              <a:rPr lang="pt-BR" sz="2600" dirty="0" smtClean="0">
                <a:solidFill>
                  <a:schemeClr val="bg1"/>
                </a:solidFill>
              </a:rPr>
              <a:t>por declaração se sofreu violência doméstica em algum momento da vida e/ou se vivenciou, nos últimos 12 meses, alguma das 13 situações listadas na pesquisa, em cada unidade da Federação”</a:t>
            </a:r>
            <a:endParaRPr lang="pt-BR" sz="2600" dirty="0">
              <a:solidFill>
                <a:schemeClr val="bg1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97" y="6265717"/>
            <a:ext cx="3561283" cy="362723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218551" y="4827616"/>
            <a:ext cx="4702695" cy="748145"/>
          </a:xfrm>
          <a:prstGeom prst="rect">
            <a:avLst/>
          </a:prstGeom>
          <a:solidFill>
            <a:srgbClr val="EBE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442767" y="4962697"/>
            <a:ext cx="4135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População feminina - Brasil - 2023</a:t>
            </a:r>
          </a:p>
          <a:p>
            <a:endParaRPr lang="pt-BR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31" b="6185"/>
          <a:stretch/>
        </p:blipFill>
        <p:spPr>
          <a:xfrm>
            <a:off x="5070457" y="228600"/>
            <a:ext cx="6879088" cy="658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60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="" xmlns:a16="http://schemas.microsoft.com/office/drawing/2014/main" id="{85333BB0-311F-E66F-10AE-808DABD19FD0}"/>
              </a:ext>
            </a:extLst>
          </p:cNvPr>
          <p:cNvSpPr/>
          <p:nvPr/>
        </p:nvSpPr>
        <p:spPr>
          <a:xfrm>
            <a:off x="170641" y="156518"/>
            <a:ext cx="3429809" cy="6541461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1771" y="405247"/>
            <a:ext cx="3107229" cy="2166503"/>
          </a:xfrm>
        </p:spPr>
        <p:txBody>
          <a:bodyPr>
            <a:norm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  <a:latin typeface="+mn-lt"/>
              </a:rPr>
              <a:t>Subnotificação policial</a:t>
            </a:r>
            <a:endParaRPr lang="pt-BR" sz="3600" b="1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702" y="486621"/>
            <a:ext cx="7077328" cy="5881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57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1" r="22162" b="1808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5414702" y="756606"/>
            <a:ext cx="6106737" cy="5117375"/>
          </a:xfrm>
        </p:spPr>
        <p:txBody>
          <a:bodyPr>
            <a:normAutofit/>
          </a:bodyPr>
          <a:lstStyle/>
          <a:p>
            <a:r>
              <a:rPr lang="pt-BR" b="1" dirty="0" smtClean="0">
                <a:solidFill>
                  <a:srgbClr val="EB5858"/>
                </a:solidFill>
              </a:rPr>
              <a:t>A pesquisa busca compreender a </a:t>
            </a:r>
            <a:r>
              <a:rPr lang="pt-BR" b="1" u="sng" dirty="0" smtClean="0">
                <a:solidFill>
                  <a:srgbClr val="EB5858"/>
                </a:solidFill>
              </a:rPr>
              <a:t>percepção</a:t>
            </a:r>
            <a:r>
              <a:rPr lang="pt-BR" b="1" dirty="0" smtClean="0">
                <a:solidFill>
                  <a:srgbClr val="EB5858"/>
                </a:solidFill>
              </a:rPr>
              <a:t> das brasileiras sobre a violência doméstica e sobre os instrumentos de proteção às mulheres</a:t>
            </a:r>
            <a:endParaRPr lang="pt-BR" b="1" dirty="0">
              <a:solidFill>
                <a:srgbClr val="EB585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587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56492" y="779318"/>
            <a:ext cx="7365856" cy="5293013"/>
          </a:xfrm>
          <a:prstGeom prst="rect">
            <a:avLst/>
          </a:prstGeom>
          <a:noFill/>
        </p:spPr>
      </p:pic>
      <p:sp>
        <p:nvSpPr>
          <p:cNvPr id="7" name="Retângulo 6">
            <a:extLst>
              <a:ext uri="{FF2B5EF4-FFF2-40B4-BE49-F238E27FC236}">
                <a16:creationId xmlns="" xmlns:a16="http://schemas.microsoft.com/office/drawing/2014/main" id="{85333BB0-311F-E66F-10AE-808DABD19FD0}"/>
              </a:ext>
            </a:extLst>
          </p:cNvPr>
          <p:cNvSpPr/>
          <p:nvPr/>
        </p:nvSpPr>
        <p:spPr>
          <a:xfrm>
            <a:off x="170641" y="156518"/>
            <a:ext cx="3429809" cy="6541461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321771" y="405247"/>
            <a:ext cx="3107229" cy="4000498"/>
          </a:xfrm>
        </p:spPr>
        <p:txBody>
          <a:bodyPr>
            <a:normAutofit fontScale="90000"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Quanto </a:t>
            </a:r>
            <a:r>
              <a:rPr lang="pt-BR" sz="3600" b="1" dirty="0">
                <a:solidFill>
                  <a:schemeClr val="bg1"/>
                </a:solidFill>
              </a:rPr>
              <a:t>menos uma mulher conhece a Lei Maria da Penha, menos ela acredita em sua eficácia protetora</a:t>
            </a:r>
            <a:endParaRPr lang="pt-BR" sz="3600" b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0039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>
            <a:extLst>
              <a:ext uri="{FF2B5EF4-FFF2-40B4-BE49-F238E27FC236}">
                <a16:creationId xmlns="" xmlns:a16="http://schemas.microsoft.com/office/drawing/2014/main" id="{C5F3FE5F-BD68-5883-4AA2-CEAC4D433EF1}"/>
              </a:ext>
            </a:extLst>
          </p:cNvPr>
          <p:cNvSpPr/>
          <p:nvPr/>
        </p:nvSpPr>
        <p:spPr>
          <a:xfrm>
            <a:off x="385965" y="834390"/>
            <a:ext cx="4650741" cy="3480955"/>
          </a:xfrm>
          <a:prstGeom prst="rect">
            <a:avLst/>
          </a:prstGeom>
          <a:solidFill>
            <a:srgbClr val="EB5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688803" y="1337726"/>
            <a:ext cx="405695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600" dirty="0">
                <a:solidFill>
                  <a:schemeClr val="bg1"/>
                </a:solidFill>
              </a:rPr>
              <a:t>Distribuição de mulheres que </a:t>
            </a:r>
            <a:r>
              <a:rPr lang="pt-BR" sz="2600" dirty="0" smtClean="0">
                <a:solidFill>
                  <a:schemeClr val="bg1"/>
                </a:solidFill>
              </a:rPr>
              <a:t>afirmam conhecer </a:t>
            </a:r>
            <a:r>
              <a:rPr lang="pt-BR" sz="2600" b="1" dirty="0" smtClean="0">
                <a:solidFill>
                  <a:schemeClr val="bg1"/>
                </a:solidFill>
              </a:rPr>
              <a:t>MUITO</a:t>
            </a:r>
            <a:r>
              <a:rPr lang="pt-BR" sz="2600" dirty="0" smtClean="0">
                <a:solidFill>
                  <a:schemeClr val="bg1"/>
                </a:solidFill>
              </a:rPr>
              <a:t> sobre a Lei Maria da Penha em cada unidade da Federação</a:t>
            </a:r>
            <a:endParaRPr lang="pt-BR" sz="2600" dirty="0"/>
          </a:p>
        </p:txBody>
      </p:sp>
      <p:sp>
        <p:nvSpPr>
          <p:cNvPr id="10" name="Retângulo 9"/>
          <p:cNvSpPr/>
          <p:nvPr/>
        </p:nvSpPr>
        <p:spPr>
          <a:xfrm>
            <a:off x="385964" y="4315345"/>
            <a:ext cx="4650741" cy="748145"/>
          </a:xfrm>
          <a:prstGeom prst="rect">
            <a:avLst/>
          </a:prstGeom>
          <a:solidFill>
            <a:srgbClr val="EBE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/>
          <p:cNvSpPr txBox="1"/>
          <p:nvPr/>
        </p:nvSpPr>
        <p:spPr>
          <a:xfrm>
            <a:off x="610180" y="4450426"/>
            <a:ext cx="41355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População feminina - Brasil - 2023</a:t>
            </a:r>
          </a:p>
          <a:p>
            <a:endParaRPr lang="pt-BR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55" y="5828808"/>
            <a:ext cx="3561283" cy="362723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95" r="12716" b="12750"/>
          <a:stretch/>
        </p:blipFill>
        <p:spPr>
          <a:xfrm>
            <a:off x="5995556" y="135082"/>
            <a:ext cx="6028372" cy="673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7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5" y="363682"/>
            <a:ext cx="12192240" cy="614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1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5" y="363682"/>
            <a:ext cx="12192240" cy="614102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5" y="1704109"/>
            <a:ext cx="12192787" cy="619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11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lc="http://schemas.openxmlformats.org/drawingml/2006/lockedCanvas" xmlns:a16="http://schemas.microsoft.com/office/drawing/2014/main" xmlns="" id="{FACE4E57-CB75-2C8A-2A9E-F2480BDC9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005"/>
            <a:ext cx="12192000" cy="54991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lc="http://schemas.openxmlformats.org/drawingml/2006/lockedCanvas" xmlns:a16="http://schemas.microsoft.com/office/drawing/2014/main" xmlns="" id="{869CC7A2-5BD4-8D16-8A77-4A71E792B0E0}"/>
              </a:ext>
            </a:extLst>
          </p:cNvPr>
          <p:cNvSpPr/>
          <p:nvPr/>
        </p:nvSpPr>
        <p:spPr>
          <a:xfrm>
            <a:off x="0" y="0"/>
            <a:ext cx="12192000" cy="1181101"/>
          </a:xfrm>
          <a:prstGeom prst="rect">
            <a:avLst/>
          </a:prstGeom>
          <a:solidFill>
            <a:srgbClr val="5224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/>
          </a:p>
        </p:txBody>
      </p:sp>
      <p:pic>
        <p:nvPicPr>
          <p:cNvPr id="6" name="Imagem 5">
            <a:extLst>
              <a:ext uri="{FF2B5EF4-FFF2-40B4-BE49-F238E27FC236}">
                <a16:creationId xmlns:lc="http://schemas.openxmlformats.org/drawingml/2006/lockedCanvas" xmlns:a16="http://schemas.microsoft.com/office/drawing/2014/main" xmlns="" id="{FC34DA8E-35EE-B7D4-9C37-7CCEFD884D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91111"/>
            <a:ext cx="12192000" cy="5566889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/>
        </p:nvSpPr>
        <p:spPr>
          <a:xfrm>
            <a:off x="559904" y="190397"/>
            <a:ext cx="10929730" cy="8393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>
                <a:solidFill>
                  <a:schemeClr val="bg1"/>
                </a:solidFill>
              </a:rPr>
              <a:t>Para visualização, cruzamento e download dos resultados das pesquisas sobre violência contra a mulher realizadas pelo DataSenado, em parceria com o Observatório da Mulher contra a Violência (OMV), acesse o painel interativo. </a:t>
            </a:r>
          </a:p>
        </p:txBody>
      </p:sp>
    </p:spTree>
    <p:extLst>
      <p:ext uri="{BB962C8B-B14F-4D97-AF65-F5344CB8AC3E}">
        <p14:creationId xmlns:p14="http://schemas.microsoft.com/office/powerpoint/2010/main" val="21650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="" xmlns:a16="http://schemas.microsoft.com/office/drawing/2014/main" id="{D263B18E-8E73-2A90-0C6A-176D633082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6" b="796"/>
          <a:stretch/>
        </p:blipFill>
        <p:spPr>
          <a:xfrm>
            <a:off x="175096" y="145914"/>
            <a:ext cx="11828836" cy="6556443"/>
          </a:xfrm>
          <a:prstGeom prst="rect">
            <a:avLst/>
          </a:prstGeom>
        </p:spPr>
      </p:pic>
      <p:sp>
        <p:nvSpPr>
          <p:cNvPr id="11" name="Espaço Reservado para Conteúdo 2">
            <a:extLst>
              <a:ext uri="{FF2B5EF4-FFF2-40B4-BE49-F238E27FC236}">
                <a16:creationId xmlns="" xmlns:a16="http://schemas.microsoft.com/office/drawing/2014/main" id="{98EB5408-5D99-072D-2D2E-65F99212E482}"/>
              </a:ext>
            </a:extLst>
          </p:cNvPr>
          <p:cNvSpPr txBox="1">
            <a:spLocks/>
          </p:cNvSpPr>
          <p:nvPr/>
        </p:nvSpPr>
        <p:spPr>
          <a:xfrm>
            <a:off x="175096" y="1825625"/>
            <a:ext cx="11828836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www.senado.leg.br/datasenado</a:t>
            </a:r>
          </a:p>
          <a:p>
            <a:endParaRPr lang="pt-BR" dirty="0">
              <a:solidFill>
                <a:schemeClr val="bg1"/>
              </a:solidFill>
            </a:endParaRPr>
          </a:p>
          <a:p>
            <a:r>
              <a:rPr lang="pt-BR" dirty="0">
                <a:solidFill>
                  <a:schemeClr val="bg1"/>
                </a:solidFill>
              </a:rPr>
              <a:t>datasenado@senado.leg.br</a:t>
            </a:r>
          </a:p>
        </p:txBody>
      </p:sp>
    </p:spTree>
    <p:extLst>
      <p:ext uri="{BB962C8B-B14F-4D97-AF65-F5344CB8AC3E}">
        <p14:creationId xmlns:p14="http://schemas.microsoft.com/office/powerpoint/2010/main" val="407223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1112</TotalTime>
  <Words>320</Words>
  <Application>Microsoft Office PowerPoint</Application>
  <PresentationFormat>Widescreen</PresentationFormat>
  <Paragraphs>28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 Unicode MS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Três a cada dez brasileiras já sofreram violência doméstica provocada por um homem</vt:lpstr>
      <vt:lpstr>Apresentação do PowerPoint</vt:lpstr>
      <vt:lpstr>A pesquisa alerta que o índice pode ser ainda maior, já que algumas situações não são prontamente percebidas pelas mulheres como violência </vt:lpstr>
      <vt:lpstr>Apresentação do PowerPoint</vt:lpstr>
      <vt:lpstr>Apresentação do PowerPoint</vt:lpstr>
      <vt:lpstr>Apresentação do PowerPoint</vt:lpstr>
      <vt:lpstr>Apresentação do PowerPoint</vt:lpstr>
      <vt:lpstr>Subnotificação policial</vt:lpstr>
      <vt:lpstr>A pesquisa busca compreender a percepção das brasileiras sobre a violência doméstica e sobre os instrumentos de proteção às mulheres</vt:lpstr>
      <vt:lpstr>Quanto menos uma mulher conhece a Lei Maria da Penha, menos ela acredita em sua eficácia protetora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Senado Federal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Pesquisa Nacional Violência contra a Mulher</dc:title>
  <dc:creator>Isabela de Souza Lima Campos</dc:creator>
  <cp:lastModifiedBy>Marcos Ruben de Oliveira</cp:lastModifiedBy>
  <cp:revision>77</cp:revision>
  <cp:lastPrinted>2024-02-20T19:28:53Z</cp:lastPrinted>
  <dcterms:created xsi:type="dcterms:W3CDTF">2023-11-08T17:49:14Z</dcterms:created>
  <dcterms:modified xsi:type="dcterms:W3CDTF">2024-03-04T22:59:02Z</dcterms:modified>
</cp:coreProperties>
</file>