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5"/>
  </p:notesMasterIdLst>
  <p:sldIdLst>
    <p:sldId id="414" r:id="rId3"/>
    <p:sldId id="1020" r:id="rId4"/>
    <p:sldId id="1004" r:id="rId5"/>
    <p:sldId id="959" r:id="rId6"/>
    <p:sldId id="1003" r:id="rId7"/>
    <p:sldId id="1005" r:id="rId8"/>
    <p:sldId id="1006" r:id="rId9"/>
    <p:sldId id="1007" r:id="rId10"/>
    <p:sldId id="1024" r:id="rId11"/>
    <p:sldId id="1025" r:id="rId12"/>
    <p:sldId id="1029" r:id="rId13"/>
    <p:sldId id="1030" r:id="rId14"/>
    <p:sldId id="1021" r:id="rId15"/>
    <p:sldId id="1022" r:id="rId16"/>
    <p:sldId id="1019" r:id="rId17"/>
    <p:sldId id="1012" r:id="rId18"/>
    <p:sldId id="1013" r:id="rId19"/>
    <p:sldId id="1014" r:id="rId20"/>
    <p:sldId id="1015" r:id="rId21"/>
    <p:sldId id="1016" r:id="rId22"/>
    <p:sldId id="1017" r:id="rId23"/>
    <p:sldId id="1018" r:id="rId24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05B5BDF-F64B-4559-BED0-29F56123B8AF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0607BFC-0011-4B3A-99FC-83804725B46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6F0FC-3DAA-432E-81AE-08E826C4E62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2825" y="785813"/>
            <a:ext cx="5073650" cy="3806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9155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23" tIns="51362" rIns="102723" bIns="51362" anchor="b"/>
          <a:lstStyle/>
          <a:p>
            <a:pPr algn="r" defTabSz="1025525"/>
            <a:fld id="{C919E62F-26AA-4B15-8B6F-2335658D1239}" type="slidenum">
              <a:rPr lang="en-US" sz="1300">
                <a:latin typeface="Calibri" pitchFamily="34" charset="0"/>
              </a:rPr>
              <a:pPr algn="r" defTabSz="1025525"/>
              <a:t>10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1203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23" tIns="51362" rIns="102723" bIns="51362" anchor="b"/>
          <a:lstStyle/>
          <a:p>
            <a:pPr algn="r" defTabSz="1025525"/>
            <a:fld id="{E7917F89-DB99-43CE-86A3-5A32ED1245BA}" type="slidenum">
              <a:rPr lang="en-US" sz="1300">
                <a:latin typeface="Calibri" pitchFamily="34" charset="0"/>
              </a:rPr>
              <a:pPr algn="r" defTabSz="1025525"/>
              <a:t>11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23" tIns="51362" rIns="102723" bIns="51362" anchor="b"/>
          <a:lstStyle/>
          <a:p>
            <a:pPr algn="r" defTabSz="1025525"/>
            <a:fld id="{2286B01F-CCB8-4454-9E2D-33E6BFE67FAD}" type="slidenum">
              <a:rPr lang="en-US" sz="1300">
                <a:latin typeface="Calibri" pitchFamily="34" charset="0"/>
              </a:rPr>
              <a:pPr algn="r" defTabSz="1025525"/>
              <a:t>12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23" tIns="51362" rIns="102723" bIns="51362" anchor="b"/>
          <a:lstStyle/>
          <a:p>
            <a:pPr algn="r" defTabSz="1025525"/>
            <a:fld id="{6E3EAD98-DB5C-44A5-942A-3BC885F2F130}" type="slidenum">
              <a:rPr lang="en-US" sz="1300">
                <a:latin typeface="Calibri" pitchFamily="34" charset="0"/>
              </a:rPr>
              <a:pPr algn="r" defTabSz="1025525"/>
              <a:t>13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7347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23" tIns="51362" rIns="102723" bIns="51362" anchor="b"/>
          <a:lstStyle/>
          <a:p>
            <a:pPr algn="r" defTabSz="1025525"/>
            <a:fld id="{770577FA-F602-4C71-BAFD-50A811E2F0FD}" type="slidenum">
              <a:rPr lang="en-US" sz="1300">
                <a:latin typeface="Calibri" pitchFamily="34" charset="0"/>
              </a:rPr>
              <a:pPr algn="r" defTabSz="1025525"/>
              <a:t>14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5EACAE-336B-40B2-B1C8-334E891D91A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2825" y="785813"/>
            <a:ext cx="5073650" cy="3806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23" tIns="51362" rIns="102723" bIns="51362" anchor="b"/>
          <a:lstStyle/>
          <a:p>
            <a:pPr algn="r" defTabSz="1025525"/>
            <a:fld id="{30E8C12C-70EE-46CF-B520-67E4277159BA}" type="slidenum">
              <a:rPr lang="en-US" sz="1300">
                <a:latin typeface="Calibri" pitchFamily="34" charset="0"/>
              </a:rPr>
              <a:pPr algn="r" defTabSz="1025525"/>
              <a:t>3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23" tIns="51362" rIns="102723" bIns="51362" anchor="b"/>
          <a:lstStyle/>
          <a:p>
            <a:pPr algn="r" defTabSz="1025525"/>
            <a:fld id="{B6012E6F-5F81-4102-AFF1-6485FBE360B5}" type="slidenum">
              <a:rPr lang="en-US" sz="1300">
                <a:latin typeface="Calibri" pitchFamily="34" charset="0"/>
              </a:rPr>
              <a:pPr algn="r" defTabSz="1025525"/>
              <a:t>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23" tIns="51362" rIns="102723" bIns="51362" anchor="b"/>
          <a:lstStyle/>
          <a:p>
            <a:pPr algn="r" defTabSz="1025525"/>
            <a:fld id="{1DB16B37-AE38-4B7F-9EFA-86F17DFCC4A7}" type="slidenum">
              <a:rPr lang="en-US" sz="1300">
                <a:latin typeface="Calibri" pitchFamily="34" charset="0"/>
              </a:rPr>
              <a:pPr algn="r" defTabSz="1025525"/>
              <a:t>5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23" tIns="51362" rIns="102723" bIns="51362" anchor="b"/>
          <a:lstStyle/>
          <a:p>
            <a:pPr algn="r" defTabSz="1025525"/>
            <a:fld id="{E656A4DB-771E-490A-8195-2D1093B94BB7}" type="slidenum">
              <a:rPr lang="en-US" sz="1300">
                <a:latin typeface="Calibri" pitchFamily="34" charset="0"/>
              </a:rPr>
              <a:pPr algn="r" defTabSz="1025525"/>
              <a:t>6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3011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23" tIns="51362" rIns="102723" bIns="51362" anchor="b"/>
          <a:lstStyle/>
          <a:p>
            <a:pPr algn="r" defTabSz="1025525"/>
            <a:fld id="{E8016F18-02AF-4CE2-BE1B-148757FF9156}" type="slidenum">
              <a:rPr lang="en-US" sz="1300">
                <a:latin typeface="Calibri" pitchFamily="34" charset="0"/>
              </a:rPr>
              <a:pPr algn="r" defTabSz="1025525"/>
              <a:t>7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23" tIns="51362" rIns="102723" bIns="51362" anchor="b"/>
          <a:lstStyle/>
          <a:p>
            <a:pPr algn="r" defTabSz="1025525"/>
            <a:fld id="{CA8192BC-5F8C-4A0E-8845-F5DCDB5EC21C}" type="slidenum">
              <a:rPr lang="en-US" sz="1300">
                <a:latin typeface="Calibri" pitchFamily="34" charset="0"/>
              </a:rPr>
              <a:pPr algn="r" defTabSz="1025525"/>
              <a:t>8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23" tIns="51362" rIns="102723" bIns="51362" anchor="b"/>
          <a:lstStyle/>
          <a:p>
            <a:pPr algn="r" defTabSz="1025525"/>
            <a:fld id="{2A448EB0-913A-4DDD-AB2B-2F46A348D3B9}" type="slidenum">
              <a:rPr lang="en-US" sz="1300">
                <a:latin typeface="Calibri" pitchFamily="34" charset="0"/>
              </a:rPr>
              <a:pPr algn="r" defTabSz="1025525"/>
              <a:t>9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6C8B-41BD-4321-9235-E40F83B8248B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4A4F4-F0B0-4D22-8856-5F6E0E4FDE4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10A4-3C0E-495F-924E-958F1F3602A5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9348-C78C-4496-9C7D-DCF823B6FF8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0352-862D-4A67-81C6-95424F4B61CD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A345-72DD-45C2-904E-535E637DB13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" name="Rectangle 20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0" y="1273175"/>
            <a:ext cx="533400" cy="228600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w Cen MT" pitchFamily="34" charset="0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590550" y="1295400"/>
            <a:ext cx="8553450" cy="228600"/>
          </a:xfrm>
          <a:prstGeom prst="rect">
            <a:avLst/>
          </a:prstGeom>
          <a:solidFill>
            <a:srgbClr val="008000"/>
          </a:solidFill>
          <a:ln w="50800" cap="rnd" cmpd="dbl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w Cen MT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7237-1050-4052-930C-8C168DBB9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7F5E4037-9C07-4D4E-B1C8-E125C4FC7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DFC39701-ECD0-4CDA-9089-806ACF946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8798BAD6-8E9B-40A6-8A99-F16661B59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7BA5D04C-5FBF-4792-9294-A630D99C5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EC07247F-17F5-41C1-9D51-C1FA126C5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E0335977-0104-4C58-981D-8F91E660A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36E0C43F-BA59-4CC8-821D-5C4F17DF4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7F424-C0FF-4597-AC9E-6774CEDAD4B0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4B12-C7D7-465A-A2AB-4F6405E791B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E20DB483-443B-4B7C-9079-219B96F1A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7EF24D50-3D71-41E2-AC6C-BFB5F28D8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EC2DFDF7-E980-4DBB-AE75-6AA516DA9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469ABE71-C316-4E3B-BF2A-3C03F909C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150" eaLnBrk="0" fontAlgn="auto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Univers" pitchFamily="34" charset="0"/>
              <a:buNone/>
              <a:defRPr/>
            </a:pPr>
            <a:endParaRPr lang="en-US" sz="24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" name="Rectangle 20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150" eaLnBrk="0" fontAlgn="auto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Univers" pitchFamily="34" charset="0"/>
              <a:buNone/>
              <a:defRPr/>
            </a:pPr>
            <a:endParaRPr lang="en-US" sz="24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150" eaLnBrk="0" fontAlgn="auto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Univers" pitchFamily="34" charset="0"/>
              <a:buNone/>
              <a:defRPr/>
            </a:pPr>
            <a:endParaRPr lang="en-US" sz="24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0" y="1273175"/>
            <a:ext cx="533400" cy="228600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38150" eaLnBrk="0" fontAlgn="auto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Univers" pitchFamily="34" charset="0"/>
              <a:buNone/>
              <a:defRPr/>
            </a:pPr>
            <a:endParaRPr lang="en-US" sz="2400">
              <a:solidFill>
                <a:srgbClr val="FFFFFF"/>
              </a:solidFill>
              <a:latin typeface="Tw Cen MT" pitchFamily="34" charset="0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590550" y="1295400"/>
            <a:ext cx="8553450" cy="228600"/>
          </a:xfrm>
          <a:prstGeom prst="rect">
            <a:avLst/>
          </a:prstGeom>
          <a:solidFill>
            <a:srgbClr val="008000"/>
          </a:solidFill>
          <a:ln w="50800" cap="rnd" cmpd="dbl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38150" eaLnBrk="0" fontAlgn="auto" hangingPunct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Univers" pitchFamily="34" charset="0"/>
              <a:buNone/>
              <a:defRPr/>
            </a:pPr>
            <a:endParaRPr lang="en-US" sz="2400">
              <a:solidFill>
                <a:srgbClr val="FFFFFF"/>
              </a:solidFill>
              <a:latin typeface="Tw Cen MT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B924D-93B0-48F3-933C-69261A1B1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bertura_img. grand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62938" y="193675"/>
            <a:ext cx="6302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spaço Reservado para Imagem 2"/>
          <p:cNvSpPr>
            <a:spLocks noGrp="1"/>
          </p:cNvSpPr>
          <p:nvPr>
            <p:ph type="pic" idx="1"/>
          </p:nvPr>
        </p:nvSpPr>
        <p:spPr>
          <a:xfrm>
            <a:off x="-252536" y="620688"/>
            <a:ext cx="9649072" cy="4896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20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-252536" y="3009162"/>
            <a:ext cx="9649072" cy="252238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rtlCol="0"/>
          <a:lstStyle>
            <a:lvl1pPr marL="0" indent="0">
              <a:buNone/>
              <a:defRPr sz="1600" b="1">
                <a:solidFill>
                  <a:srgbClr val="0049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ubtítulo 2"/>
          <p:cNvSpPr>
            <a:spLocks noGrp="1"/>
          </p:cNvSpPr>
          <p:nvPr>
            <p:ph type="subTitle" idx="13"/>
          </p:nvPr>
        </p:nvSpPr>
        <p:spPr>
          <a:xfrm>
            <a:off x="5796136" y="3474132"/>
            <a:ext cx="3096344" cy="17165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t-BR" dirty="0" smtClean="0"/>
          </a:p>
        </p:txBody>
      </p:sp>
      <p:sp>
        <p:nvSpPr>
          <p:cNvPr id="21" name="Espaço Reservado para Anotações 4"/>
          <p:cNvSpPr>
            <a:spLocks noGrp="1"/>
          </p:cNvSpPr>
          <p:nvPr>
            <p:ph type="body" sz="quarter" idx="14"/>
          </p:nvPr>
        </p:nvSpPr>
        <p:spPr>
          <a:xfrm>
            <a:off x="5557253" y="3161564"/>
            <a:ext cx="45719" cy="2116483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lvl1pPr marL="0" indent="0">
              <a:buNone/>
              <a:defRPr sz="1600" b="1">
                <a:solidFill>
                  <a:srgbClr val="0049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Espaço Reservado para Anotações 4"/>
          <p:cNvSpPr>
            <a:spLocks noGrp="1"/>
          </p:cNvSpPr>
          <p:nvPr>
            <p:ph type="body" sz="quarter" idx="16"/>
          </p:nvPr>
        </p:nvSpPr>
        <p:spPr>
          <a:xfrm>
            <a:off x="899592" y="3246424"/>
            <a:ext cx="4464495" cy="1944216"/>
          </a:xfrm>
          <a:prstGeom prst="rect">
            <a:avLst/>
          </a:prstGeom>
        </p:spPr>
        <p:txBody>
          <a:bodyPr rtlCol="0"/>
          <a:lstStyle>
            <a:lvl1pPr marL="0" indent="0" algn="r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5E014-EDC8-496D-9989-74E50756352B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F2A87-BE36-4F62-9990-A6127B54942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1A30-E6DC-438C-A8D7-59B30FBE7841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2300-8665-46D5-A5A9-3DB68791955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DB09-341F-4B7E-A260-EBBF55EEBD9F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0B57-11BD-4F13-8687-F9DA3052171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F088B-DC48-4270-9A7C-A639077A3CC9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24191-A705-4C75-91D9-989E84B2CF0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7A09-30DD-4E83-BAAB-F514A17C6963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3350B-BBF1-41C5-9298-ED80A41B0E6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CB50-3E3C-4BD6-8C66-D09615ABFB11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4EC0-4A08-4085-8A66-A78FBE23D6C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97DE-6CEB-48A2-A836-3517E1BB6D3D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5152-99ED-4AFE-8BCD-1CF85576793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0A673B-908E-4FB9-A0B3-139CC0205379}" type="datetimeFigureOut">
              <a:rPr lang="pt-BR"/>
              <a:pPr>
                <a:defRPr/>
              </a:pPr>
              <a:t>15/05/2014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DD93AC-51E0-4232-B8DB-BD071D41A67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04B238F-0712-4330-8F55-16EA1F1CD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  <a:ea typeface="MS PGothic" pitchFamily="34" charset="-128"/>
          <a:cs typeface="MS PGothic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hyperlink" Target="http://www.omearaenterprises.com/images/p_organics_lg.jpg" TargetMode="External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hyperlink" Target="http://www.portalbrasil.eti.br/" TargetMode="External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9.jpeg"/><Relationship Id="rId3" Type="http://schemas.openxmlformats.org/officeDocument/2006/relationships/image" Target="../media/image22.png"/><Relationship Id="rId7" Type="http://schemas.openxmlformats.org/officeDocument/2006/relationships/image" Target="../media/image6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5.jpeg"/><Relationship Id="rId5" Type="http://schemas.openxmlformats.org/officeDocument/2006/relationships/hyperlink" Target="http://www.omearaenterprises.com/images/p_organics_lg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3.emf"/><Relationship Id="rId9" Type="http://schemas.openxmlformats.org/officeDocument/2006/relationships/image" Target="../media/image9.jpe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9.jpeg"/><Relationship Id="rId3" Type="http://schemas.openxmlformats.org/officeDocument/2006/relationships/image" Target="../media/image22.png"/><Relationship Id="rId7" Type="http://schemas.openxmlformats.org/officeDocument/2006/relationships/image" Target="../media/image6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5.jpeg"/><Relationship Id="rId5" Type="http://schemas.openxmlformats.org/officeDocument/2006/relationships/hyperlink" Target="http://www.omearaenterprises.com/images/p_organics_lg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3.emf"/><Relationship Id="rId9" Type="http://schemas.openxmlformats.org/officeDocument/2006/relationships/image" Target="../media/image9.jpe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9.jpeg"/><Relationship Id="rId3" Type="http://schemas.openxmlformats.org/officeDocument/2006/relationships/image" Target="../media/image22.png"/><Relationship Id="rId7" Type="http://schemas.openxmlformats.org/officeDocument/2006/relationships/image" Target="../media/image6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5.jpeg"/><Relationship Id="rId5" Type="http://schemas.openxmlformats.org/officeDocument/2006/relationships/hyperlink" Target="http://www.omearaenterprises.com/images/p_organics_lg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3.emf"/><Relationship Id="rId9" Type="http://schemas.openxmlformats.org/officeDocument/2006/relationships/image" Target="../media/image9.jpe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9.jpeg"/><Relationship Id="rId3" Type="http://schemas.openxmlformats.org/officeDocument/2006/relationships/image" Target="../media/image22.png"/><Relationship Id="rId7" Type="http://schemas.openxmlformats.org/officeDocument/2006/relationships/image" Target="../media/image6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5.jpeg"/><Relationship Id="rId5" Type="http://schemas.openxmlformats.org/officeDocument/2006/relationships/hyperlink" Target="http://www.omearaenterprises.com/images/p_organics_lg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3.emf"/><Relationship Id="rId9" Type="http://schemas.openxmlformats.org/officeDocument/2006/relationships/image" Target="../media/image9.jpe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9.jpeg"/><Relationship Id="rId3" Type="http://schemas.openxmlformats.org/officeDocument/2006/relationships/image" Target="../media/image22.png"/><Relationship Id="rId7" Type="http://schemas.openxmlformats.org/officeDocument/2006/relationships/image" Target="../media/image6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5.jpeg"/><Relationship Id="rId5" Type="http://schemas.openxmlformats.org/officeDocument/2006/relationships/hyperlink" Target="http://www.omearaenterprises.com/images/p_organics_lg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3.emf"/><Relationship Id="rId9" Type="http://schemas.openxmlformats.org/officeDocument/2006/relationships/image" Target="../media/image9.jpe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hyperlink" Target="http://www.omearaenterprises.com/images/p_organics_lg.jpg" TargetMode="External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hyperlink" Target="http://www.portalbrasil.eti.br/" TargetMode="External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9.jpeg"/><Relationship Id="rId3" Type="http://schemas.openxmlformats.org/officeDocument/2006/relationships/image" Target="../media/image22.png"/><Relationship Id="rId7" Type="http://schemas.openxmlformats.org/officeDocument/2006/relationships/image" Target="../media/image6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5.jpeg"/><Relationship Id="rId5" Type="http://schemas.openxmlformats.org/officeDocument/2006/relationships/hyperlink" Target="http://www.omearaenterprises.com/images/p_organics_lg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3.emf"/><Relationship Id="rId9" Type="http://schemas.openxmlformats.org/officeDocument/2006/relationships/image" Target="../media/image9.jpe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9.jpeg"/><Relationship Id="rId3" Type="http://schemas.openxmlformats.org/officeDocument/2006/relationships/image" Target="../media/image22.png"/><Relationship Id="rId7" Type="http://schemas.openxmlformats.org/officeDocument/2006/relationships/image" Target="../media/image6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5.jpeg"/><Relationship Id="rId5" Type="http://schemas.openxmlformats.org/officeDocument/2006/relationships/hyperlink" Target="http://www.omearaenterprises.com/images/p_organics_lg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3.emf"/><Relationship Id="rId9" Type="http://schemas.openxmlformats.org/officeDocument/2006/relationships/image" Target="../media/image9.jpe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9.jpeg"/><Relationship Id="rId3" Type="http://schemas.openxmlformats.org/officeDocument/2006/relationships/image" Target="../media/image22.png"/><Relationship Id="rId7" Type="http://schemas.openxmlformats.org/officeDocument/2006/relationships/image" Target="../media/image6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5.jpeg"/><Relationship Id="rId5" Type="http://schemas.openxmlformats.org/officeDocument/2006/relationships/hyperlink" Target="http://www.omearaenterprises.com/images/p_organics_lg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3.emf"/><Relationship Id="rId9" Type="http://schemas.openxmlformats.org/officeDocument/2006/relationships/image" Target="../media/image9.jpe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9.jpeg"/><Relationship Id="rId3" Type="http://schemas.openxmlformats.org/officeDocument/2006/relationships/image" Target="../media/image22.png"/><Relationship Id="rId7" Type="http://schemas.openxmlformats.org/officeDocument/2006/relationships/image" Target="../media/image6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5.jpeg"/><Relationship Id="rId5" Type="http://schemas.openxmlformats.org/officeDocument/2006/relationships/hyperlink" Target="http://www.omearaenterprises.com/images/p_organics_lg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3.emf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9.jpeg"/><Relationship Id="rId3" Type="http://schemas.openxmlformats.org/officeDocument/2006/relationships/image" Target="../media/image22.png"/><Relationship Id="rId7" Type="http://schemas.openxmlformats.org/officeDocument/2006/relationships/image" Target="../media/image6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5.jpeg"/><Relationship Id="rId5" Type="http://schemas.openxmlformats.org/officeDocument/2006/relationships/hyperlink" Target="http://www.omearaenterprises.com/images/p_organics_lg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3.emf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9.jpeg"/><Relationship Id="rId3" Type="http://schemas.openxmlformats.org/officeDocument/2006/relationships/image" Target="../media/image22.png"/><Relationship Id="rId7" Type="http://schemas.openxmlformats.org/officeDocument/2006/relationships/image" Target="../media/image6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5.jpeg"/><Relationship Id="rId5" Type="http://schemas.openxmlformats.org/officeDocument/2006/relationships/hyperlink" Target="http://www.omearaenterprises.com/images/p_organics_lg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3.emf"/><Relationship Id="rId9" Type="http://schemas.openxmlformats.org/officeDocument/2006/relationships/image" Target="../media/image9.jpe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9.jpeg"/><Relationship Id="rId3" Type="http://schemas.openxmlformats.org/officeDocument/2006/relationships/image" Target="../media/image22.png"/><Relationship Id="rId7" Type="http://schemas.openxmlformats.org/officeDocument/2006/relationships/image" Target="../media/image6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15.jpeg"/><Relationship Id="rId5" Type="http://schemas.openxmlformats.org/officeDocument/2006/relationships/hyperlink" Target="http://www.omearaenterprises.com/images/p_organics_lg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3.emf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/>
          <p:cNvSpPr txBox="1"/>
          <p:nvPr/>
        </p:nvSpPr>
        <p:spPr>
          <a:xfrm>
            <a:off x="1071538" y="6000768"/>
            <a:ext cx="7000924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i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 de maio de 2014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4" descr="cbfcrb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20775"/>
            <a:ext cx="1068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Click to enlar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4419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k3245-1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727075"/>
            <a:ext cx="1066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9" descr="cantoup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352800"/>
            <a:ext cx="1068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 descr="cor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089400"/>
            <a:ext cx="1068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1" descr="carrot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5613" y="3035300"/>
            <a:ext cx="1065212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2" descr="agua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0683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3" descr="carrot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598738"/>
            <a:ext cx="10683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4" descr="blo0D0T81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0" y="3775075"/>
            <a:ext cx="106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5" descr="szent_paprik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486400"/>
            <a:ext cx="1068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6" descr="fall_tom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0" y="1412875"/>
            <a:ext cx="1063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7" descr="Soil_Fig4.jpg (51307 bytes)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5613" y="5318125"/>
            <a:ext cx="1065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8" descr="arroz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436563"/>
            <a:ext cx="106838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19" descr="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1779588"/>
            <a:ext cx="1063625" cy="811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12" name="Picture 20" descr="holande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0" y="0"/>
            <a:ext cx="1063625" cy="747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13" name="Picture 21" descr="DSC0369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77200" y="2243138"/>
            <a:ext cx="106362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22" descr="cellDNA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787900"/>
            <a:ext cx="10731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23" descr="bckyfld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6189663"/>
            <a:ext cx="10731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24" descr="soja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67675" y="5980113"/>
            <a:ext cx="10731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aixaDeTexto 31"/>
          <p:cNvSpPr txBox="1"/>
          <p:nvPr/>
        </p:nvSpPr>
        <p:spPr>
          <a:xfrm>
            <a:off x="1070067" y="1414115"/>
            <a:ext cx="6929486" cy="206210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Áreas da Embrapa Cerrados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Audiência Pública Senado</a:t>
            </a:r>
          </a:p>
        </p:txBody>
      </p:sp>
      <p:sp>
        <p:nvSpPr>
          <p:cNvPr id="35" name="CaixaDeTexto 25"/>
          <p:cNvSpPr txBox="1"/>
          <p:nvPr/>
        </p:nvSpPr>
        <p:spPr>
          <a:xfrm>
            <a:off x="1063593" y="4240575"/>
            <a:ext cx="685804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José Roberto Rodrigues Peres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19" name="Picture 1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455988" y="196850"/>
            <a:ext cx="22320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8"/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6357958"/>
            <a:chExt cx="9144000" cy="500042"/>
          </a:xfrm>
        </p:grpSpPr>
        <p:pic>
          <p:nvPicPr>
            <p:cNvPr id="48142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536277" y="2250277"/>
              <a:ext cx="500042" cy="8715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537325"/>
              <a:ext cx="7302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tângulo 2"/>
          <p:cNvSpPr/>
          <p:nvPr/>
        </p:nvSpPr>
        <p:spPr>
          <a:xfrm>
            <a:off x="1258888" y="1989138"/>
            <a:ext cx="7705725" cy="4905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defRPr/>
            </a:pPr>
            <a:endParaRPr lang="pt-BR" sz="16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17"/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16/9/2013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Conselho de Administração da Embrapa posicionou-se a favor de que a Embrapa envidasse esforços para manter a posse de suas áreas ocupadas com a pesquisa agropecuária;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17"/>
              <a:defRPr/>
            </a:pPr>
            <a:endParaRPr lang="pt-BR" sz="1600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17"/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2/10/2013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 meio da C.GB.PR nº 177/2013 foi solicitada ao SPU a ratificação à solicitação de doação das áreas da Embrapa citadas na decisão do Colegiado da TERRACAP;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17"/>
              <a:defRPr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17"/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4/10/2013,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Superintende do SPU/DF Sr. Sérgio Antônio Gonçalves encaminhou ao Sr. </a:t>
            </a:r>
            <a:r>
              <a:rPr lang="pt-BR" sz="1600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Abdon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Henrique de Araújo, Presidente da TERRACAP, correspondência informando a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ratificação da solicitação 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a doação das áreas utilizadas pela Embrapa, bem com sobre o Termo de Cessão de Uso a Título Precário a ser firmado em nome da Embrapa;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17"/>
              <a:defRPr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17"/>
              <a:defRPr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 startAt="17"/>
              <a:defRPr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8131" name="Grupo 6"/>
          <p:cNvGrpSpPr>
            <a:grpSpLocks/>
          </p:cNvGrpSpPr>
          <p:nvPr/>
        </p:nvGrpSpPr>
        <p:grpSpPr bwMode="auto">
          <a:xfrm>
            <a:off x="0" y="-15875"/>
            <a:ext cx="1073150" cy="6873875"/>
            <a:chOff x="-32" y="-15430"/>
            <a:chExt cx="1073150" cy="6873407"/>
          </a:xfrm>
        </p:grpSpPr>
        <p:pic>
          <p:nvPicPr>
            <p:cNvPr id="48134" name="Picture 4" descr="cbfcrb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32" y="1142820"/>
              <a:ext cx="10683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5" name="Picture 9" descr="cantoup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2" y="3374845"/>
              <a:ext cx="10683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6" name="Picture 10" descr="cor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32" y="4111445"/>
              <a:ext cx="1068388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7" name="Picture 12" descr="agua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32" y="-15430"/>
              <a:ext cx="1068388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8" name="Picture 13" descr="carrot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2" y="2620783"/>
              <a:ext cx="1068388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9" name="Picture 19" descr="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32" y="1801633"/>
              <a:ext cx="1063625" cy="811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8140" name="Picture 22" descr="cellDN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32" y="4787876"/>
              <a:ext cx="107315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1" name="Picture 23" descr="bckyfld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32" y="6189639"/>
              <a:ext cx="1073150" cy="66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132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95788" y="6411913"/>
            <a:ext cx="1441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308"/>
          <p:cNvSpPr txBox="1">
            <a:spLocks noChangeArrowheads="1"/>
          </p:cNvSpPr>
          <p:nvPr/>
        </p:nvSpPr>
        <p:spPr bwMode="auto">
          <a:xfrm>
            <a:off x="500063" y="344488"/>
            <a:ext cx="83581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 Narrow" pitchFamily="34" charset="0"/>
              </a:rPr>
              <a:t>ÁREAS DA EMBRAPA CERRADOS: linha do tempo</a:t>
            </a:r>
            <a:endParaRPr lang="en-US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8"/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6357958"/>
            <a:chExt cx="9144000" cy="500042"/>
          </a:xfrm>
        </p:grpSpPr>
        <p:pic>
          <p:nvPicPr>
            <p:cNvPr id="50190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536277" y="2250277"/>
              <a:ext cx="500042" cy="8715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537325"/>
              <a:ext cx="7302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Retângulo 3"/>
          <p:cNvSpPr/>
          <p:nvPr/>
        </p:nvSpPr>
        <p:spPr>
          <a:xfrm>
            <a:off x="1208088" y="2205038"/>
            <a:ext cx="7900987" cy="2533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20"/>
              <a:defRPr/>
            </a:pPr>
            <a:r>
              <a:rPr lang="pt-BR" sz="14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14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18/10/2013</a:t>
            </a:r>
            <a:r>
              <a:rPr lang="pt-BR" sz="14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 meio da C.DE-AF nº 50/2013 a Diretora-Executiva de Administração e Finanças informou a TERRACAP que a SPU </a:t>
            </a:r>
            <a:r>
              <a:rPr lang="pt-BR" sz="14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 havia ratificado a doação das referidas áreas e solicitando a adoção de providências para celebração do Termo e Cessão de Uso a Título Precário</a:t>
            </a:r>
            <a:r>
              <a:rPr lang="pt-BR" sz="14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20"/>
              <a:defRPr/>
            </a:pPr>
            <a:endParaRPr lang="pt-BR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20"/>
              <a:defRPr/>
            </a:pP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20"/>
              <a:defRPr/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20/11/2013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Diretoria Colegiada da TERRACAP, por meio da Decisão nº 1590/2013</a:t>
            </a:r>
            <a:r>
              <a:rPr lang="pt-BR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revogou 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Decisão nº 1165/2013, que versava sobre a autorização de cessão de áreas para Á Embrapa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0179" name="Grupo 6"/>
          <p:cNvGrpSpPr>
            <a:grpSpLocks/>
          </p:cNvGrpSpPr>
          <p:nvPr/>
        </p:nvGrpSpPr>
        <p:grpSpPr bwMode="auto">
          <a:xfrm>
            <a:off x="0" y="-15875"/>
            <a:ext cx="1073150" cy="6873875"/>
            <a:chOff x="-32" y="-15430"/>
            <a:chExt cx="1073150" cy="6873407"/>
          </a:xfrm>
        </p:grpSpPr>
        <p:pic>
          <p:nvPicPr>
            <p:cNvPr id="50182" name="Picture 4" descr="cbfcrb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32" y="1142820"/>
              <a:ext cx="10683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3" name="Picture 9" descr="cantoup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2" y="3374845"/>
              <a:ext cx="10683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4" name="Picture 10" descr="cor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32" y="4111445"/>
              <a:ext cx="1068388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5" name="Picture 12" descr="agua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32" y="-15430"/>
              <a:ext cx="1068388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6" name="Picture 13" descr="carrot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2" y="2620783"/>
              <a:ext cx="1068388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7" name="Picture 19" descr="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32" y="1801633"/>
              <a:ext cx="1063625" cy="811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0188" name="Picture 22" descr="cellDN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32" y="4787876"/>
              <a:ext cx="107315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9" name="Picture 23" descr="bckyfld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32" y="6189639"/>
              <a:ext cx="1073150" cy="66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180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95788" y="6411913"/>
            <a:ext cx="1441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308"/>
          <p:cNvSpPr txBox="1">
            <a:spLocks noChangeArrowheads="1"/>
          </p:cNvSpPr>
          <p:nvPr/>
        </p:nvSpPr>
        <p:spPr bwMode="auto">
          <a:xfrm>
            <a:off x="785813" y="333375"/>
            <a:ext cx="83581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 Narrow" pitchFamily="34" charset="0"/>
              </a:rPr>
              <a:t>ÁREAS DA EMBRAPA CERRADOS: linha do tempo</a:t>
            </a:r>
            <a:endParaRPr lang="en-US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308"/>
          <p:cNvSpPr txBox="1">
            <a:spLocks noChangeArrowheads="1"/>
          </p:cNvSpPr>
          <p:nvPr/>
        </p:nvSpPr>
        <p:spPr bwMode="auto">
          <a:xfrm>
            <a:off x="814388" y="344488"/>
            <a:ext cx="836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Arial Narrow" pitchFamily="34" charset="0"/>
              </a:rPr>
              <a:t>ÁREAS DA EMBRAPA CERRADOS</a:t>
            </a:r>
            <a:endParaRPr lang="en-US" sz="3600" b="1"/>
          </a:p>
        </p:txBody>
      </p:sp>
      <p:grpSp>
        <p:nvGrpSpPr>
          <p:cNvPr id="52226" name="Group 8"/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6357958"/>
            <a:chExt cx="9144000" cy="500042"/>
          </a:xfrm>
        </p:grpSpPr>
        <p:pic>
          <p:nvPicPr>
            <p:cNvPr id="52238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536277" y="2250277"/>
              <a:ext cx="500042" cy="8715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537325"/>
              <a:ext cx="7302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Retângulo 3"/>
          <p:cNvSpPr/>
          <p:nvPr/>
        </p:nvSpPr>
        <p:spPr>
          <a:xfrm>
            <a:off x="1063625" y="2133600"/>
            <a:ext cx="7900988" cy="2922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22"/>
              <a:defRPr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22"/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29/11/2013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TERRACAP por meio do Ofício nº 545/2013 – PRESI encaminhou a Presidência da Embrapa cópia da Decisão 1590/2013, que revogou a Decisão nº 1165/2013;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22"/>
              <a:defRPr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22"/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3/12/2013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 meio da C.DE-AF nº 055/2013 a Diretora-Executiva da Embrapa encaminhou ao Superintendente do SPU/DF cópia do Ofício nº 454/2013 da TERRACAP informando sobre a revogação da Decisão nº 1165/2013,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manifestando o seu desapontamento 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os termos do ofício e reafirmando a necessidade de regularização das áreas a favor da Embrapa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2228" name="Grupo 6"/>
          <p:cNvGrpSpPr>
            <a:grpSpLocks/>
          </p:cNvGrpSpPr>
          <p:nvPr/>
        </p:nvGrpSpPr>
        <p:grpSpPr bwMode="auto">
          <a:xfrm>
            <a:off x="0" y="-15875"/>
            <a:ext cx="1073150" cy="6873875"/>
            <a:chOff x="-32" y="-15430"/>
            <a:chExt cx="1073150" cy="6873407"/>
          </a:xfrm>
        </p:grpSpPr>
        <p:pic>
          <p:nvPicPr>
            <p:cNvPr id="52230" name="Picture 4" descr="cbfcrb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32" y="1142820"/>
              <a:ext cx="10683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1" name="Picture 9" descr="cantoup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2" y="3374845"/>
              <a:ext cx="10683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2" name="Picture 10" descr="cor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32" y="4111445"/>
              <a:ext cx="1068388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3" name="Picture 12" descr="agua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32" y="-15430"/>
              <a:ext cx="1068388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4" name="Picture 13" descr="carrot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2" y="2620783"/>
              <a:ext cx="1068388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5" name="Picture 19" descr="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32" y="1801633"/>
              <a:ext cx="1063625" cy="811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2236" name="Picture 22" descr="cellDN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32" y="4787876"/>
              <a:ext cx="107315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7" name="Picture 23" descr="bckyfld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32" y="6189639"/>
              <a:ext cx="1073150" cy="66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2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95788" y="6411913"/>
            <a:ext cx="1441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308"/>
          <p:cNvSpPr txBox="1">
            <a:spLocks noChangeArrowheads="1"/>
          </p:cNvSpPr>
          <p:nvPr/>
        </p:nvSpPr>
        <p:spPr bwMode="auto">
          <a:xfrm>
            <a:off x="814388" y="344488"/>
            <a:ext cx="836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Arial Narrow" pitchFamily="34" charset="0"/>
              </a:rPr>
              <a:t>CONSIDERAÇÕES FINAIS:</a:t>
            </a:r>
            <a:endParaRPr lang="en-US" sz="3600" b="1"/>
          </a:p>
        </p:txBody>
      </p:sp>
      <p:grpSp>
        <p:nvGrpSpPr>
          <p:cNvPr id="54274" name="Group 8"/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6357958"/>
            <a:chExt cx="9144000" cy="500042"/>
          </a:xfrm>
        </p:grpSpPr>
        <p:pic>
          <p:nvPicPr>
            <p:cNvPr id="54286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536277" y="2250277"/>
              <a:ext cx="500042" cy="8715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537325"/>
              <a:ext cx="7302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75" name="Retângulo 3"/>
          <p:cNvSpPr>
            <a:spLocks noChangeArrowheads="1"/>
          </p:cNvSpPr>
          <p:nvPr/>
        </p:nvSpPr>
        <p:spPr bwMode="auto">
          <a:xfrm>
            <a:off x="1063625" y="1628775"/>
            <a:ext cx="79009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63"/>
              </a:lnSpc>
            </a:pPr>
            <a:r>
              <a:rPr lang="pt-BR" sz="1600" b="1" i="1"/>
              <a:t> </a:t>
            </a:r>
            <a:endParaRPr lang="pt-BR" sz="1600"/>
          </a:p>
          <a:p>
            <a:pPr>
              <a:lnSpc>
                <a:spcPts val="2300"/>
              </a:lnSpc>
            </a:pPr>
            <a:r>
              <a:rPr lang="pt-BR" sz="1600"/>
              <a:t>.</a:t>
            </a:r>
            <a:r>
              <a:rPr lang="pt-BR" sz="2000"/>
              <a:t>1. A Embrapa reconhece a importância e apoia plenamente programas e políticas sociais para construção de moradia popular, mas também acredita na possibilidade de perfeita convivência entre as cidades e a pesquisa científica e tecnológica, tanto que possui outras das suas unidades localizadas em terrenos urbanos.</a:t>
            </a:r>
          </a:p>
          <a:p>
            <a:pPr>
              <a:lnSpc>
                <a:spcPts val="2300"/>
              </a:lnSpc>
            </a:pPr>
            <a:endParaRPr lang="pt-BR" sz="2000"/>
          </a:p>
          <a:p>
            <a:pPr>
              <a:lnSpc>
                <a:spcPts val="2300"/>
              </a:lnSpc>
            </a:pPr>
            <a:r>
              <a:rPr lang="pt-BR" sz="2000"/>
              <a:t>2. No convívio com suas comunidades de entorno, a Embrapa promove o desenvolvimento local atuando na educação de jovens, atraindo centros universitários, e  capacitando agricultores; </a:t>
            </a:r>
          </a:p>
          <a:p>
            <a:pPr>
              <a:lnSpc>
                <a:spcPts val="2163"/>
              </a:lnSpc>
            </a:pPr>
            <a:endParaRPr lang="pt-BR"/>
          </a:p>
        </p:txBody>
      </p:sp>
      <p:grpSp>
        <p:nvGrpSpPr>
          <p:cNvPr id="54276" name="Grupo 6"/>
          <p:cNvGrpSpPr>
            <a:grpSpLocks/>
          </p:cNvGrpSpPr>
          <p:nvPr/>
        </p:nvGrpSpPr>
        <p:grpSpPr bwMode="auto">
          <a:xfrm>
            <a:off x="0" y="-15875"/>
            <a:ext cx="1073150" cy="6873875"/>
            <a:chOff x="-32" y="-15430"/>
            <a:chExt cx="1073150" cy="6873407"/>
          </a:xfrm>
        </p:grpSpPr>
        <p:pic>
          <p:nvPicPr>
            <p:cNvPr id="54278" name="Picture 4" descr="cbfcrb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32" y="1142820"/>
              <a:ext cx="10683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9" name="Picture 9" descr="cantoup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2" y="3374845"/>
              <a:ext cx="10683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0" name="Picture 10" descr="cor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32" y="4111445"/>
              <a:ext cx="1068388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1" name="Picture 12" descr="agua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32" y="-15430"/>
              <a:ext cx="1068388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2" name="Picture 13" descr="carrot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2" y="2620783"/>
              <a:ext cx="1068388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3" name="Picture 19" descr="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32" y="1801633"/>
              <a:ext cx="1063625" cy="811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4284" name="Picture 22" descr="cellDN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32" y="4787876"/>
              <a:ext cx="107315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5" name="Picture 23" descr="bckyfld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32" y="6189639"/>
              <a:ext cx="1073150" cy="66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427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95788" y="6411913"/>
            <a:ext cx="1441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308"/>
          <p:cNvSpPr txBox="1">
            <a:spLocks noChangeArrowheads="1"/>
          </p:cNvSpPr>
          <p:nvPr/>
        </p:nvSpPr>
        <p:spPr bwMode="auto">
          <a:xfrm>
            <a:off x="814388" y="344488"/>
            <a:ext cx="836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Arial Narrow" pitchFamily="34" charset="0"/>
              </a:rPr>
              <a:t>CONSIDERAÇÕES FINAIS:</a:t>
            </a:r>
            <a:endParaRPr lang="en-US" sz="3600" b="1"/>
          </a:p>
        </p:txBody>
      </p:sp>
      <p:grpSp>
        <p:nvGrpSpPr>
          <p:cNvPr id="56322" name="Group 8"/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6357958"/>
            <a:chExt cx="9144000" cy="500042"/>
          </a:xfrm>
        </p:grpSpPr>
        <p:pic>
          <p:nvPicPr>
            <p:cNvPr id="56334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536277" y="2250277"/>
              <a:ext cx="500042" cy="8715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537325"/>
              <a:ext cx="7302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3" name="Retângulo 3"/>
          <p:cNvSpPr>
            <a:spLocks noChangeArrowheads="1"/>
          </p:cNvSpPr>
          <p:nvPr/>
        </p:nvSpPr>
        <p:spPr bwMode="auto">
          <a:xfrm>
            <a:off x="1063625" y="1625600"/>
            <a:ext cx="79009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i="1"/>
              <a:t> </a:t>
            </a:r>
            <a:endParaRPr lang="pt-BR" sz="1600"/>
          </a:p>
          <a:p>
            <a:pPr algn="just">
              <a:lnSpc>
                <a:spcPts val="2300"/>
              </a:lnSpc>
            </a:pPr>
            <a:r>
              <a:rPr lang="pt-BR"/>
              <a:t>3. Em muitos casos, a presença da Embrapa também reduz a invasão de terras da união e evita adensamento urbano intensivo e desordenado, que pode causar problemas diversos à gestão dos municípios e ao fornecimento de serviços públicos de qualidade;</a:t>
            </a:r>
          </a:p>
          <a:p>
            <a:pPr algn="just">
              <a:lnSpc>
                <a:spcPts val="2300"/>
              </a:lnSpc>
            </a:pPr>
            <a:endParaRPr lang="pt-BR"/>
          </a:p>
          <a:p>
            <a:pPr algn="just">
              <a:lnSpc>
                <a:spcPts val="2300"/>
              </a:lnSpc>
            </a:pPr>
            <a:r>
              <a:rPr lang="pt-BR"/>
              <a:t>4. O programa de gestão ambiental da Embrapa que, entre outras ações, protege áreas de preservação, também  contribui para melhorar a qualidade de vida nas localidades onde se localizam as suas unidades;</a:t>
            </a:r>
          </a:p>
          <a:p>
            <a:pPr algn="just">
              <a:lnSpc>
                <a:spcPts val="2300"/>
              </a:lnSpc>
            </a:pPr>
            <a:endParaRPr lang="pt-BR"/>
          </a:p>
          <a:p>
            <a:pPr algn="just">
              <a:lnSpc>
                <a:spcPts val="2300"/>
              </a:lnSpc>
            </a:pPr>
            <a:r>
              <a:rPr lang="pt-BR"/>
              <a:t>5. No caso em questão cabe lembrar que a Embrapa  Cerrados está localizada em zona de intensa pressão urbana, inserida na bacia hidrográfica Mestre d’Armas, considerada, desde 1997, </a:t>
            </a:r>
            <a:r>
              <a:rPr lang="pt-BR" b="1"/>
              <a:t>área de proteção de mananciais </a:t>
            </a:r>
            <a:r>
              <a:rPr lang="pt-BR"/>
              <a:t>(lei complementar 17/97, regulamentada pelo decreto distrital nº 18.585/97). </a:t>
            </a:r>
          </a:p>
        </p:txBody>
      </p:sp>
      <p:grpSp>
        <p:nvGrpSpPr>
          <p:cNvPr id="56324" name="Grupo 6"/>
          <p:cNvGrpSpPr>
            <a:grpSpLocks/>
          </p:cNvGrpSpPr>
          <p:nvPr/>
        </p:nvGrpSpPr>
        <p:grpSpPr bwMode="auto">
          <a:xfrm>
            <a:off x="0" y="-15875"/>
            <a:ext cx="1073150" cy="6873875"/>
            <a:chOff x="-32" y="-15430"/>
            <a:chExt cx="1073150" cy="6873407"/>
          </a:xfrm>
        </p:grpSpPr>
        <p:pic>
          <p:nvPicPr>
            <p:cNvPr id="56326" name="Picture 4" descr="cbfcrb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32" y="1142820"/>
              <a:ext cx="10683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7" name="Picture 9" descr="cantoup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2" y="3374845"/>
              <a:ext cx="10683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8" name="Picture 10" descr="cor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32" y="4111445"/>
              <a:ext cx="1068388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9" name="Picture 12" descr="agua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32" y="-15430"/>
              <a:ext cx="1068388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0" name="Picture 13" descr="carrot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2" y="2620783"/>
              <a:ext cx="1068388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1" name="Picture 19" descr="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32" y="1801633"/>
              <a:ext cx="1063625" cy="811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6332" name="Picture 22" descr="cellDN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32" y="4787876"/>
              <a:ext cx="107315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3" name="Picture 23" descr="bckyfld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32" y="6189639"/>
              <a:ext cx="1073150" cy="66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325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95788" y="6411913"/>
            <a:ext cx="1441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Imagem 3" descr="ED__DSC1900_Fabiano_Bastos_Fabiano Bast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10156826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003800" y="6453188"/>
            <a:ext cx="185738" cy="414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38150" eaLnBrk="0" hangingPunct="0">
              <a:lnSpc>
                <a:spcPct val="87000"/>
              </a:lnSpc>
              <a:buClr>
                <a:srgbClr val="FFFFFF"/>
              </a:buClr>
              <a:buSzPct val="100000"/>
              <a:buFont typeface="Univers" pitchFamily="34" charset="0"/>
              <a:buNone/>
              <a:defRPr/>
            </a:pPr>
            <a:endParaRPr lang="pt-BR" sz="2400" dirty="0">
              <a:solidFill>
                <a:srgbClr val="004994"/>
              </a:solidFill>
              <a:latin typeface="Univers" pitchFamily="34" charset="0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89213" y="2997200"/>
            <a:ext cx="4938712" cy="733425"/>
          </a:xfrm>
          <a:prstGeom prst="rect">
            <a:avLst/>
          </a:prstGeom>
          <a:solidFill>
            <a:schemeClr val="tx2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13" tIns="44745" rIns="89513" bIns="44745" anchor="ctr">
            <a:spAutoFit/>
          </a:bodyPr>
          <a:lstStyle/>
          <a:p>
            <a:pPr defTabSz="439789" eaLnBrk="0" hangingPunct="0">
              <a:lnSpc>
                <a:spcPct val="87000"/>
              </a:lnSpc>
              <a:buClr>
                <a:srgbClr val="FFFFFF"/>
              </a:buClr>
              <a:buSzPct val="100000"/>
              <a:buFont typeface="Univers" pitchFamily="34" charset="0"/>
              <a:buNone/>
              <a:defRPr/>
            </a:pPr>
            <a:r>
              <a:rPr lang="pt-B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 </a:t>
            </a:r>
            <a:r>
              <a:rPr lang="pt-B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Obrigado!</a:t>
            </a:r>
            <a:endParaRPr lang="pt-BR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tângulo 8"/>
          <p:cNvSpPr>
            <a:spLocks noChangeArrowheads="1"/>
          </p:cNvSpPr>
          <p:nvPr/>
        </p:nvSpPr>
        <p:spPr bwMode="auto">
          <a:xfrm>
            <a:off x="4211638" y="0"/>
            <a:ext cx="109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3200"/>
              <a:t>1985</a:t>
            </a:r>
          </a:p>
        </p:txBody>
      </p:sp>
      <p:sp>
        <p:nvSpPr>
          <p:cNvPr id="4" name="Seta para baixo 3"/>
          <p:cNvSpPr/>
          <p:nvPr/>
        </p:nvSpPr>
        <p:spPr>
          <a:xfrm rot="11685882">
            <a:off x="2193925" y="4968875"/>
            <a:ext cx="279400" cy="447675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8644141">
            <a:off x="6837363" y="2027238"/>
            <a:ext cx="277812" cy="44926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tângulo 8"/>
          <p:cNvSpPr>
            <a:spLocks noChangeArrowheads="1"/>
          </p:cNvSpPr>
          <p:nvPr/>
        </p:nvSpPr>
        <p:spPr bwMode="auto">
          <a:xfrm>
            <a:off x="4211638" y="0"/>
            <a:ext cx="109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3200"/>
              <a:t>1990</a:t>
            </a:r>
          </a:p>
        </p:txBody>
      </p:sp>
      <p:sp>
        <p:nvSpPr>
          <p:cNvPr id="4" name="Seta para baixo 3"/>
          <p:cNvSpPr/>
          <p:nvPr/>
        </p:nvSpPr>
        <p:spPr>
          <a:xfrm rot="11685882">
            <a:off x="2193925" y="4968875"/>
            <a:ext cx="279400" cy="447675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Seta para baixo 4"/>
          <p:cNvSpPr/>
          <p:nvPr/>
        </p:nvSpPr>
        <p:spPr>
          <a:xfrm rot="8644141">
            <a:off x="6837363" y="2027238"/>
            <a:ext cx="277812" cy="44926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tângulo 8"/>
          <p:cNvSpPr>
            <a:spLocks noChangeArrowheads="1"/>
          </p:cNvSpPr>
          <p:nvPr/>
        </p:nvSpPr>
        <p:spPr bwMode="auto">
          <a:xfrm>
            <a:off x="4211638" y="0"/>
            <a:ext cx="109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3200"/>
              <a:t>1995</a:t>
            </a:r>
          </a:p>
        </p:txBody>
      </p:sp>
      <p:sp>
        <p:nvSpPr>
          <p:cNvPr id="4" name="Seta para baixo 3"/>
          <p:cNvSpPr/>
          <p:nvPr/>
        </p:nvSpPr>
        <p:spPr>
          <a:xfrm rot="11685882">
            <a:off x="2193925" y="4968875"/>
            <a:ext cx="279400" cy="447675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Seta para baixo 4"/>
          <p:cNvSpPr/>
          <p:nvPr/>
        </p:nvSpPr>
        <p:spPr>
          <a:xfrm rot="8644141">
            <a:off x="6837363" y="2027238"/>
            <a:ext cx="277812" cy="44926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tângulo 8"/>
          <p:cNvSpPr>
            <a:spLocks noChangeArrowheads="1"/>
          </p:cNvSpPr>
          <p:nvPr/>
        </p:nvSpPr>
        <p:spPr bwMode="auto">
          <a:xfrm>
            <a:off x="4211638" y="0"/>
            <a:ext cx="109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3200"/>
              <a:t>2000</a:t>
            </a:r>
          </a:p>
        </p:txBody>
      </p:sp>
      <p:sp>
        <p:nvSpPr>
          <p:cNvPr id="4" name="Seta para baixo 3"/>
          <p:cNvSpPr/>
          <p:nvPr/>
        </p:nvSpPr>
        <p:spPr>
          <a:xfrm rot="11685882">
            <a:off x="2193925" y="4968875"/>
            <a:ext cx="279400" cy="447675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Seta para baixo 4"/>
          <p:cNvSpPr/>
          <p:nvPr/>
        </p:nvSpPr>
        <p:spPr>
          <a:xfrm rot="8644141">
            <a:off x="6837363" y="2027238"/>
            <a:ext cx="277812" cy="44926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cbfcrb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20775"/>
            <a:ext cx="1068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7" descr="Click to enlar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4419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8" descr="k3245-1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727075"/>
            <a:ext cx="1066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9" descr="cantoup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352800"/>
            <a:ext cx="1068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0" descr="cor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089400"/>
            <a:ext cx="1068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1" descr="carrot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5613" y="3035300"/>
            <a:ext cx="1065212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2" descr="agua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0683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3" descr="carrot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598738"/>
            <a:ext cx="10683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4" descr="blo0D0T81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7200" y="3775075"/>
            <a:ext cx="106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5" descr="szent_paprik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486400"/>
            <a:ext cx="1068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6" descr="fall_tom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0" y="1412875"/>
            <a:ext cx="1063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7" descr="Soil_Fig4.jpg (51307 bytes)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75613" y="5318125"/>
            <a:ext cx="1065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8" descr="arroz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436563"/>
            <a:ext cx="106838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9" descr="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1779588"/>
            <a:ext cx="1063625" cy="811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59" name="Picture 20" descr="holande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0" y="0"/>
            <a:ext cx="1063625" cy="747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60" name="Picture 21" descr="DSC0369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77200" y="2243138"/>
            <a:ext cx="106362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22" descr="cellDNA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787900"/>
            <a:ext cx="10731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23" descr="bckyfld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6189663"/>
            <a:ext cx="10731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24" descr="soja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67675" y="5980113"/>
            <a:ext cx="10731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aixaDeTexto 31"/>
          <p:cNvSpPr txBox="1"/>
          <p:nvPr/>
        </p:nvSpPr>
        <p:spPr>
          <a:xfrm>
            <a:off x="1070067" y="1414115"/>
            <a:ext cx="6929486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“Áreas da Embrapa Cerrados”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- Histórico das negociações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</a:t>
            </a:r>
            <a:r>
              <a:rPr lang="pt-BR" sz="3200" b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Histórico </a:t>
            </a: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ações de P&amp;D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65" name="Picture 1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455988" y="247650"/>
            <a:ext cx="2232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tângulo 8"/>
          <p:cNvSpPr>
            <a:spLocks noChangeArrowheads="1"/>
          </p:cNvSpPr>
          <p:nvPr/>
        </p:nvSpPr>
        <p:spPr bwMode="auto">
          <a:xfrm>
            <a:off x="4211638" y="0"/>
            <a:ext cx="109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3200"/>
              <a:t>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CaixaDeTexto 2"/>
          <p:cNvSpPr txBox="1">
            <a:spLocks noChangeArrowheads="1"/>
          </p:cNvSpPr>
          <p:nvPr/>
        </p:nvSpPr>
        <p:spPr bwMode="auto">
          <a:xfrm>
            <a:off x="4211638" y="0"/>
            <a:ext cx="109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3200"/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tângulo 8"/>
          <p:cNvSpPr>
            <a:spLocks noChangeArrowheads="1"/>
          </p:cNvSpPr>
          <p:nvPr/>
        </p:nvSpPr>
        <p:spPr bwMode="auto">
          <a:xfrm>
            <a:off x="4211638" y="0"/>
            <a:ext cx="109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3200"/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308"/>
          <p:cNvSpPr txBox="1">
            <a:spLocks noChangeArrowheads="1"/>
          </p:cNvSpPr>
          <p:nvPr/>
        </p:nvSpPr>
        <p:spPr bwMode="auto">
          <a:xfrm>
            <a:off x="500063" y="344488"/>
            <a:ext cx="83581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 Narrow" pitchFamily="34" charset="0"/>
              </a:rPr>
              <a:t>ÁREAS DA EMBRAPA CERRADOS: linha do tempo</a:t>
            </a:r>
            <a:endParaRPr lang="en-US" sz="2800"/>
          </a:p>
        </p:txBody>
      </p:sp>
      <p:grpSp>
        <p:nvGrpSpPr>
          <p:cNvPr id="33794" name="Group 8"/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6357958"/>
            <a:chExt cx="9144000" cy="500042"/>
          </a:xfrm>
        </p:grpSpPr>
        <p:pic>
          <p:nvPicPr>
            <p:cNvPr id="33806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536277" y="2250277"/>
              <a:ext cx="500042" cy="8715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537325"/>
              <a:ext cx="7302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tângulo 4"/>
          <p:cNvSpPr/>
          <p:nvPr/>
        </p:nvSpPr>
        <p:spPr>
          <a:xfrm>
            <a:off x="1073150" y="1844675"/>
            <a:ext cx="8086725" cy="4622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Em 1975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foi 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celebrado Convênio entre o Ministério da Agricultura e o Distrito Federal, com a interveniência da Embrapa. Na Cláusula Terceira do referido Convênio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 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Distrito Federal se comprometeu a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autorizar a Fundação </a:t>
            </a:r>
            <a:r>
              <a:rPr lang="pt-BR" sz="1600" b="1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Zoobotânica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do Distrito Federal a colocar a disposição da Embrapa, por meio de instrumento próprio, a posse e administração de prédios e respectivas benfeitorias de propriedade do Distrito Federal que estavam servindo de base para os trabalhos de pesquisa da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Fundação.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Em que pese o número do SAIC seja 10200.75/040-3, o referido documento não apresenta data de assinatura);</a:t>
            </a:r>
          </a:p>
          <a:p>
            <a:pPr marL="1828800" lvl="3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 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Em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9/1/1975 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foi celebrado Contrato entre a Embrapa e a Fundação </a:t>
            </a:r>
            <a:r>
              <a:rPr lang="pt-BR" sz="16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Zoobotânica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do Distrito Federal onde fica a Fundação obrigada a colocar à disposição da Embrapa a posse e administração dos imóveis denominados Granja Modelo nº 4, do Tamanduá(hoje Embrapa Hortaliças) e parte do Parque Rural(hoje Embrapa Sede e Unidades próximas) para desenvolvimento de atividades de pesquisa agropecuária;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 </a:t>
            </a:r>
          </a:p>
        </p:txBody>
      </p:sp>
      <p:grpSp>
        <p:nvGrpSpPr>
          <p:cNvPr id="33796" name="Grupo 6"/>
          <p:cNvGrpSpPr>
            <a:grpSpLocks/>
          </p:cNvGrpSpPr>
          <p:nvPr/>
        </p:nvGrpSpPr>
        <p:grpSpPr bwMode="auto">
          <a:xfrm>
            <a:off x="0" y="-15875"/>
            <a:ext cx="1073150" cy="6873875"/>
            <a:chOff x="-32" y="-15430"/>
            <a:chExt cx="1073150" cy="6873407"/>
          </a:xfrm>
        </p:grpSpPr>
        <p:pic>
          <p:nvPicPr>
            <p:cNvPr id="33798" name="Picture 4" descr="cbfcrb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32" y="1142820"/>
              <a:ext cx="10683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9" descr="cantoup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2" y="3374845"/>
              <a:ext cx="10683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10" descr="cor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32" y="4111445"/>
              <a:ext cx="1068388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1" name="Picture 12" descr="agua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32" y="-15430"/>
              <a:ext cx="1068388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13" descr="carrot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2" y="2620783"/>
              <a:ext cx="1068388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3" name="Picture 19" descr="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32" y="1801633"/>
              <a:ext cx="1063625" cy="811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3804" name="Picture 22" descr="cellDN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32" y="4787876"/>
              <a:ext cx="107315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5" name="Picture 23" descr="bckyfld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32" y="6189639"/>
              <a:ext cx="1073150" cy="66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797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95788" y="6411913"/>
            <a:ext cx="1441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8"/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6357958"/>
            <a:chExt cx="9144000" cy="500042"/>
          </a:xfrm>
        </p:grpSpPr>
        <p:pic>
          <p:nvPicPr>
            <p:cNvPr id="35854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536277" y="2250277"/>
              <a:ext cx="500042" cy="8715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537325"/>
              <a:ext cx="7302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tângulo 2"/>
          <p:cNvSpPr/>
          <p:nvPr/>
        </p:nvSpPr>
        <p:spPr>
          <a:xfrm>
            <a:off x="1042988" y="1849438"/>
            <a:ext cx="8029575" cy="51546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3"/>
              <a:defRPr/>
            </a:pPr>
            <a:r>
              <a:rPr lang="pt-BR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Depois de 33 anos de investimento em P&amp;D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isto é em </a:t>
            </a:r>
            <a:r>
              <a:rPr lang="pt-BR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17/3/2008 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meio do Ofício 109/2008 – PRESI, emitido pela Agência de Desenvolvimento do Distrito Federal - </a:t>
            </a:r>
            <a:r>
              <a:rPr lang="pt-BR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TERRACAP 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Embrapa, o Governo do Distrito Federal noticiou que  a área situada no entroncamento da Rodovia BR 020 e da DF – 230 era de sua propriedade e que tencionava nela instalar o </a:t>
            </a:r>
            <a:r>
              <a:rPr lang="pt-BR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“Polo de Agronegócio do Distrito Federal</a:t>
            </a:r>
            <a:r>
              <a:rPr lang="pt-BR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”;</a:t>
            </a:r>
            <a:r>
              <a:rPr lang="pt-BR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b="1" dirty="0">
              <a:latin typeface="Arial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3"/>
              <a:defRPr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3"/>
              <a:defRPr/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2/4/2008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meio doa C. DE-JGEF nº 009/2008 a Diretoria-Executiva da Embrapa encaminhou a Gerência Regional do Patrimônio da União no Distrito Federal – SPU/DF, solicitando a </a:t>
            </a:r>
            <a:r>
              <a:rPr lang="pt-BR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regularização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áreas de propriedade da União de 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posse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uso pela Embrapa Cerrados, localizada na BR 020 Km 18, Rod. Brasília/Fortaleza em Planaltina/DF constituídas de 3(três) glebas integrantes das Fazendas </a:t>
            </a:r>
            <a:r>
              <a:rPr lang="pt-BR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Sálvia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Serandy</a:t>
            </a:r>
            <a:r>
              <a:rPr lang="pt-BR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Mestre D’Armas;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843" name="Grupo 6"/>
          <p:cNvGrpSpPr>
            <a:grpSpLocks/>
          </p:cNvGrpSpPr>
          <p:nvPr/>
        </p:nvGrpSpPr>
        <p:grpSpPr bwMode="auto">
          <a:xfrm>
            <a:off x="0" y="-15875"/>
            <a:ext cx="1073150" cy="6873875"/>
            <a:chOff x="-32" y="-15430"/>
            <a:chExt cx="1073150" cy="6873407"/>
          </a:xfrm>
        </p:grpSpPr>
        <p:pic>
          <p:nvPicPr>
            <p:cNvPr id="35846" name="Picture 4" descr="cbfcrb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32" y="1142820"/>
              <a:ext cx="10683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7" name="Picture 9" descr="cantoup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2" y="3374845"/>
              <a:ext cx="10683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8" name="Picture 10" descr="cor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32" y="4111445"/>
              <a:ext cx="1068388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9" name="Picture 12" descr="agua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32" y="-15430"/>
              <a:ext cx="1068388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0" name="Picture 13" descr="carrot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2" y="2620783"/>
              <a:ext cx="1068388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1" name="Picture 19" descr="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32" y="1801633"/>
              <a:ext cx="1063625" cy="811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5852" name="Picture 22" descr="cellDN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32" y="4787876"/>
              <a:ext cx="107315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3" name="Picture 23" descr="bckyfld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32" y="6189639"/>
              <a:ext cx="1073150" cy="66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44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95788" y="6411913"/>
            <a:ext cx="1441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308"/>
          <p:cNvSpPr txBox="1">
            <a:spLocks noChangeArrowheads="1"/>
          </p:cNvSpPr>
          <p:nvPr/>
        </p:nvSpPr>
        <p:spPr bwMode="auto">
          <a:xfrm>
            <a:off x="500063" y="344488"/>
            <a:ext cx="83581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 Narrow" pitchFamily="34" charset="0"/>
              </a:rPr>
              <a:t>ÁREAS DA EMBRAPA CERRADOS: linha do tempo</a:t>
            </a:r>
            <a:endParaRPr lang="en-US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8"/>
          <p:cNvGrpSpPr>
            <a:grpSpLocks/>
          </p:cNvGrpSpPr>
          <p:nvPr/>
        </p:nvGrpSpPr>
        <p:grpSpPr bwMode="auto">
          <a:xfrm>
            <a:off x="0" y="6384925"/>
            <a:ext cx="9144000" cy="500063"/>
            <a:chOff x="0" y="6357958"/>
            <a:chExt cx="9144000" cy="500042"/>
          </a:xfrm>
        </p:grpSpPr>
        <p:pic>
          <p:nvPicPr>
            <p:cNvPr id="37902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536277" y="2250277"/>
              <a:ext cx="500042" cy="8715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537325"/>
              <a:ext cx="7302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tângulo 4"/>
          <p:cNvSpPr/>
          <p:nvPr/>
        </p:nvSpPr>
        <p:spPr>
          <a:xfrm>
            <a:off x="1073150" y="1192213"/>
            <a:ext cx="7723188" cy="5189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5"/>
              <a:defRPr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5"/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25/4/2008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 meio da C.DE-JGEF Nº 011/2008, a Embrapa encaminhou resposta ao Ofício 109/2008 da TERRACAP justificando a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manutenção da posse 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Embrapa e propondo alternativas acompanhada de relatório demonstrando o uso da área, projetos e ações realizadas pela Embrapa Cerrados;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5"/>
              <a:defRPr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5"/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25/4/2009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Câmara Legislativa do Distrito Federal por meio da Lei Complementar 803/2009 aprova o PDOT 2009.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Embrapa não foi informada e nem participou de nenhuma discussão sobre o assunto;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5"/>
              <a:defRPr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 startAt="5"/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22/12/2009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foi celebrado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Termo de Compromisso entre a Embrapa e a SPU/DF com vistas a transferência definitiva das áreas de propriedade da União, Distrito Federal e/ou TERRACAP que estão em posse da Embrapa ao seu patrimônio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qual vem sendo prorrogado sucessivamente por meio de Aditivos,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após a Embrapa acatar 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destinação dada pela SPU-DF como fruto de conciliações e entendimentos,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ceder parte 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imóvel da Fazenda </a:t>
            </a:r>
            <a:r>
              <a:rPr lang="pt-BR" sz="1600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Sálvia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referente a uma área de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134 hectares destinada para assentamento;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891" name="Grupo 6"/>
          <p:cNvGrpSpPr>
            <a:grpSpLocks/>
          </p:cNvGrpSpPr>
          <p:nvPr/>
        </p:nvGrpSpPr>
        <p:grpSpPr bwMode="auto">
          <a:xfrm>
            <a:off x="0" y="-15875"/>
            <a:ext cx="1073150" cy="6873875"/>
            <a:chOff x="-32" y="-15430"/>
            <a:chExt cx="1073150" cy="6873407"/>
          </a:xfrm>
        </p:grpSpPr>
        <p:pic>
          <p:nvPicPr>
            <p:cNvPr id="37894" name="Picture 4" descr="cbfcrb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32" y="1142820"/>
              <a:ext cx="10683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5" name="Picture 9" descr="cantoup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2" y="3374845"/>
              <a:ext cx="10683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10" descr="cor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32" y="4111445"/>
              <a:ext cx="1068388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7" name="Picture 12" descr="agua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32" y="-15430"/>
              <a:ext cx="1068388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8" name="Picture 13" descr="carrot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2" y="2620783"/>
              <a:ext cx="1068388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9" name="Picture 19" descr="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32" y="1801633"/>
              <a:ext cx="1063625" cy="811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7900" name="Picture 22" descr="cellDN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32" y="4787876"/>
              <a:ext cx="107315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Picture 23" descr="bckyfld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32" y="6189639"/>
              <a:ext cx="1073150" cy="66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892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95788" y="6411913"/>
            <a:ext cx="1441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308"/>
          <p:cNvSpPr txBox="1">
            <a:spLocks noChangeArrowheads="1"/>
          </p:cNvSpPr>
          <p:nvPr/>
        </p:nvSpPr>
        <p:spPr bwMode="auto">
          <a:xfrm>
            <a:off x="500063" y="344488"/>
            <a:ext cx="83581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 Narrow" pitchFamily="34" charset="0"/>
              </a:rPr>
              <a:t>ÁREAS DA EMBRAPA CERRADOS: linha do tempo</a:t>
            </a:r>
            <a:endParaRPr lang="en-US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8"/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6357958"/>
            <a:chExt cx="9144000" cy="500042"/>
          </a:xfrm>
        </p:grpSpPr>
        <p:pic>
          <p:nvPicPr>
            <p:cNvPr id="39949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536277" y="2250277"/>
              <a:ext cx="500042" cy="8715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537325"/>
              <a:ext cx="7302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tângulo 2"/>
          <p:cNvSpPr/>
          <p:nvPr/>
        </p:nvSpPr>
        <p:spPr>
          <a:xfrm>
            <a:off x="995363" y="1497013"/>
            <a:ext cx="8172450" cy="5472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8"/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Após a celebração do Termo de Compromisso a Embrapa encaminhou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10(dez) 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correspondências, fora as demais citadas neste documento, visando a regularização das áreas da Embrapa: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SPU/DF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C.DRM.CAI. Nº 044/2010, de 4/2/2010; </a:t>
            </a:r>
            <a:r>
              <a:rPr lang="pt-BR" sz="1600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C.DRM.CAI.Nº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087/2010, de 23/3/2010; </a:t>
            </a:r>
            <a:r>
              <a:rPr lang="pt-BR" sz="1600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C.DRM.CAI.Nº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218/2010, de 10/8/2010; C.DE-AF Nº 47/12, de 10/8/2012; </a:t>
            </a:r>
            <a:r>
              <a:rPr lang="pt-BR" sz="1600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C.DPS.CGP.Nº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28/2013,  de 28/2/2013; </a:t>
            </a:r>
            <a:r>
              <a:rPr lang="pt-BR" sz="1600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C.DPS.CGP.Nº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30/2013, de 28/2/2013;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TERRACAP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sz="1600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C.DPS.CGP.Nº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174/2012, de 19/12/2012;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SEDHAB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C.PR Nº 169/2012, de 16/8/2012; C.DE-AF nº 59/2012, de 30/10/2012; C.DPS.CGP. Nº 29/2013, de 28/2/2013.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8"/>
              <a:defRPr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 startAt="8"/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2/8/2012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 meio dos Ofícios 310.001.346/2012-GAB/SEDHAB e 310.001.347/2012 – GAB/SEDHAB a Secretaria de Habitação do GDF reivindicou à Embrapa a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desocupação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área localizada na Região Administrativa de Planaltina – RA VI, para nela edificar parte de 100.000 unidades habitacionais, meta do GDF para o quadriênio 2011/2014, com recursos do “Programa Minha Casa Minha Vida” a qual faz parte do Estudo Urbanístico nº 01/2012 e Plano Diretor de Ordenamento Territorial – PDOT 2009 do GDF.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 elaborada nessa época uma Nota Técnica pela Embrapa Cerrados e enviada para a Diretoria Executiva de Administração e Finanças a fim de subsidiar as respostas a serem encaminhadas por esta empresa para o GDF e SPU/DF;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939" name="Grupo 6"/>
          <p:cNvGrpSpPr>
            <a:grpSpLocks/>
          </p:cNvGrpSpPr>
          <p:nvPr/>
        </p:nvGrpSpPr>
        <p:grpSpPr bwMode="auto">
          <a:xfrm>
            <a:off x="0" y="-15875"/>
            <a:ext cx="1073150" cy="6873875"/>
            <a:chOff x="-32" y="-15430"/>
            <a:chExt cx="1073150" cy="6873407"/>
          </a:xfrm>
        </p:grpSpPr>
        <p:pic>
          <p:nvPicPr>
            <p:cNvPr id="39941" name="Picture 4" descr="cbfcrb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32" y="1142820"/>
              <a:ext cx="10683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2" name="Picture 9" descr="cantoup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2" y="3374845"/>
              <a:ext cx="10683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3" name="Picture 10" descr="cor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32" y="4111445"/>
              <a:ext cx="1068388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4" name="Picture 12" descr="agua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32" y="-15430"/>
              <a:ext cx="1068388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5" name="Picture 13" descr="carrot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2" y="2620783"/>
              <a:ext cx="1068388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6" name="Picture 19" descr="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32" y="1801633"/>
              <a:ext cx="1063625" cy="811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9947" name="Picture 22" descr="cellDN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32" y="4787876"/>
              <a:ext cx="107315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8" name="Picture 23" descr="bckyfld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32" y="6189639"/>
              <a:ext cx="1073150" cy="66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40" name="TextBox 308"/>
          <p:cNvSpPr txBox="1">
            <a:spLocks noChangeArrowheads="1"/>
          </p:cNvSpPr>
          <p:nvPr/>
        </p:nvSpPr>
        <p:spPr bwMode="auto">
          <a:xfrm>
            <a:off x="500063" y="344488"/>
            <a:ext cx="83581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 Narrow" pitchFamily="34" charset="0"/>
              </a:rPr>
              <a:t>ÁREAS DA EMBRAPA CERRADOS: linha do tempo</a:t>
            </a:r>
            <a:endParaRPr lang="en-US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8"/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6357958"/>
            <a:chExt cx="9144000" cy="500042"/>
          </a:xfrm>
        </p:grpSpPr>
        <p:pic>
          <p:nvPicPr>
            <p:cNvPr id="41997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536277" y="2250277"/>
              <a:ext cx="500042" cy="8715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537325"/>
              <a:ext cx="7302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tângulo 2"/>
          <p:cNvSpPr/>
          <p:nvPr/>
        </p:nvSpPr>
        <p:spPr>
          <a:xfrm>
            <a:off x="971550" y="1557338"/>
            <a:ext cx="8064500" cy="5187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10"/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Realização de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13(treze) reuniões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busca de soluções envolvendo a regularização das áreas da Embrapa: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Realizada na SPU/DF no dia 29/3/2010 – Assunto: Áreas da Embrapa na Fazenda </a:t>
            </a:r>
            <a:r>
              <a:rPr lang="pt-BR" sz="1600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Sálvia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Sucupira e Nova Colina;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Realizada na SPU no dia 21/7/2011 – Assunto: </a:t>
            </a:r>
            <a:r>
              <a:rPr lang="pt-BR" sz="16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Apresentar a Diretora e Negociação para Regularização das áreas/DF ocupadas pela Embrapa;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r>
              <a:rPr lang="pt-BR" sz="1600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Realizada na SPU no dia 8/8/2012;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Realizada na SEDHAB no dia 29/8/2012;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Realizada na SPU no dia 13/9/2012;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f)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Realizada na SEDHAB no dia 29/10/2012;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g)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Realizada na SEDHAB no dia 6/12/2012;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h)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Realizada na SEDHAB no dia 16/1/2013;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i)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Realizada na SPU no dia 15/3/2013;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j)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Realizada no Palácio do Buriti sala T22 no dia 21/3/2013;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k)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Realizada na Casa Civil DF no dia 16/4/2013;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l)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Realizada na TERRACAP no dia 18/10/2013;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m)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Realizada na SPU no dia 4/11/2013.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10"/>
              <a:defRPr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 startAt="10"/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16/8/2012,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meio da C.PR. Nº 169/2012 a Presidência da Embrapa encaminhou a Secretaria de Estado de Habitação, Regularização e Desenvolvimento Urbano do Distrito Federal – SEDHAB resposta explicando as razões para que a Embrapa Cerrados permanecesse na posse da área. Ainda mencionou o Termo de Compromisso celebrado entre a Embrapa e a SPU/DF em 22/12/2009, o qual prevê a transferência de áreas definitivas para a Embrapa;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1987" name="Grupo 6"/>
          <p:cNvGrpSpPr>
            <a:grpSpLocks/>
          </p:cNvGrpSpPr>
          <p:nvPr/>
        </p:nvGrpSpPr>
        <p:grpSpPr bwMode="auto">
          <a:xfrm>
            <a:off x="0" y="-15875"/>
            <a:ext cx="1073150" cy="6873875"/>
            <a:chOff x="-32" y="-15430"/>
            <a:chExt cx="1073150" cy="6873407"/>
          </a:xfrm>
        </p:grpSpPr>
        <p:pic>
          <p:nvPicPr>
            <p:cNvPr id="41989" name="Picture 4" descr="cbfcrb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32" y="1142820"/>
              <a:ext cx="10683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0" name="Picture 9" descr="cantoup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2" y="3374845"/>
              <a:ext cx="10683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1" name="Picture 10" descr="cor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32" y="4111445"/>
              <a:ext cx="1068388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2" name="Picture 12" descr="agua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32" y="-15430"/>
              <a:ext cx="1068388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3" name="Picture 13" descr="carrot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2" y="2620783"/>
              <a:ext cx="1068388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4" name="Picture 19" descr="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32" y="1801633"/>
              <a:ext cx="1063625" cy="811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1995" name="Picture 22" descr="cellDN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32" y="4787876"/>
              <a:ext cx="107315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6" name="Picture 23" descr="bckyfld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32" y="6189639"/>
              <a:ext cx="1073150" cy="66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88" name="TextBox 308"/>
          <p:cNvSpPr txBox="1">
            <a:spLocks noChangeArrowheads="1"/>
          </p:cNvSpPr>
          <p:nvPr/>
        </p:nvSpPr>
        <p:spPr bwMode="auto">
          <a:xfrm>
            <a:off x="500063" y="344488"/>
            <a:ext cx="83581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 Narrow" pitchFamily="34" charset="0"/>
              </a:rPr>
              <a:t>ÁREAS DA EMBRAPA CERRADOS: linha do tempo</a:t>
            </a:r>
            <a:endParaRPr lang="en-US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8"/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6357958"/>
            <a:chExt cx="9144000" cy="500042"/>
          </a:xfrm>
        </p:grpSpPr>
        <p:pic>
          <p:nvPicPr>
            <p:cNvPr id="44046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536277" y="2250277"/>
              <a:ext cx="500042" cy="8715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537325"/>
              <a:ext cx="7302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tângulo 2"/>
          <p:cNvSpPr/>
          <p:nvPr/>
        </p:nvSpPr>
        <p:spPr>
          <a:xfrm>
            <a:off x="1063625" y="1916113"/>
            <a:ext cx="7794625" cy="3773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12"/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26/12/2012,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meio do ofício nº 310.002.446/2012- GAB/SEDHAB a Secretaria de Habitação do GDF informou à Embrapa a impossibilidade de acatar a permanência da Embrapa Cerrados na área localizada em Planaltina/DF;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12"/>
              <a:defRPr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 startAt="12"/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21/3/2013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 meio do Ofício nº 310.000.623/2013 – GAB/SEDHAB e como consequência das reuniões ocorridas o Governo do Distrito Federal enviou à Embrapa minuta de Termo de Compromisso visando promover a transferência do domínio das áreas/imóveis de propriedade da União, do DF e TERRACAP que estão na posse da Embrapa.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que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Embrapa se comprometesse a desocupar a área do imóvel localizado em Planaltina/DF, onde a Embrapa Cerrados detêm a posse, no prazo de 60 dias.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Diante dessa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exigência,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Termo de Compromisso não teve prosseguimento;</a:t>
            </a:r>
            <a:endParaRPr lang="pt-B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035" name="Grupo 6"/>
          <p:cNvGrpSpPr>
            <a:grpSpLocks/>
          </p:cNvGrpSpPr>
          <p:nvPr/>
        </p:nvGrpSpPr>
        <p:grpSpPr bwMode="auto">
          <a:xfrm>
            <a:off x="0" y="-15875"/>
            <a:ext cx="1073150" cy="6873875"/>
            <a:chOff x="-32" y="-15430"/>
            <a:chExt cx="1073150" cy="6873407"/>
          </a:xfrm>
        </p:grpSpPr>
        <p:pic>
          <p:nvPicPr>
            <p:cNvPr id="44038" name="Picture 4" descr="cbfcrb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32" y="1142820"/>
              <a:ext cx="10683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9" name="Picture 9" descr="cantoup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2" y="3374845"/>
              <a:ext cx="10683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0" name="Picture 10" descr="cor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32" y="4111445"/>
              <a:ext cx="1068388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1" name="Picture 12" descr="agua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32" y="-15430"/>
              <a:ext cx="1068388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2" name="Picture 13" descr="carrot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2" y="2620783"/>
              <a:ext cx="1068388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3" name="Picture 19" descr="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32" y="1801633"/>
              <a:ext cx="1063625" cy="811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4044" name="Picture 22" descr="cellDN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32" y="4787876"/>
              <a:ext cx="107315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5" name="Picture 23" descr="bckyfld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32" y="6189639"/>
              <a:ext cx="1073150" cy="66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36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95788" y="6411913"/>
            <a:ext cx="1441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308"/>
          <p:cNvSpPr txBox="1">
            <a:spLocks noChangeArrowheads="1"/>
          </p:cNvSpPr>
          <p:nvPr/>
        </p:nvSpPr>
        <p:spPr bwMode="auto">
          <a:xfrm>
            <a:off x="500063" y="344488"/>
            <a:ext cx="83581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 Narrow" pitchFamily="34" charset="0"/>
              </a:rPr>
              <a:t>ÁREAS DA EMBRAPA CERRADOS: linha do tempo</a:t>
            </a:r>
            <a:endParaRPr lang="en-US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8"/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6357958"/>
            <a:chExt cx="9144000" cy="500042"/>
          </a:xfrm>
        </p:grpSpPr>
        <p:pic>
          <p:nvPicPr>
            <p:cNvPr id="46093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536277" y="2250277"/>
              <a:ext cx="500042" cy="8715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537325"/>
              <a:ext cx="7302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tângulo 2"/>
          <p:cNvSpPr/>
          <p:nvPr/>
        </p:nvSpPr>
        <p:spPr>
          <a:xfrm>
            <a:off x="1073150" y="1628775"/>
            <a:ext cx="7785100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14"/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30/7/2013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 meio do Ofício nº 310.001.831/2013-GAB/SEDHAB o Governo do Distrito Federal comunicou ao Presidente da Embrapa que a área ocupada pela Embrapa Cerrados localizada no Setor Habitacional Nova 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Colina/Sobradinho (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Fazenda </a:t>
            </a:r>
            <a:r>
              <a:rPr lang="pt-BR" sz="1600" dirty="0" err="1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Sálvia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propriedade da União)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também faz parte integrante das estratégias de regularização e habitação de interesse social definidas no PDOT/DF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Lei Complementar 803/2009, visando a construção de unidades habitacionais para o “Programa Minha Casa Minha Vida”, razão pela qual solicitou a SPU a transferência da Embrapa da referida área, propondo acordo de Cooperação entre as partes;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14"/>
              <a:defRPr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14"/>
              <a:defRPr/>
            </a:pP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7/8/2013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 meio da Decisão 1.165 da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Diretoria Colegiada da TERRACAP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esta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autorizou 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TERRACAP a celebrar com a Embrapa </a:t>
            </a:r>
            <a:r>
              <a:rPr lang="pt-BR" sz="1600" b="1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Termo de Cessão de Uso a Título Precário, não Oneroso</a:t>
            </a:r>
            <a:r>
              <a:rPr lang="pt-BR" sz="1600" dirty="0">
                <a:latin typeface="Arial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 a União para uso pela Embrapa das áreas ocupadas por esta última;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15000"/>
              </a:lnSpc>
              <a:spcAft>
                <a:spcPts val="0"/>
              </a:spcAft>
              <a:defRPr/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6083" name="Grupo 6"/>
          <p:cNvGrpSpPr>
            <a:grpSpLocks/>
          </p:cNvGrpSpPr>
          <p:nvPr/>
        </p:nvGrpSpPr>
        <p:grpSpPr bwMode="auto">
          <a:xfrm>
            <a:off x="0" y="-15875"/>
            <a:ext cx="1073150" cy="6873875"/>
            <a:chOff x="-32" y="-15430"/>
            <a:chExt cx="1073150" cy="6873407"/>
          </a:xfrm>
        </p:grpSpPr>
        <p:pic>
          <p:nvPicPr>
            <p:cNvPr id="46085" name="Picture 4" descr="cbfcrb2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32" y="1142820"/>
              <a:ext cx="10683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6" name="Picture 9" descr="cantoup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2" y="3374845"/>
              <a:ext cx="10683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7" name="Picture 10" descr="cor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32" y="4111445"/>
              <a:ext cx="1068388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8" name="Picture 12" descr="agua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32" y="-15430"/>
              <a:ext cx="1068388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9" name="Picture 13" descr="carrot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2" y="2620783"/>
              <a:ext cx="1068388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0" name="Picture 19" descr="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32" y="1801633"/>
              <a:ext cx="1063625" cy="811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6091" name="Picture 22" descr="cellDNA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32" y="4787876"/>
              <a:ext cx="107315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2" name="Picture 23" descr="bckyfld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32" y="6189639"/>
              <a:ext cx="1073150" cy="66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4" name="TextBox 308"/>
          <p:cNvSpPr txBox="1">
            <a:spLocks noChangeArrowheads="1"/>
          </p:cNvSpPr>
          <p:nvPr/>
        </p:nvSpPr>
        <p:spPr bwMode="auto">
          <a:xfrm>
            <a:off x="500063" y="344488"/>
            <a:ext cx="83581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 Narrow" pitchFamily="34" charset="0"/>
              </a:rPr>
              <a:t>ÁREAS DA EMBRAPA CERRADOS: linha do tempo</a:t>
            </a:r>
            <a:endParaRPr lang="en-US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Apresentação em branco">
  <a:themeElements>
    <a:clrScheme name="Apresentação 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1617</Words>
  <Application>Microsoft Office PowerPoint</Application>
  <PresentationFormat>On-screen Show (4:3)</PresentationFormat>
  <Paragraphs>85</Paragraphs>
  <Slides>22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Modelo de design</vt:lpstr>
      </vt:variant>
      <vt:variant>
        <vt:i4>16</vt:i4>
      </vt:variant>
      <vt:variant>
        <vt:lpstr>Títulos de slides</vt:lpstr>
      </vt:variant>
      <vt:variant>
        <vt:i4>22</vt:i4>
      </vt:variant>
    </vt:vector>
  </HeadingPairs>
  <TitlesOfParts>
    <vt:vector size="45" baseType="lpstr">
      <vt:lpstr>Arial</vt:lpstr>
      <vt:lpstr>Calibri</vt:lpstr>
      <vt:lpstr>Times New Roman</vt:lpstr>
      <vt:lpstr>MS PGothic</vt:lpstr>
      <vt:lpstr>Tw Cen MT</vt:lpstr>
      <vt:lpstr>Univers</vt:lpstr>
      <vt:lpstr>Arial Narrow</vt:lpstr>
      <vt:lpstr>Tema do Office</vt:lpstr>
      <vt:lpstr>5_Apresentação em branco</vt:lpstr>
      <vt:lpstr>Tema do Office</vt:lpstr>
      <vt:lpstr>5_Apresentação em branco</vt:lpstr>
      <vt:lpstr>5_Apresentação em branco</vt:lpstr>
      <vt:lpstr>5_Apresentação em branco</vt:lpstr>
      <vt:lpstr>5_Apresentação em branco</vt:lpstr>
      <vt:lpstr>5_Apresentação em branco</vt:lpstr>
      <vt:lpstr>5_Apresentação em branco</vt:lpstr>
      <vt:lpstr>5_Apresentação em branco</vt:lpstr>
      <vt:lpstr>5_Apresentação em branco</vt:lpstr>
      <vt:lpstr>5_Apresentação em branco</vt:lpstr>
      <vt:lpstr>5_Apresentação em branco</vt:lpstr>
      <vt:lpstr>5_Apresentação em branco</vt:lpstr>
      <vt:lpstr>5_Apresentação em branco</vt:lpstr>
      <vt:lpstr>5_Apresentação em branco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MAURICIO</dc:creator>
  <cp:lastModifiedBy>ldiniz</cp:lastModifiedBy>
  <cp:revision>288</cp:revision>
  <cp:lastPrinted>2013-10-31T14:35:56Z</cp:lastPrinted>
  <dcterms:created xsi:type="dcterms:W3CDTF">2011-05-01T21:32:41Z</dcterms:created>
  <dcterms:modified xsi:type="dcterms:W3CDTF">2014-05-15T10:39:34Z</dcterms:modified>
</cp:coreProperties>
</file>