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0080625" cy="7559675"/>
  <p:notesSz cx="7559675" cy="10691813"/>
  <p:defaultTextStyle>
    <a:defPPr>
      <a:defRPr lang="en-GB"/>
    </a:defPPr>
    <a:lvl1pPr algn="l" defTabSz="449263"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SimSun" charset="-122"/>
        <a:cs typeface="+mn-cs"/>
      </a:defRPr>
    </a:lvl1pPr>
    <a:lvl2pPr marL="742950" indent="-285750" algn="l" defTabSz="449263"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SimSun" charset="-122"/>
        <a:cs typeface="+mn-cs"/>
      </a:defRPr>
    </a:lvl2pPr>
    <a:lvl3pPr marL="1143000" indent="-228600" algn="l" defTabSz="449263"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SimSun" charset="-122"/>
        <a:cs typeface="+mn-cs"/>
      </a:defRPr>
    </a:lvl3pPr>
    <a:lvl4pPr marL="1600200" indent="-228600" algn="l" defTabSz="449263"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SimSun" charset="-122"/>
        <a:cs typeface="+mn-cs"/>
      </a:defRPr>
    </a:lvl4pPr>
    <a:lvl5pPr marL="2057400" indent="-228600" algn="l" defTabSz="449263"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SimSun" charset="-122"/>
        <a:cs typeface="+mn-cs"/>
      </a:defRPr>
    </a:lvl5pPr>
    <a:lvl6pPr marL="2286000" algn="l" defTabSz="914400" rtl="0" eaLnBrk="1" latinLnBrk="0" hangingPunct="1">
      <a:defRPr kern="1200">
        <a:solidFill>
          <a:schemeClr val="tx1"/>
        </a:solidFill>
        <a:latin typeface="Arial" charset="0"/>
        <a:ea typeface="SimSun" charset="-122"/>
        <a:cs typeface="+mn-cs"/>
      </a:defRPr>
    </a:lvl6pPr>
    <a:lvl7pPr marL="2743200" algn="l" defTabSz="914400" rtl="0" eaLnBrk="1" latinLnBrk="0" hangingPunct="1">
      <a:defRPr kern="1200">
        <a:solidFill>
          <a:schemeClr val="tx1"/>
        </a:solidFill>
        <a:latin typeface="Arial" charset="0"/>
        <a:ea typeface="SimSun" charset="-122"/>
        <a:cs typeface="+mn-cs"/>
      </a:defRPr>
    </a:lvl7pPr>
    <a:lvl8pPr marL="3200400" algn="l" defTabSz="914400" rtl="0" eaLnBrk="1" latinLnBrk="0" hangingPunct="1">
      <a:defRPr kern="1200">
        <a:solidFill>
          <a:schemeClr val="tx1"/>
        </a:solidFill>
        <a:latin typeface="Arial" charset="0"/>
        <a:ea typeface="SimSun" charset="-122"/>
        <a:cs typeface="+mn-cs"/>
      </a:defRPr>
    </a:lvl8pPr>
    <a:lvl9pPr marL="3657600" algn="l" defTabSz="914400" rtl="0" eaLnBrk="1" latinLnBrk="0" hangingPunct="1">
      <a:defRPr kern="1200">
        <a:solidFill>
          <a:schemeClr val="tx1"/>
        </a:solidFill>
        <a:latin typeface="Arial" charset="0"/>
        <a:ea typeface="SimSun"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16" y="-84"/>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sldImg"/>
          </p:nvPr>
        </p:nvSpPr>
        <p:spPr bwMode="auto">
          <a:xfrm>
            <a:off x="1106488" y="812800"/>
            <a:ext cx="5343525" cy="4006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pt-BR" smtClean="0"/>
          </a:p>
        </p:txBody>
      </p:sp>
      <p:sp>
        <p:nvSpPr>
          <p:cNvPr id="2051" name="Rectangle 3"/>
          <p:cNvSpPr>
            <a:spLocks noGrp="1" noChangeArrowheads="1"/>
          </p:cNvSpPr>
          <p:nvPr>
            <p:ph type="hdr"/>
          </p:nvPr>
        </p:nvSpPr>
        <p:spPr bwMode="auto">
          <a:xfrm>
            <a:off x="0"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itchFamily="16" charset="0"/>
                <a:cs typeface="Arial Unicode MS" charset="0"/>
              </a:defRPr>
            </a:lvl1pPr>
          </a:lstStyle>
          <a:p>
            <a:endParaRPr lang="pt-BR"/>
          </a:p>
        </p:txBody>
      </p:sp>
      <p:sp>
        <p:nvSpPr>
          <p:cNvPr id="2052" name="Rectangle 4"/>
          <p:cNvSpPr>
            <a:spLocks noGrp="1" noChangeArrowheads="1"/>
          </p:cNvSpPr>
          <p:nvPr>
            <p:ph type="dt"/>
          </p:nvPr>
        </p:nvSpPr>
        <p:spPr bwMode="auto">
          <a:xfrm>
            <a:off x="4278313"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itchFamily="16" charset="0"/>
                <a:cs typeface="Arial Unicode MS" charset="0"/>
              </a:defRPr>
            </a:lvl1pPr>
          </a:lstStyle>
          <a:p>
            <a:endParaRPr lang="pt-BR"/>
          </a:p>
        </p:txBody>
      </p:sp>
      <p:sp>
        <p:nvSpPr>
          <p:cNvPr id="2053" name="Rectangle 5"/>
          <p:cNvSpPr>
            <a:spLocks noGrp="1" noChangeArrowheads="1"/>
          </p:cNvSpPr>
          <p:nvPr>
            <p:ph type="ftr"/>
          </p:nvPr>
        </p:nvSpPr>
        <p:spPr bwMode="auto">
          <a:xfrm>
            <a:off x="0"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itchFamily="16" charset="0"/>
                <a:cs typeface="Arial Unicode MS" charset="0"/>
              </a:defRPr>
            </a:lvl1pPr>
          </a:lstStyle>
          <a:p>
            <a:endParaRPr lang="pt-BR"/>
          </a:p>
        </p:txBody>
      </p:sp>
      <p:sp>
        <p:nvSpPr>
          <p:cNvPr id="2054" name="Rectangle 6"/>
          <p:cNvSpPr>
            <a:spLocks noGrp="1" noChangeArrowheads="1"/>
          </p:cNvSpPr>
          <p:nvPr>
            <p:ph type="sldNum"/>
          </p:nvPr>
        </p:nvSpPr>
        <p:spPr bwMode="auto">
          <a:xfrm>
            <a:off x="4278313"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itchFamily="16" charset="0"/>
                <a:cs typeface="Arial Unicode MS" charset="0"/>
              </a:defRPr>
            </a:lvl1pPr>
          </a:lstStyle>
          <a:p>
            <a:fld id="{99067D7F-0FE0-4FD7-9FD6-2E58834ADEB9}" type="slidenum">
              <a:rPr lang="pt-BR"/>
              <a:pPr/>
              <a:t>‹nº›</a:t>
            </a:fld>
            <a:endParaRPr lang="pt-BR"/>
          </a:p>
        </p:txBody>
      </p:sp>
    </p:spTree>
    <p:extLst>
      <p:ext uri="{BB962C8B-B14F-4D97-AF65-F5344CB8AC3E}">
        <p14:creationId xmlns:p14="http://schemas.microsoft.com/office/powerpoint/2010/main" val="370187980"/>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6"/>
          <p:cNvSpPr>
            <a:spLocks noGrp="1" noChangeArrowheads="1"/>
          </p:cNvSpPr>
          <p:nvPr>
            <p:ph type="sldNum"/>
          </p:nvPr>
        </p:nvSpPr>
        <p:spPr>
          <a:ln/>
        </p:spPr>
        <p:txBody>
          <a:bodyPr/>
          <a:lstStyle/>
          <a:p>
            <a:fld id="{2AB3B6EF-D6FB-4154-8FFC-61341E618779}" type="slidenum">
              <a:rPr lang="pt-BR"/>
              <a:pPr/>
              <a:t>1</a:t>
            </a:fld>
            <a:endParaRPr lang="pt-BR"/>
          </a:p>
        </p:txBody>
      </p:sp>
      <p:sp>
        <p:nvSpPr>
          <p:cNvPr id="22529" name="Text Box 1"/>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fld id="{619AD59A-A705-431D-99B9-BA4979B71F9B}" type="slidenum">
              <a:rPr lang="pt-BR" sz="1400">
                <a:solidFill>
                  <a:srgbClr val="FFFFFF"/>
                </a:solidFill>
                <a:ea typeface="Microsoft YaHei" charset="-122"/>
              </a:rPr>
              <a:pPr/>
              <a:t>1</a:t>
            </a:fld>
            <a:endParaRPr lang="pt-BR" sz="1400">
              <a:solidFill>
                <a:srgbClr val="FFFFFF"/>
              </a:solidFill>
              <a:ea typeface="Microsoft YaHei" charset="-122"/>
            </a:endParaRPr>
          </a:p>
        </p:txBody>
      </p:sp>
      <p:sp>
        <p:nvSpPr>
          <p:cNvPr id="22530" name="Rectangle 2"/>
          <p:cNvSpPr>
            <a:spLocks noChangeArrowheads="1"/>
          </p:cNvSpPr>
          <p:nvPr/>
        </p:nvSpPr>
        <p:spPr bwMode="auto">
          <a:xfrm>
            <a:off x="4278313" y="10156825"/>
            <a:ext cx="3276600" cy="530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r">
              <a:lnSpc>
                <a:spcPct val="95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fld id="{E959B86E-D4D4-4690-8C19-12AEB0DA272D}" type="slidenum">
              <a:rPr lang="pt-BR" sz="1400">
                <a:solidFill>
                  <a:srgbClr val="000000"/>
                </a:solidFill>
                <a:latin typeface="Times New Roman" pitchFamily="16" charset="0"/>
                <a:ea typeface="Microsoft YaHei" charset="-122"/>
              </a:rPr>
              <a:pPr algn="r">
                <a:lnSpc>
                  <a:spcPct val="95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t>1</a:t>
            </a:fld>
            <a:endParaRPr lang="pt-BR" sz="1400">
              <a:solidFill>
                <a:srgbClr val="000000"/>
              </a:solidFill>
              <a:latin typeface="Times New Roman" pitchFamily="16" charset="0"/>
              <a:ea typeface="Microsoft YaHei" charset="-122"/>
            </a:endParaRPr>
          </a:p>
        </p:txBody>
      </p:sp>
      <p:sp>
        <p:nvSpPr>
          <p:cNvPr id="22531" name="Rectangle 3"/>
          <p:cNvSpPr txBox="1">
            <a:spLocks noChangeArrowheads="1"/>
          </p:cNvSpPr>
          <p:nvPr>
            <p:ph type="sldImg"/>
          </p:nvPr>
        </p:nvSpPr>
        <p:spPr bwMode="auto">
          <a:xfrm>
            <a:off x="1106488" y="801688"/>
            <a:ext cx="5346700" cy="40100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2" name="Rectangle 4"/>
          <p:cNvSpPr txBox="1">
            <a:spLocks noChangeArrowheads="1"/>
          </p:cNvSpPr>
          <p:nvPr>
            <p:ph type="body" idx="1"/>
          </p:nvPr>
        </p:nvSpPr>
        <p:spPr bwMode="auto">
          <a:xfrm>
            <a:off x="755650" y="5078413"/>
            <a:ext cx="6042025" cy="4805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pt-BR" sz="2000">
              <a:latin typeface="Arial" charset="0"/>
              <a:ea typeface="SimSun"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B1BE5E53-22D1-4CE3-A652-16299BF7AB76}" type="slidenum">
              <a:rPr lang="pt-BR"/>
              <a:pPr/>
              <a:t>10</a:t>
            </a:fld>
            <a:endParaRPr lang="pt-BR"/>
          </a:p>
        </p:txBody>
      </p:sp>
      <p:sp>
        <p:nvSpPr>
          <p:cNvPr id="31745" name="Text Box 1"/>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fld id="{33A428F3-DDF2-4B87-998F-F217898CD15E}" type="slidenum">
              <a:rPr lang="pt-BR">
                <a:solidFill>
                  <a:srgbClr val="FFFFFF"/>
                </a:solidFill>
                <a:ea typeface="Microsoft YaHei" charset="-122"/>
              </a:rPr>
              <a:pPr/>
              <a:t>10</a:t>
            </a:fld>
            <a:endParaRPr lang="pt-BR">
              <a:solidFill>
                <a:srgbClr val="FFFFFF"/>
              </a:solidFill>
              <a:ea typeface="Microsoft YaHei" charset="-122"/>
            </a:endParaRPr>
          </a:p>
        </p:txBody>
      </p:sp>
      <p:sp>
        <p:nvSpPr>
          <p:cNvPr id="31746" name="Rectangle 2"/>
          <p:cNvSpPr txBox="1">
            <a:spLocks noChangeArrowheads="1"/>
          </p:cNvSpPr>
          <p:nvPr>
            <p:ph type="sldImg"/>
          </p:nvPr>
        </p:nvSpPr>
        <p:spPr bwMode="auto">
          <a:xfrm>
            <a:off x="1106488" y="812800"/>
            <a:ext cx="5340350" cy="40036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7" name="Rectangle 3"/>
          <p:cNvSpPr txBox="1">
            <a:spLocks noChangeArrowheads="1"/>
          </p:cNvSpPr>
          <p:nvPr>
            <p:ph type="body" idx="1"/>
          </p:nvPr>
        </p:nvSpPr>
        <p:spPr bwMode="auto">
          <a:xfrm>
            <a:off x="755650" y="5078413"/>
            <a:ext cx="6042025" cy="4805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pt-BR" sz="2000">
              <a:latin typeface="Arial" charset="0"/>
              <a:ea typeface="SimSun"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9988B183-19F0-46C3-8968-E9411C06C518}" type="slidenum">
              <a:rPr lang="pt-BR"/>
              <a:pPr/>
              <a:t>11</a:t>
            </a:fld>
            <a:endParaRPr lang="pt-BR"/>
          </a:p>
        </p:txBody>
      </p:sp>
      <p:sp>
        <p:nvSpPr>
          <p:cNvPr id="32769" name="Text Box 1"/>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fld id="{67E39615-E90C-4A94-B42C-9F39832A71A6}" type="slidenum">
              <a:rPr lang="pt-BR">
                <a:solidFill>
                  <a:srgbClr val="FFFFFF"/>
                </a:solidFill>
                <a:ea typeface="Microsoft YaHei" charset="-122"/>
              </a:rPr>
              <a:pPr/>
              <a:t>11</a:t>
            </a:fld>
            <a:endParaRPr lang="pt-BR">
              <a:solidFill>
                <a:srgbClr val="FFFFFF"/>
              </a:solidFill>
              <a:ea typeface="Microsoft YaHei" charset="-122"/>
            </a:endParaRPr>
          </a:p>
        </p:txBody>
      </p:sp>
      <p:sp>
        <p:nvSpPr>
          <p:cNvPr id="32770" name="Rectangle 2"/>
          <p:cNvSpPr txBox="1">
            <a:spLocks noChangeArrowheads="1"/>
          </p:cNvSpPr>
          <p:nvPr>
            <p:ph type="sldImg"/>
          </p:nvPr>
        </p:nvSpPr>
        <p:spPr bwMode="auto">
          <a:xfrm>
            <a:off x="1106488" y="812800"/>
            <a:ext cx="5340350" cy="40036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2771" name="Rectangle 3"/>
          <p:cNvSpPr txBox="1">
            <a:spLocks noChangeArrowheads="1"/>
          </p:cNvSpPr>
          <p:nvPr>
            <p:ph type="body" idx="1"/>
          </p:nvPr>
        </p:nvSpPr>
        <p:spPr bwMode="auto">
          <a:xfrm>
            <a:off x="755650" y="5078413"/>
            <a:ext cx="6042025" cy="4805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pt-BR" sz="2000">
              <a:latin typeface="Arial" charset="0"/>
              <a:ea typeface="SimSun"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5C29F2E-EA1F-43BB-A3E0-469CBEC2F75B}" type="slidenum">
              <a:rPr lang="pt-BR"/>
              <a:pPr/>
              <a:t>12</a:t>
            </a:fld>
            <a:endParaRPr lang="pt-BR"/>
          </a:p>
        </p:txBody>
      </p:sp>
      <p:sp>
        <p:nvSpPr>
          <p:cNvPr id="33793" name="Rectangle 1"/>
          <p:cNvSpPr txBox="1">
            <a:spLocks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4" name="Rectangle 2"/>
          <p:cNvSpPr txBox="1">
            <a:spLocks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t-B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BE3F4A3-A9B4-4D1F-96B0-DDCC43F40917}" type="slidenum">
              <a:rPr lang="pt-BR"/>
              <a:pPr/>
              <a:t>13</a:t>
            </a:fld>
            <a:endParaRPr lang="pt-BR"/>
          </a:p>
        </p:txBody>
      </p:sp>
      <p:sp>
        <p:nvSpPr>
          <p:cNvPr id="34817" name="Rectangle 1"/>
          <p:cNvSpPr txBox="1">
            <a:spLocks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18" name="Rectangle 2"/>
          <p:cNvSpPr txBox="1">
            <a:spLocks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t-B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B62FA48-9E43-476B-A530-1DF8F53E384B}" type="slidenum">
              <a:rPr lang="pt-BR"/>
              <a:pPr/>
              <a:t>14</a:t>
            </a:fld>
            <a:endParaRPr lang="pt-BR"/>
          </a:p>
        </p:txBody>
      </p:sp>
      <p:sp>
        <p:nvSpPr>
          <p:cNvPr id="35841" name="Rectangle 1"/>
          <p:cNvSpPr txBox="1">
            <a:spLocks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2" name="Rectangle 2"/>
          <p:cNvSpPr txBox="1">
            <a:spLocks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t-B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A64828B-1219-4907-A535-D485CF2CDBD1}" type="slidenum">
              <a:rPr lang="pt-BR"/>
              <a:pPr/>
              <a:t>15</a:t>
            </a:fld>
            <a:endParaRPr lang="pt-BR"/>
          </a:p>
        </p:txBody>
      </p:sp>
      <p:sp>
        <p:nvSpPr>
          <p:cNvPr id="36865" name="Rectangle 1"/>
          <p:cNvSpPr txBox="1">
            <a:spLocks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6866" name="Rectangle 2"/>
          <p:cNvSpPr txBox="1">
            <a:spLocks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t-B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C6F7FD2-4830-4EC5-BAA2-F45DD3FE5A56}" type="slidenum">
              <a:rPr lang="pt-BR"/>
              <a:pPr/>
              <a:t>16</a:t>
            </a:fld>
            <a:endParaRPr lang="pt-BR"/>
          </a:p>
        </p:txBody>
      </p:sp>
      <p:sp>
        <p:nvSpPr>
          <p:cNvPr id="37889" name="Rectangle 1"/>
          <p:cNvSpPr txBox="1">
            <a:spLocks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0" name="Rectangle 2"/>
          <p:cNvSpPr txBox="1">
            <a:spLocks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t-B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957AB4B-4509-4458-81BB-0962670C668C}" type="slidenum">
              <a:rPr lang="pt-BR"/>
              <a:pPr/>
              <a:t>17</a:t>
            </a:fld>
            <a:endParaRPr lang="pt-BR"/>
          </a:p>
        </p:txBody>
      </p:sp>
      <p:sp>
        <p:nvSpPr>
          <p:cNvPr id="38913" name="Rectangle 1"/>
          <p:cNvSpPr txBox="1">
            <a:spLocks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914" name="Rectangle 2"/>
          <p:cNvSpPr txBox="1">
            <a:spLocks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t-B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5FF121CD-7FD4-4480-A766-9171A4AEB3B1}" type="slidenum">
              <a:rPr lang="pt-BR"/>
              <a:pPr/>
              <a:t>18</a:t>
            </a:fld>
            <a:endParaRPr lang="pt-BR"/>
          </a:p>
        </p:txBody>
      </p:sp>
      <p:sp>
        <p:nvSpPr>
          <p:cNvPr id="39937" name="Text Box 1"/>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fld id="{6F442B41-E598-43FB-BC54-67DEDA627593}" type="slidenum">
              <a:rPr lang="pt-BR" sz="1400">
                <a:solidFill>
                  <a:srgbClr val="FFFFFF"/>
                </a:solidFill>
                <a:ea typeface="Microsoft YaHei" charset="-122"/>
              </a:rPr>
              <a:pPr/>
              <a:t>18</a:t>
            </a:fld>
            <a:endParaRPr lang="pt-BR" sz="1400">
              <a:solidFill>
                <a:srgbClr val="FFFFFF"/>
              </a:solidFill>
              <a:ea typeface="Microsoft YaHei" charset="-122"/>
            </a:endParaRPr>
          </a:p>
        </p:txBody>
      </p:sp>
      <p:sp>
        <p:nvSpPr>
          <p:cNvPr id="39938" name="Rectangle 2"/>
          <p:cNvSpPr txBox="1">
            <a:spLocks noChangeArrowheads="1"/>
          </p:cNvSpPr>
          <p:nvPr>
            <p:ph type="sldImg"/>
          </p:nvPr>
        </p:nvSpPr>
        <p:spPr bwMode="auto">
          <a:xfrm>
            <a:off x="1106488" y="812800"/>
            <a:ext cx="5340350" cy="40036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39" name="Rectangle 3"/>
          <p:cNvSpPr txBox="1">
            <a:spLocks noChangeArrowheads="1"/>
          </p:cNvSpPr>
          <p:nvPr>
            <p:ph type="body" idx="1"/>
          </p:nvPr>
        </p:nvSpPr>
        <p:spPr bwMode="auto">
          <a:xfrm>
            <a:off x="755650" y="5078413"/>
            <a:ext cx="6042025" cy="4805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pt-BR" sz="2000">
              <a:latin typeface="Arial" charset="0"/>
              <a:ea typeface="SimSun"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6"/>
          <p:cNvSpPr>
            <a:spLocks noGrp="1" noChangeArrowheads="1"/>
          </p:cNvSpPr>
          <p:nvPr>
            <p:ph type="sldNum"/>
          </p:nvPr>
        </p:nvSpPr>
        <p:spPr>
          <a:ln/>
        </p:spPr>
        <p:txBody>
          <a:bodyPr/>
          <a:lstStyle/>
          <a:p>
            <a:fld id="{DBFE202F-BAC7-4DD6-9AD1-1655915D3738}" type="slidenum">
              <a:rPr lang="pt-BR"/>
              <a:pPr/>
              <a:t>19</a:t>
            </a:fld>
            <a:endParaRPr lang="pt-BR"/>
          </a:p>
        </p:txBody>
      </p:sp>
      <p:sp>
        <p:nvSpPr>
          <p:cNvPr id="40961" name="Text Box 1"/>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fld id="{C5368D1D-7EAA-41E1-A450-8955CD3C6CCF}" type="slidenum">
              <a:rPr lang="pt-BR" sz="1400">
                <a:solidFill>
                  <a:srgbClr val="FFFFFF"/>
                </a:solidFill>
                <a:ea typeface="Microsoft YaHei" charset="-122"/>
              </a:rPr>
              <a:pPr/>
              <a:t>19</a:t>
            </a:fld>
            <a:endParaRPr lang="pt-BR" sz="1400">
              <a:solidFill>
                <a:srgbClr val="FFFFFF"/>
              </a:solidFill>
              <a:ea typeface="Microsoft YaHei" charset="-122"/>
            </a:endParaRPr>
          </a:p>
        </p:txBody>
      </p:sp>
      <p:sp>
        <p:nvSpPr>
          <p:cNvPr id="40962" name="Rectangle 2"/>
          <p:cNvSpPr>
            <a:spLocks noChangeArrowheads="1"/>
          </p:cNvSpPr>
          <p:nvPr/>
        </p:nvSpPr>
        <p:spPr bwMode="auto">
          <a:xfrm>
            <a:off x="4278313" y="10156825"/>
            <a:ext cx="3276600" cy="530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r">
              <a:lnSpc>
                <a:spcPct val="95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fld id="{FC57B9BF-E20A-4E32-B0B0-FDC14B407878}" type="slidenum">
              <a:rPr lang="pt-BR" sz="1400">
                <a:solidFill>
                  <a:srgbClr val="000000"/>
                </a:solidFill>
                <a:latin typeface="Times New Roman" pitchFamily="16" charset="0"/>
                <a:ea typeface="Microsoft YaHei" charset="-122"/>
              </a:rPr>
              <a:pPr algn="r">
                <a:lnSpc>
                  <a:spcPct val="95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t>19</a:t>
            </a:fld>
            <a:endParaRPr lang="pt-BR" sz="1400">
              <a:solidFill>
                <a:srgbClr val="000000"/>
              </a:solidFill>
              <a:latin typeface="Times New Roman" pitchFamily="16" charset="0"/>
              <a:ea typeface="Microsoft YaHei" charset="-122"/>
            </a:endParaRPr>
          </a:p>
        </p:txBody>
      </p:sp>
      <p:sp>
        <p:nvSpPr>
          <p:cNvPr id="40963" name="Rectangle 3"/>
          <p:cNvSpPr>
            <a:spLocks noChangeArrowheads="1"/>
          </p:cNvSpPr>
          <p:nvPr/>
        </p:nvSpPr>
        <p:spPr bwMode="auto">
          <a:xfrm>
            <a:off x="4281488" y="10155238"/>
            <a:ext cx="3268662" cy="52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r">
              <a:lnSpc>
                <a:spcPct val="100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fld id="{965007CB-769D-4523-8F99-9584D309357E}" type="slidenum">
              <a:rPr lang="pt-BR" sz="1400">
                <a:solidFill>
                  <a:srgbClr val="000000"/>
                </a:solidFill>
                <a:latin typeface="Times New Roman" pitchFamily="16" charset="0"/>
                <a:ea typeface="Microsoft YaHei" charset="-122"/>
              </a:rPr>
              <a:pPr algn="r">
                <a:lnSpc>
                  <a:spcPct val="100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t>19</a:t>
            </a:fld>
            <a:endParaRPr lang="pt-BR" sz="1400">
              <a:solidFill>
                <a:srgbClr val="000000"/>
              </a:solidFill>
              <a:latin typeface="Times New Roman" pitchFamily="16" charset="0"/>
              <a:ea typeface="Microsoft YaHei" charset="-122"/>
            </a:endParaRPr>
          </a:p>
        </p:txBody>
      </p:sp>
      <p:sp>
        <p:nvSpPr>
          <p:cNvPr id="40964" name="Rectangle 4"/>
          <p:cNvSpPr>
            <a:spLocks noChangeArrowheads="1"/>
          </p:cNvSpPr>
          <p:nvPr/>
        </p:nvSpPr>
        <p:spPr bwMode="auto">
          <a:xfrm>
            <a:off x="1260475" y="801688"/>
            <a:ext cx="5035550" cy="400526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t-BR"/>
          </a:p>
        </p:txBody>
      </p:sp>
      <p:sp>
        <p:nvSpPr>
          <p:cNvPr id="40965" name="Rectangle 5"/>
          <p:cNvSpPr txBox="1">
            <a:spLocks noChangeArrowheads="1"/>
          </p:cNvSpPr>
          <p:nvPr>
            <p:ph type="body"/>
          </p:nvPr>
        </p:nvSpPr>
        <p:spPr bwMode="auto">
          <a:xfrm>
            <a:off x="755650" y="5078413"/>
            <a:ext cx="6042025" cy="4805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pt-BR" sz="2000">
              <a:latin typeface="Arial" charset="0"/>
              <a:ea typeface="SimSun"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DD5EA88F-3730-4A9C-929A-CC48DB58D617}" type="slidenum">
              <a:rPr lang="pt-BR"/>
              <a:pPr/>
              <a:t>2</a:t>
            </a:fld>
            <a:endParaRPr lang="pt-BR"/>
          </a:p>
        </p:txBody>
      </p:sp>
      <p:sp>
        <p:nvSpPr>
          <p:cNvPr id="23553" name="Text Box 1"/>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fld id="{C1AF3405-4A95-4136-BF1B-0D86A50EC366}" type="slidenum">
              <a:rPr lang="pt-BR" sz="1400">
                <a:solidFill>
                  <a:srgbClr val="FFFFFF"/>
                </a:solidFill>
                <a:ea typeface="Microsoft YaHei" charset="-122"/>
              </a:rPr>
              <a:pPr/>
              <a:t>2</a:t>
            </a:fld>
            <a:endParaRPr lang="pt-BR" sz="1400">
              <a:solidFill>
                <a:srgbClr val="FFFFFF"/>
              </a:solidFill>
              <a:ea typeface="Microsoft YaHei" charset="-122"/>
            </a:endParaRPr>
          </a:p>
        </p:txBody>
      </p:sp>
      <p:sp>
        <p:nvSpPr>
          <p:cNvPr id="23554" name="Rectangle 2"/>
          <p:cNvSpPr txBox="1">
            <a:spLocks noChangeArrowheads="1"/>
          </p:cNvSpPr>
          <p:nvPr>
            <p:ph type="sldImg"/>
          </p:nvPr>
        </p:nvSpPr>
        <p:spPr bwMode="auto">
          <a:xfrm>
            <a:off x="1106488" y="812800"/>
            <a:ext cx="5340350" cy="40036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5" name="Rectangle 3"/>
          <p:cNvSpPr txBox="1">
            <a:spLocks noChangeArrowheads="1"/>
          </p:cNvSpPr>
          <p:nvPr>
            <p:ph type="body" idx="1"/>
          </p:nvPr>
        </p:nvSpPr>
        <p:spPr bwMode="auto">
          <a:xfrm>
            <a:off x="755650" y="5078413"/>
            <a:ext cx="6042025" cy="4805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pt-BR" sz="2000">
              <a:latin typeface="Arial" charset="0"/>
              <a:ea typeface="SimSun"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4EC9035-40F9-4E93-B352-F819C98DCDA8}" type="slidenum">
              <a:rPr lang="pt-BR"/>
              <a:pPr/>
              <a:t>3</a:t>
            </a:fld>
            <a:endParaRPr lang="pt-BR"/>
          </a:p>
        </p:txBody>
      </p:sp>
      <p:sp>
        <p:nvSpPr>
          <p:cNvPr id="24577" name="Rectangle 1"/>
          <p:cNvSpPr txBox="1">
            <a:spLocks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4578" name="Rectangle 2"/>
          <p:cNvSpPr txBox="1">
            <a:spLocks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t-B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97217AF3-7D57-443E-BD2F-0B9334332EA3}" type="slidenum">
              <a:rPr lang="pt-BR"/>
              <a:pPr/>
              <a:t>4</a:t>
            </a:fld>
            <a:endParaRPr lang="pt-BR"/>
          </a:p>
        </p:txBody>
      </p:sp>
      <p:sp>
        <p:nvSpPr>
          <p:cNvPr id="25601" name="Text Box 1"/>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fld id="{D57332C4-6D9D-4DF2-A5C8-4C096CEF3AB2}" type="slidenum">
              <a:rPr lang="pt-BR">
                <a:solidFill>
                  <a:srgbClr val="FFFFFF"/>
                </a:solidFill>
                <a:ea typeface="Microsoft YaHei" charset="-122"/>
              </a:rPr>
              <a:pPr/>
              <a:t>4</a:t>
            </a:fld>
            <a:endParaRPr lang="pt-BR">
              <a:solidFill>
                <a:srgbClr val="FFFFFF"/>
              </a:solidFill>
              <a:ea typeface="Microsoft YaHei" charset="-122"/>
            </a:endParaRPr>
          </a:p>
        </p:txBody>
      </p:sp>
      <p:sp>
        <p:nvSpPr>
          <p:cNvPr id="25602" name="Rectangle 2"/>
          <p:cNvSpPr txBox="1">
            <a:spLocks noChangeArrowheads="1"/>
          </p:cNvSpPr>
          <p:nvPr>
            <p:ph type="sldImg"/>
          </p:nvPr>
        </p:nvSpPr>
        <p:spPr bwMode="auto">
          <a:xfrm>
            <a:off x="1106488" y="812800"/>
            <a:ext cx="5340350" cy="40036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3" name="Rectangle 3"/>
          <p:cNvSpPr txBox="1">
            <a:spLocks noChangeArrowheads="1"/>
          </p:cNvSpPr>
          <p:nvPr>
            <p:ph type="body" idx="1"/>
          </p:nvPr>
        </p:nvSpPr>
        <p:spPr bwMode="auto">
          <a:xfrm>
            <a:off x="755650" y="5078413"/>
            <a:ext cx="6042025" cy="4805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pt-BR" sz="2000">
              <a:latin typeface="Arial" charset="0"/>
              <a:ea typeface="SimSun"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D78FF9E3-5D9B-4526-9D32-E2D80C1D7ABA}" type="slidenum">
              <a:rPr lang="pt-BR"/>
              <a:pPr/>
              <a:t>5</a:t>
            </a:fld>
            <a:endParaRPr lang="pt-BR"/>
          </a:p>
        </p:txBody>
      </p:sp>
      <p:sp>
        <p:nvSpPr>
          <p:cNvPr id="26625" name="Text Box 1"/>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fld id="{32F71640-E793-4A50-9F01-46BDCE8E12C0}" type="slidenum">
              <a:rPr lang="pt-BR">
                <a:solidFill>
                  <a:srgbClr val="FFFFFF"/>
                </a:solidFill>
                <a:ea typeface="Microsoft YaHei" charset="-122"/>
              </a:rPr>
              <a:pPr/>
              <a:t>5</a:t>
            </a:fld>
            <a:endParaRPr lang="pt-BR">
              <a:solidFill>
                <a:srgbClr val="FFFFFF"/>
              </a:solidFill>
              <a:ea typeface="Microsoft YaHei" charset="-122"/>
            </a:endParaRPr>
          </a:p>
        </p:txBody>
      </p:sp>
      <p:sp>
        <p:nvSpPr>
          <p:cNvPr id="26626" name="Rectangle 2"/>
          <p:cNvSpPr txBox="1">
            <a:spLocks noChangeArrowheads="1"/>
          </p:cNvSpPr>
          <p:nvPr>
            <p:ph type="sldImg"/>
          </p:nvPr>
        </p:nvSpPr>
        <p:spPr bwMode="auto">
          <a:xfrm>
            <a:off x="1106488" y="812800"/>
            <a:ext cx="5340350" cy="40036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6627" name="Rectangle 3"/>
          <p:cNvSpPr txBox="1">
            <a:spLocks noChangeArrowheads="1"/>
          </p:cNvSpPr>
          <p:nvPr>
            <p:ph type="body" idx="1"/>
          </p:nvPr>
        </p:nvSpPr>
        <p:spPr bwMode="auto">
          <a:xfrm>
            <a:off x="755650" y="5078413"/>
            <a:ext cx="6042025" cy="4805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pt-BR" sz="2000">
              <a:latin typeface="Arial" charset="0"/>
              <a:ea typeface="SimSun"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1F081010-19F1-4C38-AEF5-EF500D9B6629}" type="slidenum">
              <a:rPr lang="pt-BR"/>
              <a:pPr/>
              <a:t>6</a:t>
            </a:fld>
            <a:endParaRPr lang="pt-BR"/>
          </a:p>
        </p:txBody>
      </p:sp>
      <p:sp>
        <p:nvSpPr>
          <p:cNvPr id="27649" name="Text Box 1"/>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fld id="{432CDD67-B791-44F9-A226-CE28E76E7C2E}" type="slidenum">
              <a:rPr lang="pt-BR">
                <a:solidFill>
                  <a:srgbClr val="FFFFFF"/>
                </a:solidFill>
                <a:ea typeface="Microsoft YaHei" charset="-122"/>
              </a:rPr>
              <a:pPr/>
              <a:t>6</a:t>
            </a:fld>
            <a:endParaRPr lang="pt-BR">
              <a:solidFill>
                <a:srgbClr val="FFFFFF"/>
              </a:solidFill>
              <a:ea typeface="Microsoft YaHei" charset="-122"/>
            </a:endParaRPr>
          </a:p>
        </p:txBody>
      </p:sp>
      <p:sp>
        <p:nvSpPr>
          <p:cNvPr id="27650" name="Rectangle 2"/>
          <p:cNvSpPr txBox="1">
            <a:spLocks noChangeArrowheads="1"/>
          </p:cNvSpPr>
          <p:nvPr>
            <p:ph type="sldImg"/>
          </p:nvPr>
        </p:nvSpPr>
        <p:spPr bwMode="auto">
          <a:xfrm>
            <a:off x="1106488" y="812800"/>
            <a:ext cx="5340350" cy="40036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651" name="Rectangle 3"/>
          <p:cNvSpPr txBox="1">
            <a:spLocks noChangeArrowheads="1"/>
          </p:cNvSpPr>
          <p:nvPr>
            <p:ph type="body" idx="1"/>
          </p:nvPr>
        </p:nvSpPr>
        <p:spPr bwMode="auto">
          <a:xfrm>
            <a:off x="755650" y="5078413"/>
            <a:ext cx="6042025" cy="4805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pt-BR" sz="2000">
              <a:latin typeface="Arial" charset="0"/>
              <a:ea typeface="SimSun"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24C3C551-1E15-4300-83FC-32E60B658C98}" type="slidenum">
              <a:rPr lang="pt-BR"/>
              <a:pPr/>
              <a:t>7</a:t>
            </a:fld>
            <a:endParaRPr lang="pt-BR"/>
          </a:p>
        </p:txBody>
      </p:sp>
      <p:sp>
        <p:nvSpPr>
          <p:cNvPr id="28673" name="Text Box 1"/>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fld id="{524B1B80-6C1F-4781-B3FA-8D6F3EFC4BB1}" type="slidenum">
              <a:rPr lang="pt-BR">
                <a:solidFill>
                  <a:srgbClr val="FFFFFF"/>
                </a:solidFill>
                <a:ea typeface="Microsoft YaHei" charset="-122"/>
              </a:rPr>
              <a:pPr/>
              <a:t>7</a:t>
            </a:fld>
            <a:endParaRPr lang="pt-BR">
              <a:solidFill>
                <a:srgbClr val="FFFFFF"/>
              </a:solidFill>
              <a:ea typeface="Microsoft YaHei" charset="-122"/>
            </a:endParaRPr>
          </a:p>
        </p:txBody>
      </p:sp>
      <p:sp>
        <p:nvSpPr>
          <p:cNvPr id="28674" name="Rectangle 2"/>
          <p:cNvSpPr txBox="1">
            <a:spLocks noChangeArrowheads="1"/>
          </p:cNvSpPr>
          <p:nvPr>
            <p:ph type="sldImg"/>
          </p:nvPr>
        </p:nvSpPr>
        <p:spPr bwMode="auto">
          <a:xfrm>
            <a:off x="1106488" y="812800"/>
            <a:ext cx="5340350" cy="40036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5" name="Rectangle 3"/>
          <p:cNvSpPr txBox="1">
            <a:spLocks noChangeArrowheads="1"/>
          </p:cNvSpPr>
          <p:nvPr>
            <p:ph type="body" idx="1"/>
          </p:nvPr>
        </p:nvSpPr>
        <p:spPr bwMode="auto">
          <a:xfrm>
            <a:off x="755650" y="5078413"/>
            <a:ext cx="6042025" cy="4805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pt-BR" sz="2000">
              <a:latin typeface="Arial" charset="0"/>
              <a:ea typeface="SimSun"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09C066F3-6268-4A84-A2D9-2E3E842B2D4C}" type="slidenum">
              <a:rPr lang="pt-BR"/>
              <a:pPr/>
              <a:t>8</a:t>
            </a:fld>
            <a:endParaRPr lang="pt-BR"/>
          </a:p>
        </p:txBody>
      </p:sp>
      <p:sp>
        <p:nvSpPr>
          <p:cNvPr id="29697" name="Text Box 1"/>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fld id="{420A81EC-5795-40B6-B430-6B0BDCD4DDEF}" type="slidenum">
              <a:rPr lang="pt-BR">
                <a:solidFill>
                  <a:srgbClr val="FFFFFF"/>
                </a:solidFill>
                <a:ea typeface="Microsoft YaHei" charset="-122"/>
              </a:rPr>
              <a:pPr/>
              <a:t>8</a:t>
            </a:fld>
            <a:endParaRPr lang="pt-BR">
              <a:solidFill>
                <a:srgbClr val="FFFFFF"/>
              </a:solidFill>
              <a:ea typeface="Microsoft YaHei" charset="-122"/>
            </a:endParaRPr>
          </a:p>
        </p:txBody>
      </p:sp>
      <p:sp>
        <p:nvSpPr>
          <p:cNvPr id="29698" name="Rectangle 2"/>
          <p:cNvSpPr txBox="1">
            <a:spLocks noChangeArrowheads="1"/>
          </p:cNvSpPr>
          <p:nvPr>
            <p:ph type="sldImg"/>
          </p:nvPr>
        </p:nvSpPr>
        <p:spPr bwMode="auto">
          <a:xfrm>
            <a:off x="1106488" y="812800"/>
            <a:ext cx="5340350" cy="40036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699" name="Rectangle 3"/>
          <p:cNvSpPr txBox="1">
            <a:spLocks noChangeArrowheads="1"/>
          </p:cNvSpPr>
          <p:nvPr>
            <p:ph type="body" idx="1"/>
          </p:nvPr>
        </p:nvSpPr>
        <p:spPr bwMode="auto">
          <a:xfrm>
            <a:off x="755650" y="5078413"/>
            <a:ext cx="6042025" cy="4805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pt-BR" sz="2000">
              <a:latin typeface="Arial" charset="0"/>
              <a:ea typeface="SimSun"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F0A1246C-B4C8-44A6-A718-02E3F028270C}" type="slidenum">
              <a:rPr lang="pt-BR"/>
              <a:pPr/>
              <a:t>9</a:t>
            </a:fld>
            <a:endParaRPr lang="pt-BR"/>
          </a:p>
        </p:txBody>
      </p:sp>
      <p:sp>
        <p:nvSpPr>
          <p:cNvPr id="30721" name="Text Box 1"/>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fld id="{9DB62045-347D-4BF3-9C47-A110D8512782}" type="slidenum">
              <a:rPr lang="pt-BR">
                <a:solidFill>
                  <a:srgbClr val="FFFFFF"/>
                </a:solidFill>
                <a:ea typeface="Microsoft YaHei" charset="-122"/>
              </a:rPr>
              <a:pPr/>
              <a:t>9</a:t>
            </a:fld>
            <a:endParaRPr lang="pt-BR">
              <a:solidFill>
                <a:srgbClr val="FFFFFF"/>
              </a:solidFill>
              <a:ea typeface="Microsoft YaHei" charset="-122"/>
            </a:endParaRPr>
          </a:p>
        </p:txBody>
      </p:sp>
      <p:sp>
        <p:nvSpPr>
          <p:cNvPr id="30722" name="Rectangle 2"/>
          <p:cNvSpPr txBox="1">
            <a:spLocks noChangeArrowheads="1"/>
          </p:cNvSpPr>
          <p:nvPr>
            <p:ph type="sldImg"/>
          </p:nvPr>
        </p:nvSpPr>
        <p:spPr bwMode="auto">
          <a:xfrm>
            <a:off x="1106488" y="812800"/>
            <a:ext cx="5340350" cy="40036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3" name="Rectangle 3"/>
          <p:cNvSpPr txBox="1">
            <a:spLocks noChangeArrowheads="1"/>
          </p:cNvSpPr>
          <p:nvPr>
            <p:ph type="body" idx="1"/>
          </p:nvPr>
        </p:nvSpPr>
        <p:spPr bwMode="auto">
          <a:xfrm>
            <a:off x="755650" y="5078413"/>
            <a:ext cx="6042025" cy="4805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1pPr>
            <a:lvl2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2pPr>
            <a:lvl3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3pPr>
            <a:lvl4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4pPr>
            <a:lvl5pPr>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5pPr>
            <a:lvl6pPr marL="25146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6pPr>
            <a:lvl7pPr marL="29718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7pPr>
            <a:lvl8pPr marL="34290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8pPr>
            <a:lvl9pPr marL="3886200" indent="-228600" defTabSz="449263" eaLnBrk="0" fontAlgn="base" hangingPunct="0">
              <a:spcBef>
                <a:spcPct val="3000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1200">
                <a:solidFill>
                  <a:srgbClr val="000000"/>
                </a:solidFill>
                <a:latin typeface="Times New Roman" pitchFamily="16" charset="0"/>
              </a:defRPr>
            </a:lvl9pPr>
          </a:lstStyle>
          <a:p>
            <a:pPr eaLnBrk="1">
              <a:spcBef>
                <a:spcPct val="0"/>
              </a:spcBef>
            </a:pPr>
            <a:endParaRPr lang="pt-BR" sz="2000">
              <a:latin typeface="Arial" charset="0"/>
              <a:ea typeface="SimSun"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755650" y="2347913"/>
            <a:ext cx="8569325" cy="1620837"/>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
        <p:nvSpPr>
          <p:cNvPr id="4" name="Espaço Reservado para Número de Slide 3"/>
          <p:cNvSpPr>
            <a:spLocks noGrp="1"/>
          </p:cNvSpPr>
          <p:nvPr>
            <p:ph type="sldNum" idx="10"/>
          </p:nvPr>
        </p:nvSpPr>
        <p:spPr/>
        <p:txBody>
          <a:bodyPr/>
          <a:lstStyle>
            <a:lvl1pPr>
              <a:defRPr/>
            </a:lvl1pPr>
          </a:lstStyle>
          <a:p>
            <a:fld id="{11E51C95-7C8E-4EAB-AA9D-599F7E77788E}" type="slidenum">
              <a:rPr lang="pt-BR"/>
              <a:pPr/>
              <a:t>‹nº›</a:t>
            </a:fld>
            <a:endParaRPr lang="pt-BR"/>
          </a:p>
        </p:txBody>
      </p:sp>
    </p:spTree>
    <p:extLst>
      <p:ext uri="{BB962C8B-B14F-4D97-AF65-F5344CB8AC3E}">
        <p14:creationId xmlns:p14="http://schemas.microsoft.com/office/powerpoint/2010/main" val="454422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Número de Slide 3"/>
          <p:cNvSpPr>
            <a:spLocks noGrp="1"/>
          </p:cNvSpPr>
          <p:nvPr>
            <p:ph type="sldNum" idx="10"/>
          </p:nvPr>
        </p:nvSpPr>
        <p:spPr/>
        <p:txBody>
          <a:bodyPr/>
          <a:lstStyle>
            <a:lvl1pPr>
              <a:defRPr/>
            </a:lvl1pPr>
          </a:lstStyle>
          <a:p>
            <a:fld id="{00BBA32A-FE1D-44B2-AC66-EFA5ADC462BC}" type="slidenum">
              <a:rPr lang="pt-BR"/>
              <a:pPr/>
              <a:t>‹nº›</a:t>
            </a:fld>
            <a:endParaRPr lang="pt-BR"/>
          </a:p>
        </p:txBody>
      </p:sp>
    </p:spTree>
    <p:extLst>
      <p:ext uri="{BB962C8B-B14F-4D97-AF65-F5344CB8AC3E}">
        <p14:creationId xmlns:p14="http://schemas.microsoft.com/office/powerpoint/2010/main" val="774011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7307263" y="301625"/>
            <a:ext cx="2266950" cy="645477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503238" y="301625"/>
            <a:ext cx="6651625" cy="645477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Número de Slide 3"/>
          <p:cNvSpPr>
            <a:spLocks noGrp="1"/>
          </p:cNvSpPr>
          <p:nvPr>
            <p:ph type="sldNum" idx="10"/>
          </p:nvPr>
        </p:nvSpPr>
        <p:spPr/>
        <p:txBody>
          <a:bodyPr/>
          <a:lstStyle>
            <a:lvl1pPr>
              <a:defRPr/>
            </a:lvl1pPr>
          </a:lstStyle>
          <a:p>
            <a:fld id="{06EDADD2-AA79-4F7A-BC9A-50B90A4F4B18}" type="slidenum">
              <a:rPr lang="pt-BR"/>
              <a:pPr/>
              <a:t>‹nº›</a:t>
            </a:fld>
            <a:endParaRPr lang="pt-BR"/>
          </a:p>
        </p:txBody>
      </p:sp>
    </p:spTree>
    <p:extLst>
      <p:ext uri="{BB962C8B-B14F-4D97-AF65-F5344CB8AC3E}">
        <p14:creationId xmlns:p14="http://schemas.microsoft.com/office/powerpoint/2010/main" val="422456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Número de Slide 3"/>
          <p:cNvSpPr>
            <a:spLocks noGrp="1"/>
          </p:cNvSpPr>
          <p:nvPr>
            <p:ph type="sldNum" idx="10"/>
          </p:nvPr>
        </p:nvSpPr>
        <p:spPr/>
        <p:txBody>
          <a:bodyPr/>
          <a:lstStyle>
            <a:lvl1pPr>
              <a:defRPr/>
            </a:lvl1pPr>
          </a:lstStyle>
          <a:p>
            <a:fld id="{E9996478-BF86-406B-A1C5-E067459048F6}" type="slidenum">
              <a:rPr lang="pt-BR"/>
              <a:pPr/>
              <a:t>‹nº›</a:t>
            </a:fld>
            <a:endParaRPr lang="pt-BR"/>
          </a:p>
        </p:txBody>
      </p:sp>
    </p:spTree>
    <p:extLst>
      <p:ext uri="{BB962C8B-B14F-4D97-AF65-F5344CB8AC3E}">
        <p14:creationId xmlns:p14="http://schemas.microsoft.com/office/powerpoint/2010/main" val="2327525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96925" y="4857750"/>
            <a:ext cx="8567738" cy="15017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 texto mestre</a:t>
            </a:r>
          </a:p>
        </p:txBody>
      </p:sp>
      <p:sp>
        <p:nvSpPr>
          <p:cNvPr id="4" name="Espaço Reservado para Número de Slide 3"/>
          <p:cNvSpPr>
            <a:spLocks noGrp="1"/>
          </p:cNvSpPr>
          <p:nvPr>
            <p:ph type="sldNum" idx="10"/>
          </p:nvPr>
        </p:nvSpPr>
        <p:spPr/>
        <p:txBody>
          <a:bodyPr/>
          <a:lstStyle>
            <a:lvl1pPr>
              <a:defRPr/>
            </a:lvl1pPr>
          </a:lstStyle>
          <a:p>
            <a:fld id="{5F1121E3-5732-4C92-91F6-7F5B374C7297}" type="slidenum">
              <a:rPr lang="pt-BR"/>
              <a:pPr/>
              <a:t>‹nº›</a:t>
            </a:fld>
            <a:endParaRPr lang="pt-BR"/>
          </a:p>
        </p:txBody>
      </p:sp>
    </p:spTree>
    <p:extLst>
      <p:ext uri="{BB962C8B-B14F-4D97-AF65-F5344CB8AC3E}">
        <p14:creationId xmlns:p14="http://schemas.microsoft.com/office/powerpoint/2010/main" val="2519352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503238" y="1768475"/>
            <a:ext cx="4459287"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114925" y="1768475"/>
            <a:ext cx="4459288"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Número de Slide 4"/>
          <p:cNvSpPr>
            <a:spLocks noGrp="1"/>
          </p:cNvSpPr>
          <p:nvPr>
            <p:ph type="sldNum" idx="10"/>
          </p:nvPr>
        </p:nvSpPr>
        <p:spPr/>
        <p:txBody>
          <a:bodyPr/>
          <a:lstStyle>
            <a:lvl1pPr>
              <a:defRPr/>
            </a:lvl1pPr>
          </a:lstStyle>
          <a:p>
            <a:fld id="{4BD48189-5C87-4A89-95C6-896C04208A53}" type="slidenum">
              <a:rPr lang="pt-BR"/>
              <a:pPr/>
              <a:t>‹nº›</a:t>
            </a:fld>
            <a:endParaRPr lang="pt-BR"/>
          </a:p>
        </p:txBody>
      </p:sp>
    </p:spTree>
    <p:extLst>
      <p:ext uri="{BB962C8B-B14F-4D97-AF65-F5344CB8AC3E}">
        <p14:creationId xmlns:p14="http://schemas.microsoft.com/office/powerpoint/2010/main" val="3034515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504825" y="303213"/>
            <a:ext cx="9072563" cy="1258887"/>
          </a:xfr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Número de Slide 6"/>
          <p:cNvSpPr>
            <a:spLocks noGrp="1"/>
          </p:cNvSpPr>
          <p:nvPr>
            <p:ph type="sldNum" idx="10"/>
          </p:nvPr>
        </p:nvSpPr>
        <p:spPr/>
        <p:txBody>
          <a:bodyPr/>
          <a:lstStyle>
            <a:lvl1pPr>
              <a:defRPr/>
            </a:lvl1pPr>
          </a:lstStyle>
          <a:p>
            <a:fld id="{7555329E-F787-425F-B07A-55CDA53C0EF8}" type="slidenum">
              <a:rPr lang="pt-BR"/>
              <a:pPr/>
              <a:t>‹nº›</a:t>
            </a:fld>
            <a:endParaRPr lang="pt-BR"/>
          </a:p>
        </p:txBody>
      </p:sp>
    </p:spTree>
    <p:extLst>
      <p:ext uri="{BB962C8B-B14F-4D97-AF65-F5344CB8AC3E}">
        <p14:creationId xmlns:p14="http://schemas.microsoft.com/office/powerpoint/2010/main" val="3582535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Número de Slide 2"/>
          <p:cNvSpPr>
            <a:spLocks noGrp="1"/>
          </p:cNvSpPr>
          <p:nvPr>
            <p:ph type="sldNum" idx="10"/>
          </p:nvPr>
        </p:nvSpPr>
        <p:spPr/>
        <p:txBody>
          <a:bodyPr/>
          <a:lstStyle>
            <a:lvl1pPr>
              <a:defRPr/>
            </a:lvl1pPr>
          </a:lstStyle>
          <a:p>
            <a:fld id="{E5FDC19C-32A4-4D9D-AED8-A038409DED41}" type="slidenum">
              <a:rPr lang="pt-BR"/>
              <a:pPr/>
              <a:t>‹nº›</a:t>
            </a:fld>
            <a:endParaRPr lang="pt-BR"/>
          </a:p>
        </p:txBody>
      </p:sp>
    </p:spTree>
    <p:extLst>
      <p:ext uri="{BB962C8B-B14F-4D97-AF65-F5344CB8AC3E}">
        <p14:creationId xmlns:p14="http://schemas.microsoft.com/office/powerpoint/2010/main" val="550173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Número de Slide 1"/>
          <p:cNvSpPr>
            <a:spLocks noGrp="1"/>
          </p:cNvSpPr>
          <p:nvPr>
            <p:ph type="sldNum" idx="10"/>
          </p:nvPr>
        </p:nvSpPr>
        <p:spPr/>
        <p:txBody>
          <a:bodyPr/>
          <a:lstStyle>
            <a:lvl1pPr>
              <a:defRPr/>
            </a:lvl1pPr>
          </a:lstStyle>
          <a:p>
            <a:fld id="{11AAE559-E810-4B99-8A37-602A0E2F49B2}" type="slidenum">
              <a:rPr lang="pt-BR"/>
              <a:pPr/>
              <a:t>‹nº›</a:t>
            </a:fld>
            <a:endParaRPr lang="pt-BR"/>
          </a:p>
        </p:txBody>
      </p:sp>
    </p:spTree>
    <p:extLst>
      <p:ext uri="{BB962C8B-B14F-4D97-AF65-F5344CB8AC3E}">
        <p14:creationId xmlns:p14="http://schemas.microsoft.com/office/powerpoint/2010/main" val="3676625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04825" y="301625"/>
            <a:ext cx="3316288" cy="1279525"/>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Número de Slide 4"/>
          <p:cNvSpPr>
            <a:spLocks noGrp="1"/>
          </p:cNvSpPr>
          <p:nvPr>
            <p:ph type="sldNum" idx="10"/>
          </p:nvPr>
        </p:nvSpPr>
        <p:spPr/>
        <p:txBody>
          <a:bodyPr/>
          <a:lstStyle>
            <a:lvl1pPr>
              <a:defRPr/>
            </a:lvl1pPr>
          </a:lstStyle>
          <a:p>
            <a:fld id="{428B532F-BC0A-405C-9511-ED12CD4A381D}" type="slidenum">
              <a:rPr lang="pt-BR"/>
              <a:pPr/>
              <a:t>‹nº›</a:t>
            </a:fld>
            <a:endParaRPr lang="pt-BR"/>
          </a:p>
        </p:txBody>
      </p:sp>
    </p:spTree>
    <p:extLst>
      <p:ext uri="{BB962C8B-B14F-4D97-AF65-F5344CB8AC3E}">
        <p14:creationId xmlns:p14="http://schemas.microsoft.com/office/powerpoint/2010/main" val="4265320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976438" y="5291138"/>
            <a:ext cx="6048375" cy="625475"/>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Número de Slide 4"/>
          <p:cNvSpPr>
            <a:spLocks noGrp="1"/>
          </p:cNvSpPr>
          <p:nvPr>
            <p:ph type="sldNum" idx="10"/>
          </p:nvPr>
        </p:nvSpPr>
        <p:spPr/>
        <p:txBody>
          <a:bodyPr/>
          <a:lstStyle>
            <a:lvl1pPr>
              <a:defRPr/>
            </a:lvl1pPr>
          </a:lstStyle>
          <a:p>
            <a:fld id="{24BAD78C-4347-4101-9C92-92802D6720D0}" type="slidenum">
              <a:rPr lang="pt-BR"/>
              <a:pPr/>
              <a:t>‹nº›</a:t>
            </a:fld>
            <a:endParaRPr lang="pt-BR"/>
          </a:p>
        </p:txBody>
      </p:sp>
    </p:spTree>
    <p:extLst>
      <p:ext uri="{BB962C8B-B14F-4D97-AF65-F5344CB8AC3E}">
        <p14:creationId xmlns:p14="http://schemas.microsoft.com/office/powerpoint/2010/main" val="2810857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03238" y="6886575"/>
            <a:ext cx="2343150" cy="515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t-BR"/>
          </a:p>
        </p:txBody>
      </p:sp>
      <p:sp>
        <p:nvSpPr>
          <p:cNvPr id="1026" name="Rectangle 2"/>
          <p:cNvSpPr>
            <a:spLocks noChangeArrowheads="1"/>
          </p:cNvSpPr>
          <p:nvPr/>
        </p:nvSpPr>
        <p:spPr bwMode="auto">
          <a:xfrm>
            <a:off x="3448050" y="6886575"/>
            <a:ext cx="3190875" cy="515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t-BR"/>
          </a:p>
        </p:txBody>
      </p:sp>
      <p:sp>
        <p:nvSpPr>
          <p:cNvPr id="1027" name="Rectangle 3"/>
          <p:cNvSpPr>
            <a:spLocks noGrp="1" noChangeArrowheads="1"/>
          </p:cNvSpPr>
          <p:nvPr>
            <p:ph type="sldNum"/>
          </p:nvPr>
        </p:nvSpPr>
        <p:spPr bwMode="auto">
          <a:xfrm>
            <a:off x="7227888" y="6886575"/>
            <a:ext cx="2338387" cy="511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tabLst>
                <a:tab pos="723900" algn="l"/>
                <a:tab pos="1447800" algn="l"/>
                <a:tab pos="2171700" algn="l"/>
              </a:tabLst>
              <a:defRPr>
                <a:solidFill>
                  <a:srgbClr val="000000"/>
                </a:solidFill>
              </a:defRPr>
            </a:lvl1pPr>
          </a:lstStyle>
          <a:p>
            <a:fld id="{B30680CF-8314-43F4-A50E-0154E78FD4DF}" type="slidenum">
              <a:rPr lang="pt-BR"/>
              <a:pPr/>
              <a:t>‹nº›</a:t>
            </a:fld>
            <a:endParaRPr lang="pt-BR"/>
          </a:p>
        </p:txBody>
      </p:sp>
      <p:sp>
        <p:nvSpPr>
          <p:cNvPr id="1028" name="Rectangle 4"/>
          <p:cNvSpPr>
            <a:spLocks noGrp="1" noChangeArrowheads="1"/>
          </p:cNvSpPr>
          <p:nvPr>
            <p:ph type="title"/>
          </p:nvPr>
        </p:nvSpPr>
        <p:spPr bwMode="auto">
          <a:xfrm>
            <a:off x="503238" y="301625"/>
            <a:ext cx="9070975"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smtClean="0"/>
              <a:t>Clique para editar o formato do texto do título</a:t>
            </a:r>
          </a:p>
        </p:txBody>
      </p:sp>
      <p:sp>
        <p:nvSpPr>
          <p:cNvPr id="1029" name="Rectangle 5"/>
          <p:cNvSpPr>
            <a:spLocks noGrp="1" noChangeArrowheads="1"/>
          </p:cNvSpPr>
          <p:nvPr>
            <p:ph type="body" idx="1"/>
          </p:nvPr>
        </p:nvSpPr>
        <p:spPr bwMode="auto">
          <a:xfrm>
            <a:off x="503238" y="1768475"/>
            <a:ext cx="9070975" cy="4987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52416" rIns="0" bIns="0" numCol="1" anchor="t" anchorCtr="0" compatLnSpc="1">
            <a:prstTxWarp prst="textNoShape">
              <a:avLst/>
            </a:prstTxWarp>
          </a:bodyPr>
          <a:lstStyle/>
          <a:p>
            <a:pPr lvl="0"/>
            <a:r>
              <a:rPr lang="en-GB" smtClean="0"/>
              <a:t>Clique para editar o formato do texto da estrutura de tópicos</a:t>
            </a:r>
          </a:p>
          <a:p>
            <a:pPr lvl="1"/>
            <a:r>
              <a:rPr lang="en-GB" smtClean="0"/>
              <a:t>2º Nível da estrutura de tópicos</a:t>
            </a:r>
          </a:p>
          <a:p>
            <a:pPr lvl="2"/>
            <a:r>
              <a:rPr lang="en-GB" smtClean="0"/>
              <a:t>3º Nível da estrutura de tópicos</a:t>
            </a:r>
          </a:p>
          <a:p>
            <a:pPr lvl="3"/>
            <a:r>
              <a:rPr lang="en-GB" smtClean="0"/>
              <a:t>4º Nível da estrutura de tópicos</a:t>
            </a:r>
          </a:p>
          <a:p>
            <a:pPr lvl="4"/>
            <a:r>
              <a:rPr lang="en-GB" smtClean="0"/>
              <a:t>5º Nível da estrutura de tópicos</a:t>
            </a:r>
          </a:p>
          <a:p>
            <a:pPr lvl="4"/>
            <a:r>
              <a:rPr lang="en-GB" smtClean="0"/>
              <a:t>6º Nível da estrutura de tópicos</a:t>
            </a:r>
          </a:p>
          <a:p>
            <a:pPr lvl="4"/>
            <a:r>
              <a:rPr lang="en-GB" smtClean="0"/>
              <a:t>7º Nível da estrutura de tópicos</a:t>
            </a:r>
          </a:p>
          <a:p>
            <a:pPr lvl="4"/>
            <a:r>
              <a:rPr lang="en-GB" smtClean="0"/>
              <a:t>8º Nível da estrutura de tópicos</a:t>
            </a:r>
          </a:p>
          <a:p>
            <a:pPr lvl="4"/>
            <a:r>
              <a:rPr lang="en-GB" smtClean="0"/>
              <a:t>9º Nível da estrutura de tópicos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mj-lt"/>
          <a:ea typeface="+mj-ea"/>
          <a:cs typeface="+mj-cs"/>
        </a:defRPr>
      </a:lvl1pPr>
      <a:lvl2pPr marL="742950" indent="-285750"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Arial" charset="0"/>
          <a:ea typeface="Microsoft YaHei" charset="-122"/>
        </a:defRPr>
      </a:lvl2pPr>
      <a:lvl3pPr marL="1143000" indent="-228600"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Arial" charset="0"/>
          <a:ea typeface="Microsoft YaHei" charset="-122"/>
        </a:defRPr>
      </a:lvl3pPr>
      <a:lvl4pPr marL="1600200" indent="-228600"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Arial" charset="0"/>
          <a:ea typeface="Microsoft YaHei" charset="-122"/>
        </a:defRPr>
      </a:lvl4pPr>
      <a:lvl5pPr marL="2057400" indent="-228600"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Arial" charset="0"/>
          <a:ea typeface="Microsoft YaHei" charset="-122"/>
        </a:defRPr>
      </a:lvl5pPr>
      <a:lvl6pPr marL="2514600" indent="-228600"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Arial" charset="0"/>
          <a:ea typeface="Microsoft YaHei" charset="-122"/>
        </a:defRPr>
      </a:lvl6pPr>
      <a:lvl7pPr marL="2971800" indent="-228600"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Arial" charset="0"/>
          <a:ea typeface="Microsoft YaHei" charset="-122"/>
        </a:defRPr>
      </a:lvl7pPr>
      <a:lvl8pPr marL="3429000" indent="-228600"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Arial" charset="0"/>
          <a:ea typeface="Microsoft YaHei" charset="-122"/>
        </a:defRPr>
      </a:lvl8pPr>
      <a:lvl9pPr marL="3886200" indent="-228600"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Arial" charset="0"/>
          <a:ea typeface="Microsoft YaHei" charset="-122"/>
        </a:defRPr>
      </a:lvl9pPr>
    </p:titleStyle>
    <p:bodyStyle>
      <a:lvl1pPr marL="342900" indent="-342900" algn="l" defTabSz="449263" rtl="0" fontAlgn="base" hangingPunct="0">
        <a:lnSpc>
          <a:spcPct val="87000"/>
        </a:lnSpc>
        <a:spcBef>
          <a:spcPct val="0"/>
        </a:spcBef>
        <a:spcAft>
          <a:spcPts val="1425"/>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fontAlgn="base" hangingPunct="0">
        <a:lnSpc>
          <a:spcPct val="87000"/>
        </a:lnSpc>
        <a:spcBef>
          <a:spcPct val="0"/>
        </a:spcBef>
        <a:spcAft>
          <a:spcPts val="1138"/>
        </a:spcAft>
        <a:buClr>
          <a:srgbClr val="000000"/>
        </a:buClr>
        <a:buSzPct val="100000"/>
        <a:buFont typeface="Times New Roman" pitchFamily="16" charset="0"/>
        <a:defRPr sz="2400">
          <a:solidFill>
            <a:srgbClr val="000000"/>
          </a:solidFill>
          <a:latin typeface="+mn-lt"/>
          <a:ea typeface="+mn-ea"/>
        </a:defRPr>
      </a:lvl2pPr>
      <a:lvl3pPr marL="1143000" indent="-228600" algn="l" defTabSz="449263" rtl="0" fontAlgn="base" hangingPunct="0">
        <a:lnSpc>
          <a:spcPct val="87000"/>
        </a:lnSpc>
        <a:spcBef>
          <a:spcPct val="0"/>
        </a:spcBef>
        <a:spcAft>
          <a:spcPts val="850"/>
        </a:spcAft>
        <a:buClr>
          <a:srgbClr val="000000"/>
        </a:buClr>
        <a:buSzPct val="100000"/>
        <a:buFont typeface="Times New Roman" pitchFamily="16" charset="0"/>
        <a:defRPr sz="2000">
          <a:solidFill>
            <a:srgbClr val="000000"/>
          </a:solidFill>
          <a:latin typeface="+mn-lt"/>
          <a:ea typeface="+mn-ea"/>
        </a:defRPr>
      </a:lvl3pPr>
      <a:lvl4pPr marL="1600200" indent="-228600" algn="l" defTabSz="449263" rtl="0" fontAlgn="base" hangingPunct="0">
        <a:lnSpc>
          <a:spcPct val="87000"/>
        </a:lnSpc>
        <a:spcBef>
          <a:spcPct val="0"/>
        </a:spcBef>
        <a:spcAft>
          <a:spcPts val="575"/>
        </a:spcAft>
        <a:buClr>
          <a:srgbClr val="000000"/>
        </a:buClr>
        <a:buSzPct val="100000"/>
        <a:buFont typeface="Times New Roman" pitchFamily="16" charset="0"/>
        <a:defRPr sz="2000">
          <a:solidFill>
            <a:srgbClr val="000000"/>
          </a:solidFill>
          <a:latin typeface="+mn-lt"/>
          <a:ea typeface="+mn-ea"/>
        </a:defRPr>
      </a:lvl4pPr>
      <a:lvl5pPr marL="2057400" indent="-228600" algn="l" defTabSz="449263" rtl="0" fontAlgn="base" hangingPunct="0">
        <a:lnSpc>
          <a:spcPct val="87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5pPr>
      <a:lvl6pPr marL="2514600" indent="-228600" algn="l" defTabSz="449263" rtl="0" fontAlgn="base" hangingPunct="0">
        <a:lnSpc>
          <a:spcPct val="87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fontAlgn="base" hangingPunct="0">
        <a:lnSpc>
          <a:spcPct val="87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fontAlgn="base" hangingPunct="0">
        <a:lnSpc>
          <a:spcPct val="87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fontAlgn="base" hangingPunct="0">
        <a:lnSpc>
          <a:spcPct val="87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sp>
        <p:nvSpPr>
          <p:cNvPr id="3074" name="Rectangle 2"/>
          <p:cNvSpPr>
            <a:spLocks noChangeArrowheads="1"/>
          </p:cNvSpPr>
          <p:nvPr/>
        </p:nvSpPr>
        <p:spPr bwMode="auto">
          <a:xfrm>
            <a:off x="436563" y="1874838"/>
            <a:ext cx="9228137" cy="1585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4900">
                <a:solidFill>
                  <a:srgbClr val="000000"/>
                </a:solidFill>
              </a:rPr>
              <a:t>Debate:Desordem de Colapso  das Colônias</a:t>
            </a:r>
          </a:p>
        </p:txBody>
      </p:sp>
      <p:sp>
        <p:nvSpPr>
          <p:cNvPr id="3075" name="Rectangle 3"/>
          <p:cNvSpPr>
            <a:spLocks noChangeArrowheads="1"/>
          </p:cNvSpPr>
          <p:nvPr/>
        </p:nvSpPr>
        <p:spPr bwMode="auto">
          <a:xfrm>
            <a:off x="195263" y="5148263"/>
            <a:ext cx="9882187" cy="2155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lnSpc>
                <a:spcPct val="50000"/>
              </a:lnSpc>
              <a:spcBef>
                <a:spcPts val="1438"/>
              </a:spcBef>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a:solidFill>
                <a:srgbClr val="000000"/>
              </a:solidFill>
            </a:endParaRPr>
          </a:p>
          <a:p>
            <a:pPr algn="ctr" hangingPunct="1">
              <a:lnSpc>
                <a:spcPct val="50000"/>
              </a:lnSpc>
              <a:spcBef>
                <a:spcPts val="1438"/>
              </a:spcBef>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200" b="1">
                <a:solidFill>
                  <a:srgbClr val="333399"/>
                </a:solidFill>
              </a:rPr>
              <a:t>Marcio Rosa Rodrigues de Freitas</a:t>
            </a:r>
          </a:p>
          <a:p>
            <a:pPr algn="ctr" hangingPunct="1">
              <a:lnSpc>
                <a:spcPct val="50000"/>
              </a:lnSpc>
              <a:spcBef>
                <a:spcPts val="1438"/>
              </a:spcBef>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200" b="1">
                <a:solidFill>
                  <a:srgbClr val="333399"/>
                </a:solidFill>
              </a:rPr>
              <a:t>Coordenador Geral de Avaliação de Substâncias Químicas</a:t>
            </a:r>
          </a:p>
          <a:p>
            <a:pPr algn="ctr" hangingPunct="1">
              <a:lnSpc>
                <a:spcPct val="50000"/>
              </a:lnSpc>
              <a:spcBef>
                <a:spcPts val="1438"/>
              </a:spcBef>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200" b="1">
                <a:solidFill>
                  <a:srgbClr val="333399"/>
                </a:solidFill>
              </a:rPr>
              <a:t>Diretoria de Qualidade Ambiental</a:t>
            </a:r>
          </a:p>
          <a:p>
            <a:pPr algn="ctr" hangingPunct="1">
              <a:lnSpc>
                <a:spcPct val="50000"/>
              </a:lnSpc>
              <a:spcBef>
                <a:spcPts val="1438"/>
              </a:spcBef>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200" b="1">
                <a:solidFill>
                  <a:srgbClr val="333399"/>
                </a:solidFill>
              </a:rPr>
              <a:t>IBAMA</a:t>
            </a:r>
          </a:p>
          <a:p>
            <a:pPr algn="ctr" hangingPunct="1">
              <a:spcBef>
                <a:spcPts val="1375"/>
              </a:spcBef>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200" b="1">
                <a:solidFill>
                  <a:srgbClr val="000000"/>
                </a:solidFill>
              </a:rPr>
              <a:t>Brasília, 21 de agosto de 2012</a:t>
            </a:r>
          </a:p>
        </p:txBody>
      </p:sp>
      <p:sp>
        <p:nvSpPr>
          <p:cNvPr id="3076" name="Rectangle 4"/>
          <p:cNvSpPr>
            <a:spLocks noChangeArrowheads="1"/>
          </p:cNvSpPr>
          <p:nvPr/>
        </p:nvSpPr>
        <p:spPr bwMode="auto">
          <a:xfrm>
            <a:off x="1047750" y="3949700"/>
            <a:ext cx="8177213"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lnSpc>
                <a:spcPct val="90000"/>
              </a:lnSpc>
              <a:spcBef>
                <a:spcPts val="1375"/>
              </a:spcBef>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000000"/>
                </a:solidFill>
                <a:ea typeface="Microsoft YaHei" charset="-122"/>
              </a:rPr>
              <a:t>COMISSÃO DE AGRICULTURA E REFORMA AGRÁRIA</a:t>
            </a:r>
          </a:p>
          <a:p>
            <a:pPr algn="ctr" hangingPunct="1">
              <a:lnSpc>
                <a:spcPct val="90000"/>
              </a:lnSpc>
              <a:spcBef>
                <a:spcPts val="1375"/>
              </a:spcBef>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000000"/>
                </a:solidFill>
                <a:ea typeface="Microsoft YaHei" charset="-122"/>
              </a:rPr>
              <a:t>SENADO FEDERAL</a:t>
            </a:r>
          </a:p>
        </p:txBody>
      </p:sp>
      <p:pic>
        <p:nvPicPr>
          <p:cNvPr id="3077" name="Picture 5"/>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12290"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291" name="Rectangle 3"/>
          <p:cNvSpPr>
            <a:spLocks noChangeArrowheads="1"/>
          </p:cNvSpPr>
          <p:nvPr/>
        </p:nvSpPr>
        <p:spPr bwMode="auto">
          <a:xfrm>
            <a:off x="2308225" y="1979613"/>
            <a:ext cx="1020763" cy="34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charset="-122"/>
              </a:rPr>
              <a:t>Objetivo</a:t>
            </a:r>
          </a:p>
        </p:txBody>
      </p:sp>
      <p:sp>
        <p:nvSpPr>
          <p:cNvPr id="12292" name="Rectangle 4"/>
          <p:cNvSpPr>
            <a:spLocks noChangeArrowheads="1"/>
          </p:cNvSpPr>
          <p:nvPr/>
        </p:nvSpPr>
        <p:spPr bwMode="auto">
          <a:xfrm>
            <a:off x="236538" y="1619250"/>
            <a:ext cx="9844087" cy="5249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i="1">
                <a:solidFill>
                  <a:srgbClr val="000000"/>
                </a:solidFill>
                <a:ea typeface="Microsoft YaHei" charset="-122"/>
              </a:rPr>
              <a:t> </a:t>
            </a:r>
            <a:r>
              <a:rPr lang="pt-BR" sz="2800">
                <a:solidFill>
                  <a:srgbClr val="000000"/>
                </a:solidFill>
                <a:ea typeface="Microsoft YaHei" charset="-122"/>
              </a:rPr>
              <a:t>A principal diferença entre o CCD e as perdas de enxame é que no primeiro caso, após o abandono dos favos não há o ataque imediato dos inimigos naturais, como a traça da abelha e por abelhas de outras colonias, sugerindo haver alguma substância tóxica ou repelente na mesma. (EMBRAPA, 2013) </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Estima-se que existam 3000 espécies de abelhas nativas no Brasil, uma realidade completamente diferente daquela do hemisfério norte (Silveira, 2002)</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No Brasil as Abelhas sem ferrão são responsáveis pela polinização de 40 a 90% das espécies arbóreas (Kerr, et al.,1996)</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13314"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315" name="Rectangle 3"/>
          <p:cNvSpPr>
            <a:spLocks noChangeArrowheads="1"/>
          </p:cNvSpPr>
          <p:nvPr/>
        </p:nvSpPr>
        <p:spPr bwMode="auto">
          <a:xfrm>
            <a:off x="2308225" y="1979613"/>
            <a:ext cx="1020763" cy="34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charset="-122"/>
              </a:rPr>
              <a:t>Objetivo</a:t>
            </a:r>
          </a:p>
        </p:txBody>
      </p:sp>
      <p:sp>
        <p:nvSpPr>
          <p:cNvPr id="13316" name="Rectangle 4"/>
          <p:cNvSpPr>
            <a:spLocks noChangeArrowheads="1"/>
          </p:cNvSpPr>
          <p:nvPr/>
        </p:nvSpPr>
        <p:spPr bwMode="auto">
          <a:xfrm>
            <a:off x="236538" y="1619250"/>
            <a:ext cx="9844087" cy="5249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Dificuldades de identificação dos fenômenos de desaparecimento de abelhas no Brasil</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ausência/deficiência de programas de monitoramento;</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dados limitados sobre áreas onde espécies locais requerem proteção;</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dados limitados sobre a sensibilidade das espécies nativas frente as abelhas africanizadas ou européias;</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ausência de um sistema de notificação de ocorrência de perdas de enxames;</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mesmo para a apicultura há pouca informação sobre a produção e a população de abelhas.</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14338"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4339" name="Text Box 3"/>
          <p:cNvSpPr txBox="1">
            <a:spLocks noChangeArrowheads="1"/>
          </p:cNvSpPr>
          <p:nvPr/>
        </p:nvSpPr>
        <p:spPr bwMode="auto">
          <a:xfrm>
            <a:off x="1311275" y="1198562"/>
            <a:ext cx="8015288" cy="485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90864" rIns="90000" bIns="45000"/>
          <a:lstStyle>
            <a:lvl1pPr>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1pPr>
            <a:lvl2pPr>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2pPr>
            <a:lvl3pPr>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3pPr>
            <a:lvl4pPr>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4pPr>
            <a:lvl5pPr>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9pPr>
          </a:lstStyle>
          <a:p>
            <a:pPr hangingPunct="1">
              <a:lnSpc>
                <a:spcPct val="87000"/>
              </a:lnSpc>
            </a:pPr>
            <a:r>
              <a:rPr lang="pt-BR" sz="2800" dirty="0">
                <a:ea typeface="Microsoft YaHei" charset="-122"/>
              </a:rPr>
              <a:t>A Reavaliação de </a:t>
            </a:r>
            <a:r>
              <a:rPr lang="pt-BR" sz="2800" dirty="0" err="1">
                <a:ea typeface="Microsoft YaHei" charset="-122"/>
              </a:rPr>
              <a:t>Neonicotinóides</a:t>
            </a:r>
            <a:r>
              <a:rPr lang="pt-BR" sz="2800" dirty="0">
                <a:ea typeface="Microsoft YaHei" charset="-122"/>
              </a:rPr>
              <a:t> e </a:t>
            </a:r>
            <a:r>
              <a:rPr lang="pt-BR" sz="2800" dirty="0" err="1">
                <a:ea typeface="Microsoft YaHei" charset="-122"/>
              </a:rPr>
              <a:t>Fipronil</a:t>
            </a:r>
            <a:endParaRPr lang="pt-BR" sz="2800" dirty="0">
              <a:ea typeface="Microsoft YaHei" charset="-122"/>
            </a:endParaRPr>
          </a:p>
        </p:txBody>
      </p:sp>
      <p:sp>
        <p:nvSpPr>
          <p:cNvPr id="14340" name="Text Box 4"/>
          <p:cNvSpPr txBox="1">
            <a:spLocks noChangeArrowheads="1"/>
          </p:cNvSpPr>
          <p:nvPr/>
        </p:nvSpPr>
        <p:spPr bwMode="auto">
          <a:xfrm>
            <a:off x="530225" y="1800225"/>
            <a:ext cx="9190038" cy="601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62640" rIns="90000" bIns="4500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9pPr>
          </a:lstStyle>
          <a:p>
            <a:r>
              <a:rPr lang="pt-BR" sz="2000" dirty="0"/>
              <a:t>O processo iniciou pelo </a:t>
            </a:r>
            <a:r>
              <a:rPr lang="pt-BR" sz="2000" dirty="0" err="1"/>
              <a:t>Imidacloprido</a:t>
            </a:r>
            <a:r>
              <a:rPr lang="pt-BR" sz="2000" dirty="0"/>
              <a:t> (junho,2012) a previsão de conclusão é 2014;</a:t>
            </a:r>
          </a:p>
          <a:p>
            <a:endParaRPr lang="pt-BR" sz="2000" dirty="0"/>
          </a:p>
          <a:p>
            <a:r>
              <a:rPr lang="pt-BR" sz="2000" dirty="0"/>
              <a:t>Foram feitas restrições para aplicação em época de floração e proibição da aplicação aérea dos </a:t>
            </a:r>
            <a:r>
              <a:rPr lang="pt-BR" sz="2000" dirty="0" err="1"/>
              <a:t>neonicotinóides</a:t>
            </a:r>
            <a:r>
              <a:rPr lang="pt-BR" sz="2000" dirty="0"/>
              <a:t>;</a:t>
            </a:r>
          </a:p>
          <a:p>
            <a:endParaRPr lang="pt-BR" sz="2000" dirty="0"/>
          </a:p>
          <a:p>
            <a:r>
              <a:rPr lang="pt-BR" sz="2000" dirty="0"/>
              <a:t>Foram feitas flexibilizações destas proibições, em conjunto com o MAPA, a primeira em outubro de 2012 e a segunda em dezembro de 2012, a qual vigora até hoje da seguinte forma:</a:t>
            </a:r>
          </a:p>
          <a:p>
            <a:endParaRPr lang="pt-BR" sz="2000" dirty="0"/>
          </a:p>
          <a:p>
            <a:r>
              <a:rPr lang="pt-BR" sz="2000" dirty="0"/>
              <a:t>- liberou, até a conclusão da reavaliação, a aplicação aérea apenas para as culturas de soja, trigo, algodão, arroz e cana de </a:t>
            </a:r>
            <a:r>
              <a:rPr lang="pt-BR" sz="2000" dirty="0" err="1"/>
              <a:t>açucar</a:t>
            </a:r>
            <a:r>
              <a:rPr lang="pt-BR" sz="2000" dirty="0"/>
              <a:t>, desde que justificadas e atendidas condições de segurança aos polinizadores;</a:t>
            </a:r>
          </a:p>
          <a:p>
            <a:endParaRPr lang="pt-BR" sz="2000" dirty="0"/>
          </a:p>
          <a:p>
            <a:r>
              <a:rPr lang="pt-BR" sz="2000" dirty="0"/>
              <a:t>- manteve a proibição da aplicação em época de floração para todas as culturas com exceção do algodão na safra 2012/2013.</a:t>
            </a:r>
          </a:p>
          <a:p>
            <a:endParaRPr lang="pt-BR" sz="2000" dirty="0"/>
          </a:p>
          <a:p>
            <a:r>
              <a:rPr lang="pt-BR" sz="2000" dirty="0"/>
              <a:t>- condicionou a manutenção das </a:t>
            </a:r>
            <a:r>
              <a:rPr lang="pt-BR" sz="2000" dirty="0" err="1"/>
              <a:t>exeções</a:t>
            </a:r>
            <a:r>
              <a:rPr lang="pt-BR" sz="2000" dirty="0"/>
              <a:t> à estudo a ser desenvolvido por entidade de pesquisa, sob orientação e coordenação do MAPA. </a:t>
            </a:r>
          </a:p>
          <a:p>
            <a:endParaRPr lang="pt-BR" dirty="0"/>
          </a:p>
          <a:p>
            <a:endParaRPr lang="pt-BR" dirty="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15362"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363" name="Text Box 3"/>
          <p:cNvSpPr txBox="1">
            <a:spLocks noChangeArrowheads="1"/>
          </p:cNvSpPr>
          <p:nvPr/>
        </p:nvSpPr>
        <p:spPr bwMode="auto">
          <a:xfrm>
            <a:off x="360363" y="2020888"/>
            <a:ext cx="8999537" cy="4684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66168" rIns="90000" bIns="4500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rgbClr val="000000"/>
                </a:solidFill>
                <a:latin typeface="Arial" charset="0"/>
                <a:ea typeface="SimSun" charset="-122"/>
              </a:defRPr>
            </a:lvl9pPr>
          </a:lstStyle>
          <a:p>
            <a:r>
              <a:rPr lang="pt-BR" sz="2400"/>
              <a:t>A base cientifica para a tomada de decisão do IBAMA é:</a:t>
            </a:r>
          </a:p>
          <a:p>
            <a:endParaRPr lang="pt-BR"/>
          </a:p>
          <a:p>
            <a:pPr algn="just"/>
            <a:r>
              <a:rPr lang="pt-BR"/>
              <a:t>- </a:t>
            </a:r>
            <a:r>
              <a:rPr lang="en-US" sz="1200"/>
              <a:t> </a:t>
            </a:r>
            <a:r>
              <a:rPr lang="en-US" sz="2000"/>
              <a:t>a avaliação de risco às abelhas do imidacloprido com base nos modelos utilizados pela EPA - agência americana de proteção ambiental  e UE, com base nos protocolos da </a:t>
            </a:r>
            <a:r>
              <a:rPr lang="en-US" sz="2000" i="1"/>
              <a:t>European and Mediterranean Plant Protection Organization</a:t>
            </a:r>
            <a:r>
              <a:rPr lang="en-US" sz="2000"/>
              <a:t> (EPPO) em uma abordagem do risco tanto dentro quanto fora da área tratada (deriva);</a:t>
            </a:r>
          </a:p>
          <a:p>
            <a:pPr algn="just"/>
            <a:endParaRPr lang="en-US" sz="2000"/>
          </a:p>
          <a:p>
            <a:pPr algn="just"/>
            <a:r>
              <a:rPr lang="en-US" sz="2000"/>
              <a:t>Foram consideradas as exposições das abelhas </a:t>
            </a:r>
            <a:r>
              <a:rPr lang="en-US" sz="2000" i="1"/>
              <a:t>Apis mellifera L.</a:t>
            </a:r>
            <a:r>
              <a:rPr lang="en-US" sz="2000"/>
              <a:t> por contato e oral </a:t>
            </a:r>
            <a:r>
              <a:rPr lang="en-US" sz="2000" u="sng"/>
              <a:t>dentro da área tratada</a:t>
            </a:r>
            <a:r>
              <a:rPr lang="en-US" sz="2000"/>
              <a:t>, e a exposição das abelhas </a:t>
            </a:r>
            <a:r>
              <a:rPr lang="en-US" sz="2000" b="1"/>
              <a:t>nativas</a:t>
            </a:r>
            <a:r>
              <a:rPr lang="en-US" sz="2000"/>
              <a:t> por via oral dentro da área tratada e por contato com a deriva </a:t>
            </a:r>
            <a:r>
              <a:rPr lang="en-US" sz="2000" u="sng"/>
              <a:t>fora da área tratada</a:t>
            </a:r>
            <a:r>
              <a:rPr lang="en-US" sz="2000"/>
              <a:t>. Além da exposição pelo contato superficial com a pluma de pulverização, foi também considerada a exposição das abelhas </a:t>
            </a:r>
            <a:r>
              <a:rPr lang="en-US" sz="2000" i="1"/>
              <a:t>Apis mellifera L., </a:t>
            </a:r>
            <a:r>
              <a:rPr lang="en-US" sz="2000"/>
              <a:t>larvas e adultas de </a:t>
            </a:r>
            <a:r>
              <a:rPr lang="en-US" sz="2000" i="1"/>
              <a:t>Melipona quadrifasciata</a:t>
            </a:r>
            <a:r>
              <a:rPr lang="en-US" sz="2000"/>
              <a:t> pela via oral, devido à translocação do imidacloprido até o néctar e pólen das culturas tratadas. </a:t>
            </a:r>
          </a:p>
          <a:p>
            <a:pPr algn="just"/>
            <a:r>
              <a:rPr lang="en-US" sz="2000"/>
              <a:t>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16386"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387" name="Text Box 3"/>
          <p:cNvSpPr txBox="1">
            <a:spLocks noChangeArrowheads="1"/>
          </p:cNvSpPr>
          <p:nvPr/>
        </p:nvSpPr>
        <p:spPr bwMode="auto">
          <a:xfrm>
            <a:off x="869950" y="1871663"/>
            <a:ext cx="7770813" cy="5867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66168" rIns="90000" bIns="45000"/>
          <a:lstStyle>
            <a:lvl1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SimSun" charset="-122"/>
              </a:defRPr>
            </a:lvl1pPr>
            <a:lvl2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SimSun" charset="-122"/>
              </a:defRPr>
            </a:lvl2pPr>
            <a:lvl3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SimSun" charset="-122"/>
              </a:defRPr>
            </a:lvl3pPr>
            <a:lvl4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SimSun" charset="-122"/>
              </a:defRPr>
            </a:lvl4pPr>
            <a:lvl5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SimSun"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SimSun"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SimSun"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SimSun"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SimSun" charset="-122"/>
              </a:defRPr>
            </a:lvl9pPr>
          </a:lstStyle>
          <a:p>
            <a:r>
              <a:rPr lang="pt-BR" sz="2400"/>
              <a:t>As conclusões foram:</a:t>
            </a:r>
          </a:p>
          <a:p>
            <a:endParaRPr lang="pt-BR" sz="2400"/>
          </a:p>
          <a:p>
            <a:pPr algn="just"/>
            <a:r>
              <a:rPr lang="pt-BR" sz="2400"/>
              <a:t>Há risco para abelhas, caso haja aplicação por pulverização de formulados à base de imidacloprido utilizando-se equipamentos terrestres, na época de florada nas culturas alface, alho, almeirão, banana, batata, berinjela, cebola, chicória, citros, couve, crisântemo, feijão, gérbera, mamão, maga, maracujá, melancia, melão, milho, palma forrageira, pepino, pimentão, poinsétia, soja, tomate, trigo e uva. Na cultura do algodão 90% das indicações de uso por equipamentos terrestres apresentaram risco para abelhas. </a:t>
            </a:r>
          </a:p>
          <a:p>
            <a:pPr algn="just"/>
            <a:r>
              <a:rPr lang="pt-BR" sz="2400"/>
              <a:t>	</a:t>
            </a:r>
          </a:p>
          <a:p>
            <a:pPr algn="just"/>
            <a:endParaRPr lang="pt-BR" sz="2400"/>
          </a:p>
          <a:p>
            <a:endParaRPr lang="pt-BR" sz="2400"/>
          </a:p>
          <a:p>
            <a:endParaRPr lang="pt-BR" sz="240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17410"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7411" name="Text Box 3"/>
          <p:cNvSpPr txBox="1">
            <a:spLocks noChangeArrowheads="1"/>
          </p:cNvSpPr>
          <p:nvPr/>
        </p:nvSpPr>
        <p:spPr bwMode="auto">
          <a:xfrm>
            <a:off x="198438" y="1439863"/>
            <a:ext cx="9701212" cy="5187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66168" rIns="90000" bIns="4500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9pPr>
          </a:lstStyle>
          <a:p>
            <a:pPr algn="just"/>
            <a:r>
              <a:rPr lang="pt-BR" sz="2400"/>
              <a:t>As conclusões foram:</a:t>
            </a:r>
          </a:p>
          <a:p>
            <a:pPr algn="just"/>
            <a:endParaRPr lang="pt-BR" sz="2400"/>
          </a:p>
          <a:p>
            <a:pPr algn="just"/>
            <a:r>
              <a:rPr lang="pt-BR" sz="2400"/>
              <a:t>Nas culturas da banana, citros, fumo, mamão, manga, milho, palma forrageira e trigo foi identificado risco para abelhas pela deriva da aplicação por equipamentos terrestres em todas indicações de uso. Foi identificado risco pela deriva terrestre para menos de 50% das indicações de uso nas culturas do algodão (23%), batata (24%), cebola (9%), crisântemo (9%), feijão (41%), melão (21%) e tomate (29%), já para a soja houve risco em 93% das indicações.</a:t>
            </a:r>
          </a:p>
          <a:p>
            <a:pPr algn="just"/>
            <a:endParaRPr lang="pt-BR" sz="2400"/>
          </a:p>
          <a:p>
            <a:pPr algn="just"/>
            <a:r>
              <a:rPr lang="pt-BR" sz="2400"/>
              <a:t>Identificou-se risco para abelhas em todas as indicações de uso por aeronaves agrícolas, em época de florada, nas culturas da banana, batata, cebola, feijão, milho, soja, tomate e trigo. Na cultura do algodão 88% das indicações de uso por aeronaves agrícolas apresentaram risco para abelhas e no citros 27%.</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18434"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8435" name="Text Box 3"/>
          <p:cNvSpPr txBox="1">
            <a:spLocks noChangeArrowheads="1"/>
          </p:cNvSpPr>
          <p:nvPr/>
        </p:nvSpPr>
        <p:spPr bwMode="auto">
          <a:xfrm>
            <a:off x="539750" y="1979613"/>
            <a:ext cx="8280400" cy="552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66168" rIns="90000" bIns="45000"/>
          <a:lstStyle>
            <a:lvl1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ea typeface="SimSun" charset="-122"/>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ea typeface="SimSun" charset="-122"/>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ea typeface="SimSun" charset="-122"/>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ea typeface="SimSun" charset="-122"/>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ea typeface="SimSun"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ea typeface="SimSun"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ea typeface="SimSun"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ea typeface="SimSun"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rgbClr val="000000"/>
                </a:solidFill>
                <a:latin typeface="Arial" charset="0"/>
                <a:ea typeface="SimSun" charset="-122"/>
              </a:defRPr>
            </a:lvl9pPr>
          </a:lstStyle>
          <a:p>
            <a:pPr algn="just"/>
            <a:r>
              <a:rPr lang="pt-BR" sz="2400"/>
              <a:t>Com relação à deriva da aplicação por aeronaves agrícolas foi identificado risco para todas as indicações de uso nas culturas banana, batata, cana-de-açúcar, cebola, feijão, fumo, milho, soja, tomate e trigo. Para as culturas do algodão e citros foi identificado risco em 88% e 27% das indicações de uso, respectivamente.</a:t>
            </a:r>
          </a:p>
          <a:p>
            <a:pPr algn="just"/>
            <a:endParaRPr lang="pt-BR" sz="2400"/>
          </a:p>
          <a:p>
            <a:pPr algn="just"/>
            <a:r>
              <a:rPr lang="pt-BR" sz="2400"/>
              <a:t>Com base nessa avaliação de risco, foi verificado que, tanto para pulverização terrestre quanto para pulverização aérea há risco para abelhas para a maioria dos cenários avaliados, tanto dentro da área caso a cultura esteja em floração quanto fora da área tratada (matas/áreas protegidas) devido à deriva. Isso utilizando um cenário de deriva por aeronaves agrícolas de apenas 8% da dose aplicada.</a:t>
            </a:r>
          </a:p>
          <a:p>
            <a:endParaRPr lang="pt-BR" sz="2400"/>
          </a:p>
        </p:txBody>
      </p:sp>
      <p:sp>
        <p:nvSpPr>
          <p:cNvPr id="18436" name="Text Box 4"/>
          <p:cNvSpPr txBox="1">
            <a:spLocks noChangeArrowheads="1"/>
          </p:cNvSpPr>
          <p:nvPr/>
        </p:nvSpPr>
        <p:spPr bwMode="auto">
          <a:xfrm>
            <a:off x="539750" y="1370013"/>
            <a:ext cx="4428554" cy="430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66168" rIns="90000" bIns="45000"/>
          <a:lstStyle>
            <a:lvl1pPr>
              <a:tabLst>
                <a:tab pos="723900" algn="l"/>
                <a:tab pos="1447800" algn="l"/>
                <a:tab pos="2171700" algn="l"/>
                <a:tab pos="2895600" algn="l"/>
              </a:tabLst>
              <a:defRPr>
                <a:solidFill>
                  <a:srgbClr val="000000"/>
                </a:solidFill>
                <a:latin typeface="Arial" charset="0"/>
                <a:ea typeface="SimSun" charset="-122"/>
              </a:defRPr>
            </a:lvl1pPr>
            <a:lvl2pPr>
              <a:tabLst>
                <a:tab pos="723900" algn="l"/>
                <a:tab pos="1447800" algn="l"/>
                <a:tab pos="2171700" algn="l"/>
                <a:tab pos="2895600" algn="l"/>
              </a:tabLst>
              <a:defRPr>
                <a:solidFill>
                  <a:srgbClr val="000000"/>
                </a:solidFill>
                <a:latin typeface="Arial" charset="0"/>
                <a:ea typeface="SimSun" charset="-122"/>
              </a:defRPr>
            </a:lvl2pPr>
            <a:lvl3pPr>
              <a:tabLst>
                <a:tab pos="723900" algn="l"/>
                <a:tab pos="1447800" algn="l"/>
                <a:tab pos="2171700" algn="l"/>
                <a:tab pos="2895600" algn="l"/>
              </a:tabLst>
              <a:defRPr>
                <a:solidFill>
                  <a:srgbClr val="000000"/>
                </a:solidFill>
                <a:latin typeface="Arial" charset="0"/>
                <a:ea typeface="SimSun" charset="-122"/>
              </a:defRPr>
            </a:lvl3pPr>
            <a:lvl4pPr>
              <a:tabLst>
                <a:tab pos="723900" algn="l"/>
                <a:tab pos="1447800" algn="l"/>
                <a:tab pos="2171700" algn="l"/>
                <a:tab pos="2895600" algn="l"/>
              </a:tabLst>
              <a:defRPr>
                <a:solidFill>
                  <a:srgbClr val="000000"/>
                </a:solidFill>
                <a:latin typeface="Arial" charset="0"/>
                <a:ea typeface="SimSun" charset="-122"/>
              </a:defRPr>
            </a:lvl4pPr>
            <a:lvl5pPr>
              <a:tabLst>
                <a:tab pos="723900" algn="l"/>
                <a:tab pos="1447800" algn="l"/>
                <a:tab pos="2171700" algn="l"/>
                <a:tab pos="2895600" algn="l"/>
              </a:tabLst>
              <a:defRPr>
                <a:solidFill>
                  <a:srgbClr val="000000"/>
                </a:solidFill>
                <a:latin typeface="Arial" charset="0"/>
                <a:ea typeface="SimSun"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ea typeface="SimSun"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ea typeface="SimSun"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ea typeface="SimSun"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rgbClr val="000000"/>
                </a:solidFill>
                <a:latin typeface="Arial" charset="0"/>
                <a:ea typeface="SimSun" charset="-122"/>
              </a:defRPr>
            </a:lvl9pPr>
          </a:lstStyle>
          <a:p>
            <a:pPr algn="just"/>
            <a:r>
              <a:rPr lang="pt-BR" sz="2400" dirty="0"/>
              <a:t>As conclusões foram:</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19458"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9459" name="Text Box 3"/>
          <p:cNvSpPr txBox="1">
            <a:spLocks noChangeArrowheads="1"/>
          </p:cNvSpPr>
          <p:nvPr/>
        </p:nvSpPr>
        <p:spPr bwMode="auto">
          <a:xfrm>
            <a:off x="306388" y="1979613"/>
            <a:ext cx="9594850" cy="417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66168" rIns="90000" bIns="4500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9pPr>
          </a:lstStyle>
          <a:p>
            <a:r>
              <a:rPr lang="pt-BR" sz="2400"/>
              <a:t>O Que está em Andamento:</a:t>
            </a:r>
          </a:p>
          <a:p>
            <a:endParaRPr lang="pt-BR" sz="2400"/>
          </a:p>
          <a:p>
            <a:pPr algn="just"/>
            <a:r>
              <a:rPr lang="pt-BR" sz="2400"/>
              <a:t>Resta conhecer os efeitos crônicos/subletais sobre abelhas devido à possível permanência de resíduos em néctar e pólen devido à translocação.</a:t>
            </a:r>
          </a:p>
          <a:p>
            <a:endParaRPr lang="pt-BR" sz="2400"/>
          </a:p>
          <a:p>
            <a:endParaRPr lang="pt-BR" sz="2400"/>
          </a:p>
          <a:p>
            <a:endParaRPr lang="pt-BR" sz="2400"/>
          </a:p>
          <a:p>
            <a:r>
              <a:rPr lang="pt-BR" sz="2400"/>
              <a:t>CONCLUSÃO:</a:t>
            </a:r>
          </a:p>
          <a:p>
            <a:endParaRPr lang="pt-BR" sz="2400"/>
          </a:p>
          <a:p>
            <a:pPr>
              <a:lnSpc>
                <a:spcPct val="95000"/>
              </a:lnSpc>
            </a:pPr>
            <a:r>
              <a:rPr lang="en-US" sz="2400" b="1" i="1">
                <a:latin typeface="TimesNewRomanPSMT" pitchFamily="16" charset="0"/>
              </a:rPr>
              <a:t>Estamos estudando e avaliando os efeitos de curto e longo prazo dessas moléculas sobre abelhas, e não CCD.</a:t>
            </a:r>
            <a:r>
              <a:rPr lang="pt-BR" sz="2400" b="1" i="1"/>
              <a:t>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430213" y="360363"/>
            <a:ext cx="8929687" cy="6677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000">
                <a:solidFill>
                  <a:srgbClr val="000000"/>
                </a:solidFill>
              </a:rPr>
              <a:t>"Cerca de 75% da alimentação humana depende direta ou indiretamente de plantas polinizadas ou beneficiadas pela polinização animal.“</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endParaRPr lang="pt-BR" sz="2000">
              <a:solidFill>
                <a:srgbClr val="000000"/>
              </a:solidFill>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000">
                <a:solidFill>
                  <a:srgbClr val="000000"/>
                </a:solidFill>
              </a:rPr>
              <a:t>Em outras palavras, a economia e as nossas vidas dependem da manutenção dos polinizadores, </a:t>
            </a:r>
            <a:r>
              <a:rPr lang="pt-BR" sz="2000">
                <a:solidFill>
                  <a:srgbClr val="FF0000"/>
                </a:solidFill>
              </a:rPr>
              <a:t>de modo que a iniciativa do Ibama merece total apoio.</a:t>
            </a:r>
            <a:r>
              <a:rPr lang="pt-BR" sz="2000">
                <a:solidFill>
                  <a:srgbClr val="000000"/>
                </a:solidFill>
              </a:rPr>
              <a:t> E mais do que isso. </a:t>
            </a:r>
            <a:r>
              <a:rPr lang="pt-BR" sz="2000">
                <a:solidFill>
                  <a:srgbClr val="FF0000"/>
                </a:solidFill>
              </a:rPr>
              <a:t>Os próprios agricultores deveriam incluir na sua agenda a necessidade de manutenção a médio e longo prazo dos fatores de polinização.</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endParaRPr lang="pt-BR" sz="2000">
              <a:solidFill>
                <a:srgbClr val="FF0000"/>
              </a:solidFill>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000">
                <a:solidFill>
                  <a:srgbClr val="000000"/>
                </a:solidFill>
              </a:rPr>
              <a:t>Vale lembrar que o Brasil tem liderado essa discussão junto à Convenção da Diversidade Biológica da ONU, através do Ministério do Meio Ambiente, e que hoje a Secretaria Executiva desta última é exercida pelo brasileiro Bráulio Dias.</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endParaRPr lang="pt-BR" sz="2000">
              <a:solidFill>
                <a:srgbClr val="000000"/>
              </a:solidFill>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000">
                <a:solidFill>
                  <a:srgbClr val="000000"/>
                </a:solidFill>
              </a:rPr>
              <a:t>Desse modo, </a:t>
            </a:r>
            <a:r>
              <a:rPr lang="pt-BR" sz="2000" b="1">
                <a:solidFill>
                  <a:srgbClr val="FF0000"/>
                </a:solidFill>
              </a:rPr>
              <a:t>a proteção das abelhas e dos demais insetos polinizadores deveria ser um ponto de convergência entre agricultores, ambientalistas e comunidade científica</a:t>
            </a:r>
            <a:r>
              <a:rPr lang="pt-BR" sz="2000" b="1">
                <a:solidFill>
                  <a:srgbClr val="000000"/>
                </a:solidFill>
              </a:rPr>
              <a:t>.</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endParaRPr lang="pt-BR" sz="2000">
              <a:solidFill>
                <a:srgbClr val="000000"/>
              </a:solidFill>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000">
                <a:solidFill>
                  <a:srgbClr val="000000"/>
                </a:solidFill>
              </a:rPr>
              <a:t>O que estamos vendo, ao contrário, </a:t>
            </a:r>
            <a:r>
              <a:rPr lang="pt-BR" sz="2000" b="1">
                <a:solidFill>
                  <a:srgbClr val="FF0000"/>
                </a:solidFill>
              </a:rPr>
              <a:t>é um ataque inconsequente à iniciativa do Ibama, privilegiando, uma vez mais, uma visão de curtíssimo prazo</a:t>
            </a:r>
            <a:r>
              <a:rPr lang="pt-BR" sz="2000">
                <a:solidFill>
                  <a:srgbClr val="FF0000"/>
                </a:solidFill>
              </a:rPr>
              <a:t>. </a:t>
            </a:r>
            <a:r>
              <a:rPr lang="pt-BR" sz="2000">
                <a:solidFill>
                  <a:srgbClr val="000000"/>
                </a:solidFill>
              </a:rPr>
              <a:t>E o que chama atenção é que tal posição contraria a recente publicidade veiculada na televisão que afirma que a agricultura brasileira é a mais sustentável do mundo</a:t>
            </a:r>
            <a:r>
              <a:rPr lang="pt-BR" sz="2000">
                <a:solidFill>
                  <a:srgbClr val="2D2DB9"/>
                </a:solidFill>
              </a:rPr>
              <a:t>. (Fábio Feldman, nov/2012)</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431800" y="376238"/>
            <a:ext cx="8393113" cy="1174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lnSpc>
                <a:spcPct val="87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4400">
                <a:solidFill>
                  <a:srgbClr val="000000"/>
                </a:solidFill>
                <a:ea typeface="Microsoft YaHei" charset="-122"/>
              </a:rPr>
              <a:t>Obrigado!</a:t>
            </a:r>
          </a:p>
        </p:txBody>
      </p:sp>
      <p:sp>
        <p:nvSpPr>
          <p:cNvPr id="21506" name="Rectangle 2"/>
          <p:cNvSpPr>
            <a:spLocks noChangeArrowheads="1"/>
          </p:cNvSpPr>
          <p:nvPr/>
        </p:nvSpPr>
        <p:spPr bwMode="auto">
          <a:xfrm>
            <a:off x="1612900" y="2195513"/>
            <a:ext cx="8121650" cy="427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lnSpc>
                <a:spcPct val="87000"/>
              </a:lnSpc>
              <a:spcBef>
                <a:spcPts val="775"/>
              </a:spcBef>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r>
              <a:rPr lang="pt-BR" sz="3100">
                <a:solidFill>
                  <a:srgbClr val="000000"/>
                </a:solidFill>
                <a:ea typeface="Microsoft YaHei" charset="-122"/>
              </a:rPr>
              <a:t>Marcio Rosa Rodrigues de Freitas</a:t>
            </a:r>
          </a:p>
          <a:p>
            <a:pPr hangingPunct="1">
              <a:lnSpc>
                <a:spcPct val="87000"/>
              </a:lnSpc>
              <a:spcBef>
                <a:spcPts val="775"/>
              </a:spcBef>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r>
              <a:rPr lang="pt-BR" sz="3100">
                <a:solidFill>
                  <a:srgbClr val="000000"/>
                </a:solidFill>
                <a:ea typeface="Microsoft YaHei" charset="-122"/>
              </a:rPr>
              <a:t>Coordenador Geral de Avaliação de Substâncias  Químicas e Produtos Perigosos</a:t>
            </a:r>
          </a:p>
          <a:p>
            <a:pPr hangingPunct="1">
              <a:lnSpc>
                <a:spcPct val="87000"/>
              </a:lnSpc>
              <a:spcBef>
                <a:spcPts val="775"/>
              </a:spcBef>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r>
              <a:rPr lang="pt-BR" sz="3100">
                <a:solidFill>
                  <a:srgbClr val="000000"/>
                </a:solidFill>
                <a:ea typeface="Microsoft YaHei" charset="-122"/>
              </a:rPr>
              <a:t>Diretoria de Qualidade Ambiental</a:t>
            </a:r>
          </a:p>
          <a:p>
            <a:pPr hangingPunct="1">
              <a:lnSpc>
                <a:spcPct val="87000"/>
              </a:lnSpc>
              <a:spcBef>
                <a:spcPts val="775"/>
              </a:spcBef>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endParaRPr lang="pt-BR" sz="3100">
              <a:solidFill>
                <a:srgbClr val="000000"/>
              </a:solidFill>
              <a:ea typeface="Microsoft YaHei" charset="-122"/>
            </a:endParaRPr>
          </a:p>
          <a:p>
            <a:pPr hangingPunct="1">
              <a:lnSpc>
                <a:spcPct val="87000"/>
              </a:lnSpc>
              <a:spcBef>
                <a:spcPts val="775"/>
              </a:spcBef>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r>
              <a:rPr lang="pt-BR" sz="3100">
                <a:solidFill>
                  <a:srgbClr val="000000"/>
                </a:solidFill>
                <a:ea typeface="Microsoft YaHei" charset="-122"/>
              </a:rPr>
              <a:t>E-mail: marcio.freitas@ibama.gov.br</a:t>
            </a:r>
          </a:p>
          <a:p>
            <a:pPr hangingPunct="1">
              <a:lnSpc>
                <a:spcPct val="87000"/>
              </a:lnSpc>
              <a:spcBef>
                <a:spcPts val="775"/>
              </a:spcBef>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r>
              <a:rPr lang="pt-BR" sz="3100">
                <a:solidFill>
                  <a:srgbClr val="000000"/>
                </a:solidFill>
                <a:ea typeface="Microsoft YaHei" charset="-122"/>
              </a:rPr>
              <a:t>			   </a:t>
            </a:r>
          </a:p>
          <a:p>
            <a:pPr hangingPunct="1">
              <a:lnSpc>
                <a:spcPct val="87000"/>
              </a:lnSpc>
              <a:spcBef>
                <a:spcPts val="775"/>
              </a:spcBef>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endParaRPr lang="pt-BR" sz="3100">
              <a:solidFill>
                <a:srgbClr val="000000"/>
              </a:solidFill>
              <a:ea typeface="Microsoft YaHei" charset="-122"/>
            </a:endParaRPr>
          </a:p>
        </p:txBody>
      </p:sp>
      <p:pic>
        <p:nvPicPr>
          <p:cNvPr id="21507" name="Picture 3"/>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7561263" y="109538"/>
            <a:ext cx="2341562" cy="2270125"/>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4098"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099" name="Rectangle 3"/>
          <p:cNvSpPr>
            <a:spLocks noChangeArrowheads="1"/>
          </p:cNvSpPr>
          <p:nvPr/>
        </p:nvSpPr>
        <p:spPr bwMode="auto">
          <a:xfrm>
            <a:off x="2308225" y="1979613"/>
            <a:ext cx="1020763" cy="34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charset="-122"/>
              </a:rPr>
              <a:t>Objetivo</a:t>
            </a:r>
          </a:p>
        </p:txBody>
      </p:sp>
      <p:sp>
        <p:nvSpPr>
          <p:cNvPr id="4100" name="Rectangle 4"/>
          <p:cNvSpPr>
            <a:spLocks noChangeArrowheads="1"/>
          </p:cNvSpPr>
          <p:nvPr/>
        </p:nvSpPr>
        <p:spPr bwMode="auto">
          <a:xfrm>
            <a:off x="236538" y="2281238"/>
            <a:ext cx="9844087" cy="5249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O que é CCD</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CCD no Brasil</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A Reavaliação de Neonicotinóides e Fipronil</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5122"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23" name="Text Box 3"/>
          <p:cNvSpPr txBox="1">
            <a:spLocks noChangeArrowheads="1"/>
          </p:cNvSpPr>
          <p:nvPr/>
        </p:nvSpPr>
        <p:spPr bwMode="auto">
          <a:xfrm>
            <a:off x="185738" y="1557338"/>
            <a:ext cx="9534525" cy="5437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64404" rIns="90000" bIns="4500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ea typeface="SimSun" charset="-122"/>
              </a:defRPr>
            </a:lvl9pPr>
          </a:lstStyle>
          <a:p>
            <a:r>
              <a:rPr lang="pt-BR" sz="2200"/>
              <a:t>Algumas confusões comuns:</a:t>
            </a:r>
          </a:p>
          <a:p>
            <a:endParaRPr lang="pt-BR" sz="2200"/>
          </a:p>
          <a:p>
            <a:r>
              <a:rPr lang="pt-BR" sz="2200"/>
              <a:t>1) </a:t>
            </a:r>
            <a:r>
              <a:rPr lang="en-US" sz="2200"/>
              <a:t>redução da população das colônias </a:t>
            </a:r>
            <a:r>
              <a:rPr lang="en-US" sz="2200" b="1" i="1"/>
              <a:t>NÃO É CCD (Desordem de Colapso das Colonias – DDC em português)</a:t>
            </a:r>
          </a:p>
          <a:p>
            <a:endParaRPr lang="en-US" sz="2200"/>
          </a:p>
          <a:p>
            <a:r>
              <a:rPr lang="en-US" sz="2200"/>
              <a:t>2) </a:t>
            </a:r>
            <a:r>
              <a:rPr lang="en-US" sz="2200" b="1" i="1"/>
              <a:t>Não há </a:t>
            </a:r>
            <a:r>
              <a:rPr lang="en-US" sz="2200"/>
              <a:t>evidência cientifica de que o CCD é causado pelos neonicotinóides</a:t>
            </a:r>
          </a:p>
          <a:p>
            <a:endParaRPr lang="en-US" sz="2200"/>
          </a:p>
          <a:p>
            <a:r>
              <a:rPr lang="en-US" sz="2200"/>
              <a:t>3) Tanto no Brasil (IBAMA, 2012) como na União Européia (EFSA,2013) as restrições de uso impostas aos neonicotinóides</a:t>
            </a:r>
          </a:p>
          <a:p>
            <a:r>
              <a:rPr lang="en-US" sz="2200"/>
              <a:t>Deveu-se a:</a:t>
            </a:r>
          </a:p>
          <a:p>
            <a:r>
              <a:rPr lang="en-US" sz="2200"/>
              <a:t>-  </a:t>
            </a:r>
            <a:r>
              <a:rPr lang="en-US" sz="2200" b="1"/>
              <a:t>efeitos AGUDOS e CRÔNICOS sobre o desenvolvimento e sobrevivência das colônias de abelhas; </a:t>
            </a:r>
          </a:p>
          <a:p>
            <a:r>
              <a:rPr lang="en-US" sz="2200" b="1"/>
              <a:t>-  efeitos sobre as larvas de abelhas e comportamento das abelhas e,</a:t>
            </a:r>
          </a:p>
          <a:p>
            <a:r>
              <a:rPr lang="en-US" sz="2200" b="1"/>
              <a:t>-  ao risco de doses subletais das três substâncias.</a:t>
            </a:r>
          </a:p>
          <a:p>
            <a:endParaRPr lang="en-US" sz="2200" b="1"/>
          </a:p>
          <a:p>
            <a:r>
              <a:rPr lang="en-US" sz="2200" b="1" i="1"/>
              <a:t>E NÃO AO FENÔMENO DE CCD.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6146"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147" name="Rectangle 3"/>
          <p:cNvSpPr>
            <a:spLocks noChangeArrowheads="1"/>
          </p:cNvSpPr>
          <p:nvPr/>
        </p:nvSpPr>
        <p:spPr bwMode="auto">
          <a:xfrm>
            <a:off x="2308225" y="1979613"/>
            <a:ext cx="1020763" cy="34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charset="-122"/>
              </a:rPr>
              <a:t>Objetivo</a:t>
            </a:r>
          </a:p>
        </p:txBody>
      </p:sp>
      <p:sp>
        <p:nvSpPr>
          <p:cNvPr id="6148" name="Rectangle 4"/>
          <p:cNvSpPr>
            <a:spLocks noChangeArrowheads="1"/>
          </p:cNvSpPr>
          <p:nvPr/>
        </p:nvSpPr>
        <p:spPr bwMode="auto">
          <a:xfrm>
            <a:off x="236538" y="1770063"/>
            <a:ext cx="9844087" cy="5249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O fenômeno foi inicialmente identificado na Europa (1998)</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Posteriormente nos EUA (2006)</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As populações de abelhas vêm declinando naquele país desde 1947 a taxas de 1% a.a, porém, nos últimos 4 anos a taxa foi da ordem de 29 a 36% a.a.</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Este mesmo fenômeno foi detectado também nos países da Europa e da Ásia</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As causas deste declínio são várias e a maioria delas conhecidas, à exceção da identificação de um desaparecimento de colméias até então inusitado e que ganhou o nome de CCD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7170"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171" name="Rectangle 3"/>
          <p:cNvSpPr>
            <a:spLocks noChangeArrowheads="1"/>
          </p:cNvSpPr>
          <p:nvPr/>
        </p:nvSpPr>
        <p:spPr bwMode="auto">
          <a:xfrm>
            <a:off x="2308225" y="1979613"/>
            <a:ext cx="1020763" cy="34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charset="-122"/>
              </a:rPr>
              <a:t>Objetivo</a:t>
            </a:r>
          </a:p>
        </p:txBody>
      </p:sp>
      <p:sp>
        <p:nvSpPr>
          <p:cNvPr id="7172" name="Rectangle 4"/>
          <p:cNvSpPr>
            <a:spLocks noChangeArrowheads="1"/>
          </p:cNvSpPr>
          <p:nvPr/>
        </p:nvSpPr>
        <p:spPr bwMode="auto">
          <a:xfrm>
            <a:off x="360363" y="1619250"/>
            <a:ext cx="9844087" cy="5249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Características do  CCD</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Ausência de abelhas vivas ou mortas dentro ou perto da Colméia, mas com a presença de crias e alimentos em abundância;</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Alimentos e crias não são saqueados por insetos parasitas;</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Não há correlação direta com parasitas conhecidos por causarem declínio da população;</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8194"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195" name="Rectangle 3"/>
          <p:cNvSpPr>
            <a:spLocks noChangeArrowheads="1"/>
          </p:cNvSpPr>
          <p:nvPr/>
        </p:nvSpPr>
        <p:spPr bwMode="auto">
          <a:xfrm>
            <a:off x="2308225" y="1979613"/>
            <a:ext cx="1020763" cy="34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charset="-122"/>
              </a:rPr>
              <a:t>Objetivo</a:t>
            </a:r>
          </a:p>
        </p:txBody>
      </p:sp>
      <p:sp>
        <p:nvSpPr>
          <p:cNvPr id="8196" name="Rectangle 4"/>
          <p:cNvSpPr>
            <a:spLocks noChangeArrowheads="1"/>
          </p:cNvSpPr>
          <p:nvPr/>
        </p:nvSpPr>
        <p:spPr bwMode="auto">
          <a:xfrm>
            <a:off x="236538" y="1409700"/>
            <a:ext cx="9844087" cy="5249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Características do  CCD</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No início do fenômeno:</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quantidade de crias maior do que a capacidade das operárias em cuidarem das mesmas;</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concentração de operárias novas na populaçõa da colônia;</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presença da rainha;</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relutância da colônia em consumir o alimento energético ou protéico fornecido</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9218"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219" name="Rectangle 3"/>
          <p:cNvSpPr>
            <a:spLocks noChangeArrowheads="1"/>
          </p:cNvSpPr>
          <p:nvPr/>
        </p:nvSpPr>
        <p:spPr bwMode="auto">
          <a:xfrm>
            <a:off x="2308225" y="1979613"/>
            <a:ext cx="1020763" cy="34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charset="-122"/>
              </a:rPr>
              <a:t>Objetivo</a:t>
            </a:r>
          </a:p>
        </p:txBody>
      </p:sp>
      <p:sp>
        <p:nvSpPr>
          <p:cNvPr id="9220" name="Rectangle 4"/>
          <p:cNvSpPr>
            <a:spLocks noChangeArrowheads="1"/>
          </p:cNvSpPr>
          <p:nvPr/>
        </p:nvSpPr>
        <p:spPr bwMode="auto">
          <a:xfrm>
            <a:off x="236538" y="1439863"/>
            <a:ext cx="9844087" cy="5249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Possíveis causas do CCD</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novos inseticidas;</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novos virus das abelhas;</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um novo tipo de </a:t>
            </a:r>
            <a:r>
              <a:rPr lang="pt-BR" sz="2800" i="1">
                <a:solidFill>
                  <a:srgbClr val="000000"/>
                </a:solidFill>
                <a:ea typeface="Microsoft YaHei" charset="-122"/>
              </a:rPr>
              <a:t>nosema </a:t>
            </a:r>
            <a:r>
              <a:rPr lang="pt-BR" sz="2800">
                <a:solidFill>
                  <a:srgbClr val="000000"/>
                </a:solidFill>
                <a:ea typeface="Microsoft YaHei" charset="-122"/>
              </a:rPr>
              <a:t>(fungo);</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problemas de variabilidade genética;</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ácaro </a:t>
            </a:r>
            <a:r>
              <a:rPr lang="pt-BR" sz="2800" i="1">
                <a:solidFill>
                  <a:srgbClr val="000000"/>
                </a:solidFill>
                <a:ea typeface="Microsoft YaHei" charset="-122"/>
              </a:rPr>
              <a:t>Varroa destructor;</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i="1">
                <a:solidFill>
                  <a:srgbClr val="000000"/>
                </a:solidFill>
                <a:ea typeface="Microsoft YaHei" charset="-122"/>
              </a:rPr>
              <a:t>- </a:t>
            </a:r>
            <a:r>
              <a:rPr lang="pt-BR" sz="2800">
                <a:solidFill>
                  <a:srgbClr val="000000"/>
                </a:solidFill>
                <a:ea typeface="Microsoft YaHei" charset="-122"/>
              </a:rPr>
              <a:t>falta de alimentos;</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fungicidas no alimento das abelhas;</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sistema de manejo intensivo;</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múltiplos fatores que agem em conjunto, aumentando a sucscetibilidade à doenças.</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10242"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43" name="Rectangle 3"/>
          <p:cNvSpPr>
            <a:spLocks noChangeArrowheads="1"/>
          </p:cNvSpPr>
          <p:nvPr/>
        </p:nvSpPr>
        <p:spPr bwMode="auto">
          <a:xfrm>
            <a:off x="2308225" y="1979613"/>
            <a:ext cx="1020763" cy="34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charset="-122"/>
              </a:rPr>
              <a:t>Objetivo</a:t>
            </a:r>
          </a:p>
        </p:txBody>
      </p:sp>
      <p:sp>
        <p:nvSpPr>
          <p:cNvPr id="10244" name="Rectangle 4"/>
          <p:cNvSpPr>
            <a:spLocks noChangeArrowheads="1"/>
          </p:cNvSpPr>
          <p:nvPr/>
        </p:nvSpPr>
        <p:spPr bwMode="auto">
          <a:xfrm>
            <a:off x="236538" y="1619250"/>
            <a:ext cx="9844087" cy="5249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CCD no Brasil</a:t>
            </a:r>
          </a:p>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Segundo o MAPA não há até o momento ocorrência do fenômeno no Brasil;</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A mortandade de abelhas no Brasil está associada a aplicação de agrotóxicos (principal), consumo de plantas tóxicas (barbatimão e outras), inanição e doenças conhecidas (EMBRAPA,2013)</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existem 2 casos de suspeita de CCD</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1547813" y="287338"/>
            <a:ext cx="7778750"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2" charset="0"/>
              </a:rPr>
              <a:t>INSTITUTO BRASILEIRO DO MEIO AMBIENTE E DOS RECURSOS NATURAIS RENOVÁVEIS - IBAMA</a:t>
            </a:r>
          </a:p>
        </p:txBody>
      </p:sp>
      <p:pic>
        <p:nvPicPr>
          <p:cNvPr id="11266" name="Picture 2"/>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314325" y="287338"/>
            <a:ext cx="1190625" cy="1154112"/>
          </a:xfrm>
          <a:prstGeom prst="rect">
            <a:avLst/>
          </a:prstGeom>
          <a:noFill/>
          <a:ln>
            <a:noFill/>
          </a:ln>
          <a:effectLst/>
          <a:extLst>
            <a:ext uri="{909E8E84-426E-40DD-AFC4-6F175D3DCCD1}">
              <a14:hiddenFill xmlns:a14="http://schemas.microsoft.com/office/drawing/2010/main">
                <a:blipFill dpi="0" rotWithShape="0">
                  <a:blip>
                    <a:lum bright="1800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1267" name="Rectangle 3"/>
          <p:cNvSpPr>
            <a:spLocks noChangeArrowheads="1"/>
          </p:cNvSpPr>
          <p:nvPr/>
        </p:nvSpPr>
        <p:spPr bwMode="auto">
          <a:xfrm>
            <a:off x="2308225" y="1979613"/>
            <a:ext cx="1020763" cy="34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charset="-122"/>
              </a:rPr>
              <a:t>Objetivo</a:t>
            </a:r>
          </a:p>
        </p:txBody>
      </p:sp>
      <p:sp>
        <p:nvSpPr>
          <p:cNvPr id="11268" name="Rectangle 4"/>
          <p:cNvSpPr>
            <a:spLocks noChangeArrowheads="1"/>
          </p:cNvSpPr>
          <p:nvPr/>
        </p:nvSpPr>
        <p:spPr bwMode="auto">
          <a:xfrm>
            <a:off x="236538" y="1619250"/>
            <a:ext cx="9844087" cy="5249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CCD no Brasil existem 2 casos de suspeita:</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charset="-122"/>
              </a:rPr>
              <a:t>- Altinópolis-SP , agosto/setembro de 2008, apresentou todas as características de CCD dois casos de perda repentina de colonias fortes, havia mel, pólen e crias novas não houve saque e nem traça da cera nos favos durante dois meses após o desaparecimento, na região foi identificadoa presença dos vírus IAPV,APV,BQCV e DWV e em todas as colméias a presença de </a:t>
            </a:r>
            <a:r>
              <a:rPr lang="pt-BR" sz="2800" i="1">
                <a:solidFill>
                  <a:srgbClr val="000000"/>
                </a:solidFill>
                <a:ea typeface="Microsoft YaHei" charset="-122"/>
              </a:rPr>
              <a:t>Nosema ceranae e Varroa destructor, existindo também lavouras de cana e aplicação de neonicotinóides.</a:t>
            </a: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i="1">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a:p>
            <a:pPr algn="just" hangingPunct="1">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charset="-122"/>
            </a:endParaRPr>
          </a:p>
        </p:txBody>
      </p:sp>
      <p:sp>
        <p:nvSpPr>
          <p:cNvPr id="11269" name="Text Box 5"/>
          <p:cNvSpPr txBox="1">
            <a:spLocks noChangeArrowheads="1"/>
          </p:cNvSpPr>
          <p:nvPr/>
        </p:nvSpPr>
        <p:spPr bwMode="auto">
          <a:xfrm>
            <a:off x="195263" y="6180138"/>
            <a:ext cx="9782175" cy="852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90864" rIns="90000" bIns="45000"/>
          <a:lstStyle>
            <a:lvl1pPr>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1pPr>
            <a:lvl2pPr>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2pPr>
            <a:lvl3pPr>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3pPr>
            <a:lvl4pPr>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4pPr>
            <a:lvl5pPr>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defRPr>
                <a:solidFill>
                  <a:srgbClr val="000000"/>
                </a:solidFill>
                <a:latin typeface="Arial" charset="0"/>
                <a:ea typeface="SimSun" charset="-122"/>
              </a:defRPr>
            </a:lvl9pPr>
          </a:lstStyle>
          <a:p>
            <a:pPr algn="just" hangingPunct="1">
              <a:lnSpc>
                <a:spcPct val="87000"/>
              </a:lnSpc>
            </a:pPr>
            <a:r>
              <a:rPr lang="pt-BR" sz="2800">
                <a:ea typeface="Microsoft YaHei" charset="-122"/>
              </a:rPr>
              <a:t>- Centro oeste de MG, em 2009, um apicultor relatou perdas com os sintomas de CCD (MESSAGE et al</a:t>
            </a:r>
            <a:r>
              <a:rPr lang="pt-BR" sz="2800" i="1">
                <a:ea typeface="Microsoft YaHei" charset="-122"/>
              </a:rPr>
              <a:t>., 2010)</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o Office">
  <a:themeElements>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o Office">
      <a:majorFont>
        <a:latin typeface="Arial"/>
        <a:ea typeface="Microsoft YaHei"/>
        <a:cs typeface=""/>
      </a:majorFont>
      <a:minorFont>
        <a:latin typeface="Arial"/>
        <a:ea typeface="SimSun"/>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ea typeface="SimSun"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ea typeface="SimSun" charset="-122"/>
          </a:defRPr>
        </a:defPPr>
      </a:lstStyle>
    </a:lnDef>
  </a:objectDefaults>
  <a:extraClrSchemeLst>
    <a:extraClrScheme>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o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o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o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o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o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o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585</TotalTime>
  <Words>2024</Words>
  <Application>Microsoft Office PowerPoint</Application>
  <PresentationFormat>Personalizar</PresentationFormat>
  <Paragraphs>209</Paragraphs>
  <Slides>19</Slides>
  <Notes>19</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19</vt:i4>
      </vt:variant>
    </vt:vector>
  </HeadingPairs>
  <TitlesOfParts>
    <vt:vector size="27" baseType="lpstr">
      <vt:lpstr>Times New Roman</vt:lpstr>
      <vt:lpstr>Arial</vt:lpstr>
      <vt:lpstr>Microsoft YaHei</vt:lpstr>
      <vt:lpstr>SimSun</vt:lpstr>
      <vt:lpstr>Arial Unicode MS</vt:lpstr>
      <vt:lpstr>Tahoma</vt:lpstr>
      <vt:lpstr>TimesNewRomanPSMT</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Marcio</dc:creator>
  <cp:lastModifiedBy>Marcio</cp:lastModifiedBy>
  <cp:revision>15</cp:revision>
  <cp:lastPrinted>1601-01-01T00:00:00Z</cp:lastPrinted>
  <dcterms:created xsi:type="dcterms:W3CDTF">1601-01-01T00:00:00Z</dcterms:created>
  <dcterms:modified xsi:type="dcterms:W3CDTF">2013-08-21T22:51:21Z</dcterms:modified>
</cp:coreProperties>
</file>