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0" r:id="rId2"/>
    <p:sldId id="262" r:id="rId3"/>
    <p:sldId id="265" r:id="rId4"/>
    <p:sldId id="263" r:id="rId5"/>
    <p:sldId id="257" r:id="rId6"/>
    <p:sldId id="258" r:id="rId7"/>
    <p:sldId id="259" r:id="rId8"/>
    <p:sldId id="261" r:id="rId9"/>
    <p:sldId id="266" r:id="rId10"/>
    <p:sldId id="267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000066"/>
    <a:srgbClr val="A50021"/>
    <a:srgbClr val="663300"/>
    <a:srgbClr val="FF99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rgio\Desktop\Programas%201998%20a%202013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rgio\Desktop\Discentes%201998%20a%202013.xlsx" TargetMode="External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rgio\Desktop\Discentes%201998%20a%202013.xlsx" TargetMode="External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rgio\Desktop\Discentes%201998%20a%202013.xlsx" TargetMode="External"/><Relationship Id="rId1" Type="http://schemas.openxmlformats.org/officeDocument/2006/relationships/themeOverride" Target="../theme/themeOverride9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rgio\Desktop\Discentes%201998%20a%202013.xlsx" TargetMode="External"/><Relationship Id="rId1" Type="http://schemas.openxmlformats.org/officeDocument/2006/relationships/themeOverride" Target="../theme/themeOverride10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rgio\Desktop\Discentes%201998%20a%202013.xlsx" TargetMode="External"/><Relationship Id="rId1" Type="http://schemas.openxmlformats.org/officeDocument/2006/relationships/themeOverride" Target="../theme/themeOverride11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rgio\Desktop\Programas%201998%20a%202013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rgio\Desktop\Programas%201998%20a%202013.xlsx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rgio\Desktop\Programas%201998%20a%202013.xlsx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rgio\Desktop\Discentes%201998%20a%202013.xlsx" TargetMode="External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ergio\Desktop\Discentes%201998%20a%202013.xlsx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D4D4D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Brasil!$A$3:$A$5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Brasil!$AE$3:$AE$5</c:f>
              <c:numCache>
                <c:formatCode>General</c:formatCode>
                <c:ptCount val="3"/>
                <c:pt idx="0">
                  <c:v>2265</c:v>
                </c:pt>
                <c:pt idx="1">
                  <c:v>2840</c:v>
                </c:pt>
                <c:pt idx="2">
                  <c:v>3678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537472"/>
        <c:axId val="60603776"/>
      </c:barChart>
      <c:catAx>
        <c:axId val="60537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0603776"/>
        <c:crosses val="autoZero"/>
        <c:auto val="1"/>
        <c:lblAlgn val="ctr"/>
        <c:lblOffset val="100"/>
        <c:noMultiLvlLbl val="0"/>
      </c:catAx>
      <c:valAx>
        <c:axId val="60603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605374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Modelo_Brasil!$A$9:$A$11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Modelo_Brasil!$D$3:$D$5</c:f>
              <c:numCache>
                <c:formatCode>#,##0</c:formatCode>
                <c:ptCount val="3"/>
                <c:pt idx="0">
                  <c:v>3424</c:v>
                </c:pt>
                <c:pt idx="1">
                  <c:v>5685</c:v>
                </c:pt>
                <c:pt idx="2">
                  <c:v>8831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143680"/>
        <c:axId val="41444480"/>
      </c:barChart>
      <c:catAx>
        <c:axId val="4114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444480"/>
        <c:crosses val="autoZero"/>
        <c:auto val="1"/>
        <c:lblAlgn val="ctr"/>
        <c:lblOffset val="100"/>
        <c:noMultiLvlLbl val="0"/>
      </c:catAx>
      <c:valAx>
        <c:axId val="4144448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411436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Modelo_Brasil!$G$8</c:f>
              <c:strCache>
                <c:ptCount val="1"/>
                <c:pt idx="0">
                  <c:v>Doutorado - Titulado</c:v>
                </c:pt>
              </c:strCache>
            </c:strRef>
          </c:tx>
          <c:spPr>
            <a:solidFill>
              <a:srgbClr val="4D4D4D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Modelo_Brasil!$A$9:$A$11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Modelo_Brasil!$G$9:$G$11</c:f>
              <c:numCache>
                <c:formatCode>#,##0</c:formatCode>
                <c:ptCount val="3"/>
                <c:pt idx="0">
                  <c:v>41627</c:v>
                </c:pt>
                <c:pt idx="1">
                  <c:v>50904</c:v>
                </c:pt>
                <c:pt idx="2">
                  <c:v>66974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637312"/>
        <c:axId val="74638848"/>
      </c:barChart>
      <c:catAx>
        <c:axId val="74637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74638848"/>
        <c:crosses val="autoZero"/>
        <c:auto val="1"/>
        <c:lblAlgn val="ctr"/>
        <c:lblOffset val="100"/>
        <c:noMultiLvlLbl val="0"/>
      </c:catAx>
      <c:valAx>
        <c:axId val="74638848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746373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Modelo_Brasil!$A$9:$A$11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Modelo_Brasil!$C$9:$C$11</c:f>
              <c:numCache>
                <c:formatCode>#,##0</c:formatCode>
                <c:ptCount val="3"/>
                <c:pt idx="0">
                  <c:v>4982</c:v>
                </c:pt>
                <c:pt idx="1">
                  <c:v>8011</c:v>
                </c:pt>
                <c:pt idx="2">
                  <c:v>11591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595456"/>
        <c:axId val="42596992"/>
      </c:barChart>
      <c:catAx>
        <c:axId val="42595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2596992"/>
        <c:crosses val="autoZero"/>
        <c:auto val="1"/>
        <c:lblAlgn val="ctr"/>
        <c:lblOffset val="100"/>
        <c:noMultiLvlLbl val="0"/>
      </c:catAx>
      <c:valAx>
        <c:axId val="42596992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425954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Modelo_Brasil!$A$9:$A$11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Modelo_Brasil!$D$9:$D$11</c:f>
              <c:numCache>
                <c:formatCode>#,##0</c:formatCode>
                <c:ptCount val="3"/>
                <c:pt idx="0">
                  <c:v>1037</c:v>
                </c:pt>
                <c:pt idx="1">
                  <c:v>1580</c:v>
                </c:pt>
                <c:pt idx="2">
                  <c:v>2185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975488"/>
        <c:axId val="74981376"/>
      </c:barChart>
      <c:catAx>
        <c:axId val="74975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74981376"/>
        <c:crosses val="autoZero"/>
        <c:auto val="1"/>
        <c:lblAlgn val="ctr"/>
        <c:lblOffset val="100"/>
        <c:noMultiLvlLbl val="0"/>
      </c:catAx>
      <c:valAx>
        <c:axId val="74981376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749754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Modelo_Brasil!$A$9:$A$11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Modelo_Brasil!$E$9:$E$11</c:f>
              <c:numCache>
                <c:formatCode>#,##0</c:formatCode>
                <c:ptCount val="3"/>
                <c:pt idx="0">
                  <c:v>25220</c:v>
                </c:pt>
                <c:pt idx="1">
                  <c:v>28462</c:v>
                </c:pt>
                <c:pt idx="2">
                  <c:v>34576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988928"/>
        <c:axId val="75019392"/>
      </c:barChart>
      <c:catAx>
        <c:axId val="74988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75019392"/>
        <c:crosses val="autoZero"/>
        <c:auto val="1"/>
        <c:lblAlgn val="ctr"/>
        <c:lblOffset val="100"/>
        <c:noMultiLvlLbl val="0"/>
      </c:catAx>
      <c:valAx>
        <c:axId val="75019392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749889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99CC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Modelo_Brasil!$A$9:$A$11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Modelo_Brasil!$F$9:$F$11</c:f>
              <c:numCache>
                <c:formatCode>#,##0</c:formatCode>
                <c:ptCount val="3"/>
                <c:pt idx="0">
                  <c:v>7949</c:v>
                </c:pt>
                <c:pt idx="1">
                  <c:v>9873</c:v>
                </c:pt>
                <c:pt idx="2">
                  <c:v>13782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575232"/>
        <c:axId val="99086720"/>
      </c:barChart>
      <c:catAx>
        <c:axId val="74575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99086720"/>
        <c:crosses val="autoZero"/>
        <c:auto val="1"/>
        <c:lblAlgn val="ctr"/>
        <c:lblOffset val="100"/>
        <c:noMultiLvlLbl val="0"/>
      </c:catAx>
      <c:valAx>
        <c:axId val="99086720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74575232"/>
        <c:crosses val="autoZero"/>
        <c:crossBetween val="between"/>
      </c:valAx>
      <c:spPr>
        <a:noFill/>
        <a:ln w="25358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'Evolução de discentes'!$A$5</c:f>
              <c:strCache>
                <c:ptCount val="1"/>
                <c:pt idx="0">
                  <c:v>Pós-Doutorado</c:v>
                </c:pt>
              </c:strCache>
            </c:strRef>
          </c:tx>
          <c:spPr>
            <a:gradFill flip="none" rotWithShape="1">
              <a:gsLst>
                <a:gs pos="0">
                  <a:srgbClr val="230264"/>
                </a:gs>
                <a:gs pos="83000">
                  <a:srgbClr val="E9C8FC"/>
                </a:gs>
                <a:gs pos="47000">
                  <a:srgbClr val="4D0694"/>
                </a:gs>
              </a:gsLst>
              <a:lin ang="5400000" scaled="1"/>
              <a:tileRect/>
            </a:gradFill>
            <a:scene3d>
              <a:camera prst="orthographicFront"/>
              <a:lightRig rig="threePt" dir="t"/>
            </a:scene3d>
            <a:sp3d prstMaterial="metal">
              <a:bevelT prst="slope"/>
            </a:sp3d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230264"/>
                  </a:gs>
                  <a:gs pos="83000">
                    <a:srgbClr val="E9C8FC"/>
                  </a:gs>
                  <a:gs pos="47000">
                    <a:srgbClr val="4D0694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 prstMaterial="metal">
                <a:bevelT prst="slope"/>
              </a:sp3d>
            </c:spPr>
          </c:dPt>
          <c:dLbls>
            <c:dLbl>
              <c:idx val="0"/>
              <c:layout>
                <c:manualLayout>
                  <c:x val="5.2728957598770498E-2"/>
                  <c:y val="-5.16752423564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7856673241288702E-2"/>
                  <c:y val="-4.16666666666666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6.879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 rtl="0">
                  <a:defRPr lang="pt-BR" sz="14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'Evolução de discentes'!$B$2:$K$2</c:f>
              <c:numCache>
                <c:formatCode>General</c:formatCode>
                <c:ptCount val="2"/>
                <c:pt idx="0">
                  <c:v>2004</c:v>
                </c:pt>
                <c:pt idx="1">
                  <c:v>2014</c:v>
                </c:pt>
              </c:numCache>
            </c:numRef>
          </c:cat>
          <c:val>
            <c:numRef>
              <c:f>'Evolução de discentes'!$B$5:$K$5</c:f>
              <c:numCache>
                <c:formatCode>#,##0</c:formatCode>
                <c:ptCount val="2"/>
                <c:pt idx="0">
                  <c:v>302</c:v>
                </c:pt>
                <c:pt idx="1">
                  <c:v>6865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8189312"/>
        <c:axId val="98192384"/>
        <c:axId val="0"/>
      </c:bar3DChart>
      <c:catAx>
        <c:axId val="98189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 rtl="0">
              <a:defRPr lang="pt-BR" sz="14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98192384"/>
        <c:crosses val="autoZero"/>
        <c:auto val="1"/>
        <c:lblAlgn val="ctr"/>
        <c:lblOffset val="100"/>
        <c:noMultiLvlLbl val="0"/>
      </c:catAx>
      <c:valAx>
        <c:axId val="9819238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981893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="1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Brasil!$A$3:$A$5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Brasil!$M$3:$M$5</c:f>
              <c:numCache>
                <c:formatCode>General</c:formatCode>
                <c:ptCount val="3"/>
                <c:pt idx="0">
                  <c:v>386</c:v>
                </c:pt>
                <c:pt idx="1">
                  <c:v>535</c:v>
                </c:pt>
                <c:pt idx="2">
                  <c:v>720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113600"/>
        <c:axId val="99119488"/>
      </c:barChart>
      <c:catAx>
        <c:axId val="99113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119488"/>
        <c:crosses val="autoZero"/>
        <c:auto val="1"/>
        <c:lblAlgn val="ctr"/>
        <c:lblOffset val="100"/>
        <c:noMultiLvlLbl val="0"/>
      </c:catAx>
      <c:valAx>
        <c:axId val="99119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99113600"/>
        <c:crosses val="autoZero"/>
        <c:crossBetween val="between"/>
      </c:valAx>
      <c:spPr>
        <a:noFill/>
        <a:ln w="25399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Brasil!$A$3:$A$5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Brasil!$G$3:$G$5</c:f>
              <c:numCache>
                <c:formatCode>General</c:formatCode>
                <c:ptCount val="3"/>
                <c:pt idx="0">
                  <c:v>156</c:v>
                </c:pt>
                <c:pt idx="1">
                  <c:v>207</c:v>
                </c:pt>
                <c:pt idx="2">
                  <c:v>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957440"/>
        <c:axId val="104959360"/>
      </c:barChart>
      <c:catAx>
        <c:axId val="10495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4959360"/>
        <c:crosses val="autoZero"/>
        <c:auto val="1"/>
        <c:lblAlgn val="ctr"/>
        <c:lblOffset val="100"/>
        <c:noMultiLvlLbl val="0"/>
      </c:catAx>
      <c:valAx>
        <c:axId val="104959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4957440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Brasil!$A$3:$A$5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Brasil!$R$3:$R$5</c:f>
              <c:numCache>
                <c:formatCode>General</c:formatCode>
                <c:ptCount val="3"/>
                <c:pt idx="0">
                  <c:v>93</c:v>
                </c:pt>
                <c:pt idx="1">
                  <c:v>133</c:v>
                </c:pt>
                <c:pt idx="2">
                  <c:v>185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814336"/>
        <c:axId val="72483200"/>
      </c:barChart>
      <c:catAx>
        <c:axId val="70814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2483200"/>
        <c:crosses val="autoZero"/>
        <c:auto val="1"/>
        <c:lblAlgn val="ctr"/>
        <c:lblOffset val="100"/>
        <c:noMultiLvlLbl val="0"/>
      </c:catAx>
      <c:valAx>
        <c:axId val="72483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708143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Brasil!$A$3:$A$5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Brasil!$X$3:$X$5</c:f>
              <c:numCache>
                <c:formatCode>General</c:formatCode>
                <c:ptCount val="3"/>
                <c:pt idx="0">
                  <c:v>1181</c:v>
                </c:pt>
                <c:pt idx="1">
                  <c:v>1381</c:v>
                </c:pt>
                <c:pt idx="2">
                  <c:v>1689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525248"/>
        <c:axId val="41526784"/>
      </c:barChart>
      <c:catAx>
        <c:axId val="41525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526784"/>
        <c:crosses val="autoZero"/>
        <c:auto val="1"/>
        <c:lblAlgn val="ctr"/>
        <c:lblOffset val="100"/>
        <c:noMultiLvlLbl val="0"/>
      </c:catAx>
      <c:valAx>
        <c:axId val="41526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15252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99CC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Brasil!$A$3:$A$5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Brasil!$AD$3:$AD$5</c:f>
              <c:numCache>
                <c:formatCode>General</c:formatCode>
                <c:ptCount val="3"/>
                <c:pt idx="0">
                  <c:v>449</c:v>
                </c:pt>
                <c:pt idx="1">
                  <c:v>584</c:v>
                </c:pt>
                <c:pt idx="2">
                  <c:v>784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542784"/>
        <c:axId val="41544320"/>
      </c:barChart>
      <c:catAx>
        <c:axId val="41542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544320"/>
        <c:crosses val="autoZero"/>
        <c:auto val="1"/>
        <c:lblAlgn val="ctr"/>
        <c:lblOffset val="100"/>
        <c:noMultiLvlLbl val="0"/>
      </c:catAx>
      <c:valAx>
        <c:axId val="41544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15427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99CC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Modelo_Brasil!$A$9:$A$11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Modelo_Brasil!$F$3:$F$5</c:f>
              <c:numCache>
                <c:formatCode>#,##0</c:formatCode>
                <c:ptCount val="3"/>
                <c:pt idx="0">
                  <c:v>23784</c:v>
                </c:pt>
                <c:pt idx="1">
                  <c:v>32681</c:v>
                </c:pt>
                <c:pt idx="2">
                  <c:v>47007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123968"/>
        <c:axId val="101125504"/>
      </c:barChart>
      <c:catAx>
        <c:axId val="10112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1125504"/>
        <c:crosses val="autoZero"/>
        <c:auto val="1"/>
        <c:lblAlgn val="ctr"/>
        <c:lblOffset val="100"/>
        <c:noMultiLvlLbl val="0"/>
      </c:catAx>
      <c:valAx>
        <c:axId val="10112550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101123968"/>
        <c:crosses val="autoZero"/>
        <c:crossBetween val="between"/>
      </c:valAx>
      <c:spPr>
        <a:noFill/>
        <a:ln w="25483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Modelo_Brasil!$G$2</c:f>
              <c:strCache>
                <c:ptCount val="1"/>
                <c:pt idx="0">
                  <c:v>Doutorado - Matriculado</c:v>
                </c:pt>
              </c:strCache>
            </c:strRef>
          </c:tx>
          <c:spPr>
            <a:solidFill>
              <a:srgbClr val="4D4D4D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Modelo_Brasil!$A$3:$A$5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Modelo_Brasil!$G$3:$G$5</c:f>
              <c:numCache>
                <c:formatCode>#,##0</c:formatCode>
                <c:ptCount val="3"/>
                <c:pt idx="0">
                  <c:v>132420</c:v>
                </c:pt>
                <c:pt idx="1">
                  <c:v>173412</c:v>
                </c:pt>
                <c:pt idx="2">
                  <c:v>232381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092224"/>
        <c:axId val="41093760"/>
      </c:barChart>
      <c:catAx>
        <c:axId val="41092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093760"/>
        <c:crosses val="autoZero"/>
        <c:auto val="1"/>
        <c:lblAlgn val="ctr"/>
        <c:lblOffset val="100"/>
        <c:noMultiLvlLbl val="0"/>
      </c:catAx>
      <c:valAx>
        <c:axId val="4109376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410922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Modelo_Brasil!$A$3:$A$5</c:f>
              <c:numCache>
                <c:formatCode>General</c:formatCode>
                <c:ptCount val="3"/>
                <c:pt idx="0">
                  <c:v>2006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Modelo_Brasil!$C$3:$C$5</c:f>
              <c:numCache>
                <c:formatCode>#,##0</c:formatCode>
                <c:ptCount val="3"/>
                <c:pt idx="0">
                  <c:v>17140</c:v>
                </c:pt>
                <c:pt idx="1">
                  <c:v>27375</c:v>
                </c:pt>
                <c:pt idx="2">
                  <c:v>40202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117952"/>
        <c:axId val="41123840"/>
      </c:barChart>
      <c:catAx>
        <c:axId val="41117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123840"/>
        <c:crosses val="autoZero"/>
        <c:auto val="1"/>
        <c:lblAlgn val="ctr"/>
        <c:lblOffset val="100"/>
        <c:noMultiLvlLbl val="0"/>
      </c:catAx>
      <c:valAx>
        <c:axId val="4112384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411179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76A9E-CB2F-2D4B-8369-264FD2BF83A9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6677B-C877-FC4F-9B10-0091836CD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0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</a:endParaRPr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2E13D3-5F54-4E58-8D66-CD4323B6FA4B}" type="slidenum">
              <a:rPr lang="pt-BR" altLang="pt-BR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pt-BR" altLang="pt-BR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6E7902-5FDC-443F-8D54-538CE73C0E5B}" type="slidenum">
              <a:rPr lang="pt-BR" smtClean="0"/>
              <a:pPr eaLnBrk="1" hangingPunct="1"/>
              <a:t>9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6E7902-5FDC-443F-8D54-538CE73C0E5B}" type="slidenum">
              <a:rPr lang="pt-BR" smtClean="0"/>
              <a:pPr eaLnBrk="1" hangingPunct="1"/>
              <a:t>10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5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3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15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365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67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0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8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5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3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5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6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8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5D27E-449C-9341-885C-55F23C129AB7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8C5C8-1F0C-5A42-BF63-00E24B3AF46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2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hart" Target="../charts/chart7.xml"/><Relationship Id="rId7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9.xml"/><Relationship Id="rId11" Type="http://schemas.openxmlformats.org/officeDocument/2006/relationships/image" Target="../media/image6.png"/><Relationship Id="rId5" Type="http://schemas.openxmlformats.org/officeDocument/2006/relationships/chart" Target="../charts/chart8.xml"/><Relationship Id="rId10" Type="http://schemas.openxmlformats.org/officeDocument/2006/relationships/oleObject" Target="../embeddings/Microsoft_Excel_97-2003_Worksheet2.xls"/><Relationship Id="rId4" Type="http://schemas.openxmlformats.org/officeDocument/2006/relationships/image" Target="../media/image3.png"/><Relationship Id="rId9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97-2003_Worksheet3.xls"/><Relationship Id="rId5" Type="http://schemas.openxmlformats.org/officeDocument/2006/relationships/chart" Target="../charts/chart12.xml"/><Relationship Id="rId10" Type="http://schemas.openxmlformats.org/officeDocument/2006/relationships/chart" Target="../charts/chart15.xml"/><Relationship Id="rId4" Type="http://schemas.openxmlformats.org/officeDocument/2006/relationships/chart" Target="../charts/chart11.xml"/><Relationship Id="rId9" Type="http://schemas.openxmlformats.org/officeDocument/2006/relationships/chart" Target="../charts/char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00113" y="5459437"/>
            <a:ext cx="7239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3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Marcio 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de Castro Silva Filho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b="1" dirty="0" smtClean="0">
                <a:latin typeface="Arial" charset="0"/>
                <a:cs typeface="Arial" charset="0"/>
              </a:rPr>
              <a:t>Brasília, 1 de </a:t>
            </a:r>
            <a:r>
              <a:rPr lang="en-US" b="1" dirty="0" err="1" smtClean="0">
                <a:latin typeface="Arial" charset="0"/>
                <a:cs typeface="Arial" charset="0"/>
              </a:rPr>
              <a:t>setembro</a:t>
            </a:r>
            <a:r>
              <a:rPr lang="en-US" b="1" dirty="0" smtClean="0">
                <a:latin typeface="Arial" charset="0"/>
                <a:cs typeface="Arial" charset="0"/>
              </a:rPr>
              <a:t> de 2015</a:t>
            </a: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79413" y="2495707"/>
            <a:ext cx="828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60000" indent="-342900" algn="ctr">
              <a:spcBef>
                <a:spcPts val="0"/>
              </a:spcBef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Impactos Conjunturais e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Estruturais dos Cortes Orçamentários de 20015 sobre os Programas de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Pós-Graduação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5699"/>
            <a:ext cx="1656184" cy="15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0" y="341011"/>
            <a:ext cx="9144000" cy="52014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t-BR" sz="35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2015: Novo cenário na PG brasileira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Ajustes no </a:t>
            </a:r>
            <a:r>
              <a:rPr lang="pt-BR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Orçamento</a:t>
            </a:r>
          </a:p>
          <a:p>
            <a:pPr algn="ctr">
              <a:spcBef>
                <a:spcPct val="50000"/>
              </a:spcBef>
              <a:defRPr/>
            </a:pPr>
            <a:endParaRPr lang="pt-BR" sz="3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71500" indent="-5715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Manutenção do </a:t>
            </a:r>
            <a:r>
              <a:rPr lang="pt-B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Portal de Periódicos;</a:t>
            </a:r>
            <a:endParaRPr lang="pt-BR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71500" indent="-5715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Manutenção das </a:t>
            </a:r>
            <a:r>
              <a:rPr lang="pt-B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Bolsas de Estudo;</a:t>
            </a:r>
            <a:endParaRPr lang="pt-BR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71500" indent="-5715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Repasse inicial de recursos de Custeio;</a:t>
            </a:r>
          </a:p>
          <a:p>
            <a:pPr marL="571500" indent="-5715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Não repasse de recursos de Capital</a:t>
            </a:r>
            <a:r>
              <a:rPr lang="pt-B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pt-BR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tângulo 3"/>
          <p:cNvSpPr>
            <a:spLocks noChangeArrowheads="1"/>
          </p:cNvSpPr>
          <p:nvPr/>
        </p:nvSpPr>
        <p:spPr bwMode="auto">
          <a:xfrm>
            <a:off x="2558143" y="205240"/>
            <a:ext cx="4746171" cy="10901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bIns="91440" anchor="ctr"/>
          <a:lstStyle/>
          <a:p>
            <a:pPr algn="ctr">
              <a:defRPr/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Orçamento 2015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Pós-Graduação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422043"/>
              </p:ext>
            </p:extLst>
          </p:nvPr>
        </p:nvGraphicFramePr>
        <p:xfrm>
          <a:off x="626682" y="1725165"/>
          <a:ext cx="8092781" cy="3706806"/>
        </p:xfrm>
        <a:graphic>
          <a:graphicData uri="http://schemas.openxmlformats.org/drawingml/2006/table">
            <a:tbl>
              <a:tblPr/>
              <a:tblGrid>
                <a:gridCol w="2486638"/>
                <a:gridCol w="1458686"/>
                <a:gridCol w="1545771"/>
                <a:gridCol w="2601686"/>
              </a:tblGrid>
              <a:tr h="505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Linhas de Ação da CAPES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Valor 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Previsto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Valor 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Corrigido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Considerações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772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Portal de Periódicos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Calibri" charset="0"/>
                        </a:rPr>
                        <a:t> 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212.937.377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268.137.377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Manutenção do conteúdo e garantia do acesso das 424 Instituições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02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Bolsas no País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1.995.862.227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1.995.862.227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Manutenção de todas as bolsas (mais de 90 mil)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Bolsas no Exterior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130.943.381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131.743.381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Mantidas as bolsas no exterior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2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Fomento - Custeio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535.619.518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257.185.249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Garantido em média quase  50% dos recursos de custeio 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dos </a:t>
                      </a: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Programas e Projetos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Avaliação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13.330.660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14.130.660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Mantidas as atividades da avaliação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Total</a:t>
                      </a: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2.888.693.163</a:t>
                      </a: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2.667.058.894</a:t>
                      </a: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Calibri" charset="0"/>
                        </a:rPr>
                        <a:t>92,33%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334" name="CaixaDeTexto 2"/>
          <p:cNvSpPr txBox="1">
            <a:spLocks noChangeArrowheads="1"/>
          </p:cNvSpPr>
          <p:nvPr/>
        </p:nvSpPr>
        <p:spPr bwMode="auto">
          <a:xfrm>
            <a:off x="4169914" y="5737227"/>
            <a:ext cx="48244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800" b="1" dirty="0">
                <a:solidFill>
                  <a:srgbClr val="000000"/>
                </a:solidFill>
              </a:rPr>
              <a:t>Apesar das restrições </a:t>
            </a:r>
            <a:r>
              <a:rPr lang="pt-BR" sz="1800" b="1" dirty="0" smtClean="0">
                <a:solidFill>
                  <a:srgbClr val="000000"/>
                </a:solidFill>
              </a:rPr>
              <a:t>econômicas </a:t>
            </a:r>
            <a:r>
              <a:rPr lang="pt-BR" sz="1800" b="1" dirty="0">
                <a:solidFill>
                  <a:srgbClr val="000000"/>
                </a:solidFill>
              </a:rPr>
              <a:t>o orçamento da pós-graduação foi preservado </a:t>
            </a:r>
            <a:r>
              <a:rPr lang="pt-BR" sz="1800" b="1" dirty="0" smtClean="0">
                <a:solidFill>
                  <a:srgbClr val="000000"/>
                </a:solidFill>
              </a:rPr>
              <a:t>em 92,33</a:t>
            </a:r>
            <a:r>
              <a:rPr lang="pt-BR" sz="1800" b="1" dirty="0" smtClean="0">
                <a:solidFill>
                  <a:srgbClr val="000000"/>
                </a:solidFill>
              </a:rPr>
              <a:t>%</a:t>
            </a:r>
            <a:endParaRPr lang="pt-BR" sz="1800" b="1" dirty="0">
              <a:solidFill>
                <a:srgbClr val="000000"/>
              </a:solidFill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6582120" y="5471663"/>
            <a:ext cx="467519" cy="287336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32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859370" y="336135"/>
            <a:ext cx="3384550" cy="652463"/>
          </a:xfrm>
          <a:solidFill>
            <a:schemeClr val="accent2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CAPES</a:t>
            </a:r>
          </a:p>
        </p:txBody>
      </p:sp>
      <p:sp>
        <p:nvSpPr>
          <p:cNvPr id="10242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938" y="1716524"/>
            <a:ext cx="9136062" cy="13736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algn="l" eaLnBrk="1" hangingPunct="1">
              <a:lnSpc>
                <a:spcPct val="90000"/>
              </a:lnSpc>
            </a:pPr>
            <a:r>
              <a:rPr lang="pt-BR" sz="2600" dirty="0">
                <a:solidFill>
                  <a:srgbClr val="000000"/>
                </a:solidFill>
                <a:latin typeface="Arial" charset="0"/>
                <a:cs typeface="Arial" charset="0"/>
              </a:rPr>
              <a:t>Fundação vinculada ao </a:t>
            </a:r>
            <a:r>
              <a:rPr lang="pt-BR" sz="2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Ministério </a:t>
            </a:r>
            <a:r>
              <a:rPr lang="pt-BR" sz="2600" dirty="0">
                <a:solidFill>
                  <a:srgbClr val="000000"/>
                </a:solidFill>
                <a:latin typeface="Arial" charset="0"/>
                <a:cs typeface="Arial" charset="0"/>
              </a:rPr>
              <a:t>da Educação criada em 1951</a:t>
            </a:r>
            <a:r>
              <a:rPr lang="pt-BR" sz="2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endParaRPr lang="pt-BR" sz="2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5888" r="31958" b="18500"/>
          <a:stretch>
            <a:fillRect/>
          </a:stretch>
        </p:blipFill>
        <p:spPr bwMode="auto">
          <a:xfrm>
            <a:off x="3470964" y="2523072"/>
            <a:ext cx="2318011" cy="416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aixaDeTexto 4"/>
          <p:cNvSpPr txBox="1">
            <a:spLocks noChangeArrowheads="1"/>
          </p:cNvSpPr>
          <p:nvPr/>
        </p:nvSpPr>
        <p:spPr bwMode="auto">
          <a:xfrm>
            <a:off x="7938" y="6788150"/>
            <a:ext cx="91440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5888" y="1084380"/>
            <a:ext cx="8928100" cy="52952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just" eaLnBrk="1" hangingPunct="1">
              <a:lnSpc>
                <a:spcPct val="80000"/>
              </a:lnSpc>
              <a:spcBef>
                <a:spcPct val="0"/>
              </a:spcBef>
              <a:buClr>
                <a:srgbClr val="9D3232"/>
              </a:buClr>
              <a:buFont typeface="Wingdings" charset="0"/>
              <a:buChar char="ü"/>
            </a:pPr>
            <a:endParaRPr lang="pt-BR" sz="27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Ø"/>
            </a:pPr>
            <a:r>
              <a:rPr lang="pt-BR" sz="2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Avaliação </a:t>
            </a:r>
            <a:r>
              <a:rPr lang="pt-BR" sz="2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da Pós</a:t>
            </a:r>
            <a:r>
              <a:rPr lang="pt-BR" sz="2700" dirty="0">
                <a:solidFill>
                  <a:schemeClr val="tx1"/>
                </a:solidFill>
                <a:latin typeface="Arial" charset="0"/>
                <a:cs typeface="Arial" charset="0"/>
              </a:rPr>
              <a:t>-Graduação </a:t>
            </a:r>
            <a:r>
              <a:rPr lang="pt-BR" sz="2700" i="1" dirty="0">
                <a:solidFill>
                  <a:schemeClr val="tx1"/>
                </a:solidFill>
                <a:latin typeface="Arial" charset="0"/>
                <a:cs typeface="Arial" charset="0"/>
              </a:rPr>
              <a:t>stricto sensu</a:t>
            </a:r>
            <a:r>
              <a:rPr lang="pt-BR" sz="2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;</a:t>
            </a:r>
            <a:endParaRPr lang="pt-BR" sz="27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Ø"/>
            </a:pPr>
            <a:endParaRPr lang="pt-BR" sz="27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Ø"/>
            </a:pPr>
            <a:r>
              <a:rPr lang="pt-BR" sz="2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Formação de recursos </a:t>
            </a:r>
            <a:r>
              <a:rPr lang="pt-BR" sz="2700" dirty="0">
                <a:solidFill>
                  <a:schemeClr val="tx1"/>
                </a:solidFill>
                <a:latin typeface="Arial" charset="0"/>
                <a:cs typeface="Arial" charset="0"/>
              </a:rPr>
              <a:t>humanos qualificados no país e no exterior;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Ø"/>
            </a:pPr>
            <a:endParaRPr lang="pt-BR" sz="27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Ø"/>
            </a:pPr>
            <a:r>
              <a:rPr lang="pt-BR" sz="2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Promoção </a:t>
            </a:r>
            <a:r>
              <a:rPr lang="pt-BR" sz="2700" dirty="0">
                <a:solidFill>
                  <a:schemeClr val="tx1"/>
                </a:solidFill>
                <a:latin typeface="Arial" charset="0"/>
                <a:cs typeface="Arial" charset="0"/>
              </a:rPr>
              <a:t>da cooperação científica nacional e internacional;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</a:pPr>
            <a:r>
              <a:rPr lang="pt-BR" sz="27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Ø"/>
            </a:pPr>
            <a:r>
              <a:rPr lang="pt-BR" sz="2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Formação </a:t>
            </a:r>
            <a:r>
              <a:rPr lang="pt-BR" sz="2700" dirty="0">
                <a:solidFill>
                  <a:schemeClr val="tx1"/>
                </a:solidFill>
                <a:latin typeface="Arial" charset="0"/>
                <a:cs typeface="Arial" charset="0"/>
              </a:rPr>
              <a:t>de professores para Educação Básica;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Ø"/>
            </a:pPr>
            <a:endParaRPr lang="pt-BR" sz="27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Ø"/>
            </a:pPr>
            <a:r>
              <a:rPr lang="pt-BR" sz="2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Acesso </a:t>
            </a:r>
            <a:r>
              <a:rPr lang="pt-BR" sz="2700" dirty="0">
                <a:solidFill>
                  <a:schemeClr val="tx1"/>
                </a:solidFill>
                <a:latin typeface="Arial" charset="0"/>
                <a:cs typeface="Arial" charset="0"/>
              </a:rPr>
              <a:t>à produção científica e </a:t>
            </a:r>
            <a:r>
              <a:rPr lang="pt-BR" sz="2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tecnológica: Portal </a:t>
            </a:r>
            <a:r>
              <a:rPr lang="pt-BR" sz="2700" dirty="0">
                <a:solidFill>
                  <a:schemeClr val="tx1"/>
                </a:solidFill>
                <a:latin typeface="Arial" charset="0"/>
                <a:cs typeface="Arial" charset="0"/>
              </a:rPr>
              <a:t>de Periódicos;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Ø"/>
            </a:pPr>
            <a:endParaRPr lang="pt-BR" sz="27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Ø"/>
            </a:pPr>
            <a:r>
              <a:rPr lang="pt-BR" sz="27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Fomento </a:t>
            </a:r>
            <a:r>
              <a:rPr lang="pt-BR" sz="2700" dirty="0">
                <a:solidFill>
                  <a:schemeClr val="tx1"/>
                </a:solidFill>
                <a:latin typeface="Arial" charset="0"/>
                <a:cs typeface="Arial" charset="0"/>
              </a:rPr>
              <a:t>e Indução de áreas estratégicas.</a:t>
            </a:r>
            <a:endParaRPr lang="pt-BR" sz="27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827088" y="371152"/>
            <a:ext cx="7200900" cy="41592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bIns="91440" anchor="ctr"/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Linhas de Ação da CAPES </a:t>
            </a:r>
          </a:p>
        </p:txBody>
      </p:sp>
      <p:sp>
        <p:nvSpPr>
          <p:cNvPr id="13315" name="CaixaDeTexto 5"/>
          <p:cNvSpPr txBox="1">
            <a:spLocks noChangeArrowheads="1"/>
          </p:cNvSpPr>
          <p:nvPr/>
        </p:nvSpPr>
        <p:spPr bwMode="auto">
          <a:xfrm>
            <a:off x="7938" y="6788150"/>
            <a:ext cx="91440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46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58888" y="762000"/>
            <a:ext cx="6411912" cy="461963"/>
          </a:xfrm>
          <a:solidFill>
            <a:schemeClr val="accent2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CAPES em números</a:t>
            </a:r>
          </a:p>
        </p:txBody>
      </p:sp>
      <p:sp>
        <p:nvSpPr>
          <p:cNvPr id="11266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45404" y="1844675"/>
            <a:ext cx="9136062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ü"/>
            </a:pPr>
            <a:endParaRPr lang="pt-BR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457200" indent="-457200" algn="just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pt-BR" sz="2700" dirty="0">
                <a:solidFill>
                  <a:srgbClr val="000000"/>
                </a:solidFill>
                <a:latin typeface="Arial" charset="0"/>
                <a:cs typeface="Arial" charset="0"/>
              </a:rPr>
              <a:t>Orçamento 2015: </a:t>
            </a:r>
            <a:r>
              <a:rPr lang="pt-BR" sz="27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</a:t>
            </a:r>
            <a:r>
              <a:rPr lang="pt-BR" sz="2700" dirty="0">
                <a:solidFill>
                  <a:srgbClr val="000000"/>
                </a:solidFill>
                <a:latin typeface="Arial" charset="0"/>
                <a:cs typeface="Arial" charset="0"/>
              </a:rPr>
              <a:t>$ 6.108.300.000</a:t>
            </a:r>
          </a:p>
          <a:p>
            <a:pPr marL="457200" indent="-457200" algn="just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t-BR" sz="27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457200" indent="-457200" algn="just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sz="2700" dirty="0">
                <a:solidFill>
                  <a:srgbClr val="000000"/>
                </a:solidFill>
                <a:latin typeface="Arial" charset="0"/>
                <a:cs typeface="Arial" charset="0"/>
              </a:rPr>
              <a:t> Gasto servidores*: 1,31%</a:t>
            </a:r>
          </a:p>
          <a:p>
            <a:pPr marL="457200" indent="-457200" algn="just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t-BR" sz="27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457200" indent="-457200" algn="just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sz="2700" dirty="0">
                <a:solidFill>
                  <a:srgbClr val="000000"/>
                </a:solidFill>
                <a:latin typeface="Arial" charset="0"/>
                <a:cs typeface="Arial" charset="0"/>
              </a:rPr>
              <a:t> Gasto logística*: 1,20%</a:t>
            </a:r>
          </a:p>
          <a:p>
            <a:pPr marL="457200" indent="-457200" algn="just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t-BR" sz="27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457200" indent="-457200" algn="just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sz="2700" dirty="0">
                <a:solidFill>
                  <a:srgbClr val="000000"/>
                </a:solidFill>
                <a:latin typeface="Arial" charset="0"/>
                <a:cs typeface="Arial" charset="0"/>
              </a:rPr>
              <a:t> Gasto Unidade (servidores e logística)*: 2,51%</a:t>
            </a:r>
          </a:p>
          <a:p>
            <a:pPr marL="457200" indent="-457200" algn="just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t-BR" sz="27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457200" indent="-457200" algn="just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sz="2700" dirty="0">
                <a:solidFill>
                  <a:srgbClr val="000000"/>
                </a:solidFill>
                <a:latin typeface="Arial" charset="0"/>
                <a:cs typeface="Arial" charset="0"/>
              </a:rPr>
              <a:t> Força de trabalho: 437 servidores de </a:t>
            </a:r>
            <a:r>
              <a:rPr lang="pt-BR" sz="27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carreira</a:t>
            </a:r>
            <a:endParaRPr lang="pt-BR" sz="27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ü"/>
            </a:pPr>
            <a:endParaRPr lang="pt-BR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ü"/>
            </a:pPr>
            <a:endParaRPr lang="pt-BR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Wingdings" charset="0"/>
              <a:buChar char="ü"/>
            </a:pPr>
            <a:endParaRPr lang="pt-BR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</a:pPr>
            <a:r>
              <a:rPr lang="pt-BR" sz="1800" dirty="0">
                <a:solidFill>
                  <a:srgbClr val="000000"/>
                </a:solidFill>
                <a:latin typeface="Arial" charset="0"/>
                <a:cs typeface="Arial" charset="0"/>
              </a:rPr>
              <a:t>* Estimativa para o ano de 2015</a:t>
            </a:r>
          </a:p>
        </p:txBody>
      </p:sp>
      <p:sp>
        <p:nvSpPr>
          <p:cNvPr id="11267" name="CaixaDeTexto 6"/>
          <p:cNvSpPr txBox="1">
            <a:spLocks noChangeArrowheads="1"/>
          </p:cNvSpPr>
          <p:nvPr/>
        </p:nvSpPr>
        <p:spPr bwMode="auto">
          <a:xfrm>
            <a:off x="7938" y="6788150"/>
            <a:ext cx="91440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18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66" y="1271761"/>
            <a:ext cx="6146060" cy="385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>
            <a:spLocks/>
          </p:cNvSpPr>
          <p:nvPr/>
        </p:nvSpPr>
        <p:spPr bwMode="auto">
          <a:xfrm>
            <a:off x="1373189" y="124837"/>
            <a:ext cx="6078537" cy="71278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bIns="91440" anchor="ctr"/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Evolução Programas Pós-Graduação</a:t>
            </a:r>
          </a:p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2006-2010-2014</a:t>
            </a:r>
          </a:p>
        </p:txBody>
      </p:sp>
      <p:sp>
        <p:nvSpPr>
          <p:cNvPr id="16395" name="CaixaDeTexto 10"/>
          <p:cNvSpPr txBox="1">
            <a:spLocks noChangeArrowheads="1"/>
          </p:cNvSpPr>
          <p:nvPr/>
        </p:nvSpPr>
        <p:spPr bwMode="auto">
          <a:xfrm>
            <a:off x="1503966" y="1037902"/>
            <a:ext cx="6233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62%</a:t>
            </a:r>
          </a:p>
        </p:txBody>
      </p:sp>
      <p:sp>
        <p:nvSpPr>
          <p:cNvPr id="16396" name="CaixaDeTexto 11"/>
          <p:cNvSpPr txBox="1">
            <a:spLocks noChangeArrowheads="1"/>
          </p:cNvSpPr>
          <p:nvPr/>
        </p:nvSpPr>
        <p:spPr bwMode="auto">
          <a:xfrm>
            <a:off x="7663409" y="2751125"/>
            <a:ext cx="609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87%</a:t>
            </a:r>
          </a:p>
        </p:txBody>
      </p:sp>
      <p:sp>
        <p:nvSpPr>
          <p:cNvPr id="16397" name="CaixaDeTexto 12"/>
          <p:cNvSpPr txBox="1">
            <a:spLocks noChangeArrowheads="1"/>
          </p:cNvSpPr>
          <p:nvPr/>
        </p:nvSpPr>
        <p:spPr bwMode="auto">
          <a:xfrm>
            <a:off x="1674139" y="2999253"/>
            <a:ext cx="661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92%</a:t>
            </a:r>
          </a:p>
        </p:txBody>
      </p:sp>
      <p:sp>
        <p:nvSpPr>
          <p:cNvPr id="16398" name="CaixaDeTexto 13"/>
          <p:cNvSpPr txBox="1">
            <a:spLocks noChangeArrowheads="1"/>
          </p:cNvSpPr>
          <p:nvPr/>
        </p:nvSpPr>
        <p:spPr bwMode="auto">
          <a:xfrm>
            <a:off x="6706849" y="913120"/>
            <a:ext cx="564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/>
              <a:t>99%</a:t>
            </a:r>
          </a:p>
        </p:txBody>
      </p:sp>
      <p:sp>
        <p:nvSpPr>
          <p:cNvPr id="16399" name="CaixaDeTexto 14"/>
          <p:cNvSpPr txBox="1">
            <a:spLocks noChangeArrowheads="1"/>
          </p:cNvSpPr>
          <p:nvPr/>
        </p:nvSpPr>
        <p:spPr bwMode="auto">
          <a:xfrm>
            <a:off x="7276592" y="4757793"/>
            <a:ext cx="495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43%</a:t>
            </a:r>
          </a:p>
        </p:txBody>
      </p:sp>
      <p:sp>
        <p:nvSpPr>
          <p:cNvPr id="16400" name="CaixaDeTexto 15"/>
          <p:cNvSpPr txBox="1">
            <a:spLocks noChangeArrowheads="1"/>
          </p:cNvSpPr>
          <p:nvPr/>
        </p:nvSpPr>
        <p:spPr bwMode="auto">
          <a:xfrm>
            <a:off x="2960106" y="4994526"/>
            <a:ext cx="5124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75%</a:t>
            </a:r>
          </a:p>
        </p:txBody>
      </p:sp>
      <p:sp>
        <p:nvSpPr>
          <p:cNvPr id="28" name="CaixaDeTexto 27"/>
          <p:cNvSpPr txBox="1"/>
          <p:nvPr/>
        </p:nvSpPr>
        <p:spPr bwMode="auto">
          <a:xfrm>
            <a:off x="391886" y="1022349"/>
            <a:ext cx="843190" cy="24622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BRASIL</a:t>
            </a:r>
          </a:p>
        </p:txBody>
      </p:sp>
      <p:sp>
        <p:nvSpPr>
          <p:cNvPr id="29" name="CaixaDeTexto 28"/>
          <p:cNvSpPr txBox="1"/>
          <p:nvPr/>
        </p:nvSpPr>
        <p:spPr bwMode="auto">
          <a:xfrm>
            <a:off x="5734724" y="948188"/>
            <a:ext cx="755650" cy="24606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NORTE</a:t>
            </a:r>
          </a:p>
        </p:txBody>
      </p:sp>
      <p:sp>
        <p:nvSpPr>
          <p:cNvPr id="30" name="CaixaDeTexto 29"/>
          <p:cNvSpPr txBox="1"/>
          <p:nvPr/>
        </p:nvSpPr>
        <p:spPr bwMode="auto">
          <a:xfrm>
            <a:off x="152851" y="2993118"/>
            <a:ext cx="1316038" cy="2460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CENTRO-OESTE</a:t>
            </a:r>
          </a:p>
        </p:txBody>
      </p:sp>
      <p:sp>
        <p:nvSpPr>
          <p:cNvPr id="31" name="CaixaDeTexto 30"/>
          <p:cNvSpPr txBox="1"/>
          <p:nvPr/>
        </p:nvSpPr>
        <p:spPr bwMode="auto">
          <a:xfrm>
            <a:off x="6412825" y="2761797"/>
            <a:ext cx="1016000" cy="2460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NORDESTE</a:t>
            </a:r>
          </a:p>
        </p:txBody>
      </p:sp>
      <p:sp>
        <p:nvSpPr>
          <p:cNvPr id="32" name="CaixaDeTexto 31"/>
          <p:cNvSpPr txBox="1"/>
          <p:nvPr/>
        </p:nvSpPr>
        <p:spPr bwMode="auto">
          <a:xfrm>
            <a:off x="2125895" y="4969328"/>
            <a:ext cx="525463" cy="2460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SUL</a:t>
            </a:r>
          </a:p>
        </p:txBody>
      </p:sp>
      <p:sp>
        <p:nvSpPr>
          <p:cNvPr id="33" name="CaixaDeTexto 32"/>
          <p:cNvSpPr txBox="1"/>
          <p:nvPr/>
        </p:nvSpPr>
        <p:spPr bwMode="auto">
          <a:xfrm>
            <a:off x="6052233" y="4755021"/>
            <a:ext cx="1014412" cy="24606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SUDESTE</a:t>
            </a:r>
          </a:p>
        </p:txBody>
      </p:sp>
      <p:graphicFrame>
        <p:nvGraphicFramePr>
          <p:cNvPr id="34" name="Gráfico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318262"/>
              </p:ext>
            </p:extLst>
          </p:nvPr>
        </p:nvGraphicFramePr>
        <p:xfrm>
          <a:off x="219394" y="1361158"/>
          <a:ext cx="2587925" cy="1453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Gráfico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1954653"/>
              </p:ext>
            </p:extLst>
          </p:nvPr>
        </p:nvGraphicFramePr>
        <p:xfrm>
          <a:off x="6234817" y="3010142"/>
          <a:ext cx="2677188" cy="153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Gráfico 35"/>
          <p:cNvGraphicFramePr>
            <a:graphicFrameLocks/>
          </p:cNvGraphicFramePr>
          <p:nvPr/>
        </p:nvGraphicFramePr>
        <p:xfrm>
          <a:off x="90487" y="3286747"/>
          <a:ext cx="2529007" cy="163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8546906"/>
              </p:ext>
            </p:extLst>
          </p:nvPr>
        </p:nvGraphicFramePr>
        <p:xfrm>
          <a:off x="5221621" y="1204149"/>
          <a:ext cx="2385485" cy="1499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8" name="Gráfico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831864"/>
              </p:ext>
            </p:extLst>
          </p:nvPr>
        </p:nvGraphicFramePr>
        <p:xfrm>
          <a:off x="5609948" y="5070445"/>
          <a:ext cx="2456994" cy="1479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Gráfico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1494236"/>
              </p:ext>
            </p:extLst>
          </p:nvPr>
        </p:nvGraphicFramePr>
        <p:xfrm>
          <a:off x="1727669" y="5214030"/>
          <a:ext cx="2456994" cy="156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386" name="CaixaDeTexto 39"/>
          <p:cNvSpPr txBox="1">
            <a:spLocks noChangeArrowheads="1"/>
          </p:cNvSpPr>
          <p:nvPr/>
        </p:nvSpPr>
        <p:spPr bwMode="auto">
          <a:xfrm>
            <a:off x="1899103" y="1032328"/>
            <a:ext cx="1010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/>
              <a:t>(2014/2006)</a:t>
            </a:r>
          </a:p>
        </p:txBody>
      </p:sp>
      <p:sp>
        <p:nvSpPr>
          <p:cNvPr id="16392" name="CaixaDeTexto 40"/>
          <p:cNvSpPr txBox="1">
            <a:spLocks noChangeArrowheads="1"/>
          </p:cNvSpPr>
          <p:nvPr/>
        </p:nvSpPr>
        <p:spPr bwMode="auto">
          <a:xfrm>
            <a:off x="0" y="6573624"/>
            <a:ext cx="2089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/>
              <a:t>Fonte: </a:t>
            </a:r>
            <a:r>
              <a:rPr lang="pt-BR" sz="1200" dirty="0" err="1" smtClean="0"/>
              <a:t>GeoCapes</a:t>
            </a:r>
            <a:endParaRPr lang="pt-BR" sz="1200" dirty="0"/>
          </a:p>
        </p:txBody>
      </p:sp>
      <p:sp>
        <p:nvSpPr>
          <p:cNvPr id="40" name="Seta para cima 39"/>
          <p:cNvSpPr/>
          <p:nvPr/>
        </p:nvSpPr>
        <p:spPr>
          <a:xfrm>
            <a:off x="1395874" y="1081314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Seta para cima 40"/>
          <p:cNvSpPr/>
          <p:nvPr/>
        </p:nvSpPr>
        <p:spPr>
          <a:xfrm>
            <a:off x="2867096" y="5044839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Seta para cima 41"/>
          <p:cNvSpPr/>
          <p:nvPr/>
        </p:nvSpPr>
        <p:spPr>
          <a:xfrm>
            <a:off x="7207434" y="4800752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Seta para cima 42"/>
          <p:cNvSpPr/>
          <p:nvPr/>
        </p:nvSpPr>
        <p:spPr>
          <a:xfrm>
            <a:off x="1592726" y="3048626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Seta para cima 43"/>
          <p:cNvSpPr/>
          <p:nvPr/>
        </p:nvSpPr>
        <p:spPr>
          <a:xfrm>
            <a:off x="7590073" y="2807528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Seta para cima 44"/>
          <p:cNvSpPr/>
          <p:nvPr/>
        </p:nvSpPr>
        <p:spPr>
          <a:xfrm>
            <a:off x="6625436" y="983472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66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/>
          </p:cNvSpPr>
          <p:nvPr/>
        </p:nvSpPr>
        <p:spPr bwMode="auto">
          <a:xfrm>
            <a:off x="908047" y="159199"/>
            <a:ext cx="7604128" cy="7127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bIns="91440" anchor="ctr"/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Evolução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Discentes Matriculados Pós-Graduação 2006-2010-2014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" name="Gráfico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3518681"/>
              </p:ext>
            </p:extLst>
          </p:nvPr>
        </p:nvGraphicFramePr>
        <p:xfrm>
          <a:off x="1746717" y="5209267"/>
          <a:ext cx="2493963" cy="151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4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25" y="1086544"/>
            <a:ext cx="6145609" cy="385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CaixaDeTexto 10"/>
          <p:cNvSpPr txBox="1">
            <a:spLocks noChangeArrowheads="1"/>
          </p:cNvSpPr>
          <p:nvPr/>
        </p:nvSpPr>
        <p:spPr bwMode="auto">
          <a:xfrm>
            <a:off x="1448933" y="1037789"/>
            <a:ext cx="5788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75%</a:t>
            </a:r>
          </a:p>
        </p:txBody>
      </p:sp>
      <p:sp>
        <p:nvSpPr>
          <p:cNvPr id="17426" name="CaixaDeTexto 11"/>
          <p:cNvSpPr txBox="1">
            <a:spLocks noChangeArrowheads="1"/>
          </p:cNvSpPr>
          <p:nvPr/>
        </p:nvSpPr>
        <p:spPr bwMode="auto">
          <a:xfrm>
            <a:off x="7585994" y="2750759"/>
            <a:ext cx="711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135%</a:t>
            </a:r>
          </a:p>
        </p:txBody>
      </p:sp>
      <p:sp>
        <p:nvSpPr>
          <p:cNvPr id="17427" name="CaixaDeTexto 12"/>
          <p:cNvSpPr txBox="1">
            <a:spLocks noChangeArrowheads="1"/>
          </p:cNvSpPr>
          <p:nvPr/>
        </p:nvSpPr>
        <p:spPr bwMode="auto">
          <a:xfrm>
            <a:off x="1636527" y="3084899"/>
            <a:ext cx="688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120%</a:t>
            </a:r>
          </a:p>
        </p:txBody>
      </p:sp>
      <p:sp>
        <p:nvSpPr>
          <p:cNvPr id="17428" name="CaixaDeTexto 13"/>
          <p:cNvSpPr txBox="1">
            <a:spLocks noChangeArrowheads="1"/>
          </p:cNvSpPr>
          <p:nvPr/>
        </p:nvSpPr>
        <p:spPr bwMode="auto">
          <a:xfrm>
            <a:off x="7021970" y="1043638"/>
            <a:ext cx="6326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/>
              <a:t>158%</a:t>
            </a:r>
          </a:p>
        </p:txBody>
      </p:sp>
      <p:sp>
        <p:nvSpPr>
          <p:cNvPr id="17429" name="CaixaDeTexto 14"/>
          <p:cNvSpPr txBox="1">
            <a:spLocks noChangeArrowheads="1"/>
          </p:cNvSpPr>
          <p:nvPr/>
        </p:nvSpPr>
        <p:spPr bwMode="auto">
          <a:xfrm>
            <a:off x="6797091" y="4604757"/>
            <a:ext cx="5067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49%</a:t>
            </a:r>
          </a:p>
        </p:txBody>
      </p:sp>
      <p:sp>
        <p:nvSpPr>
          <p:cNvPr id="17430" name="CaixaDeTexto 15"/>
          <p:cNvSpPr txBox="1">
            <a:spLocks noChangeArrowheads="1"/>
          </p:cNvSpPr>
          <p:nvPr/>
        </p:nvSpPr>
        <p:spPr bwMode="auto">
          <a:xfrm>
            <a:off x="2829294" y="4972054"/>
            <a:ext cx="6432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98%</a:t>
            </a:r>
          </a:p>
        </p:txBody>
      </p:sp>
      <p:sp>
        <p:nvSpPr>
          <p:cNvPr id="28" name="CaixaDeTexto 27"/>
          <p:cNvSpPr txBox="1"/>
          <p:nvPr/>
        </p:nvSpPr>
        <p:spPr bwMode="auto">
          <a:xfrm>
            <a:off x="446316" y="1044118"/>
            <a:ext cx="843187" cy="24622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BRASIL</a:t>
            </a:r>
          </a:p>
        </p:txBody>
      </p:sp>
      <p:sp>
        <p:nvSpPr>
          <p:cNvPr id="29" name="CaixaDeTexto 28"/>
          <p:cNvSpPr txBox="1"/>
          <p:nvPr/>
        </p:nvSpPr>
        <p:spPr bwMode="auto">
          <a:xfrm>
            <a:off x="6126620" y="1046159"/>
            <a:ext cx="755651" cy="24606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NORTE</a:t>
            </a:r>
          </a:p>
        </p:txBody>
      </p:sp>
      <p:sp>
        <p:nvSpPr>
          <p:cNvPr id="30" name="CaixaDeTexto 29"/>
          <p:cNvSpPr txBox="1"/>
          <p:nvPr/>
        </p:nvSpPr>
        <p:spPr bwMode="auto">
          <a:xfrm>
            <a:off x="185516" y="3080204"/>
            <a:ext cx="1316039" cy="2460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CENTRO-OESTE</a:t>
            </a:r>
          </a:p>
        </p:txBody>
      </p:sp>
      <p:sp>
        <p:nvSpPr>
          <p:cNvPr id="31" name="CaixaDeTexto 30"/>
          <p:cNvSpPr txBox="1"/>
          <p:nvPr/>
        </p:nvSpPr>
        <p:spPr bwMode="auto">
          <a:xfrm>
            <a:off x="6401939" y="2740023"/>
            <a:ext cx="1016000" cy="2460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NORDESTE</a:t>
            </a:r>
          </a:p>
        </p:txBody>
      </p:sp>
      <p:sp>
        <p:nvSpPr>
          <p:cNvPr id="32" name="CaixaDeTexto 31"/>
          <p:cNvSpPr txBox="1"/>
          <p:nvPr/>
        </p:nvSpPr>
        <p:spPr bwMode="auto">
          <a:xfrm>
            <a:off x="2027919" y="4958441"/>
            <a:ext cx="525463" cy="2460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SUL</a:t>
            </a:r>
          </a:p>
        </p:txBody>
      </p:sp>
      <p:sp>
        <p:nvSpPr>
          <p:cNvPr id="33" name="CaixaDeTexto 32"/>
          <p:cNvSpPr txBox="1"/>
          <p:nvPr/>
        </p:nvSpPr>
        <p:spPr bwMode="auto">
          <a:xfrm>
            <a:off x="5627678" y="4624389"/>
            <a:ext cx="1014412" cy="24606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SUDESTE</a:t>
            </a:r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8804489"/>
              </p:ext>
            </p:extLst>
          </p:nvPr>
        </p:nvGraphicFramePr>
        <p:xfrm>
          <a:off x="51458" y="1325963"/>
          <a:ext cx="2643460" cy="155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1" name="Gráfico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2578938"/>
              </p:ext>
            </p:extLst>
          </p:nvPr>
        </p:nvGraphicFramePr>
        <p:xfrm>
          <a:off x="6198181" y="2949575"/>
          <a:ext cx="2519735" cy="1565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412" name="Gráfico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642807"/>
              </p:ext>
            </p:extLst>
          </p:nvPr>
        </p:nvGraphicFramePr>
        <p:xfrm>
          <a:off x="12700" y="3306763"/>
          <a:ext cx="2471738" cy="166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r:id="rId7" imgW="2475191" imgH="1670449" progId="Excel.Chart.8">
                  <p:embed/>
                </p:oleObj>
              </mc:Choice>
              <mc:Fallback>
                <p:oleObj r:id="rId7" imgW="2475191" imgH="167044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" y="3306763"/>
                        <a:ext cx="2471738" cy="166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Gráfico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005210"/>
              </p:ext>
            </p:extLst>
          </p:nvPr>
        </p:nvGraphicFramePr>
        <p:xfrm>
          <a:off x="5569607" y="1302971"/>
          <a:ext cx="2643461" cy="1443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414" name="Gráfico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1803304"/>
              </p:ext>
            </p:extLst>
          </p:nvPr>
        </p:nvGraphicFramePr>
        <p:xfrm>
          <a:off x="5252116" y="4869771"/>
          <a:ext cx="3016250" cy="189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r:id="rId10" imgW="3017782" imgH="1896020" progId="Excel.Chart.8">
                  <p:embed/>
                </p:oleObj>
              </mc:Choice>
              <mc:Fallback>
                <p:oleObj r:id="rId10" imgW="3017782" imgH="189602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2116" y="4869771"/>
                        <a:ext cx="3016250" cy="189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CaixaDeTexto 33"/>
          <p:cNvSpPr txBox="1">
            <a:spLocks noChangeArrowheads="1"/>
          </p:cNvSpPr>
          <p:nvPr/>
        </p:nvSpPr>
        <p:spPr bwMode="auto">
          <a:xfrm>
            <a:off x="1822450" y="1032328"/>
            <a:ext cx="1010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/>
              <a:t>(2014/2006)</a:t>
            </a:r>
          </a:p>
        </p:txBody>
      </p:sp>
      <p:sp>
        <p:nvSpPr>
          <p:cNvPr id="17422" name="CaixaDeTexto 42"/>
          <p:cNvSpPr txBox="1">
            <a:spLocks noChangeArrowheads="1"/>
          </p:cNvSpPr>
          <p:nvPr/>
        </p:nvSpPr>
        <p:spPr bwMode="auto">
          <a:xfrm>
            <a:off x="12700" y="6592500"/>
            <a:ext cx="2089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/>
              <a:t>Fonte: </a:t>
            </a:r>
            <a:r>
              <a:rPr lang="pt-BR" sz="1200" dirty="0" err="1" smtClean="0"/>
              <a:t>GeoCapes</a:t>
            </a:r>
            <a:endParaRPr lang="pt-BR" sz="1200" dirty="0"/>
          </a:p>
        </p:txBody>
      </p:sp>
      <p:sp>
        <p:nvSpPr>
          <p:cNvPr id="37" name="Seta para cima 36"/>
          <p:cNvSpPr/>
          <p:nvPr/>
        </p:nvSpPr>
        <p:spPr>
          <a:xfrm>
            <a:off x="1395874" y="1081314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Seta para cima 37"/>
          <p:cNvSpPr/>
          <p:nvPr/>
        </p:nvSpPr>
        <p:spPr>
          <a:xfrm>
            <a:off x="1577759" y="3139010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Seta para cima 38"/>
          <p:cNvSpPr/>
          <p:nvPr/>
        </p:nvSpPr>
        <p:spPr>
          <a:xfrm>
            <a:off x="2713668" y="5003868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Seta para cima 41"/>
          <p:cNvSpPr/>
          <p:nvPr/>
        </p:nvSpPr>
        <p:spPr>
          <a:xfrm>
            <a:off x="6712590" y="4665956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Seta para cima 42"/>
          <p:cNvSpPr/>
          <p:nvPr/>
        </p:nvSpPr>
        <p:spPr>
          <a:xfrm>
            <a:off x="7504239" y="2806001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Seta para cima 44"/>
          <p:cNvSpPr/>
          <p:nvPr/>
        </p:nvSpPr>
        <p:spPr>
          <a:xfrm>
            <a:off x="6962329" y="1091890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74" y="1348014"/>
            <a:ext cx="6146800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ítulo 1"/>
          <p:cNvSpPr>
            <a:spLocks/>
          </p:cNvSpPr>
          <p:nvPr/>
        </p:nvSpPr>
        <p:spPr bwMode="auto">
          <a:xfrm>
            <a:off x="947057" y="143795"/>
            <a:ext cx="6786903" cy="7127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bIns="91440" anchor="ctr"/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Evolução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Titulados da Pós-Graduação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2006-2010-2014</a:t>
            </a:r>
          </a:p>
        </p:txBody>
      </p:sp>
      <p:sp>
        <p:nvSpPr>
          <p:cNvPr id="18435" name="CaixaDeTexto 10"/>
          <p:cNvSpPr txBox="1">
            <a:spLocks noChangeArrowheads="1"/>
          </p:cNvSpPr>
          <p:nvPr/>
        </p:nvSpPr>
        <p:spPr bwMode="auto">
          <a:xfrm>
            <a:off x="1515155" y="1037544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61%</a:t>
            </a:r>
          </a:p>
        </p:txBody>
      </p:sp>
      <p:sp>
        <p:nvSpPr>
          <p:cNvPr id="18436" name="CaixaDeTexto 11"/>
          <p:cNvSpPr txBox="1">
            <a:spLocks noChangeArrowheads="1"/>
          </p:cNvSpPr>
          <p:nvPr/>
        </p:nvSpPr>
        <p:spPr bwMode="auto">
          <a:xfrm>
            <a:off x="7434263" y="2761342"/>
            <a:ext cx="5993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133%</a:t>
            </a:r>
          </a:p>
        </p:txBody>
      </p:sp>
      <p:sp>
        <p:nvSpPr>
          <p:cNvPr id="18437" name="CaixaDeTexto 12"/>
          <p:cNvSpPr txBox="1">
            <a:spLocks noChangeArrowheads="1"/>
          </p:cNvSpPr>
          <p:nvPr/>
        </p:nvSpPr>
        <p:spPr bwMode="auto">
          <a:xfrm>
            <a:off x="1702251" y="3053444"/>
            <a:ext cx="5211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98%</a:t>
            </a:r>
          </a:p>
        </p:txBody>
      </p:sp>
      <p:sp>
        <p:nvSpPr>
          <p:cNvPr id="18438" name="CaixaDeTexto 13"/>
          <p:cNvSpPr txBox="1">
            <a:spLocks noChangeArrowheads="1"/>
          </p:cNvSpPr>
          <p:nvPr/>
        </p:nvSpPr>
        <p:spPr bwMode="auto">
          <a:xfrm>
            <a:off x="7273251" y="1053192"/>
            <a:ext cx="6064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/>
              <a:t>111%</a:t>
            </a:r>
          </a:p>
        </p:txBody>
      </p:sp>
      <p:sp>
        <p:nvSpPr>
          <p:cNvPr id="18439" name="CaixaDeTexto 14"/>
          <p:cNvSpPr txBox="1">
            <a:spLocks noChangeArrowheads="1"/>
          </p:cNvSpPr>
          <p:nvPr/>
        </p:nvSpPr>
        <p:spPr bwMode="auto">
          <a:xfrm>
            <a:off x="7396167" y="4615997"/>
            <a:ext cx="6073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37%</a:t>
            </a:r>
          </a:p>
        </p:txBody>
      </p:sp>
      <p:sp>
        <p:nvSpPr>
          <p:cNvPr id="18440" name="CaixaDeTexto 15"/>
          <p:cNvSpPr txBox="1">
            <a:spLocks noChangeArrowheads="1"/>
          </p:cNvSpPr>
          <p:nvPr/>
        </p:nvSpPr>
        <p:spPr bwMode="auto">
          <a:xfrm>
            <a:off x="2187337" y="4797419"/>
            <a:ext cx="5449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>
                <a:solidFill>
                  <a:srgbClr val="000000"/>
                </a:solidFill>
              </a:rPr>
              <a:t>73%</a:t>
            </a:r>
          </a:p>
        </p:txBody>
      </p:sp>
      <p:sp>
        <p:nvSpPr>
          <p:cNvPr id="28" name="CaixaDeTexto 27"/>
          <p:cNvSpPr txBox="1"/>
          <p:nvPr/>
        </p:nvSpPr>
        <p:spPr bwMode="auto">
          <a:xfrm>
            <a:off x="468086" y="1022350"/>
            <a:ext cx="766989" cy="24622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BRASIL</a:t>
            </a:r>
          </a:p>
        </p:txBody>
      </p:sp>
      <p:sp>
        <p:nvSpPr>
          <p:cNvPr id="29" name="CaixaDeTexto 28"/>
          <p:cNvSpPr txBox="1"/>
          <p:nvPr/>
        </p:nvSpPr>
        <p:spPr bwMode="auto">
          <a:xfrm>
            <a:off x="6268138" y="1046163"/>
            <a:ext cx="755650" cy="24606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NORTE</a:t>
            </a:r>
          </a:p>
        </p:txBody>
      </p:sp>
      <p:sp>
        <p:nvSpPr>
          <p:cNvPr id="30" name="CaixaDeTexto 29"/>
          <p:cNvSpPr txBox="1"/>
          <p:nvPr/>
        </p:nvSpPr>
        <p:spPr bwMode="auto">
          <a:xfrm>
            <a:off x="185509" y="3047549"/>
            <a:ext cx="1316038" cy="2460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CENTRO-OESTE</a:t>
            </a:r>
          </a:p>
        </p:txBody>
      </p:sp>
      <p:sp>
        <p:nvSpPr>
          <p:cNvPr id="31" name="CaixaDeTexto 30"/>
          <p:cNvSpPr txBox="1"/>
          <p:nvPr/>
        </p:nvSpPr>
        <p:spPr bwMode="auto">
          <a:xfrm>
            <a:off x="6227763" y="2740025"/>
            <a:ext cx="1016000" cy="2460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NORDESTE</a:t>
            </a:r>
          </a:p>
        </p:txBody>
      </p:sp>
      <p:sp>
        <p:nvSpPr>
          <p:cNvPr id="32" name="CaixaDeTexto 31"/>
          <p:cNvSpPr txBox="1"/>
          <p:nvPr/>
        </p:nvSpPr>
        <p:spPr bwMode="auto">
          <a:xfrm>
            <a:off x="1309445" y="4784266"/>
            <a:ext cx="525463" cy="2460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SUL</a:t>
            </a:r>
          </a:p>
        </p:txBody>
      </p:sp>
      <p:sp>
        <p:nvSpPr>
          <p:cNvPr id="33" name="CaixaDeTexto 32"/>
          <p:cNvSpPr txBox="1"/>
          <p:nvPr/>
        </p:nvSpPr>
        <p:spPr bwMode="auto">
          <a:xfrm>
            <a:off x="6182864" y="4635276"/>
            <a:ext cx="1014412" cy="24606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00" b="1" dirty="0">
                <a:latin typeface="Arial" pitchFamily="34" charset="0"/>
                <a:ea typeface="ＭＳ Ｐゴシック" pitchFamily="34" charset="-128"/>
                <a:cs typeface="+mn-cs"/>
              </a:rPr>
              <a:t>SUDESTE</a:t>
            </a:r>
          </a:p>
        </p:txBody>
      </p:sp>
      <p:graphicFrame>
        <p:nvGraphicFramePr>
          <p:cNvPr id="34" name="Gráfico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112390"/>
              </p:ext>
            </p:extLst>
          </p:nvPr>
        </p:nvGraphicFramePr>
        <p:xfrm>
          <a:off x="30956" y="1296255"/>
          <a:ext cx="2884860" cy="1605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Gráfico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235992"/>
              </p:ext>
            </p:extLst>
          </p:nvPr>
        </p:nvGraphicFramePr>
        <p:xfrm>
          <a:off x="6070314" y="2949575"/>
          <a:ext cx="2944719" cy="159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455" name="Gráfico 35"/>
          <p:cNvGraphicFramePr>
            <a:graphicFrameLocks/>
          </p:cNvGraphicFramePr>
          <p:nvPr/>
        </p:nvGraphicFramePr>
        <p:xfrm>
          <a:off x="57150" y="3302000"/>
          <a:ext cx="2587625" cy="145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r:id="rId6" imgW="2591025" imgH="1450974" progId="Excel.Chart.8">
                  <p:embed/>
                </p:oleObj>
              </mc:Choice>
              <mc:Fallback>
                <p:oleObj r:id="rId6" imgW="2591025" imgH="145097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3302000"/>
                        <a:ext cx="2587625" cy="145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Gráfico 36"/>
          <p:cNvGraphicFramePr>
            <a:graphicFrameLocks/>
          </p:cNvGraphicFramePr>
          <p:nvPr/>
        </p:nvGraphicFramePr>
        <p:xfrm>
          <a:off x="5844206" y="1270000"/>
          <a:ext cx="2760242" cy="136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Gráfico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884735"/>
              </p:ext>
            </p:extLst>
          </p:nvPr>
        </p:nvGraphicFramePr>
        <p:xfrm>
          <a:off x="5614566" y="4892996"/>
          <a:ext cx="3349922" cy="1690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" name="Gráfico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629555"/>
              </p:ext>
            </p:extLst>
          </p:nvPr>
        </p:nvGraphicFramePr>
        <p:xfrm>
          <a:off x="696798" y="4969777"/>
          <a:ext cx="3074988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8459" name="CaixaDeTexto 39"/>
          <p:cNvSpPr txBox="1">
            <a:spLocks noChangeArrowheads="1"/>
          </p:cNvSpPr>
          <p:nvPr/>
        </p:nvSpPr>
        <p:spPr bwMode="auto">
          <a:xfrm>
            <a:off x="1886403" y="1031647"/>
            <a:ext cx="1010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/>
              <a:t>(2014/2006)</a:t>
            </a:r>
          </a:p>
        </p:txBody>
      </p:sp>
      <p:sp>
        <p:nvSpPr>
          <p:cNvPr id="18465" name="CaixaDeTexto 45"/>
          <p:cNvSpPr txBox="1">
            <a:spLocks noChangeArrowheads="1"/>
          </p:cNvSpPr>
          <p:nvPr/>
        </p:nvSpPr>
        <p:spPr bwMode="auto">
          <a:xfrm>
            <a:off x="14975" y="6581000"/>
            <a:ext cx="2089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dirty="0"/>
              <a:t>Fonte: </a:t>
            </a:r>
            <a:r>
              <a:rPr lang="pt-BR" sz="1200" dirty="0" err="1" smtClean="0"/>
              <a:t>GeoCapes</a:t>
            </a:r>
            <a:endParaRPr lang="pt-BR" sz="1200" dirty="0"/>
          </a:p>
        </p:txBody>
      </p:sp>
      <p:sp>
        <p:nvSpPr>
          <p:cNvPr id="3" name="Seta para cima 2"/>
          <p:cNvSpPr/>
          <p:nvPr/>
        </p:nvSpPr>
        <p:spPr>
          <a:xfrm>
            <a:off x="1395874" y="1081314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Seta para cima 38"/>
          <p:cNvSpPr/>
          <p:nvPr/>
        </p:nvSpPr>
        <p:spPr>
          <a:xfrm>
            <a:off x="1635362" y="3116992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Seta para cima 39"/>
          <p:cNvSpPr/>
          <p:nvPr/>
        </p:nvSpPr>
        <p:spPr>
          <a:xfrm>
            <a:off x="7184122" y="1081314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Seta para cima 40"/>
          <p:cNvSpPr/>
          <p:nvPr/>
        </p:nvSpPr>
        <p:spPr>
          <a:xfrm>
            <a:off x="2104125" y="4853505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Seta para cima 41"/>
          <p:cNvSpPr/>
          <p:nvPr/>
        </p:nvSpPr>
        <p:spPr>
          <a:xfrm>
            <a:off x="7374622" y="2797336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Seta para cima 42"/>
          <p:cNvSpPr/>
          <p:nvPr/>
        </p:nvSpPr>
        <p:spPr>
          <a:xfrm>
            <a:off x="7336526" y="4675675"/>
            <a:ext cx="119281" cy="154599"/>
          </a:xfrm>
          <a:prstGeom prst="upArrow">
            <a:avLst/>
          </a:prstGeom>
          <a:solidFill>
            <a:srgbClr val="FF0000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27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8983"/>
            <a:ext cx="3567113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" name="Gráfico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5236697"/>
              </p:ext>
            </p:extLst>
          </p:nvPr>
        </p:nvGraphicFramePr>
        <p:xfrm>
          <a:off x="2496493" y="4553930"/>
          <a:ext cx="3656721" cy="2097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479426" y="6514231"/>
            <a:ext cx="14779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>
                    <a:alpha val="8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pt-BR" altLang="pt-BR" sz="1200" dirty="0">
                <a:latin typeface="Arial" charset="0"/>
              </a:rPr>
              <a:t>Fonte: Capes/MEC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5508104" y="2348879"/>
            <a:ext cx="9017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pt-BR" altLang="pt-BR" sz="1900" b="1" dirty="0" smtClean="0">
                <a:solidFill>
                  <a:srgbClr val="006600"/>
                </a:solidFill>
                <a:latin typeface="Arial" charset="0"/>
              </a:rPr>
              <a:t>252%</a:t>
            </a:r>
            <a:endParaRPr lang="pt-BR" altLang="pt-BR" sz="1900" b="1" dirty="0">
              <a:solidFill>
                <a:srgbClr val="006600"/>
              </a:solidFill>
              <a:latin typeface="Arial" charset="0"/>
            </a:endParaRPr>
          </a:p>
        </p:txBody>
      </p:sp>
      <p:grpSp>
        <p:nvGrpSpPr>
          <p:cNvPr id="10247" name="Grupo 20"/>
          <p:cNvGrpSpPr>
            <a:grpSpLocks/>
          </p:cNvGrpSpPr>
          <p:nvPr/>
        </p:nvGrpSpPr>
        <p:grpSpPr bwMode="auto">
          <a:xfrm>
            <a:off x="5848350" y="1484784"/>
            <a:ext cx="2180034" cy="425450"/>
            <a:chOff x="1219116" y="1331665"/>
            <a:chExt cx="2465038" cy="424951"/>
          </a:xfrm>
        </p:grpSpPr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1219116" y="1331665"/>
              <a:ext cx="2344405" cy="316311"/>
            </a:xfrm>
            <a:prstGeom prst="roundRect">
              <a:avLst/>
            </a:prstGeom>
            <a:gradFill>
              <a:gsLst>
                <a:gs pos="0">
                  <a:srgbClr val="003300"/>
                </a:gs>
                <a:gs pos="49000">
                  <a:srgbClr val="006600"/>
                </a:gs>
                <a:gs pos="100000">
                  <a:srgbClr val="9FD59F"/>
                </a:gs>
              </a:gsLst>
              <a:lin ang="5400000" scaled="0"/>
            </a:gra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endParaRPr lang="pt-BR" sz="1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1360384" y="1396677"/>
              <a:ext cx="2323770" cy="3599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Doutorado</a:t>
              </a:r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7544" y="2348879"/>
            <a:ext cx="9017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pt-BR" sz="1900" b="1" dirty="0" smtClean="0">
                <a:solidFill>
                  <a:schemeClr val="accent1">
                    <a:lumMod val="75000"/>
                  </a:schemeClr>
                </a:solidFill>
              </a:rPr>
              <a:t>197%</a:t>
            </a:r>
            <a:endParaRPr lang="pt-BR" sz="1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0249" name="Grupo 29"/>
          <p:cNvGrpSpPr>
            <a:grpSpLocks/>
          </p:cNvGrpSpPr>
          <p:nvPr/>
        </p:nvGrpSpPr>
        <p:grpSpPr bwMode="auto">
          <a:xfrm>
            <a:off x="785813" y="1484784"/>
            <a:ext cx="2057995" cy="425450"/>
            <a:chOff x="1219116" y="1331665"/>
            <a:chExt cx="2465038" cy="424951"/>
          </a:xfrm>
        </p:grpSpPr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1219116" y="1331665"/>
              <a:ext cx="2344327" cy="35994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49000">
                  <a:schemeClr val="accent1">
                    <a:lumMod val="7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endParaRPr lang="pt-BR" sz="1400" b="1" dirty="0">
                <a:solidFill>
                  <a:schemeClr val="accent4"/>
                </a:solidFill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1360474" y="1396677"/>
              <a:ext cx="2323680" cy="3599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Mestrado</a:t>
              </a:r>
            </a:p>
          </p:txBody>
        </p:sp>
      </p:grpSp>
      <p:grpSp>
        <p:nvGrpSpPr>
          <p:cNvPr id="10250" name="Grupo 33"/>
          <p:cNvGrpSpPr>
            <a:grpSpLocks/>
          </p:cNvGrpSpPr>
          <p:nvPr/>
        </p:nvGrpSpPr>
        <p:grpSpPr bwMode="auto">
          <a:xfrm>
            <a:off x="3347864" y="4083670"/>
            <a:ext cx="2054523" cy="425450"/>
            <a:chOff x="1219116" y="1331665"/>
            <a:chExt cx="2465038" cy="424951"/>
          </a:xfrm>
        </p:grpSpPr>
        <p:sp>
          <p:nvSpPr>
            <p:cNvPr id="35" name="Text Box 2"/>
            <p:cNvSpPr txBox="1">
              <a:spLocks noChangeArrowheads="1"/>
            </p:cNvSpPr>
            <p:nvPr/>
          </p:nvSpPr>
          <p:spPr bwMode="auto">
            <a:xfrm>
              <a:off x="1219116" y="1331665"/>
              <a:ext cx="2344405" cy="359940"/>
            </a:xfrm>
            <a:prstGeom prst="roundRect">
              <a:avLst/>
            </a:prstGeom>
            <a:gradFill>
              <a:gsLst>
                <a:gs pos="0">
                  <a:srgbClr val="4D0694"/>
                </a:gs>
                <a:gs pos="49000">
                  <a:srgbClr val="700585"/>
                </a:gs>
                <a:gs pos="100000">
                  <a:srgbClr val="E9C8FC"/>
                </a:gs>
              </a:gsLst>
              <a:lin ang="5400000" scaled="0"/>
            </a:gra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endParaRPr lang="pt-BR" sz="1400" b="1" dirty="0">
                <a:solidFill>
                  <a:schemeClr val="accent4"/>
                </a:solidFill>
              </a:endParaRP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1360384" y="1396677"/>
              <a:ext cx="2323770" cy="3599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Pós-Doutorado</a:t>
              </a:r>
            </a:p>
          </p:txBody>
        </p:sp>
      </p:grpSp>
      <p:sp>
        <p:nvSpPr>
          <p:cNvPr id="10252" name="Text Box 5"/>
          <p:cNvSpPr txBox="1">
            <a:spLocks noChangeArrowheads="1"/>
          </p:cNvSpPr>
          <p:nvPr/>
        </p:nvSpPr>
        <p:spPr bwMode="auto">
          <a:xfrm>
            <a:off x="2843808" y="4773017"/>
            <a:ext cx="10223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pt-BR" altLang="pt-BR" sz="1900" b="1" dirty="0">
                <a:solidFill>
                  <a:srgbClr val="700585"/>
                </a:solidFill>
                <a:latin typeface="Arial" charset="0"/>
              </a:rPr>
              <a:t>2</a:t>
            </a:r>
            <a:r>
              <a:rPr lang="pt-BR" altLang="pt-BR" sz="1900" b="1" dirty="0" smtClean="0">
                <a:solidFill>
                  <a:srgbClr val="700585"/>
                </a:solidFill>
                <a:latin typeface="Arial" charset="0"/>
              </a:rPr>
              <a:t>.173%</a:t>
            </a:r>
            <a:endParaRPr lang="pt-BR" altLang="pt-BR" sz="1900" b="1" dirty="0">
              <a:solidFill>
                <a:srgbClr val="700585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36" y="2102470"/>
            <a:ext cx="3829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ítulo 1"/>
          <p:cNvSpPr>
            <a:spLocks/>
          </p:cNvSpPr>
          <p:nvPr/>
        </p:nvSpPr>
        <p:spPr bwMode="auto">
          <a:xfrm>
            <a:off x="785813" y="143795"/>
            <a:ext cx="7770358" cy="82503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bIns="91440" anchor="ctr"/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Evolução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 Concessão de Bolsas no País  2004-2014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0" y="42347"/>
            <a:ext cx="9144000" cy="64479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t-BR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Questões</a:t>
            </a:r>
          </a:p>
          <a:p>
            <a:pPr marL="571500" indent="-5715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t-BR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Como foram operacionalizados, em cada uma das áreas, os cortes decididos pelo governo</a:t>
            </a:r>
            <a:r>
              <a:rPr lang="pt-BR" sz="2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pt-BR" sz="25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71500" indent="-5715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t-BR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Como essa operacionalização ocorreu no campo da pós-graduação: formação e fomento à pesquisa? Quais critérios foram utilizados para aplicação dos cortes?</a:t>
            </a:r>
          </a:p>
          <a:p>
            <a:pPr marL="571500" indent="-5715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t-BR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Quais foram os impactos, conjunturais e estruturais, desses cortes na formação de quadros de alto nível (mestres, e sobretudo doutores) e no andamento das pesquisas nacionais? Quais prejuízos podem ser considerados?</a:t>
            </a:r>
          </a:p>
          <a:p>
            <a:pPr marL="571500" indent="-5715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t-BR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 formas de minimizar os prejuízos? Quais medidas estão sendo tomadas nesse sentido</a:t>
            </a:r>
            <a:r>
              <a:rPr lang="pt-BR" sz="25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undição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Escritório Clássico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rilho">
    <a:fillStyleLst>
      <a:solidFill>
        <a:schemeClr val="phClr"/>
      </a:solidFill>
      <a:gradFill rotWithShape="1">
        <a:gsLst>
          <a:gs pos="0">
            <a:schemeClr val="phClr">
              <a:tint val="50000"/>
              <a:shade val="86000"/>
              <a:satMod val="140000"/>
            </a:schemeClr>
          </a:gs>
          <a:gs pos="45000">
            <a:schemeClr val="phClr">
              <a:tint val="48000"/>
              <a:satMod val="150000"/>
            </a:schemeClr>
          </a:gs>
          <a:gs pos="100000">
            <a:schemeClr val="phClr">
              <a:tint val="28000"/>
              <a:satMod val="16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70000"/>
              <a:satMod val="150000"/>
            </a:schemeClr>
          </a:gs>
          <a:gs pos="34000">
            <a:schemeClr val="phClr">
              <a:shade val="70000"/>
              <a:satMod val="140000"/>
            </a:schemeClr>
          </a:gs>
          <a:gs pos="70000">
            <a:schemeClr val="phClr">
              <a:tint val="100000"/>
              <a:shade val="90000"/>
              <a:satMod val="140000"/>
            </a:schemeClr>
          </a:gs>
          <a:gs pos="100000">
            <a:schemeClr val="phClr">
              <a:tint val="100000"/>
              <a:shade val="100000"/>
              <a:sat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6425" cap="flat" cmpd="sng" algn="ctr">
        <a:solidFill>
          <a:schemeClr val="phClr"/>
        </a:solidFill>
        <a:prstDash val="solid"/>
      </a:ln>
      <a:ln w="444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phClr">
              <a:shade val="3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5000"/>
              <a:satMod val="180000"/>
            </a:schemeClr>
          </a:gs>
          <a:gs pos="40000">
            <a:schemeClr val="phClr">
              <a:tint val="95000"/>
              <a:shade val="85000"/>
              <a:satMod val="150000"/>
            </a:schemeClr>
          </a:gs>
          <a:gs pos="100000">
            <a:schemeClr val="phClr">
              <a:shade val="45000"/>
              <a:satMod val="200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shade val="55000"/>
            </a:schemeClr>
            <a:schemeClr val="phClr">
              <a:tint val="97000"/>
              <a:satMod val="95000"/>
            </a:schemeClr>
          </a:duotone>
        </a:blip>
        <a:tile tx="0" ty="0" sx="70000" sy="70000" flip="none" algn="tl"/>
      </a:blipFill>
    </a:bgFillStyleLst>
  </a:fmtScheme>
</a:themeOverride>
</file>

<file path=ppt/theme/themeOverride10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undição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Escritório Clássico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rilho">
    <a:fillStyleLst>
      <a:solidFill>
        <a:schemeClr val="phClr"/>
      </a:solidFill>
      <a:gradFill rotWithShape="1">
        <a:gsLst>
          <a:gs pos="0">
            <a:schemeClr val="phClr">
              <a:tint val="50000"/>
              <a:shade val="86000"/>
              <a:satMod val="140000"/>
            </a:schemeClr>
          </a:gs>
          <a:gs pos="45000">
            <a:schemeClr val="phClr">
              <a:tint val="48000"/>
              <a:satMod val="150000"/>
            </a:schemeClr>
          </a:gs>
          <a:gs pos="100000">
            <a:schemeClr val="phClr">
              <a:tint val="28000"/>
              <a:satMod val="16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70000"/>
              <a:satMod val="150000"/>
            </a:schemeClr>
          </a:gs>
          <a:gs pos="34000">
            <a:schemeClr val="phClr">
              <a:shade val="70000"/>
              <a:satMod val="140000"/>
            </a:schemeClr>
          </a:gs>
          <a:gs pos="70000">
            <a:schemeClr val="phClr">
              <a:tint val="100000"/>
              <a:shade val="90000"/>
              <a:satMod val="140000"/>
            </a:schemeClr>
          </a:gs>
          <a:gs pos="100000">
            <a:schemeClr val="phClr">
              <a:tint val="100000"/>
              <a:shade val="100000"/>
              <a:sat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6425" cap="flat" cmpd="sng" algn="ctr">
        <a:solidFill>
          <a:schemeClr val="phClr"/>
        </a:solidFill>
        <a:prstDash val="solid"/>
      </a:ln>
      <a:ln w="444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phClr">
              <a:shade val="3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5000"/>
              <a:satMod val="180000"/>
            </a:schemeClr>
          </a:gs>
          <a:gs pos="40000">
            <a:schemeClr val="phClr">
              <a:tint val="95000"/>
              <a:shade val="85000"/>
              <a:satMod val="150000"/>
            </a:schemeClr>
          </a:gs>
          <a:gs pos="100000">
            <a:schemeClr val="phClr">
              <a:shade val="45000"/>
              <a:satMod val="200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shade val="55000"/>
            </a:schemeClr>
            <a:schemeClr val="phClr">
              <a:tint val="97000"/>
              <a:satMod val="95000"/>
            </a:schemeClr>
          </a:duotone>
        </a:blip>
        <a:tile tx="0" ty="0" sx="70000" sy="7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Fundição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Escritório Clássico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rilho">
    <a:fillStyleLst>
      <a:solidFill>
        <a:schemeClr val="phClr"/>
      </a:solidFill>
      <a:gradFill rotWithShape="1">
        <a:gsLst>
          <a:gs pos="0">
            <a:schemeClr val="phClr">
              <a:tint val="50000"/>
              <a:shade val="86000"/>
              <a:satMod val="140000"/>
            </a:schemeClr>
          </a:gs>
          <a:gs pos="45000">
            <a:schemeClr val="phClr">
              <a:tint val="48000"/>
              <a:satMod val="150000"/>
            </a:schemeClr>
          </a:gs>
          <a:gs pos="100000">
            <a:schemeClr val="phClr">
              <a:tint val="28000"/>
              <a:satMod val="16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70000"/>
              <a:satMod val="150000"/>
            </a:schemeClr>
          </a:gs>
          <a:gs pos="34000">
            <a:schemeClr val="phClr">
              <a:shade val="70000"/>
              <a:satMod val="140000"/>
            </a:schemeClr>
          </a:gs>
          <a:gs pos="70000">
            <a:schemeClr val="phClr">
              <a:tint val="100000"/>
              <a:shade val="90000"/>
              <a:satMod val="140000"/>
            </a:schemeClr>
          </a:gs>
          <a:gs pos="100000">
            <a:schemeClr val="phClr">
              <a:tint val="100000"/>
              <a:shade val="100000"/>
              <a:sat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6425" cap="flat" cmpd="sng" algn="ctr">
        <a:solidFill>
          <a:schemeClr val="phClr"/>
        </a:solidFill>
        <a:prstDash val="solid"/>
      </a:ln>
      <a:ln w="444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phClr">
              <a:shade val="3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5000"/>
              <a:satMod val="180000"/>
            </a:schemeClr>
          </a:gs>
          <a:gs pos="40000">
            <a:schemeClr val="phClr">
              <a:tint val="95000"/>
              <a:shade val="85000"/>
              <a:satMod val="150000"/>
            </a:schemeClr>
          </a:gs>
          <a:gs pos="100000">
            <a:schemeClr val="phClr">
              <a:shade val="45000"/>
              <a:satMod val="200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shade val="55000"/>
            </a:schemeClr>
            <a:schemeClr val="phClr">
              <a:tint val="97000"/>
              <a:satMod val="95000"/>
            </a:schemeClr>
          </a:duotone>
        </a:blip>
        <a:tile tx="0" ty="0" sx="70000" sy="7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Fundição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Escritório Clássico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rilho">
    <a:fillStyleLst>
      <a:solidFill>
        <a:schemeClr val="phClr"/>
      </a:solidFill>
      <a:gradFill rotWithShape="1">
        <a:gsLst>
          <a:gs pos="0">
            <a:schemeClr val="phClr">
              <a:tint val="50000"/>
              <a:shade val="86000"/>
              <a:satMod val="140000"/>
            </a:schemeClr>
          </a:gs>
          <a:gs pos="45000">
            <a:schemeClr val="phClr">
              <a:tint val="48000"/>
              <a:satMod val="150000"/>
            </a:schemeClr>
          </a:gs>
          <a:gs pos="100000">
            <a:schemeClr val="phClr">
              <a:tint val="28000"/>
              <a:satMod val="16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70000"/>
              <a:satMod val="150000"/>
            </a:schemeClr>
          </a:gs>
          <a:gs pos="34000">
            <a:schemeClr val="phClr">
              <a:shade val="70000"/>
              <a:satMod val="140000"/>
            </a:schemeClr>
          </a:gs>
          <a:gs pos="70000">
            <a:schemeClr val="phClr">
              <a:tint val="100000"/>
              <a:shade val="90000"/>
              <a:satMod val="140000"/>
            </a:schemeClr>
          </a:gs>
          <a:gs pos="100000">
            <a:schemeClr val="phClr">
              <a:tint val="100000"/>
              <a:shade val="100000"/>
              <a:sat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6425" cap="flat" cmpd="sng" algn="ctr">
        <a:solidFill>
          <a:schemeClr val="phClr"/>
        </a:solidFill>
        <a:prstDash val="solid"/>
      </a:ln>
      <a:ln w="444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phClr">
              <a:shade val="3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5000"/>
              <a:satMod val="180000"/>
            </a:schemeClr>
          </a:gs>
          <a:gs pos="40000">
            <a:schemeClr val="phClr">
              <a:tint val="95000"/>
              <a:shade val="85000"/>
              <a:satMod val="150000"/>
            </a:schemeClr>
          </a:gs>
          <a:gs pos="100000">
            <a:schemeClr val="phClr">
              <a:shade val="45000"/>
              <a:satMod val="200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shade val="55000"/>
            </a:schemeClr>
            <a:schemeClr val="phClr">
              <a:tint val="97000"/>
              <a:satMod val="95000"/>
            </a:schemeClr>
          </a:duotone>
        </a:blip>
        <a:tile tx="0" ty="0" sx="70000" sy="70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459</Words>
  <Application>Microsoft Office PowerPoint</Application>
  <PresentationFormat>Apresentação na tela (4:3)</PresentationFormat>
  <Paragraphs>136</Paragraphs>
  <Slides>11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3" baseType="lpstr">
      <vt:lpstr>Office Theme</vt:lpstr>
      <vt:lpstr>Gráfico do Microsoft Excel</vt:lpstr>
      <vt:lpstr>Apresentação do PowerPoint</vt:lpstr>
      <vt:lpstr>CAPES</vt:lpstr>
      <vt:lpstr>Apresentação do PowerPoint</vt:lpstr>
      <vt:lpstr>A CAPES em números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Marcio de Castro Silva Filho</dc:creator>
  <cp:lastModifiedBy>Marta Elias Ribeiro de Oliveira</cp:lastModifiedBy>
  <cp:revision>27</cp:revision>
  <dcterms:created xsi:type="dcterms:W3CDTF">2015-08-31T20:11:12Z</dcterms:created>
  <dcterms:modified xsi:type="dcterms:W3CDTF">2015-08-31T22:42:32Z</dcterms:modified>
</cp:coreProperties>
</file>