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76" r:id="rId2"/>
  </p:sldMasterIdLst>
  <p:notesMasterIdLst>
    <p:notesMasterId r:id="rId14"/>
  </p:notesMasterIdLst>
  <p:handoutMasterIdLst>
    <p:handoutMasterId r:id="rId15"/>
  </p:handoutMasterIdLst>
  <p:sldIdLst>
    <p:sldId id="282" r:id="rId3"/>
    <p:sldId id="258" r:id="rId4"/>
    <p:sldId id="265" r:id="rId5"/>
    <p:sldId id="320" r:id="rId6"/>
    <p:sldId id="326" r:id="rId7"/>
    <p:sldId id="338" r:id="rId8"/>
    <p:sldId id="339" r:id="rId9"/>
    <p:sldId id="341" r:id="rId10"/>
    <p:sldId id="343" r:id="rId11"/>
    <p:sldId id="310" r:id="rId12"/>
    <p:sldId id="283" r:id="rId13"/>
  </p:sldIdLst>
  <p:sldSz cx="9906000" cy="6858000" type="A4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04" userDrawn="1">
          <p15:clr>
            <a:srgbClr val="A4A3A4"/>
          </p15:clr>
        </p15:guide>
        <p15:guide id="2" pos="53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nata Amaral - ABIHPEC" initials="RA-A" lastIdx="5" clrIdx="0">
    <p:extLst>
      <p:ext uri="{19B8F6BF-5375-455C-9EA6-DF929625EA0E}">
        <p15:presenceInfo xmlns:p15="http://schemas.microsoft.com/office/powerpoint/2012/main" userId="S-1-5-21-4263621058-953009199-1917996938-114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A4"/>
    <a:srgbClr val="E52330"/>
    <a:srgbClr val="FFFFCC"/>
    <a:srgbClr val="00ADD0"/>
    <a:srgbClr val="C5F5FF"/>
    <a:srgbClr val="224584"/>
    <a:srgbClr val="E81856"/>
    <a:srgbClr val="53AC9F"/>
    <a:srgbClr val="215967"/>
    <a:srgbClr val="710A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434" autoAdjust="0"/>
  </p:normalViewPr>
  <p:slideViewPr>
    <p:cSldViewPr snapToGrid="0" showGuides="1">
      <p:cViewPr varScale="1">
        <p:scale>
          <a:sx n="74" d="100"/>
          <a:sy n="74" d="100"/>
        </p:scale>
        <p:origin x="1110" y="72"/>
      </p:cViewPr>
      <p:guideLst>
        <p:guide orient="horz" pos="504"/>
        <p:guide pos="53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1FE87C-DF20-4E15-8B2D-AAE3FEDFC700}" type="datetimeFigureOut">
              <a:rPr lang="pt-BR" smtClean="0"/>
              <a:t>05/06/2019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57226B-D423-472C-B38C-A6BC4FE641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45431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6EEDC3-59FB-450C-AD6C-3FBF1D63F311}" type="datetimeFigureOut">
              <a:rPr lang="pt-BR" smtClean="0"/>
              <a:t>05/06/2019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FE112A-01BF-476E-A4BA-454B336D5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9401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86510F-1B66-C74E-8142-8AC929E6E1DE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2357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085F4134-CD18-4ED8-A496-42D5CC7F8E0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3671" y="1018142"/>
            <a:ext cx="5718657" cy="1690423"/>
          </a:xfrm>
          <a:prstGeom prst="rect">
            <a:avLst/>
          </a:prstGeom>
        </p:spPr>
      </p:pic>
      <p:sp>
        <p:nvSpPr>
          <p:cNvPr id="9" name="Espaço Reservado para Título 1"/>
          <p:cNvSpPr>
            <a:spLocks noGrp="1"/>
          </p:cNvSpPr>
          <p:nvPr>
            <p:ph type="title"/>
          </p:nvPr>
        </p:nvSpPr>
        <p:spPr>
          <a:xfrm>
            <a:off x="632156" y="3187200"/>
            <a:ext cx="859280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2600" b="1" i="0">
                <a:solidFill>
                  <a:srgbClr val="004165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11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31">
                <a:solidFill>
                  <a:srgbClr val="004165"/>
                </a:solidFill>
              </a:defRPr>
            </a:lvl1pPr>
          </a:lstStyle>
          <a:p>
            <a:fld id="{2508B7AD-2073-4A8F-B58C-00E30BE076E6}" type="datetimeFigureOut">
              <a:rPr lang="pt-BR" smtClean="0"/>
              <a:pPr/>
              <a:t>05/06/2019</a:t>
            </a:fld>
            <a:endParaRPr lang="pt-BR"/>
          </a:p>
        </p:txBody>
      </p:sp>
      <p:sp>
        <p:nvSpPr>
          <p:cNvPr id="12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5881688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rgbClr val="004165"/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ubtítulo 2"/>
          <p:cNvSpPr>
            <a:spLocks noGrp="1"/>
          </p:cNvSpPr>
          <p:nvPr>
            <p:ph type="subTitle" idx="1"/>
          </p:nvPr>
        </p:nvSpPr>
        <p:spPr>
          <a:xfrm>
            <a:off x="632156" y="4512762"/>
            <a:ext cx="8592807" cy="3721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625" b="1" i="0">
                <a:solidFill>
                  <a:srgbClr val="00ADD0"/>
                </a:solidFill>
                <a:latin typeface="Century Gothic" panose="020B0502020202020204" pitchFamily="34" charset="0"/>
              </a:defRPr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</p:spTree>
    <p:extLst>
      <p:ext uri="{BB962C8B-B14F-4D97-AF65-F5344CB8AC3E}">
        <p14:creationId xmlns:p14="http://schemas.microsoft.com/office/powerpoint/2010/main" val="2778953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1986" y="5449824"/>
            <a:ext cx="4763826" cy="1408177"/>
          </a:xfrm>
          <a:prstGeom prst="rect">
            <a:avLst/>
          </a:prstGeom>
        </p:spPr>
      </p:pic>
      <p:sp>
        <p:nvSpPr>
          <p:cNvPr id="9" name="Espaço Reservado para Título 1"/>
          <p:cNvSpPr>
            <a:spLocks noGrp="1"/>
          </p:cNvSpPr>
          <p:nvPr>
            <p:ph type="title"/>
          </p:nvPr>
        </p:nvSpPr>
        <p:spPr>
          <a:xfrm>
            <a:off x="656597" y="2686457"/>
            <a:ext cx="859280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950" b="1" i="0">
                <a:solidFill>
                  <a:srgbClr val="004165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6" name="Subtítulo 2"/>
          <p:cNvSpPr>
            <a:spLocks noGrp="1"/>
          </p:cNvSpPr>
          <p:nvPr>
            <p:ph type="subTitle" idx="1"/>
          </p:nvPr>
        </p:nvSpPr>
        <p:spPr>
          <a:xfrm>
            <a:off x="656597" y="4012019"/>
            <a:ext cx="8592807" cy="3721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25" b="1" i="0">
                <a:solidFill>
                  <a:srgbClr val="00ADD0"/>
                </a:solidFill>
                <a:latin typeface="Century Gothic" panose="020B0502020202020204" pitchFamily="34" charset="0"/>
              </a:defRPr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</p:spTree>
    <p:extLst>
      <p:ext uri="{BB962C8B-B14F-4D97-AF65-F5344CB8AC3E}">
        <p14:creationId xmlns:p14="http://schemas.microsoft.com/office/powerpoint/2010/main" val="137183954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2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75029" y="1085248"/>
            <a:ext cx="5397623" cy="1489275"/>
          </a:xfrm>
          <a:prstGeom prst="rect">
            <a:avLst/>
          </a:prstGeom>
        </p:spPr>
      </p:pic>
      <p:sp>
        <p:nvSpPr>
          <p:cNvPr id="9" name="Espaço Reservado para Título 1"/>
          <p:cNvSpPr>
            <a:spLocks noGrp="1"/>
          </p:cNvSpPr>
          <p:nvPr>
            <p:ph type="title"/>
          </p:nvPr>
        </p:nvSpPr>
        <p:spPr>
          <a:xfrm>
            <a:off x="632158" y="3187201"/>
            <a:ext cx="859280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2600" b="1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11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81038" y="6356357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31">
                <a:solidFill>
                  <a:schemeClr val="bg1"/>
                </a:solidFill>
              </a:defRPr>
            </a:lvl1pPr>
          </a:lstStyle>
          <a:p>
            <a:fld id="{2508B7AD-2073-4A8F-B58C-00E30BE076E6}" type="datetimeFigureOut">
              <a:rPr lang="pt-BR" smtClean="0">
                <a:solidFill>
                  <a:prstClr val="white"/>
                </a:solidFill>
              </a:rPr>
              <a:pPr/>
              <a:t>05/06/2019</a:t>
            </a:fld>
            <a:endParaRPr lang="pt-BR">
              <a:solidFill>
                <a:prstClr val="white"/>
              </a:solidFill>
            </a:endParaRPr>
          </a:p>
        </p:txBody>
      </p:sp>
      <p:sp>
        <p:nvSpPr>
          <p:cNvPr id="12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5881688" y="6356356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bg1"/>
                </a:solidFill>
              </a:defRPr>
            </a:lvl1pPr>
          </a:lstStyle>
          <a:p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6" name="Subtítulo 2"/>
          <p:cNvSpPr>
            <a:spLocks noGrp="1"/>
          </p:cNvSpPr>
          <p:nvPr>
            <p:ph type="subTitle" idx="1"/>
          </p:nvPr>
        </p:nvSpPr>
        <p:spPr>
          <a:xfrm>
            <a:off x="632158" y="4512762"/>
            <a:ext cx="8592807" cy="3721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625" b="1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371484" indent="0" algn="ctr">
              <a:buNone/>
              <a:defRPr sz="1625"/>
            </a:lvl2pPr>
            <a:lvl3pPr marL="742969" indent="0" algn="ctr">
              <a:buNone/>
              <a:defRPr sz="1463"/>
            </a:lvl3pPr>
            <a:lvl4pPr marL="1114453" indent="0" algn="ctr">
              <a:buNone/>
              <a:defRPr sz="1300"/>
            </a:lvl4pPr>
            <a:lvl5pPr marL="1485937" indent="0" algn="ctr">
              <a:buNone/>
              <a:defRPr sz="1300"/>
            </a:lvl5pPr>
            <a:lvl6pPr marL="1857421" indent="0" algn="ctr">
              <a:buNone/>
              <a:defRPr sz="1300"/>
            </a:lvl6pPr>
            <a:lvl7pPr marL="2228906" indent="0" algn="ctr">
              <a:buNone/>
              <a:defRPr sz="1300"/>
            </a:lvl7pPr>
            <a:lvl8pPr marL="2600390" indent="0" algn="ctr">
              <a:buNone/>
              <a:defRPr sz="1300"/>
            </a:lvl8pPr>
            <a:lvl9pPr marL="2971874" indent="0" algn="ctr">
              <a:buNone/>
              <a:defRPr sz="13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</p:spTree>
    <p:extLst>
      <p:ext uri="{BB962C8B-B14F-4D97-AF65-F5344CB8AC3E}">
        <p14:creationId xmlns:p14="http://schemas.microsoft.com/office/powerpoint/2010/main" val="161540833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Título 1"/>
          <p:cNvSpPr>
            <a:spLocks noGrp="1"/>
          </p:cNvSpPr>
          <p:nvPr>
            <p:ph type="title"/>
          </p:nvPr>
        </p:nvSpPr>
        <p:spPr>
          <a:xfrm>
            <a:off x="656599" y="2686463"/>
            <a:ext cx="859280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950" b="1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6" name="Subtítulo 2"/>
          <p:cNvSpPr>
            <a:spLocks noGrp="1"/>
          </p:cNvSpPr>
          <p:nvPr>
            <p:ph type="subTitle" idx="1"/>
          </p:nvPr>
        </p:nvSpPr>
        <p:spPr>
          <a:xfrm>
            <a:off x="656599" y="4012019"/>
            <a:ext cx="8592807" cy="3721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25" b="1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371484" indent="0" algn="ctr">
              <a:buNone/>
              <a:defRPr sz="1625"/>
            </a:lvl2pPr>
            <a:lvl3pPr marL="742969" indent="0" algn="ctr">
              <a:buNone/>
              <a:defRPr sz="1463"/>
            </a:lvl3pPr>
            <a:lvl4pPr marL="1114453" indent="0" algn="ctr">
              <a:buNone/>
              <a:defRPr sz="1300"/>
            </a:lvl4pPr>
            <a:lvl5pPr marL="1485937" indent="0" algn="ctr">
              <a:buNone/>
              <a:defRPr sz="1300"/>
            </a:lvl5pPr>
            <a:lvl6pPr marL="1857421" indent="0" algn="ctr">
              <a:buNone/>
              <a:defRPr sz="1300"/>
            </a:lvl6pPr>
            <a:lvl7pPr marL="2228906" indent="0" algn="ctr">
              <a:buNone/>
              <a:defRPr sz="1300"/>
            </a:lvl7pPr>
            <a:lvl8pPr marL="2600390" indent="0" algn="ctr">
              <a:buNone/>
              <a:defRPr sz="1300"/>
            </a:lvl8pPr>
            <a:lvl9pPr marL="2971874" indent="0" algn="ctr">
              <a:buNone/>
              <a:defRPr sz="13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pic>
        <p:nvPicPr>
          <p:cNvPr id="2" name="Imagem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80132" y="5539666"/>
            <a:ext cx="4367164" cy="1122198"/>
          </a:xfrm>
          <a:prstGeom prst="rect">
            <a:avLst/>
          </a:prstGeom>
        </p:spPr>
      </p:pic>
      <p:sp>
        <p:nvSpPr>
          <p:cNvPr id="3" name="CaixaDeTexto 2"/>
          <p:cNvSpPr txBox="1"/>
          <p:nvPr userDrawn="1"/>
        </p:nvSpPr>
        <p:spPr>
          <a:xfrm>
            <a:off x="757810" y="6200199"/>
            <a:ext cx="2674130" cy="3924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950" b="1" dirty="0" err="1">
                <a:solidFill>
                  <a:prstClr val="white"/>
                </a:solidFill>
                <a:latin typeface="Century Gothic" panose="020B0502020202020204" pitchFamily="34" charset="0"/>
              </a:rPr>
              <a:t>www.abihpec.org.br</a:t>
            </a:r>
            <a:endParaRPr lang="pt-BR" sz="1950" b="1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080868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736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820178" y="766774"/>
            <a:ext cx="6921169" cy="524997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2275" b="1" i="0">
                <a:solidFill>
                  <a:srgbClr val="004165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6490907" y="6485863"/>
            <a:ext cx="3250440" cy="365125"/>
          </a:xfrm>
          <a:prstGeom prst="rect">
            <a:avLst/>
          </a:prstGeom>
        </p:spPr>
        <p:txBody>
          <a:bodyPr/>
          <a:lstStyle>
            <a:lvl1pPr algn="r">
              <a:defRPr sz="731">
                <a:solidFill>
                  <a:srgbClr val="004165"/>
                </a:solidFill>
              </a:defRPr>
            </a:lvl1pPr>
          </a:lstStyle>
          <a:p>
            <a:endParaRPr lang="pt-BR" dirty="0"/>
          </a:p>
        </p:txBody>
      </p:sp>
      <p:pic>
        <p:nvPicPr>
          <p:cNvPr id="8" name="Imagem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6535" y="279094"/>
            <a:ext cx="2201053" cy="452667"/>
          </a:xfrm>
          <a:prstGeom prst="rect">
            <a:avLst/>
          </a:prstGeom>
        </p:spPr>
      </p:pic>
      <p:pic>
        <p:nvPicPr>
          <p:cNvPr id="10" name="Imagem 9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70644" y="285560"/>
            <a:ext cx="448480" cy="446200"/>
          </a:xfrm>
          <a:prstGeom prst="rect">
            <a:avLst/>
          </a:prstGeom>
        </p:spPr>
      </p:pic>
      <p:sp>
        <p:nvSpPr>
          <p:cNvPr id="14" name="Subtítulo 2"/>
          <p:cNvSpPr>
            <a:spLocks noGrp="1"/>
          </p:cNvSpPr>
          <p:nvPr>
            <p:ph type="subTitle" idx="1"/>
          </p:nvPr>
        </p:nvSpPr>
        <p:spPr>
          <a:xfrm>
            <a:off x="2820178" y="1313830"/>
            <a:ext cx="6921169" cy="3721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1625" b="1" i="0">
                <a:solidFill>
                  <a:srgbClr val="00ADD0"/>
                </a:solidFill>
                <a:latin typeface="Century Gothic" panose="020B0502020202020204" pitchFamily="34" charset="0"/>
              </a:defRPr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</p:spTree>
    <p:extLst>
      <p:ext uri="{BB962C8B-B14F-4D97-AF65-F5344CB8AC3E}">
        <p14:creationId xmlns:p14="http://schemas.microsoft.com/office/powerpoint/2010/main" val="172564425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64" userDrawn="1">
          <p15:clr>
            <a:srgbClr val="FBAE40"/>
          </p15:clr>
        </p15:guide>
        <p15:guide id="2" pos="9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4361" y="902234"/>
            <a:ext cx="6921169" cy="524997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275" b="1" i="0">
                <a:solidFill>
                  <a:srgbClr val="004165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6490907" y="6485863"/>
            <a:ext cx="3250440" cy="365125"/>
          </a:xfrm>
          <a:prstGeom prst="rect">
            <a:avLst/>
          </a:prstGeom>
        </p:spPr>
        <p:txBody>
          <a:bodyPr/>
          <a:lstStyle>
            <a:lvl1pPr algn="r">
              <a:defRPr sz="731">
                <a:solidFill>
                  <a:srgbClr val="004165"/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14" name="Subtítulo 2"/>
          <p:cNvSpPr>
            <a:spLocks noGrp="1"/>
          </p:cNvSpPr>
          <p:nvPr>
            <p:ph type="subTitle" idx="1"/>
          </p:nvPr>
        </p:nvSpPr>
        <p:spPr>
          <a:xfrm>
            <a:off x="174361" y="1449290"/>
            <a:ext cx="6921169" cy="3721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25" b="1" i="0">
                <a:solidFill>
                  <a:srgbClr val="00ADD0"/>
                </a:solidFill>
                <a:latin typeface="Century Gothic" panose="020B0502020202020204" pitchFamily="34" charset="0"/>
              </a:defRPr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pic>
        <p:nvPicPr>
          <p:cNvPr id="3" name="Imagem 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95530" y="372176"/>
            <a:ext cx="2694666" cy="457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624483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32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95530" y="372176"/>
            <a:ext cx="2694666" cy="457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17664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pos="312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70645" y="6073482"/>
            <a:ext cx="2700762" cy="451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471301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37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80375" y="6073482"/>
            <a:ext cx="2700762" cy="451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4549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11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308824" y="4777324"/>
            <a:ext cx="3343221" cy="6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463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7916138" y="1457181"/>
            <a:ext cx="3343221" cy="6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295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29517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8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 descr="Template_PPT_Abihpec-Branco_2.gif"/>
          <p:cNvPicPr>
            <a:picLocks noChangeAspect="1"/>
          </p:cNvPicPr>
          <p:nvPr userDrawn="1"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71"/>
          <a:stretch/>
        </p:blipFill>
        <p:spPr bwMode="auto">
          <a:xfrm>
            <a:off x="1" y="0"/>
            <a:ext cx="9905999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0629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786" r:id="rId4"/>
    <p:sldLayoutId id="2147483664" r:id="rId5"/>
    <p:sldLayoutId id="2147483665" r:id="rId6"/>
    <p:sldLayoutId id="2147483666" r:id="rId7"/>
    <p:sldLayoutId id="2147483667" r:id="rId8"/>
    <p:sldLayoutId id="2147483732" r:id="rId9"/>
    <p:sldLayoutId id="2147483737" r:id="rId10"/>
  </p:sldLayoutIdLst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4" descr="Template_PPT_Abihpec-Azul-2.gif"/>
          <p:cNvPicPr>
            <a:picLocks noChangeAspect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29"/>
          <a:stretch/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7877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84" r:id="rId2"/>
    <p:sldLayoutId id="2147483785" r:id="rId3"/>
  </p:sldLayoutIdLst>
  <p:txStyles>
    <p:titleStyle>
      <a:lvl1pPr algn="l" defTabSz="742969" rtl="0" eaLnBrk="1" latinLnBrk="0" hangingPunct="1">
        <a:lnSpc>
          <a:spcPct val="90000"/>
        </a:lnSpc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42" indent="-185742" algn="l" defTabSz="742969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27" indent="-185742" algn="l" defTabSz="742969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711" indent="-185742" algn="l" defTabSz="742969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96" indent="-185742" algn="l" defTabSz="742969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80" indent="-185742" algn="l" defTabSz="742969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64" indent="-185742" algn="l" defTabSz="742969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648" indent="-185742" algn="l" defTabSz="742969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132" indent="-185742" algn="l" defTabSz="742969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617" indent="-185742" algn="l" defTabSz="742969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742969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84" algn="l" defTabSz="742969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69" algn="l" defTabSz="742969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53" algn="l" defTabSz="742969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37" algn="l" defTabSz="742969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421" algn="l" defTabSz="742969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906" algn="l" defTabSz="742969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90" algn="l" defTabSz="742969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74" algn="l" defTabSz="742969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3807528" y="5572708"/>
            <a:ext cx="2619628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pt-BR" sz="1400">
                <a:solidFill>
                  <a:schemeClr val="bg1"/>
                </a:solidFill>
                <a:latin typeface="Century Gothic" panose="020B0502020202020204" pitchFamily="34" charset="0"/>
                <a:cs typeface="Arial" charset="0"/>
              </a:rPr>
              <a:t>Brasília, </a:t>
            </a:r>
            <a:r>
              <a:rPr lang="pt-BR" sz="1400" dirty="0">
                <a:solidFill>
                  <a:schemeClr val="bg1"/>
                </a:solidFill>
                <a:latin typeface="Century Gothic" panose="020B0502020202020204" pitchFamily="34" charset="0"/>
                <a:cs typeface="Arial" charset="0"/>
              </a:rPr>
              <a:t>05 de junho de 2019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101A440-11AA-498A-B05E-447642DDD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dirty="0"/>
              <a:t>Comissão de Assuntos Sociais (CAS) </a:t>
            </a:r>
            <a:br>
              <a:rPr lang="pt-BR" sz="2800" dirty="0"/>
            </a:br>
            <a:r>
              <a:rPr lang="pt-BR" sz="2800" dirty="0"/>
              <a:t>Senado Federal</a:t>
            </a:r>
            <a:br>
              <a:rPr lang="pt-BR" sz="2800" dirty="0"/>
            </a:br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EDE68E83-C6D3-4F1D-BD34-0A761EFA49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Considerações sobre PLS 616/2019</a:t>
            </a:r>
          </a:p>
          <a:p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2010459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739775" y="1953316"/>
            <a:ext cx="8461375" cy="31520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just" defTabSz="742950">
              <a:lnSpc>
                <a:spcPct val="90000"/>
              </a:lnSpc>
              <a:spcBef>
                <a:spcPct val="0"/>
              </a:spcBef>
              <a:buNone/>
              <a:defRPr sz="2600" b="1" i="0">
                <a:solidFill>
                  <a:srgbClr val="004165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pt-PT" sz="2300" b="0" dirty="0" smtClean="0"/>
              <a:t>Diante desse cenário, acreditamos </a:t>
            </a:r>
            <a:r>
              <a:rPr lang="pt-PT" sz="2300" b="0" dirty="0"/>
              <a:t>na responsabilidade e na </a:t>
            </a:r>
            <a:r>
              <a:rPr lang="pt-PT" sz="2300" dirty="0"/>
              <a:t>sensibilidade </a:t>
            </a:r>
            <a:r>
              <a:rPr lang="pt-PT" sz="2300" b="0" dirty="0"/>
              <a:t>das autoridades em relação à </a:t>
            </a:r>
            <a:r>
              <a:rPr lang="pt-PT" sz="2300" dirty="0"/>
              <a:t>prioridade</a:t>
            </a:r>
            <a:r>
              <a:rPr lang="pt-PT" sz="2300" b="0" dirty="0"/>
              <a:t> de acesso da população aos protetores solares </a:t>
            </a:r>
            <a:r>
              <a:rPr lang="pt-PT" sz="2300" b="0" dirty="0" smtClean="0"/>
              <a:t>e  </a:t>
            </a:r>
            <a:r>
              <a:rPr lang="pt-PT" sz="2300" b="0" dirty="0"/>
              <a:t>no aspecto de </a:t>
            </a:r>
            <a:r>
              <a:rPr lang="pt-PT" sz="2300" dirty="0"/>
              <a:t>proteção à saúde pública e prevenção do câncer de pele</a:t>
            </a:r>
            <a:r>
              <a:rPr lang="pt-PT" sz="2300" b="0" dirty="0"/>
              <a:t>, </a:t>
            </a:r>
            <a:r>
              <a:rPr lang="pt-PT" sz="2300" b="0" dirty="0" smtClean="0"/>
              <a:t>e, </a:t>
            </a:r>
            <a:r>
              <a:rPr lang="pt-PT" sz="2300" b="0" dirty="0"/>
              <a:t>portanto, que </a:t>
            </a:r>
            <a:r>
              <a:rPr lang="pt-PT" sz="2300" dirty="0"/>
              <a:t>sua posição em relação ao PLS </a:t>
            </a:r>
            <a:r>
              <a:rPr lang="pt-PT" sz="2300" dirty="0" smtClean="0"/>
              <a:t>616/2019 seja </a:t>
            </a:r>
            <a:r>
              <a:rPr lang="pt-PT" sz="2300" dirty="0"/>
              <a:t>revista</a:t>
            </a:r>
            <a:r>
              <a:rPr lang="pt-PT" sz="2300" b="0" dirty="0"/>
              <a:t>. </a:t>
            </a:r>
            <a:endParaRPr lang="pt-BR" sz="2300" b="0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EFF6DABB-20B2-480A-99A0-16C8A9B21180}"/>
              </a:ext>
            </a:extLst>
          </p:cNvPr>
          <p:cNvSpPr txBox="1">
            <a:spLocks/>
          </p:cNvSpPr>
          <p:nvPr/>
        </p:nvSpPr>
        <p:spPr>
          <a:xfrm>
            <a:off x="739775" y="698632"/>
            <a:ext cx="9166225" cy="554037"/>
          </a:xfrm>
          <a:prstGeom prst="rect">
            <a:avLst/>
          </a:prstGeom>
        </p:spPr>
        <p:txBody>
          <a:bodyPr/>
          <a:lstStyle>
            <a:lvl1pPr algn="l" defTabSz="7429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5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Conclusão</a:t>
            </a:r>
            <a:r>
              <a:rPr lang="es-US" b="1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/>
            </a:r>
            <a:br>
              <a:rPr lang="es-US" b="1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</a:br>
            <a:endParaRPr lang="es-US" b="1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 flipH="1" flipV="1">
            <a:off x="0" y="6697382"/>
            <a:ext cx="9979151" cy="160617"/>
          </a:xfrm>
          <a:prstGeom prst="rect">
            <a:avLst/>
          </a:prstGeom>
          <a:solidFill>
            <a:srgbClr val="123E6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 flipH="1" flipV="1">
            <a:off x="0" y="0"/>
            <a:ext cx="9905999" cy="192024"/>
          </a:xfrm>
          <a:prstGeom prst="rect">
            <a:avLst/>
          </a:prstGeom>
          <a:solidFill>
            <a:srgbClr val="123E6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38293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>
          <a:xfrm>
            <a:off x="632158" y="5274762"/>
            <a:ext cx="8592807" cy="372138"/>
          </a:xfrm>
        </p:spPr>
        <p:txBody>
          <a:bodyPr>
            <a:noAutofit/>
          </a:bodyPr>
          <a:lstStyle/>
          <a:p>
            <a:r>
              <a:rPr lang="pt-BR" sz="2400" dirty="0" smtClean="0"/>
              <a:t>www.abihpec.org.br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728298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0" y="0"/>
            <a:ext cx="9905999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xmlns="" id="{5998F550-4BB0-4737-B066-526BEE55844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0" r="26489" b="1931"/>
          <a:stretch/>
        </p:blipFill>
        <p:spPr>
          <a:xfrm flipH="1">
            <a:off x="-1" y="99391"/>
            <a:ext cx="8753475" cy="6758609"/>
          </a:xfrm>
          <a:prstGeom prst="rect">
            <a:avLst/>
          </a:prstGeom>
        </p:spPr>
      </p:pic>
      <p:pic>
        <p:nvPicPr>
          <p:cNvPr id="16" name="Imagem 15"/>
          <p:cNvPicPr>
            <a:picLocks noChangeAspect="1"/>
          </p:cNvPicPr>
          <p:nvPr/>
        </p:nvPicPr>
        <p:blipFill rotWithShape="1">
          <a:blip r:embed="rId3"/>
          <a:srcRect t="7631"/>
          <a:stretch/>
        </p:blipFill>
        <p:spPr>
          <a:xfrm>
            <a:off x="9162" y="4864515"/>
            <a:ext cx="5005250" cy="1993485"/>
          </a:xfrm>
          <a:prstGeom prst="rect">
            <a:avLst/>
          </a:prstGeom>
        </p:spPr>
      </p:pic>
      <p:sp>
        <p:nvSpPr>
          <p:cNvPr id="7" name="Content Placeholder 4"/>
          <p:cNvSpPr txBox="1">
            <a:spLocks/>
          </p:cNvSpPr>
          <p:nvPr/>
        </p:nvSpPr>
        <p:spPr>
          <a:xfrm>
            <a:off x="685802" y="3661890"/>
            <a:ext cx="4073237" cy="11317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1800" dirty="0">
              <a:solidFill>
                <a:schemeClr val="bg1"/>
              </a:solidFill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4294967295"/>
          </p:nvPr>
        </p:nvSpPr>
        <p:spPr>
          <a:xfrm>
            <a:off x="5444842" y="741699"/>
            <a:ext cx="4261134" cy="3573141"/>
          </a:xfrm>
        </p:spPr>
        <p:txBody>
          <a:bodyPr>
            <a:no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dirty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O </a:t>
            </a:r>
            <a:r>
              <a:rPr lang="en-US" sz="2000" b="1" dirty="0" err="1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setor</a:t>
            </a:r>
            <a:r>
              <a:rPr lang="en-US" sz="2000" b="1" dirty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 de </a:t>
            </a:r>
            <a:r>
              <a:rPr lang="en-US" sz="2000" b="1" dirty="0" err="1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Higiene</a:t>
            </a:r>
            <a:r>
              <a:rPr lang="en-US" sz="2000" b="1" dirty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000" b="1" dirty="0" err="1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Pessoal</a:t>
            </a:r>
            <a:r>
              <a:rPr lang="en-US" sz="2000" b="1" dirty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, Perfumaria e </a:t>
            </a:r>
            <a:r>
              <a:rPr lang="en-US" sz="2000" b="1" dirty="0" err="1" smtClean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Cosméticos</a:t>
            </a:r>
            <a:r>
              <a:rPr lang="en-US" sz="2000" b="1" dirty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000" b="1" dirty="0" smtClean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é um </a:t>
            </a:r>
            <a:r>
              <a:rPr lang="en-US" sz="2000" b="1" dirty="0" err="1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setor</a:t>
            </a:r>
            <a:r>
              <a:rPr lang="en-US" sz="2000" b="1" dirty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000" b="1" dirty="0" err="1" smtClean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essencial</a:t>
            </a:r>
            <a:r>
              <a:rPr lang="en-US" sz="2000" b="1" dirty="0" smtClean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 que </a:t>
            </a:r>
            <a:r>
              <a:rPr lang="en-US" sz="2000" b="1" dirty="0" err="1" smtClean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trabalha</a:t>
            </a:r>
            <a:r>
              <a:rPr lang="en-US" sz="2000" b="1" dirty="0" smtClean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000" b="1" dirty="0" err="1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focado</a:t>
            </a:r>
            <a:r>
              <a:rPr lang="en-US" sz="2000" b="1" dirty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000" b="1" dirty="0" err="1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na</a:t>
            </a:r>
            <a:r>
              <a:rPr lang="en-US" sz="2000" b="1" dirty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000" b="1" dirty="0" err="1" smtClean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saúde</a:t>
            </a:r>
            <a:r>
              <a:rPr lang="en-US" sz="2000" b="1" dirty="0" smtClean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, </a:t>
            </a:r>
            <a:r>
              <a:rPr lang="en-US" sz="2000" b="1" dirty="0" err="1" smtClean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na</a:t>
            </a:r>
            <a:r>
              <a:rPr lang="en-US" sz="2000" b="1" dirty="0" smtClean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000" b="1" dirty="0" err="1" smtClean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segurança</a:t>
            </a:r>
            <a:r>
              <a:rPr lang="en-US" sz="2000" b="1" dirty="0" smtClean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 e no </a:t>
            </a:r>
            <a:r>
              <a:rPr lang="en-US" sz="2000" b="1" dirty="0" err="1" smtClean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bem-estar</a:t>
            </a:r>
            <a:r>
              <a:rPr lang="en-US" sz="2000" b="1" dirty="0" smtClean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 do </a:t>
            </a:r>
            <a:r>
              <a:rPr lang="en-US" sz="2000" b="1" dirty="0" err="1" smtClean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consumidor</a:t>
            </a:r>
            <a:r>
              <a:rPr lang="en-US" sz="2000" b="1" dirty="0" smtClean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.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endParaRPr lang="en-US" sz="2000" b="1" dirty="0">
              <a:solidFill>
                <a:srgbClr val="123E60"/>
              </a:solidFill>
              <a:latin typeface="Century Gothic" charset="0"/>
              <a:ea typeface="Century Gothic" charset="0"/>
              <a:cs typeface="Century Gothic" charset="0"/>
            </a:endParaRP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dirty="0" smtClean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Tem um </a:t>
            </a:r>
            <a:r>
              <a:rPr lang="en-US" sz="2000" b="1" dirty="0" err="1" smtClean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olhar</a:t>
            </a:r>
            <a:r>
              <a:rPr lang="en-US" sz="2000" b="1" dirty="0" smtClean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000" b="1" dirty="0" err="1" smtClean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voltado</a:t>
            </a:r>
            <a:r>
              <a:rPr lang="en-US" sz="2000" b="1" dirty="0" smtClean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 para a </a:t>
            </a:r>
            <a:r>
              <a:rPr lang="en-US" sz="2000" b="1" dirty="0" err="1" smtClean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preservação</a:t>
            </a:r>
            <a:r>
              <a:rPr lang="en-US" sz="2000" b="1" dirty="0" smtClean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 do </a:t>
            </a:r>
            <a:r>
              <a:rPr lang="en-US" sz="2000" b="1" dirty="0" err="1" smtClean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meio</a:t>
            </a:r>
            <a:r>
              <a:rPr lang="en-US" sz="2000" b="1" dirty="0" smtClean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000" b="1" dirty="0" err="1" smtClean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ambiente</a:t>
            </a:r>
            <a:r>
              <a:rPr lang="en-US" sz="2000" b="1" dirty="0" smtClean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, </a:t>
            </a:r>
            <a:r>
              <a:rPr lang="en-US" sz="2000" b="1" dirty="0" err="1" smtClean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investindo</a:t>
            </a:r>
            <a:r>
              <a:rPr lang="en-US" sz="2000" b="1" dirty="0" smtClean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000" b="1" dirty="0" err="1" smtClean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sempre</a:t>
            </a:r>
            <a:r>
              <a:rPr lang="en-US" sz="2000" b="1" dirty="0" smtClean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000" b="1" dirty="0" err="1" smtClean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em</a:t>
            </a:r>
            <a:r>
              <a:rPr lang="en-US" sz="2000" b="1" dirty="0" smtClean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 um </a:t>
            </a:r>
            <a:r>
              <a:rPr lang="en-US" sz="2000" b="1" dirty="0" err="1" smtClean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futuro</a:t>
            </a:r>
            <a:r>
              <a:rPr lang="en-US" sz="2000" b="1" dirty="0" smtClean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000" b="1" dirty="0" err="1" smtClean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mais</a:t>
            </a:r>
            <a:r>
              <a:rPr lang="en-US" sz="2000" b="1" dirty="0" smtClean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000" b="1" dirty="0" err="1" smtClean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sustentável</a:t>
            </a:r>
            <a:r>
              <a:rPr lang="en-US" sz="2000" b="1" dirty="0" smtClean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.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endParaRPr lang="en-US" sz="2000" b="1" dirty="0">
              <a:solidFill>
                <a:srgbClr val="123E60"/>
              </a:solidFill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383880" y="5143367"/>
            <a:ext cx="4375159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500" b="1" dirty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CUIDAR DA SAÚDE E DA HIGIENE PESSOAL É CUIDAR DO </a:t>
            </a:r>
            <a:r>
              <a:rPr lang="en-US" sz="3500" b="1" dirty="0">
                <a:solidFill>
                  <a:srgbClr val="00B050"/>
                </a:solidFill>
                <a:latin typeface="Century Gothic" charset="0"/>
                <a:ea typeface="Century Gothic" charset="0"/>
                <a:cs typeface="Century Gothic" charset="0"/>
              </a:rPr>
              <a:t>BRASIL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xmlns="" id="{2C9AF829-F649-48B1-8174-01F9551958C0}"/>
              </a:ext>
            </a:extLst>
          </p:cNvPr>
          <p:cNvSpPr/>
          <p:nvPr/>
        </p:nvSpPr>
        <p:spPr>
          <a:xfrm flipH="1" flipV="1">
            <a:off x="0" y="0"/>
            <a:ext cx="9905999" cy="192024"/>
          </a:xfrm>
          <a:prstGeom prst="rect">
            <a:avLst/>
          </a:prstGeom>
          <a:solidFill>
            <a:srgbClr val="123E6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/>
          </a:p>
        </p:txBody>
      </p:sp>
      <p:pic>
        <p:nvPicPr>
          <p:cNvPr id="17" name="Imagem 16">
            <a:extLst>
              <a:ext uri="{FF2B5EF4-FFF2-40B4-BE49-F238E27FC236}">
                <a16:creationId xmlns:a16="http://schemas.microsoft.com/office/drawing/2014/main" xmlns="" id="{5D9860AF-641E-44A2-A4E6-2A720E2A2F5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77678" y="6064214"/>
            <a:ext cx="2724150" cy="451143"/>
          </a:xfrm>
          <a:prstGeom prst="rect">
            <a:avLst/>
          </a:prstGeom>
        </p:spPr>
      </p:pic>
      <p:sp>
        <p:nvSpPr>
          <p:cNvPr id="19" name="Retângulo 18"/>
          <p:cNvSpPr/>
          <p:nvPr/>
        </p:nvSpPr>
        <p:spPr>
          <a:xfrm flipH="1" flipV="1">
            <a:off x="0" y="6697382"/>
            <a:ext cx="9979151" cy="160617"/>
          </a:xfrm>
          <a:prstGeom prst="rect">
            <a:avLst/>
          </a:prstGeom>
          <a:solidFill>
            <a:srgbClr val="123E6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3399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tângulo 29"/>
          <p:cNvSpPr/>
          <p:nvPr/>
        </p:nvSpPr>
        <p:spPr>
          <a:xfrm>
            <a:off x="11577" y="4752306"/>
            <a:ext cx="9905999" cy="119945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Retângulo 28"/>
          <p:cNvSpPr/>
          <p:nvPr/>
        </p:nvSpPr>
        <p:spPr>
          <a:xfrm>
            <a:off x="1" y="2656806"/>
            <a:ext cx="9905999" cy="119945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Retângulo 1"/>
          <p:cNvSpPr/>
          <p:nvPr/>
        </p:nvSpPr>
        <p:spPr>
          <a:xfrm>
            <a:off x="1" y="192024"/>
            <a:ext cx="9905999" cy="135272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90601" y="237626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000" b="1" dirty="0">
              <a:solidFill>
                <a:srgbClr val="123E60"/>
              </a:solidFill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12" name="Content Placeholder 4"/>
          <p:cNvSpPr>
            <a:spLocks noGrp="1"/>
          </p:cNvSpPr>
          <p:nvPr>
            <p:ph sz="half" idx="4294967295"/>
          </p:nvPr>
        </p:nvSpPr>
        <p:spPr>
          <a:xfrm>
            <a:off x="424255" y="4837996"/>
            <a:ext cx="8825403" cy="3592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dirty="0" err="1" smtClean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Indústria</a:t>
            </a:r>
            <a:r>
              <a:rPr lang="en-US" sz="2200" dirty="0" smtClean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200" dirty="0" err="1" smtClean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protagonista</a:t>
            </a:r>
            <a:r>
              <a:rPr lang="en-US" sz="2200" dirty="0" smtClean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200" dirty="0" err="1" smtClean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em</a:t>
            </a:r>
            <a:r>
              <a:rPr lang="en-US" sz="2200" dirty="0" smtClean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200" dirty="0" err="1" smtClean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temas</a:t>
            </a:r>
            <a:r>
              <a:rPr lang="en-US" sz="2200" dirty="0" smtClean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 de </a:t>
            </a:r>
            <a:r>
              <a:rPr lang="en-US" sz="2200" b="1" dirty="0" err="1" smtClean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sustentabilidade</a:t>
            </a:r>
            <a:r>
              <a:rPr lang="en-US" sz="2200" dirty="0" smtClean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:</a:t>
            </a:r>
            <a:endParaRPr lang="en-US" sz="2200" dirty="0">
              <a:solidFill>
                <a:srgbClr val="419CC3"/>
              </a:solidFill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11" name="Content Placeholder 4"/>
          <p:cNvSpPr>
            <a:spLocks noGrp="1"/>
          </p:cNvSpPr>
          <p:nvPr>
            <p:ph sz="half" idx="4294967295"/>
          </p:nvPr>
        </p:nvSpPr>
        <p:spPr>
          <a:xfrm>
            <a:off x="446675" y="1698042"/>
            <a:ext cx="7604125" cy="6572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b="1" dirty="0" smtClean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4</a:t>
            </a:r>
            <a:r>
              <a:rPr lang="en-US" sz="2200" b="1" baseline="30000" dirty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º</a:t>
            </a:r>
            <a:r>
              <a:rPr lang="en-US" sz="2200" b="1" dirty="0" smtClean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200" b="1" dirty="0" err="1" smtClean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mercado</a:t>
            </a:r>
            <a:r>
              <a:rPr lang="en-US" sz="2200" b="1" dirty="0" smtClean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200" b="1" dirty="0" err="1" smtClean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consumidor</a:t>
            </a:r>
            <a:r>
              <a:rPr lang="en-US" sz="2200" b="1" dirty="0" smtClean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 do </a:t>
            </a:r>
            <a:r>
              <a:rPr lang="en-US" sz="2200" b="1" dirty="0" err="1" smtClean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mundo</a:t>
            </a:r>
            <a:endParaRPr lang="en-US" sz="2200" b="1" dirty="0">
              <a:solidFill>
                <a:srgbClr val="419CC3"/>
              </a:solidFill>
              <a:latin typeface="Century Gothic" charset="0"/>
              <a:ea typeface="Century Gothic" charset="0"/>
              <a:cs typeface="Century Gothic" charset="0"/>
            </a:endParaRPr>
          </a:p>
          <a:p>
            <a:pPr marL="0" lvl="1" indent="0">
              <a:buNone/>
            </a:pPr>
            <a:r>
              <a:rPr lang="en-US" sz="1700" dirty="0">
                <a:solidFill>
                  <a:schemeClr val="accent1">
                    <a:lumMod val="50000"/>
                  </a:schemeClr>
                </a:solidFill>
                <a:latin typeface="Century Gothic" charset="0"/>
                <a:ea typeface="Century Gothic" charset="0"/>
                <a:cs typeface="Century Gothic" charset="0"/>
              </a:rPr>
              <a:t>US$ 30 </a:t>
            </a:r>
            <a:r>
              <a:rPr lang="en-US" sz="1700" dirty="0" err="1">
                <a:solidFill>
                  <a:schemeClr val="accent1">
                    <a:lumMod val="50000"/>
                  </a:schemeClr>
                </a:solidFill>
                <a:latin typeface="Century Gothic" charset="0"/>
                <a:ea typeface="Century Gothic" charset="0"/>
                <a:cs typeface="Century Gothic" charset="0"/>
              </a:rPr>
              <a:t>bilhões</a:t>
            </a:r>
            <a:r>
              <a:rPr lang="en-US" sz="1700" dirty="0">
                <a:solidFill>
                  <a:schemeClr val="accent1">
                    <a:lumMod val="50000"/>
                  </a:schemeClr>
                </a:solidFill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entury Gothic" charset="0"/>
                <a:ea typeface="Century Gothic" charset="0"/>
                <a:cs typeface="Century Gothic" charset="0"/>
              </a:rPr>
              <a:t>(</a:t>
            </a:r>
            <a:r>
              <a:rPr lang="en-US" sz="1400" dirty="0" err="1">
                <a:solidFill>
                  <a:schemeClr val="accent1">
                    <a:lumMod val="50000"/>
                  </a:schemeClr>
                </a:solidFill>
                <a:latin typeface="Century Gothic" charset="0"/>
                <a:ea typeface="Century Gothic" charset="0"/>
                <a:cs typeface="Century Gothic" charset="0"/>
              </a:rPr>
              <a:t>preço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1400" dirty="0" err="1">
                <a:solidFill>
                  <a:schemeClr val="accent1">
                    <a:lumMod val="50000"/>
                  </a:schemeClr>
                </a:solidFill>
                <a:latin typeface="Century Gothic" charset="0"/>
                <a:ea typeface="Century Gothic" charset="0"/>
                <a:cs typeface="Century Gothic" charset="0"/>
              </a:rPr>
              <a:t>ao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1400" dirty="0" err="1">
                <a:solidFill>
                  <a:schemeClr val="accent1">
                    <a:lumMod val="50000"/>
                  </a:schemeClr>
                </a:solidFill>
                <a:latin typeface="Century Gothic" charset="0"/>
                <a:ea typeface="Century Gothic" charset="0"/>
                <a:cs typeface="Century Gothic" charset="0"/>
              </a:rPr>
              <a:t>consumidor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entury Gothic" charset="0"/>
                <a:ea typeface="Century Gothic" charset="0"/>
                <a:cs typeface="Century Gothic" charset="0"/>
              </a:rPr>
              <a:t>)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Century Gothic" charset="0"/>
              <a:ea typeface="Century Gothic" charset="0"/>
              <a:cs typeface="Century Gothic" charset="0"/>
            </a:endParaRPr>
          </a:p>
          <a:p>
            <a:pPr marL="0" indent="0">
              <a:buNone/>
            </a:pPr>
            <a:endParaRPr lang="en-US" sz="2700" b="1" dirty="0">
              <a:solidFill>
                <a:schemeClr val="accent1">
                  <a:lumMod val="50000"/>
                </a:schemeClr>
              </a:solidFill>
              <a:latin typeface="Century Gothic" charset="0"/>
              <a:ea typeface="Century Gothic" charset="0"/>
              <a:cs typeface="Century Gothic" charset="0"/>
            </a:endParaRPr>
          </a:p>
          <a:p>
            <a:pPr lvl="1"/>
            <a:endParaRPr lang="en-US" sz="2700" b="1" dirty="0">
              <a:solidFill>
                <a:schemeClr val="accent1">
                  <a:lumMod val="50000"/>
                </a:schemeClr>
              </a:solidFill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17" name="Content Placeholder 4"/>
          <p:cNvSpPr>
            <a:spLocks noGrp="1"/>
          </p:cNvSpPr>
          <p:nvPr>
            <p:ph sz="half" idx="4294967295"/>
          </p:nvPr>
        </p:nvSpPr>
        <p:spPr>
          <a:xfrm>
            <a:off x="424255" y="4057311"/>
            <a:ext cx="7604125" cy="625475"/>
          </a:xfrm>
        </p:spPr>
        <p:txBody>
          <a:bodyPr>
            <a:normAutofit/>
          </a:bodyPr>
          <a:lstStyle/>
          <a:p>
            <a:pPr marL="0" lvl="1" indent="0">
              <a:spcBef>
                <a:spcPts val="813"/>
              </a:spcBef>
              <a:buNone/>
            </a:pPr>
            <a:r>
              <a:rPr lang="en-US" sz="2200" dirty="0" err="1" smtClean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Força</a:t>
            </a:r>
            <a:r>
              <a:rPr lang="en-US" sz="2200" dirty="0" smtClean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200" dirty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de </a:t>
            </a:r>
            <a:r>
              <a:rPr lang="en-US" sz="2200" b="1" dirty="0" err="1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Exportação</a:t>
            </a:r>
            <a:r>
              <a:rPr lang="en-US" sz="2200" dirty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:  para </a:t>
            </a:r>
            <a:r>
              <a:rPr lang="en-US" sz="2200" b="1" dirty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165 </a:t>
            </a:r>
            <a:r>
              <a:rPr lang="en-US" sz="2200" b="1" dirty="0" err="1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países</a:t>
            </a:r>
            <a:r>
              <a:rPr lang="en-US" sz="2200" b="1" dirty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 de </a:t>
            </a:r>
            <a:r>
              <a:rPr lang="en-US" sz="2200" b="1" dirty="0" err="1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destino</a:t>
            </a:r>
            <a:endParaRPr lang="en-US" sz="2200" b="1" dirty="0">
              <a:solidFill>
                <a:srgbClr val="419CC3"/>
              </a:solidFill>
              <a:latin typeface="Century Gothic" charset="0"/>
              <a:ea typeface="Century Gothic" charset="0"/>
              <a:cs typeface="Century Gothic" charset="0"/>
            </a:endParaRPr>
          </a:p>
          <a:p>
            <a:pPr lvl="1"/>
            <a:endParaRPr lang="en-US" sz="2000" dirty="0">
              <a:solidFill>
                <a:schemeClr val="accent1">
                  <a:lumMod val="50000"/>
                </a:schemeClr>
              </a:solidFill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453712" y="5197255"/>
            <a:ext cx="6785265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-360000">
              <a:buFont typeface="Arial" charset="0"/>
              <a:buChar char="•"/>
            </a:pPr>
            <a:r>
              <a:rPr lang="en-US" sz="1700" dirty="0" err="1">
                <a:solidFill>
                  <a:schemeClr val="accent1">
                    <a:lumMod val="50000"/>
                  </a:schemeClr>
                </a:solidFill>
                <a:latin typeface="Century Gothic" charset="0"/>
                <a:ea typeface="Century Gothic" charset="0"/>
                <a:cs typeface="Century Gothic" charset="0"/>
              </a:rPr>
              <a:t>Pioneirismo</a:t>
            </a:r>
            <a:r>
              <a:rPr lang="en-US" sz="1700" dirty="0">
                <a:solidFill>
                  <a:schemeClr val="accent1">
                    <a:lumMod val="50000"/>
                  </a:schemeClr>
                </a:solidFill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1700" dirty="0" err="1">
                <a:solidFill>
                  <a:schemeClr val="accent1">
                    <a:lumMod val="50000"/>
                  </a:schemeClr>
                </a:solidFill>
                <a:latin typeface="Century Gothic" charset="0"/>
                <a:ea typeface="Century Gothic" charset="0"/>
                <a:cs typeface="Century Gothic" charset="0"/>
              </a:rPr>
              <a:t>na</a:t>
            </a:r>
            <a:r>
              <a:rPr lang="en-US" sz="1700" dirty="0">
                <a:solidFill>
                  <a:schemeClr val="accent1">
                    <a:lumMod val="50000"/>
                  </a:schemeClr>
                </a:solidFill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1700" dirty="0" err="1">
                <a:solidFill>
                  <a:schemeClr val="accent1">
                    <a:lumMod val="50000"/>
                  </a:schemeClr>
                </a:solidFill>
                <a:latin typeface="Century Gothic" charset="0"/>
                <a:ea typeface="Century Gothic" charset="0"/>
                <a:cs typeface="Century Gothic" charset="0"/>
              </a:rPr>
              <a:t>logística</a:t>
            </a:r>
            <a:r>
              <a:rPr lang="en-US" sz="1700" dirty="0">
                <a:solidFill>
                  <a:schemeClr val="accent1">
                    <a:lumMod val="50000"/>
                  </a:schemeClr>
                </a:solidFill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1700" dirty="0" err="1">
                <a:solidFill>
                  <a:schemeClr val="accent1">
                    <a:lumMod val="50000"/>
                  </a:schemeClr>
                </a:solidFill>
                <a:latin typeface="Century Gothic" charset="0"/>
                <a:ea typeface="Century Gothic" charset="0"/>
                <a:cs typeface="Century Gothic" charset="0"/>
              </a:rPr>
              <a:t>reversa</a:t>
            </a:r>
            <a:endParaRPr lang="en-US" sz="1700" dirty="0">
              <a:solidFill>
                <a:schemeClr val="accent1">
                  <a:lumMod val="50000"/>
                </a:schemeClr>
              </a:solidFill>
              <a:latin typeface="Century Gothic" charset="0"/>
              <a:ea typeface="Century Gothic" charset="0"/>
              <a:cs typeface="Century Gothic" charset="0"/>
            </a:endParaRPr>
          </a:p>
          <a:p>
            <a:pPr marL="0" lvl="1" indent="-360000">
              <a:buFont typeface="Arial" charset="0"/>
              <a:buChar char="•"/>
            </a:pPr>
            <a:r>
              <a:rPr lang="en-US" sz="1700" dirty="0" err="1" smtClean="0">
                <a:solidFill>
                  <a:schemeClr val="accent1">
                    <a:lumMod val="50000"/>
                  </a:schemeClr>
                </a:solidFill>
                <a:latin typeface="Century Gothic" charset="0"/>
                <a:ea typeface="Century Gothic" charset="0"/>
                <a:cs typeface="Century Gothic" charset="0"/>
              </a:rPr>
              <a:t>Utilização</a:t>
            </a:r>
            <a:r>
              <a:rPr lang="en-US" sz="1700" dirty="0" smtClean="0">
                <a:solidFill>
                  <a:schemeClr val="accent1">
                    <a:lumMod val="50000"/>
                  </a:schemeClr>
                </a:solidFill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1700" dirty="0" err="1">
                <a:solidFill>
                  <a:schemeClr val="accent1">
                    <a:lumMod val="50000"/>
                  </a:schemeClr>
                </a:solidFill>
                <a:latin typeface="Century Gothic" charset="0"/>
                <a:ea typeface="Century Gothic" charset="0"/>
                <a:cs typeface="Century Gothic" charset="0"/>
              </a:rPr>
              <a:t>sustentável</a:t>
            </a:r>
            <a:r>
              <a:rPr lang="en-US" sz="1700" dirty="0">
                <a:solidFill>
                  <a:schemeClr val="accent1">
                    <a:lumMod val="50000"/>
                  </a:schemeClr>
                </a:solidFill>
                <a:latin typeface="Century Gothic" charset="0"/>
                <a:ea typeface="Century Gothic" charset="0"/>
                <a:cs typeface="Century Gothic" charset="0"/>
              </a:rPr>
              <a:t> de </a:t>
            </a:r>
            <a:r>
              <a:rPr lang="en-US" sz="1700" dirty="0" err="1">
                <a:solidFill>
                  <a:schemeClr val="accent1">
                    <a:lumMod val="50000"/>
                  </a:schemeClr>
                </a:solidFill>
                <a:latin typeface="Century Gothic" charset="0"/>
                <a:ea typeface="Century Gothic" charset="0"/>
                <a:cs typeface="Century Gothic" charset="0"/>
              </a:rPr>
              <a:t>ativos</a:t>
            </a:r>
            <a:r>
              <a:rPr lang="en-US" sz="1700" dirty="0">
                <a:solidFill>
                  <a:schemeClr val="accent1">
                    <a:lumMod val="50000"/>
                  </a:schemeClr>
                </a:solidFill>
                <a:latin typeface="Century Gothic" charset="0"/>
                <a:ea typeface="Century Gothic" charset="0"/>
                <a:cs typeface="Century Gothic" charset="0"/>
              </a:rPr>
              <a:t> da </a:t>
            </a:r>
            <a:r>
              <a:rPr lang="en-US" sz="1700" dirty="0" err="1" smtClean="0">
                <a:solidFill>
                  <a:schemeClr val="accent1">
                    <a:lumMod val="50000"/>
                  </a:schemeClr>
                </a:solidFill>
                <a:latin typeface="Century Gothic" charset="0"/>
                <a:ea typeface="Century Gothic" charset="0"/>
                <a:cs typeface="Century Gothic" charset="0"/>
              </a:rPr>
              <a:t>biodiversidade</a:t>
            </a:r>
            <a:endParaRPr lang="en-US" sz="1700" dirty="0">
              <a:solidFill>
                <a:schemeClr val="accent1">
                  <a:lumMod val="50000"/>
                </a:schemeClr>
              </a:solidFill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20" name="TextBox 3">
            <a:extLst>
              <a:ext uri="{FF2B5EF4-FFF2-40B4-BE49-F238E27FC236}">
                <a16:creationId xmlns:a16="http://schemas.microsoft.com/office/drawing/2014/main" xmlns="" id="{90F68723-49F0-444B-BF89-F0E27D5BB41A}"/>
              </a:ext>
            </a:extLst>
          </p:cNvPr>
          <p:cNvSpPr txBox="1"/>
          <p:nvPr/>
        </p:nvSpPr>
        <p:spPr>
          <a:xfrm>
            <a:off x="3310409" y="1259075"/>
            <a:ext cx="50255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accent1">
                    <a:lumMod val="50000"/>
                  </a:schemeClr>
                </a:solidFill>
              </a:rPr>
              <a:t>Dados de 2018. Fonte: ABIHPEC, ABEVD, ABF, FIESP e IBGE</a:t>
            </a:r>
          </a:p>
        </p:txBody>
      </p:sp>
      <p:sp>
        <p:nvSpPr>
          <p:cNvPr id="21" name="TextBox 3">
            <a:extLst>
              <a:ext uri="{FF2B5EF4-FFF2-40B4-BE49-F238E27FC236}">
                <a16:creationId xmlns:a16="http://schemas.microsoft.com/office/drawing/2014/main" xmlns="" id="{D8FDABED-8797-434F-A515-2FDACBF92A29}"/>
              </a:ext>
            </a:extLst>
          </p:cNvPr>
          <p:cNvSpPr txBox="1"/>
          <p:nvPr/>
        </p:nvSpPr>
        <p:spPr>
          <a:xfrm>
            <a:off x="446675" y="2311615"/>
            <a:ext cx="50255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accent1">
                    <a:lumMod val="50000"/>
                  </a:schemeClr>
                </a:solidFill>
              </a:rPr>
              <a:t>Dados de 2018. Fonte: </a:t>
            </a:r>
            <a:r>
              <a:rPr lang="en-US" sz="800" dirty="0" err="1">
                <a:solidFill>
                  <a:schemeClr val="accent1">
                    <a:lumMod val="50000"/>
                  </a:schemeClr>
                </a:solidFill>
              </a:rPr>
              <a:t>Euromoniotr</a:t>
            </a:r>
            <a:endParaRPr lang="en-US" sz="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2" name="Content Placeholder 4">
            <a:extLst>
              <a:ext uri="{FF2B5EF4-FFF2-40B4-BE49-F238E27FC236}">
                <a16:creationId xmlns:a16="http://schemas.microsoft.com/office/drawing/2014/main" xmlns="" id="{8EF543C9-A5D0-4AC6-B7FD-317E8FF63BA0}"/>
              </a:ext>
            </a:extLst>
          </p:cNvPr>
          <p:cNvSpPr txBox="1">
            <a:spLocks/>
          </p:cNvSpPr>
          <p:nvPr/>
        </p:nvSpPr>
        <p:spPr>
          <a:xfrm>
            <a:off x="424255" y="2807599"/>
            <a:ext cx="9339872" cy="771941"/>
          </a:xfrm>
        </p:spPr>
        <p:txBody>
          <a:bodyPr>
            <a:normAutofit/>
          </a:bodyPr>
          <a:lstStyle>
            <a:lvl1pPr marL="185742" indent="-185742" algn="l" defTabSz="742969" rtl="0" eaLnBrk="1" latinLnBrk="0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27" indent="-185742" algn="l" defTabSz="742969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28711" indent="-185742" algn="l" defTabSz="742969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196" indent="-185742" algn="l" defTabSz="742969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680" indent="-185742" algn="l" defTabSz="742969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164" indent="-185742" algn="l" defTabSz="742969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648" indent="-185742" algn="l" defTabSz="742969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132" indent="-185742" algn="l" defTabSz="742969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617" indent="-185742" algn="l" defTabSz="742969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en-US" sz="2200" dirty="0" smtClean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Um </a:t>
            </a:r>
            <a:r>
              <a:rPr lang="en-US" sz="2200" dirty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dos </a:t>
            </a:r>
            <a:r>
              <a:rPr lang="en-US" sz="2200" dirty="0" err="1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setores</a:t>
            </a:r>
            <a:r>
              <a:rPr lang="en-US" sz="2200" dirty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 que </a:t>
            </a:r>
            <a:r>
              <a:rPr lang="en-US" sz="2200" b="1" dirty="0" err="1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mais</a:t>
            </a:r>
            <a:r>
              <a:rPr lang="en-US" sz="2200" b="1" dirty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200" b="1" dirty="0" err="1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investe</a:t>
            </a:r>
            <a:r>
              <a:rPr lang="en-US" sz="2200" b="1" dirty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200" b="1" dirty="0" err="1" smtClean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em</a:t>
            </a:r>
            <a:r>
              <a:rPr lang="en-US" sz="2200" b="1" dirty="0" smtClean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 P&amp;D</a:t>
            </a:r>
            <a:r>
              <a:rPr lang="en-US" sz="2200" dirty="0" smtClean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…</a:t>
            </a:r>
          </a:p>
          <a:p>
            <a:pPr marL="0" lvl="1" indent="0">
              <a:buNone/>
            </a:pPr>
            <a:r>
              <a:rPr lang="en-US" sz="2200" b="1" dirty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200" b="1" dirty="0" smtClean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  </a:t>
            </a:r>
            <a:r>
              <a:rPr lang="en-US" sz="2200" dirty="0" smtClean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… </a:t>
            </a:r>
            <a:r>
              <a:rPr lang="en-US" sz="2200" dirty="0" err="1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sendo</a:t>
            </a:r>
            <a:r>
              <a:rPr lang="en-US" sz="2200" dirty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 o </a:t>
            </a:r>
            <a:r>
              <a:rPr lang="en-US" sz="2200" b="1" dirty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3º </a:t>
            </a:r>
            <a:r>
              <a:rPr lang="en-US" sz="2200" b="1" dirty="0" err="1" smtClean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mercado</a:t>
            </a:r>
            <a:r>
              <a:rPr lang="en-US" sz="2200" b="1" dirty="0" smtClean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200" b="1" dirty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global </a:t>
            </a:r>
            <a:r>
              <a:rPr lang="en-US" sz="2200" b="1" dirty="0" err="1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em</a:t>
            </a:r>
            <a:r>
              <a:rPr lang="en-US" sz="2200" b="1" dirty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200" b="1" dirty="0" err="1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lançamentos</a:t>
            </a:r>
            <a:r>
              <a:rPr lang="en-US" sz="2200" b="1" dirty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 de </a:t>
            </a:r>
            <a:r>
              <a:rPr lang="en-US" sz="2200" b="1" dirty="0" err="1" smtClean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produtos</a:t>
            </a:r>
            <a:endParaRPr lang="en-US" sz="2200" dirty="0">
              <a:solidFill>
                <a:schemeClr val="accent1">
                  <a:lumMod val="50000"/>
                </a:schemeClr>
              </a:solidFill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23" name="TextBox 3">
            <a:extLst>
              <a:ext uri="{FF2B5EF4-FFF2-40B4-BE49-F238E27FC236}">
                <a16:creationId xmlns:a16="http://schemas.microsoft.com/office/drawing/2014/main" xmlns="" id="{AA86624D-850A-4F15-A14E-4EB89986A456}"/>
              </a:ext>
            </a:extLst>
          </p:cNvPr>
          <p:cNvSpPr txBox="1"/>
          <p:nvPr/>
        </p:nvSpPr>
        <p:spPr>
          <a:xfrm>
            <a:off x="4327238" y="4370729"/>
            <a:ext cx="50255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accent1">
                    <a:lumMod val="50000"/>
                  </a:schemeClr>
                </a:solidFill>
              </a:rPr>
              <a:t>Dados de 2018. Fonte: MDIC/</a:t>
            </a:r>
            <a:r>
              <a:rPr lang="en-US" sz="800" dirty="0" err="1">
                <a:solidFill>
                  <a:schemeClr val="accent1">
                    <a:lumMod val="50000"/>
                  </a:schemeClr>
                </a:solidFill>
              </a:rPr>
              <a:t>Secex</a:t>
            </a:r>
            <a:endParaRPr lang="en-US" sz="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xmlns="" id="{2C9AF829-F649-48B1-8174-01F9551958C0}"/>
              </a:ext>
            </a:extLst>
          </p:cNvPr>
          <p:cNvSpPr/>
          <p:nvPr/>
        </p:nvSpPr>
        <p:spPr>
          <a:xfrm flipH="1" flipV="1">
            <a:off x="0" y="0"/>
            <a:ext cx="9905999" cy="192024"/>
          </a:xfrm>
          <a:prstGeom prst="rect">
            <a:avLst/>
          </a:prstGeom>
          <a:solidFill>
            <a:srgbClr val="123E6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/>
          </a:p>
        </p:txBody>
      </p:sp>
      <p:sp>
        <p:nvSpPr>
          <p:cNvPr id="24" name="Content Placeholder 4">
            <a:extLst>
              <a:ext uri="{FF2B5EF4-FFF2-40B4-BE49-F238E27FC236}">
                <a16:creationId xmlns:a16="http://schemas.microsoft.com/office/drawing/2014/main" xmlns="" id="{E21A5A1F-708D-4FFE-A5E4-9E15F025F77A}"/>
              </a:ext>
            </a:extLst>
          </p:cNvPr>
          <p:cNvSpPr txBox="1">
            <a:spLocks/>
          </p:cNvSpPr>
          <p:nvPr/>
        </p:nvSpPr>
        <p:spPr>
          <a:xfrm>
            <a:off x="361044" y="341794"/>
            <a:ext cx="8628601" cy="312539"/>
          </a:xfrm>
        </p:spPr>
        <p:txBody>
          <a:bodyPr>
            <a:noAutofit/>
          </a:bodyPr>
          <a:lstStyle>
            <a:lvl1pPr marL="185742" indent="-185742" algn="l" defTabSz="742969" rtl="0" eaLnBrk="1" latinLnBrk="0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27" indent="-185742" algn="l" defTabSz="742969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28711" indent="-185742" algn="l" defTabSz="742969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196" indent="-185742" algn="l" defTabSz="742969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680" indent="-185742" algn="l" defTabSz="742969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164" indent="-185742" algn="l" defTabSz="742969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648" indent="-185742" algn="l" defTabSz="742969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132" indent="-185742" algn="l" defTabSz="742969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617" indent="-185742" algn="l" defTabSz="742969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200" dirty="0" smtClean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Com </a:t>
            </a:r>
            <a:r>
              <a:rPr lang="en-US" sz="2200" dirty="0" err="1" smtClean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cerca</a:t>
            </a:r>
            <a:r>
              <a:rPr lang="en-US" sz="2200" dirty="0" smtClean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 de </a:t>
            </a:r>
            <a:r>
              <a:rPr lang="en-US" sz="2200" b="1" dirty="0" smtClean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2,8 mil </a:t>
            </a:r>
            <a:r>
              <a:rPr lang="en-US" sz="2200" b="1" dirty="0" err="1" smtClean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empresas</a:t>
            </a:r>
            <a:r>
              <a:rPr lang="en-US" sz="2200" b="1" dirty="0" smtClean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200" dirty="0" smtClean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no </a:t>
            </a:r>
            <a:r>
              <a:rPr lang="en-US" sz="2200" dirty="0" err="1" smtClean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Brasil</a:t>
            </a:r>
            <a:r>
              <a:rPr lang="en-US" sz="2200" dirty="0" smtClean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… </a:t>
            </a:r>
            <a:endParaRPr lang="en-US" sz="2200" dirty="0">
              <a:solidFill>
                <a:srgbClr val="419CC3"/>
              </a:solidFill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25" name="Content Placeholder 4">
            <a:extLst>
              <a:ext uri="{FF2B5EF4-FFF2-40B4-BE49-F238E27FC236}">
                <a16:creationId xmlns:a16="http://schemas.microsoft.com/office/drawing/2014/main" xmlns="" id="{E21A5A1F-708D-4FFE-A5E4-9E15F025F77A}"/>
              </a:ext>
            </a:extLst>
          </p:cNvPr>
          <p:cNvSpPr txBox="1">
            <a:spLocks/>
          </p:cNvSpPr>
          <p:nvPr/>
        </p:nvSpPr>
        <p:spPr>
          <a:xfrm>
            <a:off x="1135526" y="932794"/>
            <a:ext cx="8628601" cy="312539"/>
          </a:xfrm>
        </p:spPr>
        <p:txBody>
          <a:bodyPr>
            <a:noAutofit/>
          </a:bodyPr>
          <a:lstStyle>
            <a:lvl1pPr marL="185742" indent="-185742" algn="l" defTabSz="742969" rtl="0" eaLnBrk="1" latinLnBrk="0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27" indent="-185742" algn="l" defTabSz="742969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28711" indent="-185742" algn="l" defTabSz="742969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196" indent="-185742" algn="l" defTabSz="742969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680" indent="-185742" algn="l" defTabSz="742969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164" indent="-185742" algn="l" defTabSz="742969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648" indent="-185742" algn="l" defTabSz="742969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132" indent="-185742" algn="l" defTabSz="742969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617" indent="-185742" algn="l" defTabSz="742969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200" dirty="0" smtClean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…</a:t>
            </a:r>
            <a:r>
              <a:rPr lang="en-US" sz="2200" dirty="0" err="1" smtClean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gera</a:t>
            </a:r>
            <a:r>
              <a:rPr lang="en-US" sz="2200" dirty="0" smtClean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en-US" sz="2200" dirty="0" err="1" smtClean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mais</a:t>
            </a:r>
            <a:r>
              <a:rPr lang="en-US" sz="2200" dirty="0" smtClean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 de </a:t>
            </a:r>
            <a:r>
              <a:rPr lang="en-US" sz="2200" b="1" dirty="0" smtClean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5,4 </a:t>
            </a:r>
            <a:r>
              <a:rPr lang="en-US" sz="2200" b="1" dirty="0" err="1" smtClean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milhões</a:t>
            </a:r>
            <a:r>
              <a:rPr lang="en-US" sz="2200" b="1" dirty="0" smtClean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 de </a:t>
            </a:r>
            <a:r>
              <a:rPr lang="en-US" sz="2200" b="1" dirty="0" err="1" smtClean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oportunidades</a:t>
            </a:r>
            <a:r>
              <a:rPr lang="en-US" sz="2200" b="1" dirty="0" smtClean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 de </a:t>
            </a:r>
            <a:r>
              <a:rPr lang="en-US" sz="2200" b="1" dirty="0" err="1" smtClean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trabalho</a:t>
            </a:r>
            <a:r>
              <a:rPr lang="en-US" sz="2200" b="1" dirty="0" smtClean="0">
                <a:solidFill>
                  <a:srgbClr val="419CC3"/>
                </a:solidFill>
                <a:latin typeface="Century Gothic" charset="0"/>
                <a:ea typeface="Century Gothic" charset="0"/>
                <a:cs typeface="Century Gothic" charset="0"/>
              </a:rPr>
              <a:t>.</a:t>
            </a:r>
            <a:endParaRPr lang="en-US" sz="2200" dirty="0">
              <a:solidFill>
                <a:srgbClr val="419CC3"/>
              </a:solidFill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26" name="TextBox 3">
            <a:extLst>
              <a:ext uri="{FF2B5EF4-FFF2-40B4-BE49-F238E27FC236}">
                <a16:creationId xmlns:a16="http://schemas.microsoft.com/office/drawing/2014/main" xmlns="" id="{90F68723-49F0-444B-BF89-F0E27D5BB41A}"/>
              </a:ext>
            </a:extLst>
          </p:cNvPr>
          <p:cNvSpPr txBox="1"/>
          <p:nvPr/>
        </p:nvSpPr>
        <p:spPr>
          <a:xfrm>
            <a:off x="2440214" y="687137"/>
            <a:ext cx="50255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accent1">
                    <a:lumMod val="50000"/>
                  </a:schemeClr>
                </a:solidFill>
              </a:rPr>
              <a:t>Dados de 2018. Fonte: </a:t>
            </a:r>
            <a:r>
              <a:rPr lang="en-US" sz="800" dirty="0" smtClean="0">
                <a:solidFill>
                  <a:schemeClr val="accent1">
                    <a:lumMod val="50000"/>
                  </a:schemeClr>
                </a:solidFill>
              </a:rPr>
              <a:t>ABIHPEC, com base </a:t>
            </a:r>
            <a:r>
              <a:rPr lang="en-US" sz="800" dirty="0" err="1" smtClean="0">
                <a:solidFill>
                  <a:schemeClr val="accent1">
                    <a:lumMod val="50000"/>
                  </a:schemeClr>
                </a:solidFill>
              </a:rPr>
              <a:t>em</a:t>
            </a:r>
            <a:r>
              <a:rPr lang="en-US" sz="800" dirty="0" smtClean="0">
                <a:solidFill>
                  <a:schemeClr val="accent1">
                    <a:lumMod val="50000"/>
                  </a:schemeClr>
                </a:solidFill>
              </a:rPr>
              <a:t> dados </a:t>
            </a:r>
            <a:r>
              <a:rPr lang="en-US" sz="800" dirty="0" err="1" smtClean="0">
                <a:solidFill>
                  <a:schemeClr val="accent1">
                    <a:lumMod val="50000"/>
                  </a:schemeClr>
                </a:solidFill>
              </a:rPr>
              <a:t>Anvisa</a:t>
            </a:r>
            <a:endParaRPr lang="en-US" sz="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8" name="TextBox 3">
            <a:extLst>
              <a:ext uri="{FF2B5EF4-FFF2-40B4-BE49-F238E27FC236}">
                <a16:creationId xmlns:a16="http://schemas.microsoft.com/office/drawing/2014/main" xmlns="" id="{D8FDABED-8797-434F-A515-2FDACBF92A29}"/>
              </a:ext>
            </a:extLst>
          </p:cNvPr>
          <p:cNvSpPr txBox="1"/>
          <p:nvPr/>
        </p:nvSpPr>
        <p:spPr>
          <a:xfrm>
            <a:off x="2234005" y="3482608"/>
            <a:ext cx="50255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accent1">
                    <a:lumMod val="50000"/>
                  </a:schemeClr>
                </a:solidFill>
              </a:rPr>
              <a:t>Dados de 2018. </a:t>
            </a:r>
            <a:r>
              <a:rPr lang="en-US" sz="800" dirty="0" smtClean="0">
                <a:solidFill>
                  <a:schemeClr val="accent1">
                    <a:lumMod val="50000"/>
                  </a:schemeClr>
                </a:solidFill>
              </a:rPr>
              <a:t>Fonte: Mintel</a:t>
            </a:r>
            <a:endParaRPr lang="en-US" sz="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1" name="Retângulo 30"/>
          <p:cNvSpPr/>
          <p:nvPr/>
        </p:nvSpPr>
        <p:spPr>
          <a:xfrm flipH="1" flipV="1">
            <a:off x="0" y="6697382"/>
            <a:ext cx="9979151" cy="160617"/>
          </a:xfrm>
          <a:prstGeom prst="rect">
            <a:avLst/>
          </a:prstGeom>
          <a:solidFill>
            <a:srgbClr val="123E6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1259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 flipH="1" flipV="1">
            <a:off x="0" y="0"/>
            <a:ext cx="9905999" cy="192024"/>
          </a:xfrm>
          <a:prstGeom prst="rect">
            <a:avLst/>
          </a:prstGeom>
          <a:solidFill>
            <a:srgbClr val="123E6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/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1147761" y="600558"/>
            <a:ext cx="7610475" cy="3552824"/>
          </a:xfrm>
        </p:spPr>
        <p:txBody>
          <a:bodyPr>
            <a:noAutofit/>
          </a:bodyPr>
          <a:lstStyle>
            <a:lvl1pPr algn="l" defTabSz="7429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5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  <a:spcBef>
                <a:spcPts val="600"/>
              </a:spcBef>
            </a:pPr>
            <a:r>
              <a:rPr lang="pt-BR" sz="2200" dirty="0" smtClean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O Brasil mantém diálogos internacionais com os mais diversos atores globais, visando identificar </a:t>
            </a:r>
            <a:r>
              <a:rPr lang="pt-BR" sz="2200" dirty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e direcionar esforços em questões técnicas e </a:t>
            </a:r>
            <a:r>
              <a:rPr lang="pt-BR" sz="2200" dirty="0" smtClean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regulatórias para garantir a </a:t>
            </a:r>
            <a:r>
              <a:rPr lang="pt-BR" sz="2200" b="1" dirty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segurança do </a:t>
            </a:r>
            <a:r>
              <a:rPr lang="pt-BR" sz="2200" b="1" dirty="0" smtClean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consumidor e trabalhar na promoção da saúde da população</a:t>
            </a:r>
            <a:r>
              <a:rPr lang="pt-BR" sz="2200" dirty="0" smtClean="0">
                <a:solidFill>
                  <a:srgbClr val="123E60"/>
                </a:solidFill>
                <a:latin typeface="Century Gothic" charset="0"/>
                <a:ea typeface="Century Gothic" charset="0"/>
                <a:cs typeface="Century Gothic" charset="0"/>
              </a:rPr>
              <a:t>.</a:t>
            </a:r>
          </a:p>
          <a:p>
            <a:pPr algn="ctr">
              <a:lnSpc>
                <a:spcPct val="150000"/>
              </a:lnSpc>
              <a:spcBef>
                <a:spcPts val="600"/>
              </a:spcBef>
            </a:pPr>
            <a:endParaRPr lang="pt-BR" sz="2200" dirty="0" smtClean="0">
              <a:solidFill>
                <a:srgbClr val="123E60"/>
              </a:solidFill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6" name="Retângulo 5"/>
          <p:cNvSpPr/>
          <p:nvPr/>
        </p:nvSpPr>
        <p:spPr>
          <a:xfrm flipH="1" flipV="1">
            <a:off x="0" y="6697382"/>
            <a:ext cx="9979151" cy="160617"/>
          </a:xfrm>
          <a:prstGeom prst="rect">
            <a:avLst/>
          </a:prstGeom>
          <a:solidFill>
            <a:srgbClr val="123E6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/>
          </a:p>
        </p:txBody>
      </p:sp>
      <p:sp>
        <p:nvSpPr>
          <p:cNvPr id="2" name="CaixaDeTexto 1"/>
          <p:cNvSpPr txBox="1"/>
          <p:nvPr/>
        </p:nvSpPr>
        <p:spPr>
          <a:xfrm>
            <a:off x="411135" y="3857168"/>
            <a:ext cx="9156879" cy="181588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A ABIHPEC participa de discussões nos seguintes fóruns internacionais:</a:t>
            </a:r>
          </a:p>
          <a:p>
            <a:endParaRPr lang="pt-BR" sz="1400" dirty="0">
              <a:solidFill>
                <a:schemeClr val="tx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/>
            <a:r>
              <a:rPr lang="pt-BR" sz="1400" b="1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CASIC</a:t>
            </a:r>
            <a:r>
              <a:rPr lang="pt-BR" sz="140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 - </a:t>
            </a:r>
            <a:r>
              <a:rPr lang="pt-BR" sz="1400" dirty="0" err="1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Consejo</a:t>
            </a:r>
            <a:r>
              <a:rPr lang="pt-BR" sz="140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 de </a:t>
            </a:r>
            <a:r>
              <a:rPr lang="pt-BR" sz="1400" dirty="0" err="1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la</a:t>
            </a:r>
            <a:r>
              <a:rPr lang="pt-BR" sz="140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 Industria de Cosméticos, </a:t>
            </a:r>
            <a:r>
              <a:rPr lang="pt-BR" sz="1400" dirty="0" err="1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Aseo</a:t>
            </a:r>
            <a:r>
              <a:rPr lang="pt-BR" sz="140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pt-BR" sz="1400" dirty="0" err="1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Personal</a:t>
            </a:r>
            <a:r>
              <a:rPr lang="pt-BR" sz="140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 y Cuidado </a:t>
            </a:r>
            <a:r>
              <a:rPr lang="pt-BR" sz="1400" dirty="0" err="1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del</a:t>
            </a:r>
            <a:r>
              <a:rPr lang="pt-BR" sz="140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pt-BR" sz="1400" dirty="0" err="1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Hogar</a:t>
            </a:r>
            <a:r>
              <a:rPr lang="pt-BR" sz="140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 de </a:t>
            </a:r>
            <a:r>
              <a:rPr lang="pt-BR" sz="1400" dirty="0" err="1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Latinoamérica</a:t>
            </a:r>
            <a:endParaRPr lang="pt-BR" sz="1400" dirty="0">
              <a:solidFill>
                <a:schemeClr val="tx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/>
            <a:r>
              <a:rPr lang="pt-BR" sz="1400" b="1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AIC</a:t>
            </a:r>
            <a:r>
              <a:rPr lang="pt-BR" sz="140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 - Associação dos Industriais de Cosmética, Perfumaria e Higiene Corporal</a:t>
            </a:r>
          </a:p>
          <a:p>
            <a:pPr lvl="0"/>
            <a:r>
              <a:rPr lang="pt-BR" sz="1400" b="1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ICCR</a:t>
            </a:r>
            <a:r>
              <a:rPr lang="pt-BR" sz="140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 - </a:t>
            </a:r>
            <a:r>
              <a:rPr lang="pt-BR" sz="1400" dirty="0" err="1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International</a:t>
            </a:r>
            <a:r>
              <a:rPr lang="pt-BR" sz="140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pt-BR" sz="1400" dirty="0" err="1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Cooperation</a:t>
            </a:r>
            <a:r>
              <a:rPr lang="pt-BR" sz="140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pt-BR" sz="1400" dirty="0" err="1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on</a:t>
            </a:r>
            <a:r>
              <a:rPr lang="pt-BR" sz="140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pt-BR" sz="1400" dirty="0" err="1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Cosmetics</a:t>
            </a:r>
            <a:r>
              <a:rPr lang="pt-BR" sz="140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pt-BR" sz="1400" dirty="0" err="1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Regulation</a:t>
            </a:r>
            <a:endParaRPr lang="pt-BR" sz="1400" dirty="0">
              <a:solidFill>
                <a:schemeClr val="tx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/>
            <a:r>
              <a:rPr lang="pt-BR" sz="1400" b="1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ISO </a:t>
            </a:r>
            <a:r>
              <a:rPr lang="pt-BR" sz="140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- </a:t>
            </a:r>
            <a:r>
              <a:rPr lang="pt-BR" sz="1400" dirty="0" err="1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International</a:t>
            </a:r>
            <a:r>
              <a:rPr lang="pt-BR" sz="140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pt-BR" sz="1400" dirty="0" err="1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Organization</a:t>
            </a:r>
            <a:r>
              <a:rPr lang="pt-BR" sz="140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 for </a:t>
            </a:r>
            <a:r>
              <a:rPr lang="pt-BR" sz="1400" dirty="0" err="1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Standardization</a:t>
            </a:r>
            <a:endParaRPr lang="pt-BR" sz="1400" dirty="0">
              <a:solidFill>
                <a:schemeClr val="tx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/>
            <a:r>
              <a:rPr lang="pt-BR" sz="1400" b="1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Mercosul</a:t>
            </a:r>
            <a:r>
              <a:rPr lang="pt-BR" sz="140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 - Mercado Comum do Sul</a:t>
            </a:r>
          </a:p>
          <a:p>
            <a:endParaRPr lang="pt-BR" sz="1400" dirty="0" smtClean="0">
              <a:solidFill>
                <a:schemeClr val="tx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3384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739775" y="700088"/>
            <a:ext cx="9166225" cy="554037"/>
          </a:xfrm>
          <a:prstGeom prst="rect">
            <a:avLst/>
          </a:prstGeom>
        </p:spPr>
        <p:txBody>
          <a:bodyPr/>
          <a:lstStyle/>
          <a:p>
            <a:r>
              <a:rPr lang="es-US" sz="34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A </a:t>
            </a:r>
            <a:r>
              <a:rPr lang="pt-BR" sz="34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Importância do Protetor Solar</a:t>
            </a:r>
            <a:r>
              <a:rPr lang="es-US" sz="34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/>
            </a:r>
            <a:br>
              <a:rPr lang="es-US" sz="34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</a:br>
            <a:endParaRPr lang="es-US" sz="3400" b="1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Retângulo 8"/>
          <p:cNvSpPr/>
          <p:nvPr/>
        </p:nvSpPr>
        <p:spPr>
          <a:xfrm flipH="1" flipV="1">
            <a:off x="0" y="0"/>
            <a:ext cx="9905999" cy="192024"/>
          </a:xfrm>
          <a:prstGeom prst="rect">
            <a:avLst/>
          </a:prstGeom>
          <a:solidFill>
            <a:srgbClr val="123E6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739774" y="1502349"/>
            <a:ext cx="852805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Century Gothic" panose="020B0502020202020204" pitchFamily="34" charset="0"/>
              <a:buChar char="◙"/>
            </a:pPr>
            <a:r>
              <a:rPr lang="pt-B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A utilização de filtros solares é primordial na prevenção do câncer de pele</a:t>
            </a:r>
          </a:p>
          <a:p>
            <a:pPr marL="285750" indent="-285750" algn="just">
              <a:buFont typeface="Century Gothic" panose="020B0502020202020204" pitchFamily="34" charset="0"/>
              <a:buChar char="◙"/>
            </a:pPr>
            <a:endParaRPr lang="pt-BR" dirty="0" smtClean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Century Gothic" panose="020B0502020202020204" pitchFamily="34" charset="0"/>
              <a:buChar char="◙"/>
            </a:pPr>
            <a:r>
              <a:rPr lang="pt-B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Em algumas regiões do Brasil a incidência de raios UV chega a dobrar em alguns meses do ano </a:t>
            </a:r>
            <a:r>
              <a:rPr lang="pt-BR" sz="14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(INPE)</a:t>
            </a:r>
          </a:p>
          <a:p>
            <a:pPr algn="just"/>
            <a:endParaRPr lang="pt-BR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Century Gothic" panose="020B0502020202020204" pitchFamily="34" charset="0"/>
              <a:buChar char="◙"/>
            </a:pPr>
            <a:r>
              <a:rPr lang="pt-B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A maioria dos cânceres de pele está relacionada a exposição ao sol </a:t>
            </a:r>
            <a:r>
              <a:rPr lang="pt-BR" sz="12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(SBD)</a:t>
            </a:r>
            <a:r>
              <a:rPr lang="pt-B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indent="-285750" algn="just">
              <a:buFont typeface="Century Gothic" panose="020B0502020202020204" pitchFamily="34" charset="0"/>
              <a:buChar char="◙"/>
            </a:pPr>
            <a:endParaRPr lang="pt-BR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Century Gothic" panose="020B0502020202020204" pitchFamily="34" charset="0"/>
              <a:buChar char="◙"/>
            </a:pPr>
            <a:r>
              <a:rPr lang="pt-B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Para o biênio 2018-2019, a estimativa é que no Brasil sejam diagnosticados </a:t>
            </a:r>
            <a:r>
              <a:rPr lang="pt-BR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171 mil novos casos de câncer de pele</a:t>
            </a:r>
            <a:r>
              <a:rPr lang="pt-B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ao ano </a:t>
            </a:r>
            <a:r>
              <a:rPr lang="pt-BR" sz="14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(INCA)</a:t>
            </a:r>
          </a:p>
          <a:p>
            <a:pPr marL="285750" indent="-285750" algn="just">
              <a:buFont typeface="Century Gothic" panose="020B0502020202020204" pitchFamily="34" charset="0"/>
              <a:buChar char="◙"/>
            </a:pPr>
            <a:endParaRPr lang="pt-BR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Century Gothic" panose="020B0502020202020204" pitchFamily="34" charset="0"/>
              <a:buChar char="◙"/>
            </a:pPr>
            <a:r>
              <a:rPr lang="pt-B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A cada </a:t>
            </a:r>
            <a:r>
              <a:rPr lang="pt-BR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5 </a:t>
            </a:r>
            <a:r>
              <a:rPr lang="pt-B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casos de câncer de pele, </a:t>
            </a:r>
            <a:r>
              <a:rPr lang="pt-BR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4 </a:t>
            </a:r>
            <a:r>
              <a:rPr lang="pt-B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poderiam ser evitados com o uso de protetor solar </a:t>
            </a:r>
            <a:r>
              <a:rPr lang="pt-BR" sz="14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(OMS)</a:t>
            </a:r>
            <a:endParaRPr lang="pt-BR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Century Gothic" panose="020B0502020202020204" pitchFamily="34" charset="0"/>
              <a:buChar char="◙"/>
            </a:pPr>
            <a:endParaRPr lang="pt-BR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pt-BR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tângulo 6"/>
          <p:cNvSpPr/>
          <p:nvPr/>
        </p:nvSpPr>
        <p:spPr>
          <a:xfrm flipH="1" flipV="1">
            <a:off x="0" y="6697382"/>
            <a:ext cx="9979151" cy="160617"/>
          </a:xfrm>
          <a:prstGeom prst="rect">
            <a:avLst/>
          </a:prstGeom>
          <a:solidFill>
            <a:srgbClr val="123E6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8476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739775" y="698500"/>
            <a:ext cx="9166225" cy="554038"/>
          </a:xfrm>
          <a:prstGeom prst="rect">
            <a:avLst/>
          </a:prstGeom>
        </p:spPr>
        <p:txBody>
          <a:bodyPr/>
          <a:lstStyle/>
          <a:p>
            <a:r>
              <a:rPr lang="pt-BR" sz="34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Uma Indústria Responsável</a:t>
            </a:r>
            <a:r>
              <a:rPr lang="es-US" sz="34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/>
            </a:r>
            <a:br>
              <a:rPr lang="es-US" sz="34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</a:br>
            <a:endParaRPr lang="es-US" sz="3400" b="1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Retângulo 8"/>
          <p:cNvSpPr/>
          <p:nvPr/>
        </p:nvSpPr>
        <p:spPr>
          <a:xfrm flipH="1" flipV="1">
            <a:off x="0" y="0"/>
            <a:ext cx="9905999" cy="192024"/>
          </a:xfrm>
          <a:prstGeom prst="rect">
            <a:avLst/>
          </a:prstGeom>
          <a:solidFill>
            <a:srgbClr val="123E6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542763" y="1685875"/>
            <a:ext cx="8893623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ts val="2400"/>
              </a:lnSpc>
              <a:buFont typeface="Century Gothic" panose="020B0502020202020204" pitchFamily="34" charset="0"/>
              <a:buChar char="◙"/>
            </a:pPr>
            <a:r>
              <a:rPr lang="pt-B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No Brasil os produtos </a:t>
            </a:r>
            <a:r>
              <a:rPr lang="pt-BR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comercializados pela indústria de higiene pessoal, perfumaria e cosméticos mandatoriamente </a:t>
            </a:r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cumprem </a:t>
            </a:r>
            <a:r>
              <a:rPr lang="pt-BR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com as legislações </a:t>
            </a:r>
            <a:r>
              <a:rPr lang="pt-B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da Anvisa e Inmetro, sob pena de sanções legais no caso de não </a:t>
            </a:r>
            <a:r>
              <a:rPr lang="pt-BR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cumprimento;</a:t>
            </a:r>
            <a:endParaRPr lang="pt-BR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ts val="2400"/>
              </a:lnSpc>
              <a:buFont typeface="Century Gothic" panose="020B0502020202020204" pitchFamily="34" charset="0"/>
              <a:buChar char="◙"/>
            </a:pPr>
            <a:endParaRPr lang="pt-BR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ts val="2400"/>
              </a:lnSpc>
              <a:buFont typeface="Century Gothic" panose="020B0502020202020204" pitchFamily="34" charset="0"/>
              <a:buChar char="◙"/>
            </a:pPr>
            <a:r>
              <a:rPr lang="pt-B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As empresas devem obrigatoriamente </a:t>
            </a:r>
            <a:r>
              <a:rPr lang="pt-BR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garantir a segurança e </a:t>
            </a:r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a eficácia </a:t>
            </a:r>
            <a:r>
              <a:rPr lang="pt-BR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de seus produtos</a:t>
            </a:r>
            <a:r>
              <a:rPr lang="pt-B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, em consonância com os mais altos padrões internacionais de qualidade, harmonizados também no Mercosul desde </a:t>
            </a:r>
            <a:r>
              <a:rPr lang="pt-BR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2005, RDC 30 de 2012 e, constantemente discutidos;</a:t>
            </a:r>
          </a:p>
          <a:p>
            <a:pPr algn="just">
              <a:lnSpc>
                <a:spcPts val="2400"/>
              </a:lnSpc>
            </a:pPr>
            <a:endParaRPr lang="pt-BR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ts val="2400"/>
              </a:lnSpc>
              <a:buFont typeface="Century Gothic" panose="020B0502020202020204" pitchFamily="34" charset="0"/>
              <a:buChar char="◙"/>
            </a:pPr>
            <a:r>
              <a:rPr lang="pt-B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Os </a:t>
            </a:r>
            <a:r>
              <a:rPr lang="pt-BR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regulamentos harmonizados são </a:t>
            </a:r>
            <a:r>
              <a:rPr lang="pt-B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submetidos a </a:t>
            </a:r>
            <a:r>
              <a:rPr lang="pt-BR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um </a:t>
            </a:r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trabalho contínuo de  </a:t>
            </a:r>
            <a:r>
              <a:rPr lang="pt-BR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atualizações</a:t>
            </a:r>
            <a:r>
              <a:rPr lang="pt-B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em função das evoluções técnico-cientifica, em linha com as referências </a:t>
            </a:r>
            <a:r>
              <a:rPr lang="pt-BR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internacionais (a </a:t>
            </a:r>
            <a:r>
              <a:rPr lang="pt-B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proteção solar é um tema permanentemente discutido);</a:t>
            </a:r>
          </a:p>
          <a:p>
            <a:pPr marL="285750" indent="-285750" algn="just">
              <a:lnSpc>
                <a:spcPts val="2400"/>
              </a:lnSpc>
              <a:buFont typeface="Century Gothic" panose="020B0502020202020204" pitchFamily="34" charset="0"/>
              <a:buChar char="◙"/>
            </a:pPr>
            <a:endParaRPr lang="pt-BR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tângulo 5"/>
          <p:cNvSpPr/>
          <p:nvPr/>
        </p:nvSpPr>
        <p:spPr>
          <a:xfrm flipH="1" flipV="1">
            <a:off x="0" y="6697382"/>
            <a:ext cx="9979151" cy="160617"/>
          </a:xfrm>
          <a:prstGeom prst="rect">
            <a:avLst/>
          </a:prstGeom>
          <a:solidFill>
            <a:srgbClr val="123E6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9448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739775" y="698500"/>
            <a:ext cx="9166225" cy="554038"/>
          </a:xfrm>
          <a:prstGeom prst="rect">
            <a:avLst/>
          </a:prstGeom>
        </p:spPr>
        <p:txBody>
          <a:bodyPr/>
          <a:lstStyle/>
          <a:p>
            <a:r>
              <a:rPr lang="pt-BR" sz="34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Causas do </a:t>
            </a:r>
            <a:r>
              <a:rPr lang="pt-BR" sz="3400" b="1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Branqueamento dos corais</a:t>
            </a:r>
            <a:r>
              <a:rPr lang="es-US" sz="34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/>
            </a:r>
            <a:br>
              <a:rPr lang="es-US" sz="34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</a:br>
            <a:endParaRPr lang="es-US" sz="3400" b="1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Retângulo 8"/>
          <p:cNvSpPr/>
          <p:nvPr/>
        </p:nvSpPr>
        <p:spPr>
          <a:xfrm flipH="1" flipV="1">
            <a:off x="0" y="0"/>
            <a:ext cx="9905999" cy="192024"/>
          </a:xfrm>
          <a:prstGeom prst="rect">
            <a:avLst/>
          </a:prstGeom>
          <a:solidFill>
            <a:srgbClr val="123E6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739775" y="1395413"/>
            <a:ext cx="8880743" cy="45037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ts val="2200"/>
              </a:lnSpc>
              <a:spcBef>
                <a:spcPts val="1200"/>
              </a:spcBef>
              <a:buFont typeface="Century Gothic" panose="020B0502020202020204" pitchFamily="34" charset="0"/>
              <a:buChar char="◘"/>
            </a:pPr>
            <a:r>
              <a:rPr lang="pt-B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De acordo com diversos estudos, o aquecimento global </a:t>
            </a:r>
            <a:r>
              <a:rPr lang="pt-BR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e o </a:t>
            </a:r>
            <a:r>
              <a:rPr lang="pt-B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aumento da temperatura dos oceanos é </a:t>
            </a:r>
            <a:r>
              <a:rPr lang="pt-BR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comprovadamente a causa </a:t>
            </a:r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recorrente do </a:t>
            </a:r>
            <a:r>
              <a:rPr lang="pt-BR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branqueamento dos </a:t>
            </a:r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corais,</a:t>
            </a:r>
            <a:r>
              <a:rPr lang="pt-BR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potencializada </a:t>
            </a:r>
            <a:r>
              <a:rPr lang="pt-B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por fenômenos </a:t>
            </a:r>
            <a:r>
              <a:rPr lang="pt-BR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climáticos como </a:t>
            </a:r>
            <a:r>
              <a:rPr lang="pt-BR" i="1" dirty="0" err="1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el</a:t>
            </a:r>
            <a:r>
              <a:rPr lang="pt-BR" i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pt-BR" i="1" dirty="0" err="1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niño</a:t>
            </a:r>
            <a:r>
              <a:rPr lang="pt-BR" i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/</a:t>
            </a:r>
            <a:r>
              <a:rPr lang="pt-BR" i="1" dirty="0" err="1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la</a:t>
            </a:r>
            <a:r>
              <a:rPr lang="pt-BR" i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pt-BR" i="1" dirty="0" err="1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ninã</a:t>
            </a:r>
            <a:r>
              <a:rPr lang="pt-BR" i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pt-BR" i="1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ocorridos nas últimas décadas;</a:t>
            </a:r>
            <a:endParaRPr lang="pt-BR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ts val="2200"/>
              </a:lnSpc>
              <a:spcBef>
                <a:spcPts val="1200"/>
              </a:spcBef>
              <a:buFont typeface="Century Gothic" panose="020B0502020202020204" pitchFamily="34" charset="0"/>
              <a:buChar char="◘"/>
            </a:pPr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No estudo publicado do Havaí</a:t>
            </a:r>
            <a:r>
              <a:rPr lang="pt-BR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, o </a:t>
            </a:r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principal </a:t>
            </a:r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fator </a:t>
            </a:r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para o branqueamento </a:t>
            </a:r>
            <a:r>
              <a:rPr lang="pt-BR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dos corais não foi a concentração de turistas, mas sim, o </a:t>
            </a:r>
            <a:r>
              <a:rPr lang="pt-BR" b="1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padrão de elevação térmica das águas </a:t>
            </a:r>
            <a:r>
              <a:rPr lang="pt-BR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em cada uma das áreas observadas;</a:t>
            </a:r>
          </a:p>
          <a:p>
            <a:pPr marL="285750" indent="-285750" algn="just">
              <a:lnSpc>
                <a:spcPts val="2200"/>
              </a:lnSpc>
              <a:spcBef>
                <a:spcPts val="1200"/>
              </a:spcBef>
              <a:buFont typeface="Century Gothic" panose="020B0502020202020204" pitchFamily="34" charset="0"/>
              <a:buChar char="◘"/>
            </a:pPr>
            <a:r>
              <a:rPr lang="pt-BR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O governo da </a:t>
            </a:r>
            <a:r>
              <a:rPr lang="pt-BR" u="sng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Austrália</a:t>
            </a:r>
            <a:r>
              <a:rPr lang="pt-BR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observou que pontos </a:t>
            </a:r>
            <a:r>
              <a:rPr lang="pt-B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com maior descoloração de corais </a:t>
            </a:r>
            <a:r>
              <a:rPr lang="pt-BR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ocorrem </a:t>
            </a:r>
            <a:r>
              <a:rPr lang="pt-B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em áreas onde há pouco ou nenhuma interação com seres humanos.</a:t>
            </a:r>
          </a:p>
          <a:p>
            <a:pPr marL="285750" indent="-285750" algn="just">
              <a:lnSpc>
                <a:spcPts val="2200"/>
              </a:lnSpc>
              <a:spcBef>
                <a:spcPts val="1200"/>
              </a:spcBef>
              <a:buFont typeface="Century Gothic" panose="020B0502020202020204" pitchFamily="34" charset="0"/>
              <a:buChar char="◘"/>
            </a:pPr>
            <a:r>
              <a:rPr lang="pt-BR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Outras </a:t>
            </a:r>
            <a:r>
              <a:rPr lang="pt-B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causas do branqueamento apontadas por </a:t>
            </a:r>
            <a:r>
              <a:rPr lang="pt-BR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estudiosos incluem o </a:t>
            </a:r>
            <a:r>
              <a:rPr lang="pt-B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aumento da poluição do ar, pesca excessiva, trânsito de navios, aumento da urbanização de áreas costeiras, enchentes, aumento da carga de substâncias orgânicas (esgoto), entre outros.</a:t>
            </a:r>
          </a:p>
        </p:txBody>
      </p:sp>
      <p:sp>
        <p:nvSpPr>
          <p:cNvPr id="6" name="Retângulo 5"/>
          <p:cNvSpPr/>
          <p:nvPr/>
        </p:nvSpPr>
        <p:spPr>
          <a:xfrm flipH="1" flipV="1">
            <a:off x="0" y="6697382"/>
            <a:ext cx="9979151" cy="160617"/>
          </a:xfrm>
          <a:prstGeom prst="rect">
            <a:avLst/>
          </a:prstGeom>
          <a:solidFill>
            <a:srgbClr val="123E6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669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-11028" y="545879"/>
            <a:ext cx="10001205" cy="1030287"/>
          </a:xfrm>
          <a:prstGeom prst="rect">
            <a:avLst/>
          </a:prstGeom>
        </p:spPr>
        <p:txBody>
          <a:bodyPr/>
          <a:lstStyle/>
          <a:p>
            <a:r>
              <a:rPr lang="pt-BR" sz="3350" b="1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A discussão no Havaí </a:t>
            </a:r>
            <a:r>
              <a:rPr lang="pt-BR" sz="335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e </a:t>
            </a:r>
            <a:r>
              <a:rPr lang="pt-BR" sz="3350" b="1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na </a:t>
            </a:r>
            <a:r>
              <a:rPr lang="pt-BR" sz="335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República do Palau</a:t>
            </a:r>
            <a:r>
              <a:rPr lang="es-US" sz="335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/>
            </a:r>
            <a:br>
              <a:rPr lang="es-US" sz="335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</a:br>
            <a:endParaRPr lang="es-US" sz="3350" b="1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Retângulo 8"/>
          <p:cNvSpPr/>
          <p:nvPr/>
        </p:nvSpPr>
        <p:spPr>
          <a:xfrm flipH="1" flipV="1">
            <a:off x="0" y="0"/>
            <a:ext cx="9905999" cy="192024"/>
          </a:xfrm>
          <a:prstGeom prst="rect">
            <a:avLst/>
          </a:prstGeom>
          <a:solidFill>
            <a:srgbClr val="123E6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/>
          </a:p>
        </p:txBody>
      </p:sp>
      <p:sp>
        <p:nvSpPr>
          <p:cNvPr id="10" name="Retângulo 9"/>
          <p:cNvSpPr/>
          <p:nvPr/>
        </p:nvSpPr>
        <p:spPr>
          <a:xfrm flipH="1" flipV="1">
            <a:off x="0" y="6697382"/>
            <a:ext cx="9979151" cy="160617"/>
          </a:xfrm>
          <a:prstGeom prst="rect">
            <a:avLst/>
          </a:prstGeom>
          <a:solidFill>
            <a:srgbClr val="123E6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585229" y="1930021"/>
            <a:ext cx="895801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Century Gothic" panose="020B0502020202020204" pitchFamily="34" charset="0"/>
              <a:buChar char="◘"/>
            </a:pPr>
            <a:r>
              <a:rPr lang="pt-B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Estudo </a:t>
            </a:r>
            <a:r>
              <a:rPr lang="pt-BR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no Havaí utilizou </a:t>
            </a:r>
            <a:r>
              <a:rPr lang="pt-B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condições artificiais que </a:t>
            </a:r>
            <a:r>
              <a:rPr lang="pt-BR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não refletem os ecossistemas </a:t>
            </a:r>
            <a:r>
              <a:rPr lang="pt-B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reais dos recifes marinhos, utilizando em laboratórios concentrações muito superiores </a:t>
            </a:r>
            <a:r>
              <a:rPr lang="pt-BR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às </a:t>
            </a:r>
            <a:r>
              <a:rPr lang="pt-B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encontradas nos oceanos.</a:t>
            </a:r>
          </a:p>
          <a:p>
            <a:pPr marL="285750" indent="-285750" algn="just">
              <a:buFont typeface="Century Gothic" panose="020B0502020202020204" pitchFamily="34" charset="0"/>
              <a:buChar char="◘"/>
            </a:pPr>
            <a:endParaRPr lang="pt-BR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Century Gothic" panose="020B0502020202020204" pitchFamily="34" charset="0"/>
              <a:buChar char="◘"/>
            </a:pPr>
            <a:r>
              <a:rPr lang="pt-B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No </a:t>
            </a:r>
            <a:r>
              <a:rPr lang="pt-BR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Palau </a:t>
            </a:r>
            <a:r>
              <a:rPr lang="pt-B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os autores do estudo concluíram que não houve nenhuma evidência dos </a:t>
            </a:r>
            <a:r>
              <a:rPr lang="pt-BR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impactos </a:t>
            </a:r>
            <a:r>
              <a:rPr lang="pt-B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negativos </a:t>
            </a:r>
            <a:r>
              <a:rPr lang="pt-BR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dos ingredientes testados, nas </a:t>
            </a:r>
            <a:r>
              <a:rPr lang="pt-B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áreas </a:t>
            </a:r>
            <a:r>
              <a:rPr lang="pt-BR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estudadas</a:t>
            </a:r>
            <a:r>
              <a:rPr lang="pt-B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, além disso o </a:t>
            </a:r>
            <a:r>
              <a:rPr lang="pt-BR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estudo</a:t>
            </a:r>
            <a:r>
              <a:rPr lang="pt-B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foi realizado em águas </a:t>
            </a:r>
            <a:r>
              <a:rPr lang="pt-BR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vivas, na água e na areia, </a:t>
            </a:r>
            <a:r>
              <a:rPr lang="pt-B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e </a:t>
            </a:r>
            <a:r>
              <a:rPr lang="pt-BR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não em corais</a:t>
            </a:r>
            <a:r>
              <a:rPr lang="pt-B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buFont typeface="Century Gothic" panose="020B0502020202020204" pitchFamily="34" charset="0"/>
              <a:buChar char="◘"/>
            </a:pPr>
            <a:endParaRPr lang="pt-BR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Century Gothic" panose="020B0502020202020204" pitchFamily="34" charset="0"/>
              <a:buChar char="◘"/>
            </a:pPr>
            <a:r>
              <a:rPr lang="pt-B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Muitas das substâncias proibidas no Palau sequer foram identificadas </a:t>
            </a:r>
            <a:r>
              <a:rPr lang="pt-BR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nas amostras estudadas, </a:t>
            </a:r>
            <a:r>
              <a:rPr lang="pt-B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e nem foram alvo do estudo.</a:t>
            </a:r>
          </a:p>
        </p:txBody>
      </p:sp>
    </p:spTree>
    <p:extLst>
      <p:ext uri="{BB962C8B-B14F-4D97-AF65-F5344CB8AC3E}">
        <p14:creationId xmlns:p14="http://schemas.microsoft.com/office/powerpoint/2010/main" val="360556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739775" y="698500"/>
            <a:ext cx="9166225" cy="554038"/>
          </a:xfrm>
          <a:prstGeom prst="rect">
            <a:avLst/>
          </a:prstGeom>
        </p:spPr>
        <p:txBody>
          <a:bodyPr/>
          <a:lstStyle/>
          <a:p>
            <a:r>
              <a:rPr lang="pt-BR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Conclusão</a:t>
            </a:r>
            <a:r>
              <a:rPr lang="es-US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/>
            </a:r>
            <a:br>
              <a:rPr lang="es-US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</a:br>
            <a:endParaRPr lang="es-US" b="1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Retângulo 8"/>
          <p:cNvSpPr/>
          <p:nvPr/>
        </p:nvSpPr>
        <p:spPr>
          <a:xfrm flipH="1" flipV="1">
            <a:off x="0" y="0"/>
            <a:ext cx="9905999" cy="192024"/>
          </a:xfrm>
          <a:prstGeom prst="rect">
            <a:avLst/>
          </a:prstGeom>
          <a:solidFill>
            <a:srgbClr val="123E6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/>
          </a:p>
        </p:txBody>
      </p:sp>
      <p:sp>
        <p:nvSpPr>
          <p:cNvPr id="10" name="Retângulo 9"/>
          <p:cNvSpPr/>
          <p:nvPr/>
        </p:nvSpPr>
        <p:spPr>
          <a:xfrm flipH="1" flipV="1">
            <a:off x="0" y="6697382"/>
            <a:ext cx="9979151" cy="160617"/>
          </a:xfrm>
          <a:prstGeom prst="rect">
            <a:avLst/>
          </a:prstGeom>
          <a:solidFill>
            <a:srgbClr val="123E6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739775" y="1326659"/>
            <a:ext cx="894513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Century Gothic" panose="020B0502020202020204" pitchFamily="34" charset="0"/>
              <a:buChar char="◙"/>
            </a:pPr>
            <a:r>
              <a:rPr lang="pt-PT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Não há evidências científicas conclusivas de que, sob condições naturais, ingredientes de </a:t>
            </a:r>
            <a:r>
              <a:rPr lang="pt-PT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protetores </a:t>
            </a:r>
            <a:r>
              <a:rPr lang="pt-PT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solares são nocivos aos corais marinhos.</a:t>
            </a:r>
            <a:endParaRPr lang="pt-BR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Century Gothic" panose="020B0502020202020204" pitchFamily="34" charset="0"/>
              <a:buChar char="◙"/>
            </a:pPr>
            <a:endParaRPr lang="pt-BR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Century Gothic" panose="020B0502020202020204" pitchFamily="34" charset="0"/>
              <a:buChar char="◙"/>
            </a:pPr>
            <a:r>
              <a:rPr lang="pt-B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Depois de uma vasta </a:t>
            </a:r>
            <a:r>
              <a:rPr lang="pt-BR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revisão dos estudos publicados até o momento, </a:t>
            </a:r>
            <a:r>
              <a:rPr lang="pt-B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podemos constatar que </a:t>
            </a:r>
            <a:r>
              <a:rPr lang="pt-BR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o aquecimento global é a principal causa do </a:t>
            </a:r>
            <a:r>
              <a:rPr lang="pt-B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branqueamento nos </a:t>
            </a:r>
            <a:r>
              <a:rPr lang="pt-BR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corais e, tal fenômeno pode ser agravado por outros fatores como a pesca excessiva, o despejo de esgoto, o aumento das cargas de assoreamento e a crescente urbanização das regiões costeiras.</a:t>
            </a:r>
            <a:endParaRPr lang="pt-BR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Century Gothic" panose="020B0502020202020204" pitchFamily="34" charset="0"/>
              <a:buChar char="◙"/>
            </a:pPr>
            <a:endParaRPr lang="pt-BR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Century Gothic" panose="020B0502020202020204" pitchFamily="34" charset="0"/>
              <a:buChar char="◙"/>
            </a:pPr>
            <a:r>
              <a:rPr lang="pt-B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Os filtros solares são essenciais para os consumidores </a:t>
            </a:r>
            <a:r>
              <a:rPr lang="pt-BR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como ferramenta estratégica na </a:t>
            </a:r>
            <a:r>
              <a:rPr lang="pt-BR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prevenção de câncer de pele e de outras doenças dermatológicas.</a:t>
            </a:r>
          </a:p>
          <a:p>
            <a:pPr marL="285750" indent="-285750" algn="just">
              <a:buFont typeface="Century Gothic" panose="020B0502020202020204" pitchFamily="34" charset="0"/>
              <a:buChar char="◙"/>
            </a:pPr>
            <a:endParaRPr lang="pt-BR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Century Gothic" panose="020B0502020202020204" pitchFamily="34" charset="0"/>
              <a:buChar char="◙"/>
            </a:pPr>
            <a:r>
              <a:rPr lang="pt-PT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A falta de conclusividade do que já foi observado, ensaiado e avaliado pelos cientistas, deixa clara nossa necessidade </a:t>
            </a:r>
            <a:r>
              <a:rPr lang="pt-PT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em seguir </a:t>
            </a:r>
            <a:r>
              <a:rPr lang="pt-PT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promovendo a pesquisa e o desenvolvimento de estudos acerca do </a:t>
            </a:r>
            <a:r>
              <a:rPr lang="pt-PT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tema.</a:t>
            </a:r>
            <a:endParaRPr lang="pt-BR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5435761"/>
      </p:ext>
    </p:extLst>
  </p:cSld>
  <p:clrMapOvr>
    <a:masterClrMapping/>
  </p:clrMapOvr>
</p:sld>
</file>

<file path=ppt/theme/theme1.xml><?xml version="1.0" encoding="utf-8"?>
<a:theme xmlns:a="http://schemas.openxmlformats.org/drawingml/2006/main" name="Personalizar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5_Personalizar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7639</TotalTime>
  <Words>959</Words>
  <Application>Microsoft Office PowerPoint</Application>
  <PresentationFormat>Papel A4 (210 x 297 mm)</PresentationFormat>
  <Paragraphs>69</Paragraphs>
  <Slides>11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Cambria</vt:lpstr>
      <vt:lpstr>Century Gothic</vt:lpstr>
      <vt:lpstr>Times New Roman</vt:lpstr>
      <vt:lpstr>Wingdings</vt:lpstr>
      <vt:lpstr>Personalizar design</vt:lpstr>
      <vt:lpstr>5_Personalizar design</vt:lpstr>
      <vt:lpstr>Comissão de Assuntos Sociais (CAS)  Senado Federal </vt:lpstr>
      <vt:lpstr>Apresentação do PowerPoint</vt:lpstr>
      <vt:lpstr>Apresentação do PowerPoint</vt:lpstr>
      <vt:lpstr>Apresentação do PowerPoint</vt:lpstr>
      <vt:lpstr>A Importância do Protetor Solar </vt:lpstr>
      <vt:lpstr>Uma Indústria Responsável </vt:lpstr>
      <vt:lpstr>Causas do Branqueamento dos corais </vt:lpstr>
      <vt:lpstr>A discussão no Havaí e na República do Palau </vt:lpstr>
      <vt:lpstr>Conclusão 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Carla Camporini</dc:creator>
  <cp:lastModifiedBy>Karla Brandão - ABIHPEC</cp:lastModifiedBy>
  <cp:revision>319</cp:revision>
  <cp:lastPrinted>2017-05-23T19:45:04Z</cp:lastPrinted>
  <dcterms:created xsi:type="dcterms:W3CDTF">2017-04-17T00:38:33Z</dcterms:created>
  <dcterms:modified xsi:type="dcterms:W3CDTF">2019-06-05T12:27:57Z</dcterms:modified>
</cp:coreProperties>
</file>