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7" r:id="rId2"/>
    <p:sldId id="285" r:id="rId3"/>
    <p:sldId id="286" r:id="rId4"/>
    <p:sldId id="287" r:id="rId5"/>
    <p:sldId id="332" r:id="rId6"/>
    <p:sldId id="272" r:id="rId7"/>
    <p:sldId id="323" r:id="rId8"/>
    <p:sldId id="325" r:id="rId9"/>
    <p:sldId id="326" r:id="rId10"/>
    <p:sldId id="338" r:id="rId11"/>
    <p:sldId id="327" r:id="rId12"/>
    <p:sldId id="329" r:id="rId13"/>
    <p:sldId id="328" r:id="rId14"/>
    <p:sldId id="330" r:id="rId15"/>
    <p:sldId id="335" r:id="rId16"/>
    <p:sldId id="336" r:id="rId17"/>
    <p:sldId id="33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5"/>
    <p:restoredTop sz="93802" autoAdjust="0"/>
  </p:normalViewPr>
  <p:slideViewPr>
    <p:cSldViewPr>
      <p:cViewPr varScale="1">
        <p:scale>
          <a:sx n="96" d="100"/>
          <a:sy n="96" d="100"/>
        </p:scale>
        <p:origin x="5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05B54-8E4D-4033-9C7B-AD24AF762746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2A79A-BEED-45DD-AFEB-72E43CAA2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6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1) mortalidade, 2) </a:t>
            </a:r>
            <a:r>
              <a:rPr lang="pt-BR" dirty="0" err="1"/>
              <a:t>Zika</a:t>
            </a:r>
            <a:r>
              <a:rPr lang="pt-BR" dirty="0"/>
              <a:t>, 3) Pobreza extrema, 4) CLT desemprego, 5) informalidade, 6) Alta do </a:t>
            </a:r>
            <a:r>
              <a:rPr lang="pt-BR" dirty="0" err="1"/>
              <a:t>gas</a:t>
            </a:r>
            <a:r>
              <a:rPr lang="pt-BR" dirty="0"/>
              <a:t>, 7) </a:t>
            </a:r>
            <a:r>
              <a:rPr lang="pt-BR" dirty="0" err="1"/>
              <a:t>Criise</a:t>
            </a:r>
            <a:r>
              <a:rPr lang="pt-BR" dirty="0"/>
              <a:t> domestica, 8) universidade 9)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A79A-BEED-45DD-AFEB-72E43CAA28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4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E050-83F7-E844-9892-0440D2C94EE3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C400-BEEF-0F42-BEF1-16968209853E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7158-07D1-B341-89FB-E1147C6AC8DF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F17C-66D5-524B-93AB-7721400662B1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E83F-278F-894D-8690-EF68394F6965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E792-C472-B84F-912C-31EB906B10BF}" type="datetime1">
              <a:rPr lang="pt-BR" smtClean="0"/>
              <a:t>06/08/2018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46EA-3C6D-7944-82B8-1687B9EC0CBD}" type="datetime1">
              <a:rPr lang="pt-BR" smtClean="0"/>
              <a:t>06/08/2018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DE3A-2742-F544-B696-9431F5252928}" type="datetime1">
              <a:rPr lang="pt-BR" smtClean="0"/>
              <a:t>06/08/2018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AF46-29C1-AF41-8567-C26A1DBB51AD}" type="datetime1">
              <a:rPr lang="pt-BR" smtClean="0"/>
              <a:t>06/08/2018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EB19-AE7C-CD43-BAA3-7F87D441626F}" type="datetime1">
              <a:rPr lang="pt-BR" smtClean="0"/>
              <a:t>06/08/2018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D896-7715-2042-A79E-EDFF012F9985}" type="datetime1">
              <a:rPr lang="pt-BR" smtClean="0"/>
              <a:t>06/08/2018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40B773-CF37-3D41-9BC4-9C5338AF57CD}" type="datetime1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D745907-3DC3-4C00-80EF-293B153EAA5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1512168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Audiência Pública – Senado Federal</a:t>
            </a:r>
          </a:p>
          <a:p>
            <a:pPr algn="ctr"/>
            <a:r>
              <a:rPr lang="pt-BR" dirty="0"/>
              <a:t> Comissão de Direitos Humanos e Legislação Participativa (CDH)</a:t>
            </a:r>
          </a:p>
          <a:p>
            <a:pPr algn="ctr"/>
            <a:r>
              <a:rPr lang="pt-BR" dirty="0"/>
              <a:t>Pedro Rossi, Esther Dweck e Ana Luiza Matos de Oliveira </a:t>
            </a:r>
          </a:p>
          <a:p>
            <a:pPr algn="ctr"/>
            <a:r>
              <a:rPr lang="pt-BR" dirty="0"/>
              <a:t>Brasília, agosto de 2018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CA2786-BD9B-2D45-8312-4883D039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1C0-B2E5-C14F-8B64-37B32B3F8E4F}" type="datetime1">
              <a:rPr lang="pt-BR" smtClean="0"/>
              <a:t>07/08/2018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5" y="-27384"/>
            <a:ext cx="9183237" cy="48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2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C0D2C-F669-2C4D-91AF-CAE9049F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EC 95 é um passo à frente no abismo social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E9C06-FCA2-5344-B8CA-9DF4127A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10</a:t>
            </a:fld>
            <a:endParaRPr lang="pt-BR"/>
          </a:p>
        </p:txBody>
      </p:sp>
      <p:pic>
        <p:nvPicPr>
          <p:cNvPr id="7" name="Content Placeholder 6" descr="Captura de Tela 2018-08-07 às 09.40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76" r="-11976"/>
          <a:stretch>
            <a:fillRect/>
          </a:stretch>
        </p:blipFill>
        <p:spPr/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C348-A34F-F948-B1C9-E033DFD4AEB2}" type="datetime1">
              <a:rPr lang="pt-BR" smtClean="0"/>
              <a:t>07/08/2018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9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F422F-0979-8640-8746-9FB86D8F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As seções do estudo mostram que os cortes de gastos  geram retrocessos em várias áreas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E9ECA-D93A-AF46-9CA5-7084A142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Austeridade e o desmonte da </a:t>
            </a:r>
            <a:r>
              <a:rPr lang="pt-BR" b="1" dirty="0"/>
              <a:t>Seguridade Social </a:t>
            </a:r>
          </a:p>
          <a:p>
            <a:r>
              <a:rPr lang="pt-BR" dirty="0"/>
              <a:t>Austeridade faz mal à </a:t>
            </a:r>
            <a:r>
              <a:rPr lang="pt-BR" b="1" dirty="0" err="1"/>
              <a:t>saúde</a:t>
            </a:r>
            <a:r>
              <a:rPr lang="pt-BR" dirty="0"/>
              <a:t> </a:t>
            </a:r>
          </a:p>
          <a:p>
            <a:r>
              <a:rPr lang="pt-BR" dirty="0"/>
              <a:t>O desinvestimento na </a:t>
            </a:r>
            <a:r>
              <a:rPr lang="pt-BR" b="1" dirty="0"/>
              <a:t>educação</a:t>
            </a:r>
            <a:r>
              <a:rPr lang="pt-BR" dirty="0"/>
              <a:t> das futuras </a:t>
            </a:r>
            <a:r>
              <a:rPr lang="pt-BR" dirty="0" err="1"/>
              <a:t>gerações</a:t>
            </a:r>
            <a:r>
              <a:rPr lang="pt-BR" dirty="0"/>
              <a:t> </a:t>
            </a:r>
          </a:p>
          <a:p>
            <a:r>
              <a:rPr lang="pt-BR" dirty="0"/>
              <a:t>A </a:t>
            </a:r>
            <a:r>
              <a:rPr lang="pt-BR" dirty="0" err="1"/>
              <a:t>inclusão</a:t>
            </a:r>
            <a:r>
              <a:rPr lang="pt-BR" dirty="0"/>
              <a:t> interrompida na </a:t>
            </a:r>
            <a:r>
              <a:rPr lang="pt-BR" b="1" dirty="0" err="1"/>
              <a:t>educação</a:t>
            </a:r>
            <a:r>
              <a:rPr lang="pt-BR" b="1" dirty="0"/>
              <a:t> superior </a:t>
            </a:r>
          </a:p>
          <a:p>
            <a:r>
              <a:rPr lang="pt-BR" dirty="0"/>
              <a:t>Arrocho fiscal </a:t>
            </a:r>
            <a:r>
              <a:rPr lang="pt-BR" dirty="0" err="1"/>
              <a:t>também</a:t>
            </a:r>
            <a:r>
              <a:rPr lang="pt-BR" dirty="0"/>
              <a:t> degrada o </a:t>
            </a:r>
            <a:r>
              <a:rPr lang="pt-BR" b="1" dirty="0"/>
              <a:t>meio ambiente </a:t>
            </a:r>
          </a:p>
          <a:p>
            <a:r>
              <a:rPr lang="pt-BR" dirty="0"/>
              <a:t>A morte lenta das </a:t>
            </a:r>
            <a:r>
              <a:rPr lang="pt-BR" dirty="0" err="1"/>
              <a:t>políticas</a:t>
            </a:r>
            <a:r>
              <a:rPr lang="pt-BR" dirty="0"/>
              <a:t> federais de </a:t>
            </a:r>
            <a:r>
              <a:rPr lang="pt-BR" b="1" dirty="0"/>
              <a:t>cultura</a:t>
            </a:r>
            <a:r>
              <a:rPr lang="pt-BR" dirty="0"/>
              <a:t> </a:t>
            </a:r>
          </a:p>
          <a:p>
            <a:r>
              <a:rPr lang="pt-BR" dirty="0"/>
              <a:t>Austeridade leva a mais </a:t>
            </a:r>
            <a:r>
              <a:rPr lang="pt-BR" b="1" dirty="0" err="1"/>
              <a:t>violência</a:t>
            </a:r>
            <a:r>
              <a:rPr lang="pt-BR" dirty="0"/>
              <a:t>: o caso do Rio de Janeiro </a:t>
            </a:r>
          </a:p>
          <a:p>
            <a:r>
              <a:rPr lang="pt-BR" dirty="0"/>
              <a:t>A </a:t>
            </a:r>
            <a:r>
              <a:rPr lang="pt-BR" dirty="0" err="1"/>
              <a:t>negligência</a:t>
            </a:r>
            <a:r>
              <a:rPr lang="pt-BR" dirty="0"/>
              <a:t> com a </a:t>
            </a:r>
            <a:r>
              <a:rPr lang="pt-BR" b="1" dirty="0" err="1"/>
              <a:t>política</a:t>
            </a:r>
            <a:r>
              <a:rPr lang="pt-BR" b="1" dirty="0"/>
              <a:t> habitacional </a:t>
            </a:r>
          </a:p>
          <a:p>
            <a:r>
              <a:rPr lang="pt-BR" dirty="0"/>
              <a:t>O desprezo pela </a:t>
            </a:r>
            <a:r>
              <a:rPr lang="pt-BR" b="1" dirty="0"/>
              <a:t>agricultura familiar </a:t>
            </a:r>
            <a:r>
              <a:rPr lang="pt-BR" dirty="0"/>
              <a:t>e a </a:t>
            </a:r>
            <a:r>
              <a:rPr lang="pt-BR" b="1" dirty="0" err="1"/>
              <a:t>questão</a:t>
            </a:r>
            <a:r>
              <a:rPr lang="pt-BR" b="1" dirty="0"/>
              <a:t> </a:t>
            </a:r>
            <a:r>
              <a:rPr lang="pt-BR" b="1" dirty="0" err="1"/>
              <a:t>agrária</a:t>
            </a:r>
            <a:r>
              <a:rPr lang="pt-BR" b="1" dirty="0"/>
              <a:t> </a:t>
            </a:r>
          </a:p>
          <a:p>
            <a:r>
              <a:rPr lang="pt-BR" dirty="0"/>
              <a:t>Austeridade é </a:t>
            </a:r>
            <a:r>
              <a:rPr lang="pt-BR" b="1" dirty="0"/>
              <a:t>machista</a:t>
            </a:r>
            <a:r>
              <a:rPr lang="pt-BR" dirty="0"/>
              <a:t> </a:t>
            </a:r>
          </a:p>
          <a:p>
            <a:r>
              <a:rPr lang="pt-BR" dirty="0"/>
              <a:t>Austeridade é </a:t>
            </a:r>
            <a:r>
              <a:rPr lang="pt-BR" b="1" dirty="0"/>
              <a:t>racista</a:t>
            </a:r>
          </a:p>
          <a:p>
            <a:r>
              <a:rPr lang="pt-BR" dirty="0"/>
              <a:t>Austeridade viola tratados internacionais de </a:t>
            </a:r>
            <a:r>
              <a:rPr lang="pt-BR" b="1" dirty="0"/>
              <a:t>Direitos Humanos</a:t>
            </a:r>
          </a:p>
          <a:p>
            <a:r>
              <a:rPr lang="pt-BR" dirty="0"/>
              <a:t>Efeitos da austeridade na </a:t>
            </a:r>
            <a:r>
              <a:rPr lang="pt-BR" b="1" dirty="0"/>
              <a:t>vida das pessoas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922B76-A942-5D40-BA69-CF676810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5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73F54-03A8-7D46-B79B-ECD0C960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As seções do estudo mostram que os cortes de gastos  geram retrocessos em várias áreas sociais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603EE66-0B8C-3442-806C-25B5F889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04" y="1589351"/>
            <a:ext cx="2664296" cy="22846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A87780-FBAC-5D47-816C-521D7143A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874038"/>
            <a:ext cx="4310246" cy="293980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A28124-65D5-D649-B0F2-558FC85DF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295765"/>
            <a:ext cx="3097514" cy="2549428"/>
          </a:xfrm>
          <a:prstGeom prst="rect">
            <a:avLst/>
          </a:prstGeom>
        </p:spPr>
      </p:pic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E5FFC03-0C5E-1249-BD08-CD133D73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561079-8286-7D4B-B0DD-DEE07D9C1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88" y="1498055"/>
            <a:ext cx="4106144" cy="27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73F54-03A8-7D46-B79B-ECD0C960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As seções do estudo mostram que os cortes de gastos  geram retrocessos em várias áreas sociais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8A44A56-FC94-BB40-9920-0D267FD753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4176464" cy="25202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479B0D-6031-5944-BF6D-CEE1DCF02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58" y="1830190"/>
            <a:ext cx="3768194" cy="22029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937EA2B-FF36-FD49-AD68-C3B721FFE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06" y="4218631"/>
            <a:ext cx="3965982" cy="22753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FB38D5-AD91-444A-BCCB-21B9E15A2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223909"/>
            <a:ext cx="3579246" cy="2348880"/>
          </a:xfrm>
          <a:prstGeom prst="rect">
            <a:avLst/>
          </a:prstGeom>
        </p:spPr>
      </p:pic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7A200B67-D23D-6749-93F8-D5EEDEBC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1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47FAE-9167-B84D-A95F-0C595DD6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Felizmente, há alternativas!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63127D2-FAF2-734E-BF47-2BB4F7748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09" y="3259377"/>
            <a:ext cx="3057128" cy="3057128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D35397-4FC8-4144-AD95-0B184C66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24000"/>
            <a:ext cx="4248472" cy="24457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803E534-D9AE-D04F-B723-90BCA3B43AC5}"/>
              </a:ext>
            </a:extLst>
          </p:cNvPr>
          <p:cNvSpPr txBox="1"/>
          <p:nvPr/>
        </p:nvSpPr>
        <p:spPr>
          <a:xfrm>
            <a:off x="4870376" y="1608930"/>
            <a:ext cx="38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possível crescer e diversificar a estrutura produtiva com base no atendimento às demandas sociais e com redução das desigualdades.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AD52E76-29A0-D14D-80D0-AD6F93038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54" y="4003508"/>
            <a:ext cx="4562177" cy="2339578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CB802-E7CF-8A42-86C8-C3C88D3E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9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7910D-690A-F04C-8DAB-E5F4835A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Ideias para avançar...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91CEFE-496A-2B47-B011-0E868D625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Precisamos dialogar com a população, democratizar o tema das finanças públicas, discutir economia e o papel do orçamento público. Além de fazer uma defesa do gasto social, sem se abster da discussão sobre a efetividade desse gasto.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01A585-8896-4647-A11F-943FC09A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5D5D0B-F1E3-3644-9877-E9E9C1EC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89040"/>
            <a:ext cx="4737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7910D-690A-F04C-8DAB-E5F4835A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Ideias para avançar...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91CEFE-496A-2B47-B011-0E868D62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Precisamos dialogar com a população, democratizar o tema das finanças públicas, discutir economia e o papel do orçamento público. Além de fazer uma defesa do gasto social, sem se abster da discussão sobre a efetividade desse gasto.</a:t>
            </a:r>
          </a:p>
          <a:p>
            <a:r>
              <a:rPr lang="pt-BR" dirty="0"/>
              <a:t>Revogar a EC95 é um ponto de partida mas, além disso, é preciso fazer um debate sério sobre o impacto distributivo da política fiscal e do papel do gasto público na garantia dos direitos humanos, econômico, sociais, culturais e ambientais. Esse estudo busca contribuir para que essa discussão seja feita.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01A585-8896-4647-A11F-943FC09A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70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E7F3E-93AA-3946-A69E-5700F0BE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04908-434A-0247-B36B-8B21B6AAD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Obrigado!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4C7317-8675-CF40-B0C7-E7FE4F91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4" y="2348880"/>
            <a:ext cx="2096992" cy="2848745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2F60E-BFF3-304E-93DC-61EC8DB5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4E0B22-362A-354D-8136-200F821AE216}"/>
              </a:ext>
            </a:extLst>
          </p:cNvPr>
          <p:cNvSpPr txBox="1"/>
          <p:nvPr/>
        </p:nvSpPr>
        <p:spPr>
          <a:xfrm>
            <a:off x="1115616" y="548464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Leia o documento disponível online, </a:t>
            </a:r>
          </a:p>
          <a:p>
            <a:pPr algn="ctr"/>
            <a:r>
              <a:rPr lang="pt-BR" i="1" dirty="0"/>
              <a:t>informe-se, </a:t>
            </a:r>
          </a:p>
          <a:p>
            <a:pPr algn="ctr"/>
            <a:r>
              <a:rPr lang="pt-BR" i="1" dirty="0"/>
              <a:t>ajude a divulgar!</a:t>
            </a:r>
          </a:p>
        </p:txBody>
      </p:sp>
    </p:spTree>
    <p:extLst>
      <p:ext uri="{BB962C8B-B14F-4D97-AF65-F5344CB8AC3E}">
        <p14:creationId xmlns:p14="http://schemas.microsoft.com/office/powerpoint/2010/main" val="11277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C287-3143-5E43-8A1B-36A4FF87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D35BF-00F9-8C41-846C-60ECE774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documento</a:t>
            </a:r>
            <a:r>
              <a:rPr lang="en-GB" dirty="0"/>
              <a:t>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sequencia</a:t>
            </a:r>
            <a:r>
              <a:rPr lang="en-GB" dirty="0"/>
              <a:t> a um </a:t>
            </a:r>
            <a:r>
              <a:rPr lang="en-GB" dirty="0" err="1"/>
              <a:t>estudo</a:t>
            </a:r>
            <a:r>
              <a:rPr lang="en-GB" dirty="0"/>
              <a:t> anterior</a:t>
            </a:r>
          </a:p>
          <a:p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6F1CCE-5AC1-A34E-8E38-9FC224647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8" y="2924944"/>
            <a:ext cx="3303832" cy="25424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82DBF22-9AE0-3343-94E7-555070B74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90" y="2924944"/>
            <a:ext cx="1802200" cy="24482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F05F22E-0AB4-1B49-8551-02B5CE11A64C}"/>
              </a:ext>
            </a:extLst>
          </p:cNvPr>
          <p:cNvSpPr txBox="1"/>
          <p:nvPr/>
        </p:nvSpPr>
        <p:spPr>
          <a:xfrm>
            <a:off x="1691680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2016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4CCFA8-E746-2347-8A2D-25DF26D99F25}"/>
              </a:ext>
            </a:extLst>
          </p:cNvPr>
          <p:cNvSpPr txBox="1"/>
          <p:nvPr/>
        </p:nvSpPr>
        <p:spPr>
          <a:xfrm>
            <a:off x="5781122" y="25532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2018</a:t>
            </a:r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7E8AA521-0F84-9E4F-988C-46CD8CDF4F59}"/>
              </a:ext>
            </a:extLst>
          </p:cNvPr>
          <p:cNvSpPr/>
          <p:nvPr/>
        </p:nvSpPr>
        <p:spPr>
          <a:xfrm>
            <a:off x="4148868" y="3765698"/>
            <a:ext cx="360040" cy="32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B4E057-B01F-A647-A4DE-D2D2405E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2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C287-3143-5E43-8A1B-36A4FF87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D35BF-00F9-8C41-846C-60ECE774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 </a:t>
            </a:r>
            <a:r>
              <a:rPr lang="en-GB" dirty="0" err="1">
                <a:solidFill>
                  <a:schemeClr val="accent1"/>
                </a:solidFill>
              </a:rPr>
              <a:t>documento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dá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sequencia</a:t>
            </a:r>
            <a:r>
              <a:rPr lang="en-GB" dirty="0">
                <a:solidFill>
                  <a:schemeClr val="accent1"/>
                </a:solidFill>
              </a:rPr>
              <a:t> a um </a:t>
            </a:r>
            <a:r>
              <a:rPr lang="en-GB" dirty="0" err="1">
                <a:solidFill>
                  <a:schemeClr val="accent1"/>
                </a:solidFill>
              </a:rPr>
              <a:t>estudo</a:t>
            </a:r>
            <a:r>
              <a:rPr lang="en-GB" dirty="0">
                <a:solidFill>
                  <a:schemeClr val="accent1"/>
                </a:solidFill>
              </a:rPr>
              <a:t> anterior</a:t>
            </a:r>
          </a:p>
          <a:p>
            <a:r>
              <a:rPr lang="pt-BR" dirty="0"/>
              <a:t>O estudo é uma construção coletiva, com a participação direta de 29 colaboradores e o apoio de 18 instituições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endParaRPr lang="en-GB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240F25-EEED-E74D-B46F-E4513E15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96" y="3356992"/>
            <a:ext cx="1192865" cy="29969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787B763-D88E-2A4C-AED0-3C6008DF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34" y="3356992"/>
            <a:ext cx="6552728" cy="2950572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05080F-AC20-B243-9C80-F2F7DF39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76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C287-3143-5E43-8A1B-36A4FF87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D35BF-00F9-8C41-846C-60ECE774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 </a:t>
            </a:r>
            <a:r>
              <a:rPr lang="en-GB" dirty="0" err="1">
                <a:solidFill>
                  <a:schemeClr val="accent1"/>
                </a:solidFill>
              </a:rPr>
              <a:t>documento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dá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sequencia</a:t>
            </a:r>
            <a:r>
              <a:rPr lang="en-GB" dirty="0">
                <a:solidFill>
                  <a:schemeClr val="accent1"/>
                </a:solidFill>
              </a:rPr>
              <a:t> a um </a:t>
            </a:r>
            <a:r>
              <a:rPr lang="en-GB" dirty="0" err="1">
                <a:solidFill>
                  <a:schemeClr val="accent1"/>
                </a:solidFill>
              </a:rPr>
              <a:t>estudo</a:t>
            </a:r>
            <a:r>
              <a:rPr lang="en-GB" dirty="0">
                <a:solidFill>
                  <a:schemeClr val="accent1"/>
                </a:solidFill>
              </a:rPr>
              <a:t> anterior</a:t>
            </a:r>
          </a:p>
          <a:p>
            <a:r>
              <a:rPr lang="pt-BR" dirty="0">
                <a:solidFill>
                  <a:schemeClr val="accent1"/>
                </a:solidFill>
              </a:rPr>
              <a:t>O estudo é uma construção coletiva, com a participação direta de 29 colaboradores e o apoio de 18 instituições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A24B0D-C938-4B4D-BA07-C73221139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63408"/>
            <a:ext cx="2232248" cy="322312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06225C-2C37-D54C-B1DB-D239520D9BC4}"/>
              </a:ext>
            </a:extLst>
          </p:cNvPr>
          <p:cNvSpPr txBox="1"/>
          <p:nvPr/>
        </p:nvSpPr>
        <p:spPr>
          <a:xfrm>
            <a:off x="426406" y="3212976"/>
            <a:ext cx="5945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Esse trabalho se desenvolveu no âmbito do “Observatório da Austeridade Fiscal”, iniciativa da Fundação Friedrich Ebert </a:t>
            </a:r>
            <a:r>
              <a:rPr lang="pt-BR" sz="2400" dirty="0" err="1"/>
              <a:t>Stiftung</a:t>
            </a:r>
            <a:r>
              <a:rPr lang="pt-BR" sz="2400" dirty="0"/>
              <a:t> (FES) e do Brasil Debate, e resultou também no livro “Economia para Poucos” publicado pela Editora Autonomia Literária, livro que detalha várias das ideias do documento.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BC7975-F658-2D4F-B094-24DB66DC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2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falar em austeridade?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/>
              <a:t>O discurso da austeridade é baseado em mitos</a:t>
            </a:r>
          </a:p>
          <a:p>
            <a:pPr lvl="1"/>
            <a:r>
              <a:rPr lang="pt-BR" sz="2200" dirty="0"/>
              <a:t>Mito do orçamento doméstico </a:t>
            </a:r>
          </a:p>
          <a:p>
            <a:pPr lvl="1"/>
            <a:r>
              <a:rPr lang="pt-BR" sz="2200" dirty="0"/>
              <a:t>Mito da fada da confiança</a:t>
            </a:r>
          </a:p>
          <a:p>
            <a:r>
              <a:rPr lang="pt-BR" sz="2600" dirty="0"/>
              <a:t>Ao contrário do que alguns argumentam, a austeridade não aumenta o crescimento... mas tem impactos distributivos e sociais.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0AD5B4-ED06-0A45-BB93-FBCA34F1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1F559E-C75D-424F-9F4F-556C1A24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149080"/>
            <a:ext cx="3499811" cy="28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falar em austeridade?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>
                <a:solidFill>
                  <a:schemeClr val="accent1"/>
                </a:solidFill>
              </a:rPr>
              <a:t>O discurso da austeridade é baseado em mitos</a:t>
            </a:r>
          </a:p>
          <a:p>
            <a:pPr lvl="1"/>
            <a:r>
              <a:rPr lang="pt-BR" sz="2400" dirty="0">
                <a:solidFill>
                  <a:schemeClr val="accent1"/>
                </a:solidFill>
              </a:rPr>
              <a:t>Mito do orçamento doméstico </a:t>
            </a:r>
          </a:p>
          <a:p>
            <a:pPr lvl="1"/>
            <a:r>
              <a:rPr lang="pt-BR" sz="2400" dirty="0">
                <a:solidFill>
                  <a:schemeClr val="accent1"/>
                </a:solidFill>
              </a:rPr>
              <a:t>Mito da fada da confiança</a:t>
            </a:r>
            <a:endParaRPr lang="pt-BR" sz="2800" dirty="0">
              <a:solidFill>
                <a:schemeClr val="accent1"/>
              </a:solidFill>
            </a:endParaRPr>
          </a:p>
          <a:p>
            <a:r>
              <a:rPr lang="pt-BR" sz="2800" dirty="0">
                <a:solidFill>
                  <a:schemeClr val="accent1"/>
                </a:solidFill>
              </a:rPr>
              <a:t>Ao contrário do que alguns argumentam, a austeridade não aumenta o crescimento... mas tem impactos distributivos e sociais. </a:t>
            </a:r>
          </a:p>
          <a:p>
            <a:r>
              <a:rPr lang="pt-BR" sz="2800" dirty="0"/>
              <a:t>Nesse contexto, o estudo pretende colocar em discussão que: </a:t>
            </a:r>
          </a:p>
          <a:p>
            <a:pPr lvl="1"/>
            <a:r>
              <a:rPr lang="pt-BR" sz="2400" dirty="0"/>
              <a:t>A desigualdade social e a garantia dos direitos humanos estão intrinsicamente ligadas às finanças públicas.</a:t>
            </a:r>
          </a:p>
          <a:p>
            <a:pPr lvl="1"/>
            <a:r>
              <a:rPr lang="pt-BR" sz="2400" dirty="0"/>
              <a:t>O corte de gastos sociais tem profundos impactos distributivos, prejudica principalmente os mais pobres e tem efeitos desproporcionais nos negros e nas mulheres.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0AD5B4-ED06-0A45-BB93-FBCA34F1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28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“O </a:t>
            </a:r>
            <a:r>
              <a:rPr lang="en-US" dirty="0" err="1"/>
              <a:t>futuro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”</a:t>
            </a:r>
          </a:p>
        </p:txBody>
      </p:sp>
      <p:pic>
        <p:nvPicPr>
          <p:cNvPr id="5" name="Content Placeholder 4" descr="Captura de Tela 2018-07-24 às 08.55.3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8" b="1189"/>
          <a:stretch/>
        </p:blipFill>
        <p:spPr>
          <a:xfrm>
            <a:off x="147786" y="1240402"/>
            <a:ext cx="7370425" cy="2139591"/>
          </a:xfrm>
        </p:spPr>
      </p:pic>
      <p:pic>
        <p:nvPicPr>
          <p:cNvPr id="9" name="Picture 8" descr="Captura de Tela 2018-07-24 às 08.57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08" y="3186216"/>
            <a:ext cx="6070600" cy="2690752"/>
          </a:xfrm>
          <a:prstGeom prst="rect">
            <a:avLst/>
          </a:prstGeom>
        </p:spPr>
      </p:pic>
      <p:pic>
        <p:nvPicPr>
          <p:cNvPr id="10" name="Picture 9" descr="Captura de Tela 2018-07-24 às 08.57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42036"/>
            <a:ext cx="3145417" cy="971520"/>
          </a:xfrm>
          <a:prstGeom prst="rect">
            <a:avLst/>
          </a:prstGeom>
        </p:spPr>
      </p:pic>
      <p:pic>
        <p:nvPicPr>
          <p:cNvPr id="11" name="Picture 5" descr="Captura de Tela 2018-07-24 às 08.59.50.png">
            <a:extLst>
              <a:ext uri="{FF2B5EF4-FFF2-40B4-BE49-F238E27FC236}">
                <a16:creationId xmlns:a16="http://schemas.microsoft.com/office/drawing/2014/main" id="{CDD5F29C-51B0-0C4A-85E5-99072F05D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" y="4036566"/>
            <a:ext cx="9144000" cy="2484582"/>
          </a:xfrm>
          <a:prstGeom prst="rect">
            <a:avLst/>
          </a:prstGeom>
        </p:spPr>
      </p:pic>
      <p:pic>
        <p:nvPicPr>
          <p:cNvPr id="12" name="Picture 10" descr="Captura de Tela 2018-07-24 às 09.01.47.png">
            <a:extLst>
              <a:ext uri="{FF2B5EF4-FFF2-40B4-BE49-F238E27FC236}">
                <a16:creationId xmlns:a16="http://schemas.microsoft.com/office/drawing/2014/main" id="{9A57B5B8-DCEB-9048-8DF6-1A6BBEA46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9" y="3206491"/>
            <a:ext cx="7581900" cy="1905000"/>
          </a:xfrm>
          <a:prstGeom prst="rect">
            <a:avLst/>
          </a:prstGeom>
        </p:spPr>
      </p:pic>
      <p:pic>
        <p:nvPicPr>
          <p:cNvPr id="13" name="Picture 11" descr="Captura de Tela 2018-07-24 às 09.02.43.png">
            <a:extLst>
              <a:ext uri="{FF2B5EF4-FFF2-40B4-BE49-F238E27FC236}">
                <a16:creationId xmlns:a16="http://schemas.microsoft.com/office/drawing/2014/main" id="{D7DB8A97-940A-AB44-B597-D6F67B78C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99" y="2373099"/>
            <a:ext cx="7810998" cy="1915672"/>
          </a:xfrm>
          <a:prstGeom prst="rect">
            <a:avLst/>
          </a:prstGeom>
        </p:spPr>
      </p:pic>
      <p:pic>
        <p:nvPicPr>
          <p:cNvPr id="14" name="Picture 12" descr="Captura de Tela 2018-07-24 às 09.03.01.png">
            <a:extLst>
              <a:ext uri="{FF2B5EF4-FFF2-40B4-BE49-F238E27FC236}">
                <a16:creationId xmlns:a16="http://schemas.microsoft.com/office/drawing/2014/main" id="{4495DEC3-291D-7040-8BFD-59B1F71A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5" y="1287320"/>
            <a:ext cx="2042447" cy="826942"/>
          </a:xfrm>
          <a:prstGeom prst="rect">
            <a:avLst/>
          </a:prstGeom>
        </p:spPr>
      </p:pic>
      <p:pic>
        <p:nvPicPr>
          <p:cNvPr id="15" name="Picture 8" descr="Captura de Tela 2018-07-24 às 09.05.25.png">
            <a:extLst>
              <a:ext uri="{FF2B5EF4-FFF2-40B4-BE49-F238E27FC236}">
                <a16:creationId xmlns:a16="http://schemas.microsoft.com/office/drawing/2014/main" id="{75AC24A8-3BF8-BE47-A3A8-B90903EE1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1434371"/>
            <a:ext cx="6000254" cy="1466457"/>
          </a:xfrm>
          <a:prstGeom prst="rect">
            <a:avLst/>
          </a:prstGeom>
        </p:spPr>
      </p:pic>
      <p:pic>
        <p:nvPicPr>
          <p:cNvPr id="16" name="Picture 2" descr="Captura de Tela 2018-07-24 às 09.04.13.png">
            <a:extLst>
              <a:ext uri="{FF2B5EF4-FFF2-40B4-BE49-F238E27FC236}">
                <a16:creationId xmlns:a16="http://schemas.microsoft.com/office/drawing/2014/main" id="{BCEE6DBE-D992-484D-BCD9-CAEF488C1C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09" y="1454770"/>
            <a:ext cx="5913880" cy="1519593"/>
          </a:xfrm>
          <a:prstGeom prst="rect">
            <a:avLst/>
          </a:prstGeom>
        </p:spPr>
      </p:pic>
      <p:pic>
        <p:nvPicPr>
          <p:cNvPr id="18" name="Picture 9" descr="Captura de Tela 2018-07-24 às 09.06.31.png">
            <a:extLst>
              <a:ext uri="{FF2B5EF4-FFF2-40B4-BE49-F238E27FC236}">
                <a16:creationId xmlns:a16="http://schemas.microsoft.com/office/drawing/2014/main" id="{1F591EF4-DFA0-B843-8C66-32BF11DA35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8" y="5024646"/>
            <a:ext cx="6240204" cy="1856926"/>
          </a:xfrm>
          <a:prstGeom prst="rect">
            <a:avLst/>
          </a:prstGeom>
        </p:spPr>
      </p:pic>
      <p:pic>
        <p:nvPicPr>
          <p:cNvPr id="19" name="Picture 5" descr="Captura de Tela 2018-07-24 às 08.59.50.png">
            <a:extLst>
              <a:ext uri="{FF2B5EF4-FFF2-40B4-BE49-F238E27FC236}">
                <a16:creationId xmlns:a16="http://schemas.microsoft.com/office/drawing/2014/main" id="{1A6AA4FE-9055-C14B-9FF7-953248C0A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2" y="3123372"/>
            <a:ext cx="5376788" cy="1460966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0F664CA-179A-1D45-9EE1-6AB3FDBC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1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F5E71-50CE-A24B-8B9A-6BA90A82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Gastos sociais reduzem a desigualdade no Brasil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4043748-153F-164C-A62B-41BD335997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957" y="1844824"/>
            <a:ext cx="5754836" cy="43295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D5DD7E5-18F5-A544-8191-6205C82EE645}"/>
              </a:ext>
            </a:extLst>
          </p:cNvPr>
          <p:cNvSpPr/>
          <p:nvPr/>
        </p:nvSpPr>
        <p:spPr>
          <a:xfrm>
            <a:off x="179512" y="2060848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i="1" dirty="0" err="1"/>
              <a:t>O</a:t>
            </a:r>
            <a:r>
              <a:rPr lang="bg-BG" i="1" dirty="0"/>
              <a:t> </a:t>
            </a:r>
            <a:r>
              <a:rPr lang="bg-BG" i="1" dirty="0" err="1"/>
              <a:t>Brasil</a:t>
            </a:r>
            <a:r>
              <a:rPr lang="bg-BG" i="1" dirty="0"/>
              <a:t> </a:t>
            </a:r>
            <a:r>
              <a:rPr lang="bg-BG" i="1" dirty="0" err="1"/>
              <a:t>diminui</a:t>
            </a:r>
            <a:r>
              <a:rPr lang="bg-BG" i="1" dirty="0"/>
              <a:t> </a:t>
            </a:r>
            <a:r>
              <a:rPr lang="bg-BG" i="1" dirty="0" err="1"/>
              <a:t>a</a:t>
            </a:r>
            <a:r>
              <a:rPr lang="bg-BG" i="1" dirty="0"/>
              <a:t> </a:t>
            </a:r>
            <a:r>
              <a:rPr lang="bg-BG" i="1" dirty="0" err="1"/>
              <a:t>desigualdade</a:t>
            </a:r>
            <a:r>
              <a:rPr lang="bg-BG" i="1" dirty="0"/>
              <a:t>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as</a:t>
            </a:r>
            <a:r>
              <a:rPr lang="bg-BG" i="1" dirty="0"/>
              <a:t> </a:t>
            </a:r>
            <a:r>
              <a:rPr lang="bg-BG" i="1" dirty="0" err="1"/>
              <a:t>transferências</a:t>
            </a:r>
            <a:r>
              <a:rPr lang="bg-BG" i="1" dirty="0"/>
              <a:t> (</a:t>
            </a:r>
            <a:r>
              <a:rPr lang="bg-BG" i="1" dirty="0" err="1"/>
              <a:t>exceto</a:t>
            </a:r>
            <a:r>
              <a:rPr lang="bg-BG" i="1" dirty="0"/>
              <a:t> </a:t>
            </a:r>
            <a:r>
              <a:rPr lang="bg-BG" i="1" dirty="0" err="1"/>
              <a:t>juros</a:t>
            </a:r>
            <a:r>
              <a:rPr lang="bg-BG" i="1" dirty="0"/>
              <a:t>),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os</a:t>
            </a:r>
            <a:r>
              <a:rPr lang="bg-BG" i="1" dirty="0"/>
              <a:t> </a:t>
            </a:r>
            <a:r>
              <a:rPr lang="bg-BG" i="1" dirty="0" err="1"/>
              <a:t>impostos</a:t>
            </a:r>
            <a:r>
              <a:rPr lang="bg-BG" i="1" dirty="0"/>
              <a:t> </a:t>
            </a:r>
            <a:r>
              <a:rPr lang="bg-BG" i="1" dirty="0" err="1"/>
              <a:t>diretos</a:t>
            </a:r>
            <a:r>
              <a:rPr lang="bg-BG" i="1" dirty="0"/>
              <a:t>, </a:t>
            </a:r>
            <a:r>
              <a:rPr lang="bg-BG" i="1" dirty="0" err="1"/>
              <a:t>aumenta</a:t>
            </a:r>
            <a:r>
              <a:rPr lang="bg-BG" i="1" dirty="0"/>
              <a:t>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os</a:t>
            </a:r>
            <a:r>
              <a:rPr lang="bg-BG" i="1" dirty="0"/>
              <a:t> </a:t>
            </a:r>
            <a:r>
              <a:rPr lang="bg-BG" i="1" dirty="0" err="1"/>
              <a:t>impostos</a:t>
            </a:r>
            <a:r>
              <a:rPr lang="bg-BG" i="1" dirty="0"/>
              <a:t> </a:t>
            </a:r>
            <a:r>
              <a:rPr lang="bg-BG" i="1" dirty="0" err="1"/>
              <a:t>indiretos</a:t>
            </a:r>
            <a:r>
              <a:rPr lang="bg-BG" i="1" dirty="0"/>
              <a:t> </a:t>
            </a:r>
            <a:r>
              <a:rPr lang="bg-BG" i="1" dirty="0" err="1"/>
              <a:t>e</a:t>
            </a:r>
            <a:r>
              <a:rPr lang="bg-BG" i="1" dirty="0"/>
              <a:t> </a:t>
            </a:r>
            <a:r>
              <a:rPr lang="bg-BG" i="1" dirty="0" err="1"/>
              <a:t>volta</a:t>
            </a:r>
            <a:r>
              <a:rPr lang="bg-BG" i="1" dirty="0"/>
              <a:t> </a:t>
            </a:r>
            <a:r>
              <a:rPr lang="bg-BG" i="1" dirty="0" err="1"/>
              <a:t>a</a:t>
            </a:r>
            <a:r>
              <a:rPr lang="bg-BG" i="1" dirty="0"/>
              <a:t> </a:t>
            </a:r>
            <a:r>
              <a:rPr lang="bg-BG" i="1" dirty="0" err="1"/>
              <a:t>diminuir</a:t>
            </a:r>
            <a:r>
              <a:rPr lang="bg-BG" i="1" dirty="0"/>
              <a:t> </a:t>
            </a:r>
            <a:r>
              <a:rPr lang="bg-BG" i="1" dirty="0" err="1"/>
              <a:t>com</a:t>
            </a:r>
            <a:r>
              <a:rPr lang="bg-BG" i="1" dirty="0"/>
              <a:t> </a:t>
            </a:r>
            <a:r>
              <a:rPr lang="bg-BG" i="1" dirty="0" err="1"/>
              <a:t>os</a:t>
            </a:r>
            <a:r>
              <a:rPr lang="bg-BG" i="1" dirty="0"/>
              <a:t> </a:t>
            </a:r>
            <a:r>
              <a:rPr lang="bg-BG" i="1" dirty="0" err="1"/>
              <a:t>gastos</a:t>
            </a:r>
            <a:r>
              <a:rPr lang="bg-BG" i="1" dirty="0"/>
              <a:t> </a:t>
            </a:r>
            <a:r>
              <a:rPr lang="bg-BG" i="1" dirty="0" err="1"/>
              <a:t>sociais</a:t>
            </a:r>
            <a:r>
              <a:rPr lang="bg-BG" i="1" dirty="0"/>
              <a:t>.</a:t>
            </a:r>
            <a:endParaRPr lang="pt-BR" i="1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438C7F-F392-C24C-8C99-9E90140E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69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C0D2C-F669-2C4D-91AF-CAE9049F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EC 95 é um passo à frente no abismo social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39908A4-3601-1E4B-A7F7-256B3BEE6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1772816"/>
            <a:ext cx="5270500" cy="45466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2FF6FD6-3D47-F047-998F-5D925DB1288B}"/>
              </a:ext>
            </a:extLst>
          </p:cNvPr>
          <p:cNvSpPr/>
          <p:nvPr/>
        </p:nvSpPr>
        <p:spPr>
          <a:xfrm>
            <a:off x="107504" y="2060848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>
                <a:latin typeface="FreightTextLight"/>
              </a:rPr>
              <a:t>A </a:t>
            </a:r>
            <a:r>
              <a:rPr lang="pt-BR" i="1" dirty="0" err="1">
                <a:latin typeface="FreightTextLight"/>
              </a:rPr>
              <a:t>política</a:t>
            </a:r>
            <a:r>
              <a:rPr lang="pt-BR" i="1" dirty="0">
                <a:latin typeface="FreightTextLight"/>
              </a:rPr>
              <a:t> fiscal tem </a:t>
            </a:r>
            <a:r>
              <a:rPr lang="pt-BR" i="1" dirty="0" err="1">
                <a:latin typeface="FreightTextLight"/>
              </a:rPr>
              <a:t>múltiplos</a:t>
            </a:r>
            <a:r>
              <a:rPr lang="pt-BR" i="1" dirty="0">
                <a:latin typeface="FreightTextLight"/>
              </a:rPr>
              <a:t> </a:t>
            </a:r>
            <a:r>
              <a:rPr lang="pt-BR" i="1" dirty="0" err="1">
                <a:latin typeface="FreightTextLight"/>
              </a:rPr>
              <a:t>papéis</a:t>
            </a:r>
            <a:r>
              <a:rPr lang="pt-BR" i="1" dirty="0">
                <a:latin typeface="FreightTextLight"/>
              </a:rPr>
              <a:t> dos quais se destacam as </a:t>
            </a:r>
            <a:r>
              <a:rPr lang="pt-BR" i="1" dirty="0" err="1">
                <a:latin typeface="FreightTextLight"/>
              </a:rPr>
              <a:t>dimensões</a:t>
            </a:r>
            <a:r>
              <a:rPr lang="pt-BR" i="1" dirty="0">
                <a:latin typeface="FreightTextLight"/>
              </a:rPr>
              <a:t> redistributiva, estabilizadora e de </a:t>
            </a:r>
            <a:r>
              <a:rPr lang="pt-BR" i="1" dirty="0" err="1">
                <a:latin typeface="FreightTextLight"/>
              </a:rPr>
              <a:t>provisão</a:t>
            </a:r>
            <a:r>
              <a:rPr lang="pt-BR" i="1" dirty="0">
                <a:latin typeface="FreightTextLight"/>
              </a:rPr>
              <a:t> de bens </a:t>
            </a:r>
            <a:r>
              <a:rPr lang="pt-BR" i="1" dirty="0" err="1">
                <a:latin typeface="FreightTextLight"/>
              </a:rPr>
              <a:t>públicos</a:t>
            </a:r>
            <a:r>
              <a:rPr lang="pt-BR" i="1" dirty="0">
                <a:latin typeface="FreightTextLight"/>
              </a:rPr>
              <a:t> ou </a:t>
            </a:r>
            <a:r>
              <a:rPr lang="pt-BR" i="1" dirty="0" err="1">
                <a:latin typeface="FreightTextLight"/>
              </a:rPr>
              <a:t>semi-públicos</a:t>
            </a:r>
            <a:r>
              <a:rPr lang="pt-BR" i="1" dirty="0">
                <a:latin typeface="FreightTextLight"/>
              </a:rPr>
              <a:t>. A EC 95 alterou de forma substantiva a </a:t>
            </a:r>
            <a:r>
              <a:rPr lang="pt-BR" i="1" dirty="0" err="1">
                <a:latin typeface="FreightTextLight"/>
              </a:rPr>
              <a:t>política</a:t>
            </a:r>
            <a:r>
              <a:rPr lang="pt-BR" i="1" dirty="0">
                <a:latin typeface="FreightTextLight"/>
              </a:rPr>
              <a:t> fiscal no Brasil, com </a:t>
            </a:r>
            <a:r>
              <a:rPr lang="pt-BR" i="1" dirty="0" err="1">
                <a:latin typeface="FreightTextLight"/>
              </a:rPr>
              <a:t>implicações</a:t>
            </a:r>
            <a:r>
              <a:rPr lang="pt-BR" i="1" dirty="0">
                <a:latin typeface="FreightTextLight"/>
              </a:rPr>
              <a:t> negativas nessas </a:t>
            </a:r>
            <a:r>
              <a:rPr lang="pt-BR" i="1" dirty="0" err="1">
                <a:latin typeface="FreightTextLight"/>
              </a:rPr>
              <a:t>três</a:t>
            </a:r>
            <a:r>
              <a:rPr lang="pt-BR" i="1" dirty="0">
                <a:latin typeface="FreightTextLight"/>
              </a:rPr>
              <a:t> </a:t>
            </a:r>
            <a:r>
              <a:rPr lang="pt-BR" i="1" dirty="0" err="1">
                <a:latin typeface="FreightTextLight"/>
              </a:rPr>
              <a:t>dimensões</a:t>
            </a:r>
            <a:r>
              <a:rPr lang="pt-BR" i="1" dirty="0">
                <a:latin typeface="FreightTextLight"/>
              </a:rPr>
              <a:t>. </a:t>
            </a:r>
            <a:endParaRPr lang="pt-BR" i="1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E9C06-FCA2-5344-B8CA-9DF4127A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5907-3DC3-4C00-80EF-293B153EAA5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280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6883</TotalTime>
  <Words>800</Words>
  <Application>Microsoft Macintosh PowerPoint</Application>
  <PresentationFormat>Apresentação na tela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FreightTextLight</vt:lpstr>
      <vt:lpstr>Brilho</vt:lpstr>
      <vt:lpstr>Apresentação do PowerPoint</vt:lpstr>
      <vt:lpstr>Apresentação</vt:lpstr>
      <vt:lpstr>Apresentação</vt:lpstr>
      <vt:lpstr>Apresentação</vt:lpstr>
      <vt:lpstr>Por que falar em austeridade? </vt:lpstr>
      <vt:lpstr>Por que falar em austeridade? </vt:lpstr>
      <vt:lpstr>“O futuro não ia ser assim”</vt:lpstr>
      <vt:lpstr>Gastos sociais reduzem a desigualdade no Brasil</vt:lpstr>
      <vt:lpstr>A EC 95 é um passo à frente no abismo social</vt:lpstr>
      <vt:lpstr>A EC 95 é um passo à frente no abismo social</vt:lpstr>
      <vt:lpstr>As seções do estudo mostram que os cortes de gastos  geram retrocessos em várias áreas sociais</vt:lpstr>
      <vt:lpstr>As seções do estudo mostram que os cortes de gastos  geram retrocessos em várias áreas sociais</vt:lpstr>
      <vt:lpstr>As seções do estudo mostram que os cortes de gastos  geram retrocessos em várias áreas sociais</vt:lpstr>
      <vt:lpstr>Felizmente, há alternativas!</vt:lpstr>
      <vt:lpstr>Ideias para avançar...</vt:lpstr>
      <vt:lpstr>Ideias para avançar...</vt:lpstr>
      <vt:lpstr>Apresentação do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Austeridade Fiscal e Direitos Humanos</dc:title>
  <dc:creator>Windows User</dc:creator>
  <cp:lastModifiedBy>Pedro Rossi</cp:lastModifiedBy>
  <cp:revision>57</cp:revision>
  <dcterms:created xsi:type="dcterms:W3CDTF">2017-10-03T19:18:00Z</dcterms:created>
  <dcterms:modified xsi:type="dcterms:W3CDTF">2018-08-07T17:26:09Z</dcterms:modified>
</cp:coreProperties>
</file>