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89" r:id="rId3"/>
    <p:sldId id="286" r:id="rId4"/>
    <p:sldId id="261" r:id="rId5"/>
    <p:sldId id="262" r:id="rId6"/>
    <p:sldId id="263" r:id="rId7"/>
    <p:sldId id="264" r:id="rId8"/>
    <p:sldId id="260" r:id="rId9"/>
    <p:sldId id="259" r:id="rId10"/>
    <p:sldId id="290" r:id="rId11"/>
    <p:sldId id="281" r:id="rId12"/>
    <p:sldId id="284" r:id="rId13"/>
    <p:sldId id="282" r:id="rId14"/>
    <p:sldId id="274" r:id="rId15"/>
    <p:sldId id="268" r:id="rId16"/>
    <p:sldId id="272" r:id="rId17"/>
    <p:sldId id="269" r:id="rId18"/>
    <p:sldId id="276" r:id="rId19"/>
    <p:sldId id="273" r:id="rId20"/>
    <p:sldId id="270" r:id="rId21"/>
    <p:sldId id="275" r:id="rId22"/>
    <p:sldId id="258" r:id="rId23"/>
    <p:sldId id="278" r:id="rId24"/>
    <p:sldId id="277" r:id="rId25"/>
    <p:sldId id="287" r:id="rId26"/>
    <p:sldId id="279" r:id="rId27"/>
    <p:sldId id="280" r:id="rId28"/>
    <p:sldId id="283" r:id="rId29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70"/>
    <p:restoredTop sz="96104"/>
  </p:normalViewPr>
  <p:slideViewPr>
    <p:cSldViewPr snapToGrid="0">
      <p:cViewPr varScale="1">
        <p:scale>
          <a:sx n="126" d="100"/>
          <a:sy n="126" d="100"/>
        </p:scale>
        <p:origin x="2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B6C3A-B78C-4B49-AF2F-74D6986EED2F}" type="datetimeFigureOut">
              <a:rPr lang="en-BR" smtClean="0"/>
              <a:t>07/10/24</a:t>
            </a:fld>
            <a:endParaRPr lang="en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6FB90-5173-C447-82F7-3A1F284047A2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614406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B26B8-409D-3BB1-F3EC-5F9B4D902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85D47C-4255-86D8-1BBD-4D6A8FF0A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77309-96D0-1822-91BE-22B516909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2F77-636F-D348-8BFB-31E65266836A}" type="datetime1">
              <a:rPr lang="en-US" smtClean="0"/>
              <a:t>10/7/24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885A2-BC08-B72E-7DAB-89036D089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Dra. Cristiane Alkmin J. Schmidt</a:t>
            </a:r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6C00A-CE37-C6A4-C191-EFB9D13A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4EB4-DFB1-734D-A20F-7EC2F984060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47161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561FE-B252-FD0F-B9D8-9F7FCAB3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F1CC21-5C4F-85BE-294A-8466A5C1B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8CFB-350B-C6AD-CDFF-310172DA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948F-859D-7F4A-A77E-49E71C76FD5D}" type="datetime1">
              <a:rPr lang="en-US" smtClean="0"/>
              <a:t>10/7/24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D364D-E478-D1FC-2961-3DC31077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Dra. Cristiane Alkmin J. Schmidt</a:t>
            </a:r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14ADA-ADE2-7A32-7275-1B9398958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4EB4-DFB1-734D-A20F-7EC2F984060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28269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251F35-7F56-5510-7CD5-A7D488CD03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6E4AB-985C-93A2-3C88-E52EDC440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1A092-E860-D258-41C7-3680667B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09C7-72BD-754C-92E9-103C464B50CA}" type="datetime1">
              <a:rPr lang="en-US" smtClean="0"/>
              <a:t>10/7/24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916C-2288-9972-E570-8E2CC80BA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Dra. Cristiane Alkmin J. Schmidt</a:t>
            </a:r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BD216-5721-4FC6-FD05-562ABE96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4EB4-DFB1-734D-A20F-7EC2F984060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46122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D354E-2ADC-99A4-337E-82CCCC7B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7E6EA-C3AE-E123-BEC5-E0BDBE55D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16176-E703-4673-62AE-1FA72E951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CF98-2A3D-C145-9737-AFEE64D6954C}" type="datetime1">
              <a:rPr lang="en-US" smtClean="0"/>
              <a:t>10/7/24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6B8E3-FE16-A33D-27E2-C828E399C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Dra. Cristiane Alkmin J. Schmidt</a:t>
            </a:r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D6521-2374-A1A0-8D44-6CC8D672D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4EB4-DFB1-734D-A20F-7EC2F984060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67085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DDB98-F08F-A720-02FD-08F02FB0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5FF80-4D28-A3E5-3D5C-173D03E37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3931F-119E-E003-887B-6662A94CC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D3B9-257E-F34F-ABAB-30FBD24DD938}" type="datetime1">
              <a:rPr lang="en-US" smtClean="0"/>
              <a:t>10/7/24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A7B23-1FA4-1175-B57F-C50828697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Dra. Cristiane Alkmin J. Schmidt</a:t>
            </a:r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99D30-18D5-4F1C-1A71-3D0A55118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4EB4-DFB1-734D-A20F-7EC2F984060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39314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1B018-D8E7-2106-EAF3-A68D7B59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B1E20-6CF1-5988-3C42-F2214FD5C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24055-C04D-720B-8A8D-8F202AB62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2BCB6-098B-1394-0151-22E131DC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244E-CBB3-9540-805A-41254E7B1AFA}" type="datetime1">
              <a:rPr lang="en-US" smtClean="0"/>
              <a:t>10/7/24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21650-9173-35D5-5D67-C13F49C50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Dra. Cristiane Alkmin J. Schmidt</a:t>
            </a:r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D3C82-9F32-ED44-35DA-5F19B9676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4EB4-DFB1-734D-A20F-7EC2F984060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21666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5E922-D59F-7DD6-2AEA-4F0B591D0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C2529-03F4-1750-ED1A-69006063A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A39EF-8B03-C5A2-1C04-8704E5F4C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A0557-13E4-2AAD-0921-68B8122652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10A38-76D9-1B27-FAF3-23FC61F56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B77DC8-98CD-6298-17EA-ED04F7996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534B-CFBA-8442-8D53-FBFEB9F19712}" type="datetime1">
              <a:rPr lang="en-US" smtClean="0"/>
              <a:t>10/7/24</a:t>
            </a:fld>
            <a:endParaRPr lang="en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A14050-3541-E8C6-BB93-D891EBD6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Dra. Cristiane Alkmin J. Schmidt</a:t>
            </a:r>
            <a:endParaRPr lang="en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E5B343-E1B7-E1E7-B179-AEAF33B27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4EB4-DFB1-734D-A20F-7EC2F984060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51656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F2556-FA9E-8FA8-C2CE-7FB1D9A25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61A4F9-A15B-117B-C2BD-0499BC06D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6428-52F4-4145-AE38-4CA39AC0DA7E}" type="datetime1">
              <a:rPr lang="en-US" smtClean="0"/>
              <a:t>10/7/24</a:t>
            </a:fld>
            <a:endParaRPr lang="en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D75DE-C43A-AC9F-CC26-E0AC97F45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Dra. Cristiane Alkmin J. Schmidt</a:t>
            </a:r>
            <a:endParaRPr lang="en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A02F72-D81D-9099-99C2-F2BD7A5C6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4EB4-DFB1-734D-A20F-7EC2F984060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64380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A24901-1703-AAF0-4359-CC8F8C61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C874-704D-4C48-9570-1B5A411E0268}" type="datetime1">
              <a:rPr lang="en-US" smtClean="0"/>
              <a:t>10/7/24</a:t>
            </a:fld>
            <a:endParaRPr lang="en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5C5064-3D78-C9EC-4650-C71F9E102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Dra. Cristiane Alkmin J. Schmidt</a:t>
            </a:r>
            <a:endParaRPr lang="en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32F75-D750-796D-D7D7-FF257F23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4EB4-DFB1-734D-A20F-7EC2F984060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22496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C6172-28A9-A6F4-B5F8-0AF251C6F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A2569-C738-18B9-28F1-51B126E46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11A24-10FC-15C7-8B5A-751CB8CED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34CBE-221B-3EB9-58E3-2452C4506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2876-B897-934E-800D-0E355806BDC3}" type="datetime1">
              <a:rPr lang="en-US" smtClean="0"/>
              <a:t>10/7/24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3E0A6-52F3-E4B2-E80E-602BA67DA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Dra. Cristiane Alkmin J. Schmidt</a:t>
            </a:r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9BEE4-BB05-0FC5-C8C8-A46FE75E3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4EB4-DFB1-734D-A20F-7EC2F984060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51677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A515E-494A-EDAC-48F5-66FCAA83F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E138BF-92E9-5A31-B821-62956AE10B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11A67A-C5F7-98FA-C420-91599CAD1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ADD4F-FE2B-7BC3-AC53-FCD42B4C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31BD-EAE6-894B-91D9-762AF19E2851}" type="datetime1">
              <a:rPr lang="en-US" smtClean="0"/>
              <a:t>10/7/24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C47D4-D9F8-4869-CA33-0A8B26151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Dra. Cristiane Alkmin J. Schmidt</a:t>
            </a:r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E6DD9-9E03-B856-2B7D-10FD5F10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4EB4-DFB1-734D-A20F-7EC2F984060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86383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A567B6-4121-7C0A-02A2-7301A3ACC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BCC6F-2833-A021-6E77-0FFAA1F1B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0B285-3AE8-64F7-DAB7-24F048A75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DD326-7BC4-CB44-A811-99DE5DA47816}" type="datetime1">
              <a:rPr lang="en-US" smtClean="0"/>
              <a:t>10/7/24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50889-DBA4-D53E-93E4-2889B168A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Dra. Cristiane Alkmin J. Schmidt</a:t>
            </a:r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1AB67-6142-A954-E6E9-8721CAA0A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94EB4-DFB1-734D-A20F-7EC2F984060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56059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../../Constituicao.htm#art145&#167;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alto.gov.br/ccivil_03/constituicao/Constituicao.htm#art153%C2%A76" TargetMode="External"/><Relationship Id="rId2" Type="http://schemas.openxmlformats.org/officeDocument/2006/relationships/hyperlink" Target="https://www.planalto.gov.br/ccivil_03/constituicao/Constituicao.htm#art153-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alto.gov.br/ccivil_03/leis/L5172.htm#art18a" TargetMode="External"/><Relationship Id="rId2" Type="http://schemas.openxmlformats.org/officeDocument/2006/relationships/hyperlink" Target="https://www.planalto.gov.br/ccivil_03/leis/L5172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lanalto.gov.br/ccivil_03/leis/lcp/Lcp87.htm#art32a" TargetMode="External"/><Relationship Id="rId4" Type="http://schemas.openxmlformats.org/officeDocument/2006/relationships/hyperlink" Target="https://www.planalto.gov.br/ccivil_03/Constituicao/Constituicao.htm#art155i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5C237-1BE9-B055-7585-F99CE0982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151" y="406266"/>
            <a:ext cx="12008385" cy="1863209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r>
              <a:rPr lang="en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Reforma Tributária do Consumo – PLP68/24</a:t>
            </a:r>
            <a:br>
              <a:rPr lang="en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B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Imposto Seletivo</a:t>
            </a:r>
            <a:endParaRPr lang="en-BR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9BC733-93F0-CBA4-5A62-E91FA807A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151" y="2570205"/>
            <a:ext cx="12008385" cy="417211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BR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Cristiane Alkmin Junqueira Schmidt</a:t>
            </a:r>
          </a:p>
          <a:p>
            <a:r>
              <a:rPr lang="en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Doutora em Economia pela EPGE/FGV-Rio</a:t>
            </a:r>
          </a:p>
          <a:p>
            <a:endParaRPr lang="en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Presidente da MSGás</a:t>
            </a:r>
          </a:p>
          <a:p>
            <a:r>
              <a:rPr lang="en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Diretora Acadêmica da Associação Brasileira de Direito e Economia</a:t>
            </a:r>
          </a:p>
          <a:p>
            <a:r>
              <a:rPr lang="en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Professora de Economia FGV/Rio</a:t>
            </a:r>
          </a:p>
          <a:p>
            <a:endParaRPr lang="en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Ex-Secretária de Economia de Goiás – fazenda, orçamento e planejamento (2019-2023)</a:t>
            </a:r>
          </a:p>
          <a:p>
            <a:r>
              <a:rPr lang="en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Ex-Conselheira do CADE (2015-2018)</a:t>
            </a:r>
          </a:p>
          <a:p>
            <a:r>
              <a:rPr lang="en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Ex-Secretária-Adjunta da Secretaria de Acompanhamento Econômico do MF (1999-2003) </a:t>
            </a:r>
          </a:p>
          <a:p>
            <a:endParaRPr lang="en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Audiência Pública/Senado, 10/out/24</a:t>
            </a:r>
          </a:p>
          <a:p>
            <a:endParaRPr lang="en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D7D8E-F7A5-D0EB-B267-B29EE1749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5243-DE43-7F42-B725-23BA51045B91}" type="datetime1">
              <a:rPr lang="en-US" smtClean="0"/>
              <a:t>10/7/24</a:t>
            </a:fld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BD581-CC25-B3C2-0F2E-33A74015F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4EB4-DFB1-734D-A20F-7EC2F9840601}" type="slidenum">
              <a:rPr lang="en-BR" smtClean="0"/>
              <a:t>1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19085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5365AE-B646-7BD3-915B-4C05A79F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690" y="61785"/>
            <a:ext cx="6880949" cy="370512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643A4D-F46D-A954-28C3-5C54BE9E2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448" y="3652429"/>
            <a:ext cx="5584352" cy="230109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F98D4F-B286-AFA9-8574-C70AE9211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C874-704D-4C48-9570-1B5A411E0268}" type="datetime1">
              <a:rPr lang="en-US" smtClean="0"/>
              <a:t>10/9/24</a:t>
            </a:fld>
            <a:endParaRPr lang="en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7827E9-10B7-281A-8838-801D1C4A6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Dra. Cristiane Alkmin J. Schmidt</a:t>
            </a:r>
            <a:endParaRPr lang="en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EA988-79D8-DFB8-B4DB-68E950EC8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4EB4-DFB1-734D-A20F-7EC2F9840601}" type="slidenum">
              <a:rPr lang="en-BR" smtClean="0"/>
              <a:t>10</a:t>
            </a:fld>
            <a:endParaRPr lang="en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B0F462-C74C-F745-C436-DA442691A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01649"/>
            <a:ext cx="4872292" cy="24516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E2D412-9C58-AFBD-0949-2464E096C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52563"/>
            <a:ext cx="4876115" cy="413213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0482739-A675-A5FE-7A3D-78392799890B}"/>
              </a:ext>
            </a:extLst>
          </p:cNvPr>
          <p:cNvSpPr/>
          <p:nvPr/>
        </p:nvSpPr>
        <p:spPr>
          <a:xfrm>
            <a:off x="9156357" y="1210962"/>
            <a:ext cx="2916194" cy="4324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389D7A-CA58-5040-50AD-B503E4DF8E3E}"/>
              </a:ext>
            </a:extLst>
          </p:cNvPr>
          <p:cNvSpPr/>
          <p:nvPr/>
        </p:nvSpPr>
        <p:spPr>
          <a:xfrm>
            <a:off x="100914" y="2292651"/>
            <a:ext cx="3937686" cy="4752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2A6924-73C9-45FD-BE2E-98A5046C8A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962244"/>
            <a:ext cx="7772400" cy="117417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8048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967FD7-87D5-304F-B4EC-525D72062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C874-704D-4C48-9570-1B5A411E0268}" type="datetime1">
              <a:rPr lang="en-US" smtClean="0"/>
              <a:t>10/7/24</a:t>
            </a:fld>
            <a:endParaRPr lang="en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E514D-ACC5-6FF0-1155-0F7935325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Dra. Cristiane Alkmin J. Schmidt</a:t>
            </a:r>
            <a:endParaRPr lang="en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8B355-E125-680B-0F0B-CF1705C14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4EB4-DFB1-734D-A20F-7EC2F9840601}" type="slidenum">
              <a:rPr lang="en-BR" smtClean="0"/>
              <a:t>11</a:t>
            </a:fld>
            <a:endParaRPr lang="en-B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391F22-C417-0F08-A3A9-20B82E12D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949289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75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DAD435-F21B-2248-7C9B-EE039414B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C874-704D-4C48-9570-1B5A411E0268}" type="datetime1">
              <a:rPr lang="en-US" smtClean="0"/>
              <a:t>10/7/24</a:t>
            </a:fld>
            <a:endParaRPr lang="en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D95D73-BC63-C5A0-7F26-B6C02B356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Dra. Cristiane Alkmin J. Schmidt</a:t>
            </a:r>
            <a:endParaRPr lang="en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9BED6-1469-0233-905B-723FF666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4EB4-DFB1-734D-A20F-7EC2F9840601}" type="slidenum">
              <a:rPr lang="en-BR" smtClean="0"/>
              <a:t>12</a:t>
            </a:fld>
            <a:endParaRPr lang="en-B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E440CD-4BA5-9CF7-8D1C-9E31AEF83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11" y="136525"/>
            <a:ext cx="11706576" cy="65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71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F2B7F3-DDA6-C61C-9455-F5F74159C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C874-704D-4C48-9570-1B5A411E0268}" type="datetime1">
              <a:rPr lang="en-US" smtClean="0"/>
              <a:t>10/7/24</a:t>
            </a:fld>
            <a:endParaRPr lang="en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42E718-5253-2EF7-2B53-74DDDC48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Dra. Cristiane Alkmin J. Schmidt</a:t>
            </a:r>
            <a:endParaRPr lang="en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3A29D-CBF2-2C88-A4AF-828C285F4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4EB4-DFB1-734D-A20F-7EC2F9840601}" type="slidenum">
              <a:rPr lang="en-BR" smtClean="0"/>
              <a:t>13</a:t>
            </a:fld>
            <a:endParaRPr lang="en-B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5C868B-08E9-785B-84D6-77E43BBFE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55" y="1052382"/>
            <a:ext cx="5207000" cy="4178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DB58A6-D203-28AC-658C-647BD360869F}"/>
              </a:ext>
            </a:extLst>
          </p:cNvPr>
          <p:cNvSpPr txBox="1"/>
          <p:nvPr/>
        </p:nvSpPr>
        <p:spPr>
          <a:xfrm>
            <a:off x="6096000" y="1407212"/>
            <a:ext cx="5933440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Exemplo: </a:t>
            </a:r>
            <a:r>
              <a:rPr lang="en-B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HIDROGÊNIO AZUL</a:t>
            </a:r>
            <a:r>
              <a:rPr lang="en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considerado de baixo carbono, logo, com baixo impacto ambiental.</a:t>
            </a:r>
          </a:p>
          <a:p>
            <a:pPr algn="just"/>
            <a:endParaRPr lang="en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GN é uma das principais fontes para a produção de hidrogênio por meio de um processo chamado REFORMA A VAPOR DO METANO (SMR). Esse processo emite CO2, mas este pode ser capturado e armazenado usando tecnologias de CCS (carbon capture storge).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64832F-7E01-85D0-FA67-39B18E93936C}"/>
              </a:ext>
            </a:extLst>
          </p:cNvPr>
          <p:cNvSpPr txBox="1"/>
          <p:nvPr/>
        </p:nvSpPr>
        <p:spPr>
          <a:xfrm>
            <a:off x="6096000" y="318291"/>
            <a:ext cx="593344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GN é entendido como um “combustível ponte” para ajudar na transição para uma economia de energia mais verde, ajudando a reduzir as emissões de GEE no Curto Prazo.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9AEC2C-CB0C-855B-D981-B98075258884}"/>
              </a:ext>
            </a:extLst>
          </p:cNvPr>
          <p:cNvSpPr txBox="1"/>
          <p:nvPr/>
        </p:nvSpPr>
        <p:spPr>
          <a:xfrm>
            <a:off x="6096000" y="5683496"/>
            <a:ext cx="593344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gasodutos podem levar GN, biometano e hidrogênio verde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906366-51A5-F9D7-67A6-0D6E05523F5D}"/>
              </a:ext>
            </a:extLst>
          </p:cNvPr>
          <p:cNvSpPr txBox="1"/>
          <p:nvPr/>
        </p:nvSpPr>
        <p:spPr>
          <a:xfrm>
            <a:off x="6096000" y="3822353"/>
            <a:ext cx="5933440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Além disso, o GN como fonte segura e flexível (capaz de se ajustar rapidamente), para a produção de energia elétrica, garantindo total estabilidade da rede, uma vez que as fontes renováveis eólica e solar são intermitentes. Além disso, é uma fonte mais limpa que o carvão, diesel, querosene e óleo combustível.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46957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B1683-0691-5872-8464-F11B28ED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28"/>
            <a:ext cx="1051560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suma….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66C79-302D-C57C-AA7D-64119B724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731"/>
            <a:ext cx="10515600" cy="2322790"/>
          </a:xfrm>
        </p:spPr>
        <p:txBody>
          <a:bodyPr/>
          <a:lstStyle/>
          <a:p>
            <a:r>
              <a:rPr lang="en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CONSENSO GENERALIZADO no Brasil e no mundo:</a:t>
            </a:r>
          </a:p>
          <a:p>
            <a:r>
              <a:rPr lang="en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Gás Natural </a:t>
            </a:r>
            <a:r>
              <a:rPr lang="en-BR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DESCARBONIZA</a:t>
            </a:r>
            <a:r>
              <a:rPr lang="en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MATRIZ ENERGÉTICA!!</a:t>
            </a:r>
          </a:p>
          <a:p>
            <a:r>
              <a:rPr lang="en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Logo, o Gás Natural traz </a:t>
            </a:r>
            <a:r>
              <a:rPr lang="en-BR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EXTERNALIDADE POSITIVA </a:t>
            </a:r>
            <a:r>
              <a:rPr lang="en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o meio ambiente e para a saúde das pessoas!!</a:t>
            </a:r>
          </a:p>
          <a:p>
            <a:pPr algn="ctr"/>
            <a:endParaRPr lang="en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A3C7C-7F55-5668-676C-5E373D0BB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74EE-A8AB-D648-9606-CD56FE6E65D4}" type="datetime1">
              <a:rPr lang="en-US" smtClean="0"/>
              <a:t>10/7/24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68AB1-3576-7496-36C4-D50D4940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Dra. Cristiane Alkmin J. Schmidt</a:t>
            </a:r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E331F-9A5D-C062-1401-C105D14F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4EB4-DFB1-734D-A20F-7EC2F9840601}" type="slidenum">
              <a:rPr lang="en-BR" smtClean="0"/>
              <a:t>14</a:t>
            </a:fld>
            <a:endParaRPr lang="en-B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7BA37C-6D89-B542-331B-5B5F2C4ED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177" y="3779521"/>
            <a:ext cx="8343645" cy="217204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8543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B1683-0691-5872-8464-F11B28ED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" y="273685"/>
            <a:ext cx="1080516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Quais os 5 Princípios do </a:t>
            </a:r>
            <a:br>
              <a:rPr lang="en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Tributário Nacional?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A3C7C-7F55-5668-676C-5E373D0BB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74EE-A8AB-D648-9606-CD56FE6E65D4}" type="datetime1">
              <a:rPr lang="en-US" smtClean="0"/>
              <a:t>10/7/24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68AB1-3576-7496-36C4-D50D4940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Dra. Cristiane Alkmin J. Schmidt</a:t>
            </a:r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E331F-9A5D-C062-1401-C105D14F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4EB4-DFB1-734D-A20F-7EC2F9840601}" type="slidenum">
              <a:rPr lang="en-BR" smtClean="0"/>
              <a:t>15</a:t>
            </a:fld>
            <a:endParaRPr lang="en-B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77A5B0-A6B5-5A90-1A8E-F5EDB8020F04}"/>
              </a:ext>
            </a:extLst>
          </p:cNvPr>
          <p:cNvSpPr txBox="1"/>
          <p:nvPr/>
        </p:nvSpPr>
        <p:spPr>
          <a:xfrm>
            <a:off x="1610360" y="2214880"/>
            <a:ext cx="897128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0" i="0" u="none" strike="noStrike" dirty="0">
                <a:solidFill>
                  <a:srgbClr val="16293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pt-PT" sz="2000" b="1" i="0" u="none" strike="noStrike" dirty="0" err="1">
                <a:solidFill>
                  <a:srgbClr val="162937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pt-PT" sz="2000" b="1" i="0" u="none" strike="noStrike" dirty="0">
                <a:solidFill>
                  <a:srgbClr val="162937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145. </a:t>
            </a:r>
            <a:r>
              <a:rPr lang="pt-PT" sz="2000" b="0" i="0" u="none" strike="noStrike" dirty="0">
                <a:solidFill>
                  <a:srgbClr val="16293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</a:t>
            </a:r>
          </a:p>
          <a:p>
            <a:pPr algn="just"/>
            <a:r>
              <a:rPr lang="pt-PT" sz="2000" b="0" i="0" u="none" strike="noStrike" dirty="0">
                <a:solidFill>
                  <a:srgbClr val="16293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</a:t>
            </a:r>
          </a:p>
          <a:p>
            <a:pPr algn="just"/>
            <a:r>
              <a:rPr lang="pt-PT" sz="2000" b="0" i="0" u="none" strike="noStrike" dirty="0">
                <a:solidFill>
                  <a:srgbClr val="16293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§ 3º</a:t>
            </a:r>
            <a:r>
              <a:rPr lang="pt-PT" sz="2000" b="0" i="0" u="none" strike="noStrike" dirty="0">
                <a:solidFill>
                  <a:srgbClr val="16293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 </a:t>
            </a:r>
            <a:r>
              <a:rPr lang="pt-PT" sz="2000" b="1" i="0" u="sng" strike="noStrike" dirty="0">
                <a:solidFill>
                  <a:srgbClr val="162937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Sistema Tributário Nacional </a:t>
            </a:r>
            <a:r>
              <a:rPr lang="pt-PT" sz="2000" b="0" i="0" u="none" strike="noStrike" dirty="0">
                <a:solidFill>
                  <a:srgbClr val="16293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deve observar os </a:t>
            </a:r>
            <a:r>
              <a:rPr lang="pt-PT" sz="2000" b="1" i="0" u="sng" strike="noStrike" dirty="0">
                <a:solidFill>
                  <a:srgbClr val="162937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princípios</a:t>
            </a:r>
            <a:r>
              <a:rPr lang="pt-PT" sz="2000" b="0" i="0" u="none" strike="noStrike" dirty="0">
                <a:solidFill>
                  <a:srgbClr val="16293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 simplicidade, da transparência, da justiça tributária, da cooperação e </a:t>
            </a:r>
            <a:r>
              <a:rPr lang="pt-PT" sz="2000" b="1" i="0" u="sng" strike="noStrike" dirty="0">
                <a:solidFill>
                  <a:srgbClr val="162937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 defesa do meio ambiente</a:t>
            </a:r>
            <a:r>
              <a:rPr lang="pt-PT" sz="2000" b="0" i="0" u="none" strike="noStrike" dirty="0">
                <a:solidFill>
                  <a:srgbClr val="16293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PT" sz="2000" dirty="0">
              <a:solidFill>
                <a:srgbClr val="1629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PT" sz="2000" b="0" i="0" u="none" strike="noStrike" dirty="0">
              <a:solidFill>
                <a:srgbClr val="16293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PT" sz="2000" dirty="0">
              <a:solidFill>
                <a:srgbClr val="1629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PT" sz="2000" b="0" i="0" u="none" strike="noStrike" dirty="0">
                <a:solidFill>
                  <a:srgbClr val="16293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Referência na EC132: Página 2</a:t>
            </a:r>
          </a:p>
          <a:p>
            <a:b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P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16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B1683-0691-5872-8464-F11B28ED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32" y="136525"/>
            <a:ext cx="11090189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que diz a Constituição Federal (EC132/23) sobre o </a:t>
            </a:r>
            <a:r>
              <a:rPr lang="en-B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Imposto Seletivo</a:t>
            </a:r>
            <a:r>
              <a:rPr lang="en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A3C7C-7F55-5668-676C-5E373D0BB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74EE-A8AB-D648-9606-CD56FE6E65D4}" type="datetime1">
              <a:rPr lang="en-US" smtClean="0"/>
              <a:t>10/7/24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68AB1-3576-7496-36C4-D50D4940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Dra. Cristiane Alkmin J. Schmidt</a:t>
            </a:r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E331F-9A5D-C062-1401-C105D14F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4EB4-DFB1-734D-A20F-7EC2F9840601}" type="slidenum">
              <a:rPr lang="en-BR" smtClean="0"/>
              <a:t>16</a:t>
            </a:fld>
            <a:endParaRPr lang="en-B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27ADF4-CA88-706C-B491-CA7FB714147F}"/>
              </a:ext>
            </a:extLst>
          </p:cNvPr>
          <p:cNvSpPr txBox="1"/>
          <p:nvPr/>
        </p:nvSpPr>
        <p:spPr>
          <a:xfrm>
            <a:off x="276458" y="1473544"/>
            <a:ext cx="11639084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pt-PT" sz="2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pt-PT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153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P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Refência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EC132: </a:t>
            </a:r>
            <a:r>
              <a:rPr lang="pt-P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5/6)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previsão do IS sobre:</a:t>
            </a:r>
            <a:r>
              <a:rPr lang="pt-PT" sz="1400" dirty="0">
                <a:latin typeface="Helvetica" pitchFamily="2" charset="0"/>
              </a:rPr>
              <a:t> 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pt-PT" sz="1400" u="sng" dirty="0">
              <a:solidFill>
                <a:srgbClr val="0563C1"/>
              </a:solidFill>
              <a:latin typeface="Helvetica" pitchFamily="2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VIII - produção, extração, comercialização ou importação de </a:t>
            </a:r>
            <a:r>
              <a:rPr lang="pt-PT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bens e serviços prejudiciais à saúde ou ao meio ambiente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nos termos de lei complementar</a:t>
            </a:r>
          </a:p>
          <a:p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………</a:t>
            </a:r>
          </a:p>
          <a:p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 6º O imposto previsto no inciso VIII do</a:t>
            </a:r>
            <a: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caput </a:t>
            </a:r>
            <a:r>
              <a:rPr lang="pt-PT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deste artigo:</a:t>
            </a:r>
          </a:p>
          <a:p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t-PT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 - não incidirá sobre as exportações nem sobre as operações com energia elétrica e com telecomunicações;</a:t>
            </a:r>
          </a:p>
          <a:p>
            <a:r>
              <a:rPr lang="pt-PT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II - incidirá uma única vez sobre o bem ou serviço;</a:t>
            </a:r>
          </a:p>
          <a:p>
            <a:r>
              <a:rPr lang="pt-PT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III - não integrará sua própria base de cálculo;</a:t>
            </a:r>
          </a:p>
          <a:p>
            <a:r>
              <a:rPr lang="pt-PT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IV - integrará a base de cálculo dos tributos previstos nos arts. 155, II, 156, III, 156-A e 195, V;</a:t>
            </a:r>
          </a:p>
          <a:p>
            <a:r>
              <a:rPr lang="pt-PT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 - poderá ter o mesmo fato gerador e base de cálculo de outros tributos;</a:t>
            </a:r>
          </a:p>
          <a:p>
            <a:r>
              <a:rPr lang="pt-PT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 - terá suas alíquotas fixadas em lei ordinária, podendo ser específicas, por unidade de medida adotada, ou</a:t>
            </a:r>
            <a: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ad valorem</a:t>
            </a:r>
            <a:r>
              <a:rPr lang="pt-PT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;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t-PT" b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VII - na extração, o imposto será cobrado independentemente da destinação, caso em que a alíquota máxima corresponderá a </a:t>
            </a:r>
            <a:r>
              <a:rPr lang="pt-PT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pt-PT" b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% (um por cento) do valor de mercado do produto." (NR)</a:t>
            </a:r>
            <a:endParaRPr lang="pt-PT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37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B1683-0691-5872-8464-F11B28ED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756"/>
            <a:ext cx="1051560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que diz o PLP 68 sobre o Imposto Seletivo?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A3C7C-7F55-5668-676C-5E373D0BB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74EE-A8AB-D648-9606-CD56FE6E65D4}" type="datetime1">
              <a:rPr lang="en-US" smtClean="0"/>
              <a:t>10/7/24</a:t>
            </a:fld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E331F-9A5D-C062-1401-C105D14F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4EB4-DFB1-734D-A20F-7EC2F9840601}" type="slidenum">
              <a:rPr lang="en-BR" smtClean="0"/>
              <a:t>17</a:t>
            </a:fld>
            <a:endParaRPr lang="en-B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6FA67B-01EF-4636-B8E8-010C6F440C63}"/>
              </a:ext>
            </a:extLst>
          </p:cNvPr>
          <p:cNvSpPr txBox="1"/>
          <p:nvPr/>
        </p:nvSpPr>
        <p:spPr>
          <a:xfrm>
            <a:off x="234779" y="1345702"/>
            <a:ext cx="6450226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LIVRO II - DO IMPOSTO SELETIVO (IS) </a:t>
            </a:r>
          </a:p>
          <a:p>
            <a:r>
              <a:rPr lang="pt-PT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TÍTULO I - DAS DISPOSIÇÕES PRELIMINARES – </a:t>
            </a:r>
            <a:r>
              <a:rPr lang="pt-PT" sz="1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pt-PT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406-409</a:t>
            </a:r>
          </a:p>
          <a:p>
            <a:endParaRPr lang="pt-PT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1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pt-PT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406</a:t>
            </a:r>
            <a:r>
              <a:rPr lang="pt-PT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Fica </a:t>
            </a:r>
            <a:r>
              <a:rPr lang="pt-PT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instituído</a:t>
            </a:r>
            <a:r>
              <a:rPr lang="pt-PT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Imposto Seletivo - IS, de que trata o inciso VIII do </a:t>
            </a:r>
            <a:r>
              <a:rPr lang="pt-PT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pt-PT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153 da CF, incidente sobre a </a:t>
            </a:r>
            <a:r>
              <a:rPr lang="pt-PT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produção</a:t>
            </a:r>
            <a:r>
              <a:rPr lang="pt-PT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PT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extração</a:t>
            </a:r>
            <a:r>
              <a:rPr lang="pt-PT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PT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comercialização</a:t>
            </a:r>
            <a:r>
              <a:rPr lang="pt-PT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ou </a:t>
            </a:r>
            <a:r>
              <a:rPr lang="pt-PT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importação</a:t>
            </a:r>
            <a:r>
              <a:rPr lang="pt-PT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PT" sz="1600" b="1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bens e </a:t>
            </a:r>
            <a:r>
              <a:rPr lang="pt-PT" sz="1600" b="1" u="sng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serviços</a:t>
            </a:r>
            <a:r>
              <a:rPr lang="pt-PT" sz="1600" b="1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prejudiciais à </a:t>
            </a:r>
            <a:r>
              <a:rPr lang="pt-PT" sz="1600" b="1" u="sng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saúde</a:t>
            </a:r>
            <a:r>
              <a:rPr lang="pt-PT" sz="1600" b="1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ou ao meio ambiente</a:t>
            </a:r>
            <a:r>
              <a:rPr lang="pt-PT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pt-P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PT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 1o Para fins de incidência do Imposto Seletivo, consideram-se prejudiciais à saúde ou ao meio ambiente os bens classificados nos códigos da NCM/SH e o </a:t>
            </a:r>
            <a:r>
              <a:rPr lang="pt-PT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carvão mineral,</a:t>
            </a:r>
            <a:r>
              <a:rPr lang="pt-PT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6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 os serviços listados no Anexo XVII, referentes a</a:t>
            </a:r>
            <a:r>
              <a:rPr lang="pt-PT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pt-P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- veículos;</a:t>
            </a:r>
            <a:br>
              <a:rPr lang="pt-PT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 - embarcações e aeronaves;</a:t>
            </a:r>
            <a:br>
              <a:rPr lang="pt-PT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 - produtos fumígenos;</a:t>
            </a:r>
            <a:br>
              <a:rPr lang="pt-PT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 - bebidas alcoólicas;</a:t>
            </a:r>
            <a:br>
              <a:rPr lang="pt-PT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- bebidas açucaradas;</a:t>
            </a:r>
            <a:br>
              <a:rPr lang="pt-PT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 - </a:t>
            </a:r>
            <a:r>
              <a:rPr lang="pt-PT" sz="16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bens minerais</a:t>
            </a:r>
            <a:r>
              <a:rPr lang="pt-PT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e</a:t>
            </a:r>
            <a:br>
              <a:rPr lang="pt-PT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VII - concursos de prognósticos e </a:t>
            </a:r>
            <a:r>
              <a:rPr lang="pt-PT" sz="16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fantasy</a:t>
            </a:r>
            <a:r>
              <a:rPr lang="pt-PT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sport</a:t>
            </a:r>
            <a:r>
              <a:rPr lang="pt-PT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P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C60668-780E-2D6B-C4F9-93E4D7267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475" y="1172704"/>
            <a:ext cx="5009316" cy="425900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CEB343-05DE-7B47-461A-DC5E6FC6CA65}"/>
              </a:ext>
            </a:extLst>
          </p:cNvPr>
          <p:cNvSpPr txBox="1"/>
          <p:nvPr/>
        </p:nvSpPr>
        <p:spPr>
          <a:xfrm>
            <a:off x="8531297" y="4693920"/>
            <a:ext cx="1760783" cy="2251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B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112CF8-ED59-BBBB-BF2F-EEFC3A322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541" y="5500493"/>
            <a:ext cx="5746963" cy="1231492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5613ED-0FE3-9C13-25FD-6C19C9525C19}"/>
              </a:ext>
            </a:extLst>
          </p:cNvPr>
          <p:cNvCxnSpPr/>
          <p:nvPr/>
        </p:nvCxnSpPr>
        <p:spPr>
          <a:xfrm flipV="1">
            <a:off x="2032000" y="4919033"/>
            <a:ext cx="6217920" cy="6892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2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B1683-0691-5872-8464-F11B28ED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394"/>
            <a:ext cx="10515600" cy="143677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vidente contradição </a:t>
            </a:r>
            <a:br>
              <a:rPr lang="en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TEÓRICA E PRÁTICA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66C79-302D-C57C-AA7D-64119B724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32" y="1606380"/>
            <a:ext cx="11677135" cy="4793006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BR" sz="1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CF: UM DOS SEUS PRINCÍPIO A </a:t>
            </a:r>
            <a:r>
              <a:rPr lang="en-BR" sz="1800" b="1" u="sng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DEFESA PELO MEIO AMBIENTE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endParaRPr lang="en-BR" sz="1800" b="1" u="sng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BR" sz="1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CF: O </a:t>
            </a:r>
            <a:r>
              <a:rPr lang="en-BR" sz="1800" b="1" u="sng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IMPOSTO SELETIVO</a:t>
            </a:r>
            <a:r>
              <a:rPr lang="en-BR" sz="18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R" sz="1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 INCIDIR SOBRE OS BENS E SERVIÇOS </a:t>
            </a:r>
            <a:r>
              <a:rPr lang="en-BR" sz="1800" b="1" u="sng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PREJUDICIAIS À SAÚDE E AO MEIO AMBIENTE</a:t>
            </a:r>
            <a:r>
              <a:rPr lang="en-BR" sz="1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POIS CAUSAM </a:t>
            </a:r>
            <a:r>
              <a:rPr lang="en-BR" sz="1800" b="1" u="sng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EXTERNALIDADES NEGATIVAS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endParaRPr lang="en-BR" sz="1800" b="1" u="sng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BR" sz="1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CONSENSO QUE O GN É UMA FONTE QUE </a:t>
            </a:r>
            <a:r>
              <a:rPr lang="en-BR" sz="1800" b="1" u="sng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DESCARBONIZA A MATRIZ ENERGÉTICA</a:t>
            </a:r>
            <a:r>
              <a:rPr lang="en-BR" sz="1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CAUSANDO </a:t>
            </a:r>
            <a:r>
              <a:rPr lang="en-BR" sz="1800" b="1" u="sng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EXETERNALIDADE POSITIVA</a:t>
            </a:r>
            <a:r>
              <a:rPr lang="en-BR" sz="18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SAÚDE E AO MEIO AMBIENTE!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endParaRPr lang="en-BR" sz="18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BR" sz="1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COMO, ENTÃO, QUE O O PLP 68 IMPÕE </a:t>
            </a:r>
            <a:r>
              <a:rPr lang="en-BR" sz="1800" b="1" u="sng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IMPOSTO SELETIVO SOBRE O GN</a:t>
            </a:r>
            <a:r>
              <a:rPr lang="en-BR" sz="1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?????????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endParaRPr lang="en-BR" sz="1800" b="1" u="sng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BR" sz="1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AINDA, A PRÓPRIA LC194 GARANTE A </a:t>
            </a:r>
            <a:r>
              <a:rPr lang="en-BR" sz="18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ESSENCIALIDADE DO GN </a:t>
            </a:r>
            <a:r>
              <a:rPr lang="en-BR" sz="1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AFIRMA QUE </a:t>
            </a:r>
            <a:r>
              <a:rPr lang="en-BR" sz="18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VEDADA A FIXAÇÃO DE ALÍQUOTAS EM PATAMAR SUPERIOR AO GERAL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CE8E4-AFF6-A5DB-EDB0-084EA68B0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A4CC-ABF1-3B4E-A9CB-19D851B7984F}" type="datetime1">
              <a:rPr lang="en-US" smtClean="0"/>
              <a:t>10/7/24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92F30-5698-A5C3-6BFB-DDEC2F5FE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Dra. Cristiane Alkmin J. Schmidt</a:t>
            </a:r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FB4E1-DE6E-3F44-E21E-A0502801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4EB4-DFB1-734D-A20F-7EC2F9840601}" type="slidenum">
              <a:rPr lang="en-BR" smtClean="0"/>
              <a:t>18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7629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B1683-0691-5872-8464-F11B28ED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645"/>
            <a:ext cx="1051560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mais… o que diz a LC194/2022?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A3C7C-7F55-5668-676C-5E373D0BB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74EE-A8AB-D648-9606-CD56FE6E65D4}" type="datetime1">
              <a:rPr lang="en-US" smtClean="0"/>
              <a:t>10/7/24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68AB1-3576-7496-36C4-D50D4940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Dra. Cristiane Alkmin J. Schmidt</a:t>
            </a:r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E331F-9A5D-C062-1401-C105D14F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4EB4-DFB1-734D-A20F-7EC2F9840601}" type="slidenum">
              <a:rPr lang="en-BR" smtClean="0"/>
              <a:t>19</a:t>
            </a:fld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978FE-9EA6-3779-E7DF-03C9B5A42292}"/>
              </a:ext>
            </a:extLst>
          </p:cNvPr>
          <p:cNvSpPr txBox="1">
            <a:spLocks/>
          </p:cNvSpPr>
          <p:nvPr/>
        </p:nvSpPr>
        <p:spPr>
          <a:xfrm>
            <a:off x="568960" y="1483360"/>
            <a:ext cx="10998200" cy="4872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sz="1400" b="1" i="0" u="sng" strike="noStrike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pt-PT" sz="1400" b="1" i="0" u="sng" strike="noStrike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1º  </a:t>
            </a:r>
            <a:r>
              <a:rPr lang="pt-PT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 </a:t>
            </a:r>
            <a:r>
              <a:rPr lang="pt-PT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Lei nº 5.172, de 25 de outubro de 1966</a:t>
            </a:r>
            <a:r>
              <a:rPr lang="pt-PT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(Código Tributário Nacional), passa a vigorar acrescida do seguinte </a:t>
            </a:r>
            <a:r>
              <a:rPr lang="pt-PT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pt-PT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18-A:</a:t>
            </a:r>
          </a:p>
          <a:p>
            <a:pPr algn="just"/>
            <a:r>
              <a:rPr lang="pt-PT" sz="1400" b="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“Art. 18-A</a:t>
            </a:r>
            <a:r>
              <a:rPr lang="pt-PT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Para fins da incidência do imposto de que trata o </a:t>
            </a:r>
            <a:r>
              <a:rPr lang="pt-PT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inciso II do </a:t>
            </a:r>
            <a:r>
              <a:rPr lang="pt-PT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caput</a:t>
            </a:r>
            <a:r>
              <a:rPr lang="pt-PT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 do art. 155 da Constituição Federal,</a:t>
            </a:r>
            <a:r>
              <a:rPr lang="pt-PT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os combustíveis,</a:t>
            </a:r>
            <a:r>
              <a:rPr lang="pt-PT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PT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gás natural</a:t>
            </a:r>
            <a:r>
              <a:rPr lang="pt-PT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PT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energia elétrica, as comunicações e o transporte coletivo </a:t>
            </a:r>
            <a:r>
              <a:rPr lang="pt-PT" sz="1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são considerados </a:t>
            </a:r>
            <a:r>
              <a:rPr lang="pt-PT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bens e serviços essenciais e indispensáveis</a:t>
            </a:r>
            <a:r>
              <a:rPr lang="pt-PT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que não podem ser tratados como supérfluos.</a:t>
            </a:r>
          </a:p>
          <a:p>
            <a:pPr algn="just"/>
            <a:r>
              <a:rPr lang="pt-PT" sz="1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Parágrafo único</a:t>
            </a:r>
            <a:r>
              <a:rPr lang="pt-PT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Para efeito do disposto neste artigo: </a:t>
            </a:r>
            <a:r>
              <a:rPr lang="pt-PT" sz="1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t-PT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PT" b="1" i="0" u="sng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é vedada</a:t>
            </a:r>
            <a:r>
              <a:rPr lang="pt-PT" sz="1400" b="1" i="0" u="sng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a fixação de alíquotas sobre as operações referidas no </a:t>
            </a:r>
            <a:r>
              <a:rPr lang="pt-PT" sz="1400" b="1" i="0" u="sng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caput</a:t>
            </a:r>
            <a:r>
              <a:rPr lang="pt-PT" sz="1400" b="1" i="0" u="sng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deste artigo em </a:t>
            </a:r>
            <a:r>
              <a:rPr lang="pt-PT" b="1" i="0" u="sng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patamar superior ao das operações em geral</a:t>
            </a:r>
            <a:r>
              <a:rPr lang="pt-PT" sz="14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PT" sz="1400" i="0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considerada a essencialidade dos bens e serviços</a:t>
            </a:r>
            <a:r>
              <a:rPr lang="pt-PT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pt-PT" sz="1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PT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depois modifica o Artigo 32-A, repetindo a modificação do Artigo 18-A....</a:t>
            </a:r>
          </a:p>
          <a:p>
            <a:pPr marL="0" indent="0" algn="just">
              <a:buNone/>
            </a:pPr>
            <a:endParaRPr lang="pt-PT" sz="1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b="0" i="0" u="none" strike="noStrike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“Art. 32-A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As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operações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relativas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aos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combustíveis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gás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natural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energia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elétrica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às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comunicações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transporte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coletivo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para fins de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incidência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imposto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que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trata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esta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LC, </a:t>
            </a:r>
            <a:r>
              <a:rPr lang="en-US" sz="1400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são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consideradas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operações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de bens e </a:t>
            </a:r>
            <a:r>
              <a:rPr lang="en-US" sz="1400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serviços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essenciais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400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indispensáveis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que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podem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ser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tratados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supérfluos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 1º Para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efeito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disposto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neste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artigo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PT" sz="14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t-PT" sz="1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é vedada a fixação de alíquotas sobre as operações referidas no </a:t>
            </a:r>
            <a:r>
              <a:rPr lang="pt-PT" sz="1400" b="1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caput</a:t>
            </a:r>
            <a:r>
              <a:rPr lang="pt-PT" sz="1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deste artigo em patamar superior ao das operações em geral, </a:t>
            </a:r>
            <a:r>
              <a:rPr lang="pt-PT" sz="1400" b="1" u="sng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considerada a essencialidade dos bens e serviços;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7D74452-0DF8-50FF-0ED8-CA93D97048DC}"/>
              </a:ext>
            </a:extLst>
          </p:cNvPr>
          <p:cNvSpPr txBox="1">
            <a:spLocks/>
          </p:cNvSpPr>
          <p:nvPr/>
        </p:nvSpPr>
        <p:spPr>
          <a:xfrm>
            <a:off x="172720" y="36576"/>
            <a:ext cx="5598160" cy="4336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DIGA NÃO!!</a:t>
            </a:r>
          </a:p>
          <a:p>
            <a:pPr algn="ctr">
              <a:spcAft>
                <a:spcPts val="600"/>
              </a:spcAft>
            </a:pP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NÃO AO </a:t>
            </a:r>
          </a:p>
          <a:p>
            <a:pPr algn="ctr">
              <a:spcAft>
                <a:spcPts val="600"/>
              </a:spcAft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IMPOSTO SELETIVO</a:t>
            </a:r>
          </a:p>
          <a:p>
            <a:pPr algn="ctr">
              <a:spcAft>
                <a:spcPts val="600"/>
              </a:spcAft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GAS NATURAL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724636-7863-B0A7-F41E-36BE3A85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E68C874-704D-4C48-9570-1B5A411E026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10/8/24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468FCE-988E-6B00-49A3-FF935A36B4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2" r="-1" b="-1"/>
          <a:stretch/>
        </p:blipFill>
        <p:spPr>
          <a:xfrm>
            <a:off x="5547360" y="36576"/>
            <a:ext cx="658681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5D520E-2B5D-8E87-CEA2-9829B496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05278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Dra. Cristiane Alkmin J. Schmidt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18ED9-DFF8-5BBE-FE35-3AE7E273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800" y="6356350"/>
            <a:ext cx="762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5394EB4-DFB1-734D-A20F-7EC2F9840601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24559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A3C7C-7F55-5668-676C-5E373D0BB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74EE-A8AB-D648-9606-CD56FE6E65D4}" type="datetime1">
              <a:rPr lang="en-US" smtClean="0"/>
              <a:t>10/7/24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68AB1-3576-7496-36C4-D50D4940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Dra. Cristiane Alkmin J. Schmidt</a:t>
            </a:r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E331F-9A5D-C062-1401-C105D14F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4EB4-DFB1-734D-A20F-7EC2F9840601}" type="slidenum">
              <a:rPr lang="en-BR" smtClean="0"/>
              <a:t>20</a:t>
            </a:fld>
            <a:endParaRPr lang="en-B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E66504-9D37-3C12-0DE4-439FAE5A3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8" y="604275"/>
            <a:ext cx="11565924" cy="625372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8FC78A1-BA45-F625-6D98-7F450C159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642" y="86499"/>
            <a:ext cx="937672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NCM BIOGÁS E BIOMETANO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522D57-662F-4058-FFB1-7B2CDC352A55}"/>
              </a:ext>
            </a:extLst>
          </p:cNvPr>
          <p:cNvSpPr/>
          <p:nvPr/>
        </p:nvSpPr>
        <p:spPr>
          <a:xfrm>
            <a:off x="2261286" y="5511114"/>
            <a:ext cx="2854411" cy="2718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739883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B1683-0691-5872-8464-F11B28ED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1325563"/>
          </a:xfrm>
        </p:spPr>
        <p:txBody>
          <a:bodyPr/>
          <a:lstStyle/>
          <a:p>
            <a:pPr algn="ctr"/>
            <a:r>
              <a:rPr lang="en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que diz o PLP 68 sobre o Imposto Seletivo?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A3C7C-7F55-5668-676C-5E373D0BB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74EE-A8AB-D648-9606-CD56FE6E65D4}" type="datetime1">
              <a:rPr lang="en-US" smtClean="0"/>
              <a:t>10/7/24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68AB1-3576-7496-36C4-D50D4940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Dra. Cristiane Alkmin J. Schmidt</a:t>
            </a:r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E331F-9A5D-C062-1401-C105D14F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4EB4-DFB1-734D-A20F-7EC2F9840601}" type="slidenum">
              <a:rPr lang="en-BR" smtClean="0"/>
              <a:t>21</a:t>
            </a:fld>
            <a:endParaRPr lang="en-B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6FA67B-01EF-4636-B8E8-010C6F440C63}"/>
              </a:ext>
            </a:extLst>
          </p:cNvPr>
          <p:cNvSpPr txBox="1"/>
          <p:nvPr/>
        </p:nvSpPr>
        <p:spPr>
          <a:xfrm>
            <a:off x="1171832" y="1531056"/>
            <a:ext cx="984833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LIVRO II - DO IMPOSTO SELETIVO (IS) </a:t>
            </a:r>
          </a:p>
          <a:p>
            <a:r>
              <a:rPr lang="pt-PT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TÍTULO I - DAS DISPOSIÇÕES PRELIMINARES – </a:t>
            </a:r>
            <a:r>
              <a:rPr lang="pt-PT" sz="1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pt-PT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406-409</a:t>
            </a:r>
          </a:p>
          <a:p>
            <a:br>
              <a:rPr lang="pt-PT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PT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P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1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pt-PT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407</a:t>
            </a:r>
            <a:r>
              <a:rPr lang="pt-PT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O Imposto Seletivo incidirá uma única vez sobre o bem ou serviço, sendo </a:t>
            </a:r>
            <a:r>
              <a:rPr lang="pt-PT" sz="1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vedado qualquer tipo de aproveitamento de crédito do imposto com operações anteriores ou geração de créditos para operações posteriores</a:t>
            </a:r>
            <a:r>
              <a:rPr lang="pt-PT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PT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pt-PT" sz="1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EXCETO 420 e 434!!!</a:t>
            </a:r>
            <a:endParaRPr lang="pt-PT" sz="1400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PT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PT" sz="1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TÍTULO II DO IMPOSTO SELETIVO SOBRE OPERAÇÕES - – </a:t>
            </a:r>
            <a:r>
              <a:rPr lang="pt-PT" sz="1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pt-PT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410-437</a:t>
            </a:r>
          </a:p>
          <a:p>
            <a:endParaRPr lang="pt-P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410 – Fato Gerador</a:t>
            </a:r>
          </a:p>
          <a:p>
            <a:r>
              <a:rPr lang="pt-P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411 – Imunidade de IS para: exportação, EE, Telecom, bens diferenciados c/ redução de 60%, transporte coletivo</a:t>
            </a:r>
          </a:p>
          <a:p>
            <a:r>
              <a:rPr lang="pt-P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412 – BC</a:t>
            </a:r>
          </a:p>
          <a:p>
            <a:r>
              <a:rPr lang="pt-P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417 – alíquotas serão fixadas por LC ---</a:t>
            </a:r>
            <a:r>
              <a:rPr lang="pt-PT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e </a:t>
            </a:r>
            <a:r>
              <a:rPr lang="pt-P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435 – serão atualizadas anualmente</a:t>
            </a:r>
          </a:p>
          <a:p>
            <a:r>
              <a:rPr lang="pt-P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419, </a:t>
            </a:r>
            <a:r>
              <a:rPr lang="pt-P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parag</a:t>
            </a:r>
            <a:r>
              <a:rPr lang="pt-P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2o </a:t>
            </a:r>
            <a:r>
              <a:rPr lang="pt-PT" sz="1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– bens minerais, </a:t>
            </a:r>
            <a:r>
              <a:rPr lang="pt-PT" sz="1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pt-PT" sz="1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 0,25%</a:t>
            </a:r>
          </a:p>
          <a:p>
            <a:r>
              <a:rPr lang="pt-P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420 e 434 (importador) - </a:t>
            </a:r>
            <a:r>
              <a:rPr lang="pt-PT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Caso o GN</a:t>
            </a:r>
            <a:r>
              <a:rPr lang="pt-P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seja destinado à </a:t>
            </a:r>
            <a:r>
              <a:rPr lang="pt-PT" sz="1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utilização como insumo em processo industrial, </a:t>
            </a:r>
            <a:r>
              <a:rPr lang="pt-PT" sz="1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COMERCIAL, AGRÍCOLA OU COMO INSUMO PARA TÉRMICAS OU PARA COGERAÇÃO</a:t>
            </a:r>
            <a:r>
              <a:rPr lang="pt-PT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 alíquota estabelecida na forma do § 2o do </a:t>
            </a:r>
            <a:r>
              <a:rPr lang="pt-PT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pt-PT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419 fica reduzida a zero.</a:t>
            </a:r>
            <a:endParaRPr lang="pt-P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P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5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B1683-0691-5872-8464-F11B28ED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198"/>
            <a:ext cx="1051560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ainda….faz sentido impor o Imposto Seletivo no GN e subsidiar o GLP?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66C79-302D-C57C-AA7D-64119B724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9" y="1680518"/>
            <a:ext cx="11442357" cy="4675831"/>
          </a:xfrm>
        </p:spPr>
        <p:txBody>
          <a:bodyPr>
            <a:normAutofit fontScale="92500"/>
          </a:bodyPr>
          <a:lstStyle/>
          <a:p>
            <a:pPr marL="514350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GLP polui mais do que o GN;</a:t>
            </a:r>
          </a:p>
          <a:p>
            <a:pPr marL="514350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en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PL 3335/24 – Gás para todos – aumenta o subsídio (de R$3,5 milhões para R$14 milhões) para a população vulnerável ter o Botijão 13kg, para freiar com a “pobreza energética” (eliminar lenha + carvão na cocção);</a:t>
            </a:r>
          </a:p>
          <a:p>
            <a:pPr marL="514350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en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uma idéia correta, pois, ainda que o GLP polua, este polui menos do que lenha e carvão;</a:t>
            </a:r>
          </a:p>
          <a:p>
            <a:pPr marL="514350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en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e o GN????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que não considerá-lo???</a:t>
            </a:r>
          </a:p>
          <a:p>
            <a:pPr marL="514350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en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GN, que, embora polua, é menos poluente que o carvão, que a lenha, que o óleo diesel, que o óleo combustível e que o GLP!!</a:t>
            </a:r>
          </a:p>
          <a:p>
            <a:pPr marL="514350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en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GN e GLP não podem ter tratamentos discrepantes!! Até porque eles concorrem em alguns nichos de mercado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CE8E4-AFF6-A5DB-EDB0-084EA68B0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A4CC-ABF1-3B4E-A9CB-19D851B7984F}" type="datetime1">
              <a:rPr lang="en-US" smtClean="0"/>
              <a:t>10/7/24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92F30-5698-A5C3-6BFB-DDEC2F5FE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Dra. Cristiane Alkmin J. Schmidt</a:t>
            </a:r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FB4E1-DE6E-3F44-E21E-A0502801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4EB4-DFB1-734D-A20F-7EC2F9840601}" type="slidenum">
              <a:rPr lang="en-BR" smtClean="0"/>
              <a:t>22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35670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B1683-0691-5872-8464-F11B28ED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0"/>
            <a:ext cx="10515600" cy="133096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último ponto…</a:t>
            </a:r>
            <a:br>
              <a:rPr lang="en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Críticas à forma de impor o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66C79-302D-C57C-AA7D-64119B724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" y="1558608"/>
            <a:ext cx="12120880" cy="468979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Art 153: “…VIII – </a:t>
            </a:r>
            <a:r>
              <a:rPr lang="en-BR" sz="1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produção, extração</a:t>
            </a:r>
            <a:r>
              <a:rPr lang="en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comercialização ou importação de B&amp;S prejudiciais à saúde ou ao meio ambiente”</a:t>
            </a:r>
          </a:p>
          <a:p>
            <a:pPr>
              <a:lnSpc>
                <a:spcPct val="110000"/>
              </a:lnSpc>
            </a:pPr>
            <a:r>
              <a:rPr lang="en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IS deveria </a:t>
            </a:r>
            <a:r>
              <a:rPr lang="en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desiscentivar o CONSUMO</a:t>
            </a:r>
            <a:r>
              <a:rPr lang="en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não desincentivar a PRODUÇÃO ou a EXTRAÇÃO… pois…</a:t>
            </a:r>
          </a:p>
          <a:p>
            <a:pPr>
              <a:lnSpc>
                <a:spcPct val="110000"/>
              </a:lnSpc>
            </a:pPr>
            <a:r>
              <a:rPr lang="en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BR" sz="18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PETRÓLEO</a:t>
            </a:r>
            <a:r>
              <a:rPr lang="en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matéria prima para diversas indústrias, QUE SERÃO ENCARECIDAS desnecessariamente. É esse o desejo?</a:t>
            </a:r>
          </a:p>
          <a:p>
            <a:pPr>
              <a:lnSpc>
                <a:spcPct val="110000"/>
              </a:lnSpc>
            </a:pPr>
            <a:endParaRPr lang="en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pt-P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Indústria Petroquímica</a:t>
            </a:r>
            <a:r>
              <a:rPr lang="pt-PT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371600" lvl="2" indent="-457200">
              <a:lnSpc>
                <a:spcPct val="110000"/>
              </a:lnSpc>
              <a:buFont typeface="+mj-lt"/>
              <a:buAutoNum type="arabicPeriod"/>
            </a:pPr>
            <a:r>
              <a:rPr lang="pt-P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Produção de Plásticos:</a:t>
            </a: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etileno, propileno, polietileno, polipropileno, PVC e PET</a:t>
            </a:r>
          </a:p>
          <a:p>
            <a:pPr marL="1371600" lvl="2" indent="-457200">
              <a:lnSpc>
                <a:spcPct val="110000"/>
              </a:lnSpc>
              <a:buFont typeface="+mj-lt"/>
              <a:buAutoNum type="arabicPeriod"/>
            </a:pPr>
            <a:r>
              <a:rPr lang="pt-P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Fabricação de Produtos Químicos:</a:t>
            </a: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solventes, detergentes, tintas, resinas, adesivos e borrachas sintéticas</a:t>
            </a:r>
          </a:p>
          <a:p>
            <a:pPr marL="1371600" lvl="2" indent="-457200">
              <a:lnSpc>
                <a:spcPct val="110000"/>
              </a:lnSpc>
              <a:buFont typeface="+mj-lt"/>
              <a:buAutoNum type="arabicPeriod"/>
            </a:pPr>
            <a:r>
              <a:rPr lang="pt-P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Produção de Fertilizantes e Pesticidas</a:t>
            </a:r>
            <a:endParaRPr lang="pt-PT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pt-P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</a:t>
            </a:r>
            <a:r>
              <a:rPr lang="pt-PT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ústria</a:t>
            </a:r>
            <a:r>
              <a:rPr lang="pt-P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Cosméticos e higiene:</a:t>
            </a: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Cosméticos, </a:t>
            </a:r>
            <a:r>
              <a:rPr lang="pt-PT" sz="1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como cremes, batons e loções, vaselina, parafina</a:t>
            </a:r>
            <a:r>
              <a:rPr lang="pt-P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sabonete e shampoo</a:t>
            </a:r>
            <a:endParaRPr lang="pt-PT" sz="1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pt-P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Indústria de Borracha</a:t>
            </a:r>
            <a:r>
              <a:rPr lang="pt-PT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Sintética:</a:t>
            </a: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amplamente utilizada em pneus, vedantes e produtos de consumo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pt-P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Indústria Têxtil</a:t>
            </a:r>
            <a:r>
              <a:rPr lang="pt-PT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pt-P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Produção de Fibras Sintéticas:</a:t>
            </a: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Fibras como poliéster, náilon e acrílico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pt-P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Indústria de Construção Civil: </a:t>
            </a:r>
            <a:r>
              <a:rPr lang="pt-PT" sz="18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Asfalto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pt-P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Indústria Alimentícia: </a:t>
            </a:r>
            <a:r>
              <a:rPr lang="pt-PT" sz="18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Aditivos e Embalagens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pt-P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Indústria de Tintas e Vernizes</a:t>
            </a:r>
            <a:r>
              <a:rPr lang="pt-PT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 revestimentos</a:t>
            </a:r>
            <a:r>
              <a:rPr lang="pt-P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advêm das </a:t>
            </a: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Resinas Sintéticas e Solventes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pt-P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Indústria de Embalagens</a:t>
            </a:r>
            <a:r>
              <a:rPr lang="pt-PT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Plásticas</a:t>
            </a:r>
            <a:r>
              <a:rPr lang="pt-P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filmes, garrafas, recipientes, </a:t>
            </a:r>
            <a:r>
              <a:rPr lang="pt-PT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isopor</a:t>
            </a: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 materiais de isolamento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pt-P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Indústria Farmacêutica</a:t>
            </a:r>
            <a:r>
              <a:rPr lang="pt-PT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</a:t>
            </a:r>
            <a:r>
              <a:rPr lang="pt-P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Produção de Medicamentos</a:t>
            </a:r>
            <a:endParaRPr lang="pt-PT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endParaRPr lang="pt-PT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endParaRPr lang="pt-PT" sz="1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endParaRPr lang="en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endParaRPr lang="en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A3C7C-7F55-5668-676C-5E373D0BB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74EE-A8AB-D648-9606-CD56FE6E65D4}" type="datetime1">
              <a:rPr lang="en-US" smtClean="0"/>
              <a:t>10/7/24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68AB1-3576-7496-36C4-D50D4940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Dra. Cristiane Alkmin J. Schmidt</a:t>
            </a:r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E331F-9A5D-C062-1401-C105D14F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4EB4-DFB1-734D-A20F-7EC2F9840601}" type="slidenum">
              <a:rPr lang="en-BR" smtClean="0"/>
              <a:t>23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43818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B1683-0691-5872-8464-F11B28ED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11" y="0"/>
            <a:ext cx="12080789" cy="184712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B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DIGA NÃO AO IS AO GAS NATURAL!!!</a:t>
            </a:r>
            <a:br>
              <a:rPr lang="en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PECADO É IMPOR O “IMPOSTO DO PECADO” </a:t>
            </a:r>
            <a:br>
              <a:rPr lang="en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O GÁS NATURAL!!!</a:t>
            </a:r>
            <a:endParaRPr lang="en-BR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66C79-302D-C57C-AA7D-64119B724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79" y="1955117"/>
            <a:ext cx="11697181" cy="4496444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Brasil já tem a sua matriz energética e elétrica limpas, mas pode DESCARBONIZAR ainda mais, para alcançar os compromissos ambientais acordados internacionalmente;</a:t>
            </a:r>
          </a:p>
          <a:p>
            <a:pPr marL="514350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Lenha, Carvão, Óleo Combustível, Óleo diesel e Gasolina  e o GLP são mais poluentes do que o GN;</a:t>
            </a:r>
          </a:p>
          <a:p>
            <a:pPr marL="514350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Biometano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tem produção incipiente e o Hidrogênio Verde mais ainda. Economicamente inviáveis ainda;</a:t>
            </a:r>
          </a:p>
          <a:p>
            <a:pPr marL="514350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Assim: o uso do GN, do GLP e dos biocombustíveis precisam ser considerados como soluções;</a:t>
            </a:r>
          </a:p>
          <a:p>
            <a:pPr marL="514350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foco precisa ser de o Brasil ter um mix inteligente de fontes de energia para garantir maior eficiência/competitividade para as empresas, menor carbonização do meio ambiente e maior bem-estar do cidadão.</a:t>
            </a:r>
          </a:p>
          <a:p>
            <a:pPr marL="514350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 IS AO GN É PREJUDICAR A PAUTA DA DESCARBONIZAÇÃO DA MATRIZ ENERGÉTICA BRASILEIRA! ESSE NÃO É O MOMENTO! SERÁ UM GRAVE ERRO!!</a:t>
            </a:r>
          </a:p>
          <a:p>
            <a:pPr marL="514350" indent="-514350" algn="just">
              <a:lnSpc>
                <a:spcPct val="110000"/>
              </a:lnSpc>
              <a:buFont typeface="+mj-lt"/>
              <a:buAutoNum type="arabicPeriod"/>
            </a:pPr>
            <a:endParaRPr lang="en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CE8E4-AFF6-A5DB-EDB0-084EA68B0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A4CC-ABF1-3B4E-A9CB-19D851B7984F}" type="datetime1">
              <a:rPr lang="en-US" smtClean="0"/>
              <a:t>10/7/24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92F30-5698-A5C3-6BFB-DDEC2F5FE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Dra. Cristiane Alkmin J. Schmidt</a:t>
            </a:r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FB4E1-DE6E-3F44-E21E-A0502801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4EB4-DFB1-734D-A20F-7EC2F9840601}" type="slidenum">
              <a:rPr lang="en-BR" smtClean="0"/>
              <a:t>24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96394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D74452-0DF8-50FF-0ED8-CA93D97048DC}"/>
              </a:ext>
            </a:extLst>
          </p:cNvPr>
          <p:cNvSpPr txBox="1">
            <a:spLocks/>
          </p:cNvSpPr>
          <p:nvPr/>
        </p:nvSpPr>
        <p:spPr>
          <a:xfrm>
            <a:off x="172720" y="36576"/>
            <a:ext cx="5598160" cy="4336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DIGA NÃO!!</a:t>
            </a:r>
          </a:p>
          <a:p>
            <a:pPr algn="ctr">
              <a:spcAft>
                <a:spcPts val="600"/>
              </a:spcAft>
            </a:pP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NÃO AO </a:t>
            </a:r>
          </a:p>
          <a:p>
            <a:pPr algn="ctr">
              <a:spcAft>
                <a:spcPts val="600"/>
              </a:spcAft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IMPOSTO SELETIVO</a:t>
            </a:r>
          </a:p>
          <a:p>
            <a:pPr algn="ctr">
              <a:spcAft>
                <a:spcPts val="600"/>
              </a:spcAft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GAS NATURAL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724636-7863-B0A7-F41E-36BE3A85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E68C874-704D-4C48-9570-1B5A411E026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10/8/24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468FCE-988E-6B00-49A3-FF935A36B4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2" r="-1" b="-1"/>
          <a:stretch/>
        </p:blipFill>
        <p:spPr>
          <a:xfrm>
            <a:off x="5547360" y="36576"/>
            <a:ext cx="658681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5D520E-2B5D-8E87-CEA2-9829B496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05278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Dra. Cristiane Alkmin J. Schmidt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18ED9-DFF8-5BBE-FE35-3AE7E273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800" y="6356350"/>
            <a:ext cx="762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5394EB4-DFB1-734D-A20F-7EC2F9840601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25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18277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F46D5C-12BA-2A0B-63D6-C4A2838E2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C874-704D-4C48-9570-1B5A411E0268}" type="datetime1">
              <a:rPr lang="en-US" smtClean="0"/>
              <a:t>10/7/24</a:t>
            </a:fld>
            <a:endParaRPr lang="en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1BB52F-CA87-1F4A-E5F4-C04744A85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Dra. Cristiane Alkmin J. Schmidt</a:t>
            </a:r>
            <a:endParaRPr lang="en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D7C27-F118-13AB-D786-CF2E6F8E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4EB4-DFB1-734D-A20F-7EC2F9840601}" type="slidenum">
              <a:rPr lang="en-BR" smtClean="0"/>
              <a:t>26</a:t>
            </a:fld>
            <a:endParaRPr lang="en-B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678CC0-478B-B01A-199E-15F89F304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45" y="201570"/>
            <a:ext cx="11590943" cy="651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68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397B50-B6B2-DB30-AE85-072AE9F7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C874-704D-4C48-9570-1B5A411E0268}" type="datetime1">
              <a:rPr lang="en-US" smtClean="0"/>
              <a:t>10/7/24</a:t>
            </a:fld>
            <a:endParaRPr lang="en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A50BCB-C281-1F38-85BA-9A0118E7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Dra. Cristiane Alkmin J. Schmidt</a:t>
            </a:r>
            <a:endParaRPr lang="en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24761-E37B-9CEA-12A3-DFC5C91DD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4EB4-DFB1-734D-A20F-7EC2F9840601}" type="slidenum">
              <a:rPr lang="en-BR" smtClean="0"/>
              <a:t>27</a:t>
            </a:fld>
            <a:endParaRPr lang="en-B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67FFDD-FAF6-6D90-988C-E0ABD0058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7" y="132063"/>
            <a:ext cx="11714509" cy="658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91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7B4068-B6F8-ECE1-21FF-7C90EA073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C874-704D-4C48-9570-1B5A411E0268}" type="datetime1">
              <a:rPr lang="en-US" smtClean="0"/>
              <a:t>10/7/24</a:t>
            </a:fld>
            <a:endParaRPr lang="en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9C8A2-BB16-7D0D-4DC7-290060E0A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Dra. Cristiane Alkmin J. Schmidt</a:t>
            </a:r>
            <a:endParaRPr lang="en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36AC1-3053-FBED-F2E5-37D7A1C39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4EB4-DFB1-734D-A20F-7EC2F9840601}" type="slidenum">
              <a:rPr lang="en-BR" smtClean="0"/>
              <a:t>28</a:t>
            </a:fld>
            <a:endParaRPr lang="en-B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64CD34-2E53-6A50-C0FE-7EB86891B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9" y="86498"/>
            <a:ext cx="11907795" cy="669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64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FB6917-79D9-8AEF-0058-37F2F8903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C874-704D-4C48-9570-1B5A411E0268}" type="datetime1">
              <a:rPr lang="en-US" smtClean="0"/>
              <a:t>10/8/24</a:t>
            </a:fld>
            <a:endParaRPr lang="en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7AC589-E99D-C773-1E56-D4B3FAA1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Dra. Cristiane Alkmin J. Schmidt</a:t>
            </a:r>
            <a:endParaRPr lang="en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8AFB1-EBEC-1883-ACDB-361CB8460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4EB4-DFB1-734D-A20F-7EC2F9840601}" type="slidenum">
              <a:rPr lang="en-BR" smtClean="0"/>
              <a:t>3</a:t>
            </a:fld>
            <a:endParaRPr lang="en-B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B730B0-A3C9-8CA3-C46E-7B797675FDF4}"/>
              </a:ext>
            </a:extLst>
          </p:cNvPr>
          <p:cNvSpPr txBox="1"/>
          <p:nvPr/>
        </p:nvSpPr>
        <p:spPr>
          <a:xfrm>
            <a:off x="0" y="37671"/>
            <a:ext cx="6346856" cy="104972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Brasil</a:t>
            </a:r>
            <a:r>
              <a:rPr lang="en-US" sz="28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na</a:t>
            </a:r>
            <a:r>
              <a:rPr lang="en-US" sz="28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Transição</a:t>
            </a:r>
            <a:r>
              <a:rPr lang="en-US" sz="28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Energética</a:t>
            </a:r>
            <a:endParaRPr lang="en-US" sz="2800" b="1" kern="1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408BA9-022F-4C50-5378-8DC2956E6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57" y="1283629"/>
            <a:ext cx="3873560" cy="29051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09EF16-6241-7510-91EB-87B908ABE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007" y="3960915"/>
            <a:ext cx="5019200" cy="27605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82D4E3-BB6D-1EF4-F99E-D5D98F4FB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56" y="321733"/>
            <a:ext cx="5639772" cy="63997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403853-628B-EA97-47F1-ED628B186C1A}"/>
              </a:ext>
            </a:extLst>
          </p:cNvPr>
          <p:cNvSpPr txBox="1"/>
          <p:nvPr/>
        </p:nvSpPr>
        <p:spPr>
          <a:xfrm>
            <a:off x="9239221" y="37671"/>
            <a:ext cx="2910462" cy="151928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kern="1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Dia</a:t>
            </a:r>
            <a:r>
              <a:rPr lang="en-US" sz="25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08/10/24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kern="1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Sancionada</a:t>
            </a:r>
            <a:r>
              <a:rPr lang="en-US" sz="25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 Lei </a:t>
            </a:r>
            <a:r>
              <a:rPr lang="en-US" sz="2500" b="1" kern="1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Combustível</a:t>
            </a:r>
            <a:r>
              <a:rPr lang="en-US" sz="25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do </a:t>
            </a:r>
            <a:r>
              <a:rPr lang="en-US" sz="2500" b="1" kern="1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Futuro</a:t>
            </a:r>
            <a:endParaRPr lang="en-US" sz="2500" b="1" kern="1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5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heart shaped rock with smoke&#10;&#10;Description automatically generated">
            <a:extLst>
              <a:ext uri="{FF2B5EF4-FFF2-40B4-BE49-F238E27FC236}">
                <a16:creationId xmlns:a16="http://schemas.microsoft.com/office/drawing/2014/main" id="{AFE3C347-56BA-FFFC-5A3D-F1197EFB5F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825" r="3717" b="1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5" name="Picture 4" descr="A person pouring water into a glass&#10;&#10;Description automatically generated">
            <a:extLst>
              <a:ext uri="{FF2B5EF4-FFF2-40B4-BE49-F238E27FC236}">
                <a16:creationId xmlns:a16="http://schemas.microsoft.com/office/drawing/2014/main" id="{EF449A70-DBE9-5C2F-0956-646EA0B848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33" r="21973" b="-2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</p:spPr>
      </p:pic>
      <p:pic>
        <p:nvPicPr>
          <p:cNvPr id="2" name="Picture 1" descr="A fire in a fireplace&#10;&#10;Description automatically generated">
            <a:extLst>
              <a:ext uri="{FF2B5EF4-FFF2-40B4-BE49-F238E27FC236}">
                <a16:creationId xmlns:a16="http://schemas.microsoft.com/office/drawing/2014/main" id="{ADABBC8E-9F93-BD78-2CF5-B65FAD5DDE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12" r="-3" b="-3"/>
          <a:stretch/>
        </p:blipFill>
        <p:spPr>
          <a:xfrm>
            <a:off x="8174566" y="1837"/>
            <a:ext cx="4003039" cy="3383270"/>
          </a:xfrm>
          <a:prstGeom prst="rect">
            <a:avLst/>
          </a:prstGeom>
        </p:spPr>
      </p:pic>
      <p:pic>
        <p:nvPicPr>
          <p:cNvPr id="6" name="Picture 5" descr="A person putting a wood stick into an oven&#10;&#10;Description automatically generated">
            <a:extLst>
              <a:ext uri="{FF2B5EF4-FFF2-40B4-BE49-F238E27FC236}">
                <a16:creationId xmlns:a16="http://schemas.microsoft.com/office/drawing/2014/main" id="{2AC741E1-3B8B-9928-500A-BAADCC357B0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5549" r="-1" b="21038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3" name="Picture 2" descr="A close up of an eye&#10;&#10;Description automatically generated">
            <a:extLst>
              <a:ext uri="{FF2B5EF4-FFF2-40B4-BE49-F238E27FC236}">
                <a16:creationId xmlns:a16="http://schemas.microsoft.com/office/drawing/2014/main" id="{C36D148E-7D66-DA7F-D14D-D1DBA481C4B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003" r="21558" b="2"/>
          <a:stretch/>
        </p:blipFill>
        <p:spPr>
          <a:xfrm>
            <a:off x="4081220" y="3474720"/>
            <a:ext cx="4014047" cy="3383280"/>
          </a:xfrm>
          <a:prstGeom prst="rect">
            <a:avLst/>
          </a:prstGeom>
        </p:spPr>
      </p:pic>
      <p:pic>
        <p:nvPicPr>
          <p:cNvPr id="4" name="Picture 3" descr="A group of young girls standing in front of a fire&#10;&#10;Description automatically generated">
            <a:extLst>
              <a:ext uri="{FF2B5EF4-FFF2-40B4-BE49-F238E27FC236}">
                <a16:creationId xmlns:a16="http://schemas.microsoft.com/office/drawing/2014/main" id="{B018117E-E1E1-89D2-35DA-741A0B83120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1053" r="596" b="-3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A42559-714C-5A7E-4628-08CF369B858F}"/>
              </a:ext>
            </a:extLst>
          </p:cNvPr>
          <p:cNvSpPr txBox="1"/>
          <p:nvPr/>
        </p:nvSpPr>
        <p:spPr>
          <a:xfrm>
            <a:off x="1107439" y="3005972"/>
            <a:ext cx="10109201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20 % dos lares no Brasil usam </a:t>
            </a:r>
            <a:r>
              <a:rPr lang="en-BR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lenha e carvão</a:t>
            </a:r>
            <a:r>
              <a:rPr lang="en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coção, </a:t>
            </a:r>
          </a:p>
          <a:p>
            <a:pPr algn="ctr"/>
            <a:r>
              <a:rPr lang="en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poluem mais do que o GN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F7307C-E0A3-BAF4-E057-0D4CB7361E4D}"/>
              </a:ext>
            </a:extLst>
          </p:cNvPr>
          <p:cNvSpPr txBox="1"/>
          <p:nvPr/>
        </p:nvSpPr>
        <p:spPr>
          <a:xfrm>
            <a:off x="3291289" y="1967792"/>
            <a:ext cx="5609421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POLUIÇÃO</a:t>
            </a:r>
          </a:p>
          <a:p>
            <a:pPr algn="ctr"/>
            <a:r>
              <a:rPr lang="en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POBREZA ENERGÉTICA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2608EB6-AADF-A5BD-F5E4-D484057A4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F9C0-F24C-1447-A31A-50EBE5B5DC30}" type="datetime1">
              <a:rPr lang="en-US" smtClean="0"/>
              <a:t>10/7/24</a:t>
            </a:fld>
            <a:endParaRPr lang="en-BR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8531D7C-3A0D-1AFE-4325-C3F92AC07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4EB4-DFB1-734D-A20F-7EC2F9840601}" type="slidenum">
              <a:rPr lang="en-BR" smtClean="0"/>
              <a:t>4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895012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FFE353A-0060-C741-7322-C1BB9978FB62}"/>
              </a:ext>
            </a:extLst>
          </p:cNvPr>
          <p:cNvSpPr txBox="1"/>
          <p:nvPr/>
        </p:nvSpPr>
        <p:spPr>
          <a:xfrm>
            <a:off x="8017254" y="136525"/>
            <a:ext cx="3765359" cy="204652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POLUIÇÃO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ÔNIBUS (</a:t>
            </a:r>
            <a:r>
              <a:rPr lang="en-US" sz="25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cidades</a:t>
            </a:r>
            <a:r>
              <a:rPr lang="en-US" sz="25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),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CAMINHÃO (</a:t>
            </a:r>
            <a:r>
              <a:rPr lang="en-US" sz="25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rodovias</a:t>
            </a:r>
            <a:r>
              <a:rPr lang="en-US" sz="25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e TRATORES (campo)</a:t>
            </a:r>
          </a:p>
        </p:txBody>
      </p:sp>
      <p:pic>
        <p:nvPicPr>
          <p:cNvPr id="4098" name="Picture 2" descr="Trator despejando lixo em aterro com nuvens de poeira e fumaça | imagem  Premium gerada com IA">
            <a:extLst>
              <a:ext uri="{FF2B5EF4-FFF2-40B4-BE49-F238E27FC236}">
                <a16:creationId xmlns:a16="http://schemas.microsoft.com/office/drawing/2014/main" id="{7A790B02-0FE1-3FB0-8BEE-FE5C63F05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1" r="-3" b="-3"/>
          <a:stretch/>
        </p:blipFill>
        <p:spPr bwMode="auto">
          <a:xfrm>
            <a:off x="1" y="-1"/>
            <a:ext cx="3719750" cy="222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lose-up of a truck&#10;&#10;Description automatically generated">
            <a:extLst>
              <a:ext uri="{FF2B5EF4-FFF2-40B4-BE49-F238E27FC236}">
                <a16:creationId xmlns:a16="http://schemas.microsoft.com/office/drawing/2014/main" id="{5396041C-3A46-E330-6B82-689E1F96C4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" b="2213"/>
          <a:stretch/>
        </p:blipFill>
        <p:spPr>
          <a:xfrm>
            <a:off x="3811189" y="-16426"/>
            <a:ext cx="3719752" cy="2267032"/>
          </a:xfrm>
          <a:prstGeom prst="rect">
            <a:avLst/>
          </a:prstGeom>
        </p:spPr>
      </p:pic>
      <p:pic>
        <p:nvPicPr>
          <p:cNvPr id="5" name="Picture 4" descr="A black smoke coming out of a bus&#10;&#10;Description automatically generated">
            <a:extLst>
              <a:ext uri="{FF2B5EF4-FFF2-40B4-BE49-F238E27FC236}">
                <a16:creationId xmlns:a16="http://schemas.microsoft.com/office/drawing/2014/main" id="{A6B8A77B-572A-9DDB-5EBA-BC61F47DE7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702" r="-3" b="-3"/>
          <a:stretch/>
        </p:blipFill>
        <p:spPr>
          <a:xfrm>
            <a:off x="20" y="2316480"/>
            <a:ext cx="3719729" cy="2208616"/>
          </a:xfrm>
          <a:prstGeom prst="rect">
            <a:avLst/>
          </a:prstGeom>
        </p:spPr>
      </p:pic>
      <p:pic>
        <p:nvPicPr>
          <p:cNvPr id="12" name="Picture 11" descr="A city with many tall buildings&#10;&#10;Description automatically generated">
            <a:extLst>
              <a:ext uri="{FF2B5EF4-FFF2-40B4-BE49-F238E27FC236}">
                <a16:creationId xmlns:a16="http://schemas.microsoft.com/office/drawing/2014/main" id="{22D0A64B-59D4-B2CE-351F-71E240BF5C5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-3" b="10772"/>
          <a:stretch/>
        </p:blipFill>
        <p:spPr>
          <a:xfrm>
            <a:off x="3811189" y="2316480"/>
            <a:ext cx="3719748" cy="2208617"/>
          </a:xfrm>
          <a:prstGeom prst="rect">
            <a:avLst/>
          </a:prstGeom>
        </p:spPr>
      </p:pic>
      <p:pic>
        <p:nvPicPr>
          <p:cNvPr id="10" name="Picture 9" descr="A circular image of a city&#10;&#10;Description automatically generated">
            <a:extLst>
              <a:ext uri="{FF2B5EF4-FFF2-40B4-BE49-F238E27FC236}">
                <a16:creationId xmlns:a16="http://schemas.microsoft.com/office/drawing/2014/main" id="{1009940E-3E87-ACE7-34AF-471D08CBE83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5294" r="-1" b="4447"/>
          <a:stretch/>
        </p:blipFill>
        <p:spPr>
          <a:xfrm>
            <a:off x="1" y="4616536"/>
            <a:ext cx="3719748" cy="2241464"/>
          </a:xfrm>
          <a:prstGeom prst="rect">
            <a:avLst/>
          </a:prstGeom>
        </p:spPr>
      </p:pic>
      <p:pic>
        <p:nvPicPr>
          <p:cNvPr id="8" name="Picture 7" descr="A close-up of a truck on the road&#10;&#10;Description automatically generated">
            <a:extLst>
              <a:ext uri="{FF2B5EF4-FFF2-40B4-BE49-F238E27FC236}">
                <a16:creationId xmlns:a16="http://schemas.microsoft.com/office/drawing/2014/main" id="{7E4EE7FB-32F6-0030-BE01-71897816A2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-3" b="9076"/>
          <a:stretch/>
        </p:blipFill>
        <p:spPr>
          <a:xfrm>
            <a:off x="3811189" y="4607394"/>
            <a:ext cx="3719752" cy="22506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0DB38D-B1F8-8B7E-24C8-BD3179C2FEA2}"/>
              </a:ext>
            </a:extLst>
          </p:cNvPr>
          <p:cNvSpPr txBox="1"/>
          <p:nvPr/>
        </p:nvSpPr>
        <p:spPr>
          <a:xfrm>
            <a:off x="8017253" y="2274491"/>
            <a:ext cx="3765359" cy="3902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t-P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70% de toda a frota brasileira é movida à: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pt-PT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t-PT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Diesel e Gasolina</a:t>
            </a:r>
            <a:r>
              <a:rPr lang="pt-P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pt-P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t-P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poluem mais do que o GN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3EBFA0-F90F-A8C9-215C-32A9A4AF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254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E68C874-704D-4C48-9570-1B5A411E0268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10/7/24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2223ED-212F-3A0A-E001-E6F12C88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1236" y="6356350"/>
            <a:ext cx="307757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Dra. Cristiane Alkmin J. Schmidt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EA438-CBAD-3D6C-8618-344DC4CDA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544" y="6356350"/>
            <a:ext cx="57206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5394EB4-DFB1-734D-A20F-7EC2F9840601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42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A26C624C-963C-4795-B05B-6565DB5AB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moke stacks of smoke coming out of a factory&#10;&#10;Description automatically generated">
            <a:extLst>
              <a:ext uri="{FF2B5EF4-FFF2-40B4-BE49-F238E27FC236}">
                <a16:creationId xmlns:a16="http://schemas.microsoft.com/office/drawing/2014/main" id="{F60C8F95-03D1-0887-9D13-BE7E4BF2C5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42" r="20440" b="-2"/>
          <a:stretch/>
        </p:blipFill>
        <p:spPr>
          <a:xfrm>
            <a:off x="20" y="10"/>
            <a:ext cx="3728839" cy="4197358"/>
          </a:xfrm>
          <a:prstGeom prst="rect">
            <a:avLst/>
          </a:prstGeom>
        </p:spPr>
      </p:pic>
      <p:pic>
        <p:nvPicPr>
          <p:cNvPr id="2054" name="Picture 6" descr="A Crescente Poluição Industrial: Um Olhar Sobre Estatísticas e Realidades">
            <a:extLst>
              <a:ext uri="{FF2B5EF4-FFF2-40B4-BE49-F238E27FC236}">
                <a16:creationId xmlns:a16="http://schemas.microsoft.com/office/drawing/2014/main" id="{FC9E0876-5EC3-BDBF-8D37-D0916F58A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62"/>
          <a:stretch/>
        </p:blipFill>
        <p:spPr bwMode="auto">
          <a:xfrm>
            <a:off x="3847755" y="5"/>
            <a:ext cx="3686887" cy="4197368"/>
          </a:xfrm>
          <a:custGeom>
            <a:avLst/>
            <a:gdLst/>
            <a:ahLst/>
            <a:cxnLst/>
            <a:rect l="l" t="t" r="r" b="b"/>
            <a:pathLst>
              <a:path w="3686887" h="4197368">
                <a:moveTo>
                  <a:pt x="0" y="0"/>
                </a:moveTo>
                <a:lnTo>
                  <a:pt x="3686887" y="0"/>
                </a:lnTo>
                <a:lnTo>
                  <a:pt x="3686887" y="3832811"/>
                </a:lnTo>
                <a:lnTo>
                  <a:pt x="3497100" y="3826712"/>
                </a:lnTo>
                <a:cubicBezTo>
                  <a:pt x="3497100" y="3826712"/>
                  <a:pt x="3493758" y="3826712"/>
                  <a:pt x="3493758" y="3826712"/>
                </a:cubicBezTo>
                <a:cubicBezTo>
                  <a:pt x="3426914" y="3823370"/>
                  <a:pt x="3363416" y="3823370"/>
                  <a:pt x="3296571" y="3820027"/>
                </a:cubicBezTo>
                <a:cubicBezTo>
                  <a:pt x="3065966" y="3820027"/>
                  <a:pt x="2835360" y="3820027"/>
                  <a:pt x="2608095" y="3820027"/>
                </a:cubicBezTo>
                <a:cubicBezTo>
                  <a:pt x="2384173" y="3910265"/>
                  <a:pt x="2140198" y="3833396"/>
                  <a:pt x="1919619" y="3903581"/>
                </a:cubicBezTo>
                <a:cubicBezTo>
                  <a:pt x="1685670" y="3900239"/>
                  <a:pt x="1465092" y="3970423"/>
                  <a:pt x="1234485" y="4000503"/>
                </a:cubicBezTo>
                <a:cubicBezTo>
                  <a:pt x="1060693" y="4013871"/>
                  <a:pt x="883561" y="3997160"/>
                  <a:pt x="723139" y="4067345"/>
                </a:cubicBezTo>
                <a:cubicBezTo>
                  <a:pt x="661310" y="4095753"/>
                  <a:pt x="606165" y="4128339"/>
                  <a:pt x="583188" y="4172622"/>
                </a:cubicBezTo>
                <a:lnTo>
                  <a:pt x="575662" y="4197368"/>
                </a:lnTo>
                <a:lnTo>
                  <a:pt x="0" y="419736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Moda NÃO É a Segunda Indústria Que Mais Polui o Meio Ambiente • modefica">
            <a:extLst>
              <a:ext uri="{FF2B5EF4-FFF2-40B4-BE49-F238E27FC236}">
                <a16:creationId xmlns:a16="http://schemas.microsoft.com/office/drawing/2014/main" id="{87C38F98-E6C8-9E4A-F43B-3407FDDF2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5" r="11649"/>
          <a:stretch/>
        </p:blipFill>
        <p:spPr bwMode="auto">
          <a:xfrm>
            <a:off x="7653541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oluição industrial: consequências para a segurança hídrica">
            <a:extLst>
              <a:ext uri="{FF2B5EF4-FFF2-40B4-BE49-F238E27FC236}">
                <a16:creationId xmlns:a16="http://schemas.microsoft.com/office/drawing/2014/main" id="{306EDF8F-747D-4ED8-2FD9-B0FBC3B7D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3" r="-2" b="16063"/>
          <a:stretch/>
        </p:blipFill>
        <p:spPr bwMode="auto">
          <a:xfrm>
            <a:off x="20" y="4297691"/>
            <a:ext cx="6836830" cy="2560309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CB10E4-7383-5969-14C3-1287FFFB4E5A}"/>
              </a:ext>
            </a:extLst>
          </p:cNvPr>
          <p:cNvSpPr txBox="1"/>
          <p:nvPr/>
        </p:nvSpPr>
        <p:spPr>
          <a:xfrm>
            <a:off x="6343650" y="4181474"/>
            <a:ext cx="5505814" cy="147133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POLUIÇÃO INDUSTRIAL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93299A-DF5F-EB39-6409-B2AC4463A460}"/>
              </a:ext>
            </a:extLst>
          </p:cNvPr>
          <p:cNvSpPr txBox="1"/>
          <p:nvPr/>
        </p:nvSpPr>
        <p:spPr>
          <a:xfrm>
            <a:off x="6343650" y="5709565"/>
            <a:ext cx="5505813" cy="10119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t-PT" sz="28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Diesel, carvão e óleo combustível</a:t>
            </a:r>
            <a:r>
              <a:rPr lang="pt-PT" sz="2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t-PT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poluem mais do que o GN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646AA3-B8C5-0049-0197-9D6117EB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E68C874-704D-4C48-9570-1B5A411E0268}" type="datetime1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10/7/24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70220-0F01-05EB-A760-7A1C89C91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3110" y="6356350"/>
            <a:ext cx="91069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5394EB4-DFB1-734D-A20F-7EC2F9840601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0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83DF26-E393-8105-3E6B-25796DF0A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C874-704D-4C48-9570-1B5A411E0268}" type="datetime1">
              <a:rPr lang="en-US" smtClean="0"/>
              <a:t>10/7/24</a:t>
            </a:fld>
            <a:endParaRPr lang="en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5605D-AC05-BD84-4FBC-76DFB5543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4EB4-DFB1-734D-A20F-7EC2F9840601}" type="slidenum">
              <a:rPr lang="en-BR" smtClean="0"/>
              <a:t>7</a:t>
            </a:fld>
            <a:endParaRPr lang="en-B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A788C4-1ADC-D478-C89F-545891F8521B}"/>
              </a:ext>
            </a:extLst>
          </p:cNvPr>
          <p:cNvSpPr txBox="1"/>
          <p:nvPr/>
        </p:nvSpPr>
        <p:spPr>
          <a:xfrm>
            <a:off x="6631681" y="4541896"/>
            <a:ext cx="5560319" cy="23021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t-BR" sz="28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Diesel, carvão e óleo combustível</a:t>
            </a:r>
            <a:r>
              <a:rPr lang="pt-BR" sz="2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t-BR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poluem mais do que o GN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t-BR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 lembrar que as energias solar e eólica são intermitentes</a:t>
            </a:r>
          </a:p>
        </p:txBody>
      </p:sp>
      <p:pic>
        <p:nvPicPr>
          <p:cNvPr id="3076" name="Picture 4" descr="Bancada do carvão renasce no Congresso com apoio da gestão Bolsonaro">
            <a:extLst>
              <a:ext uri="{FF2B5EF4-FFF2-40B4-BE49-F238E27FC236}">
                <a16:creationId xmlns:a16="http://schemas.microsoft.com/office/drawing/2014/main" id="{B3F3CBA1-FFFA-ECD1-7371-ABF30B475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973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lemanha define cronograma para abandonar energia a carvão">
            <a:extLst>
              <a:ext uri="{FF2B5EF4-FFF2-40B4-BE49-F238E27FC236}">
                <a16:creationId xmlns:a16="http://schemas.microsoft.com/office/drawing/2014/main" id="{8B6F461F-A19B-917C-FC78-3B5BFBEB8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44" y="41038"/>
            <a:ext cx="43180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Usina de carvão prevista em leilão pode causar falta de água em Candiota  (RS) - Portal Neo Mondo">
            <a:extLst>
              <a:ext uri="{FF2B5EF4-FFF2-40B4-BE49-F238E27FC236}">
                <a16:creationId xmlns:a16="http://schemas.microsoft.com/office/drawing/2014/main" id="{A4A889DD-E002-25D3-ABCC-7B3EE69E0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122" y="271402"/>
            <a:ext cx="4318000" cy="287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érmicas a carvão no Sul lideraram emissões do setor elétrico em 2022,  mostra inventário do IEMA">
            <a:extLst>
              <a:ext uri="{FF2B5EF4-FFF2-40B4-BE49-F238E27FC236}">
                <a16:creationId xmlns:a16="http://schemas.microsoft.com/office/drawing/2014/main" id="{67355375-C1A0-F514-739C-4B66712D0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860" y="1648581"/>
            <a:ext cx="382270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uropa volta a usar termoelétricas e carvão mineral">
            <a:extLst>
              <a:ext uri="{FF2B5EF4-FFF2-40B4-BE49-F238E27FC236}">
                <a16:creationId xmlns:a16="http://schemas.microsoft.com/office/drawing/2014/main" id="{08B97693-96F1-0874-18C5-2C4D5110A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9" y="1909040"/>
            <a:ext cx="4614905" cy="307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s 10 maiores centrais térmicas a carvão do mundo">
            <a:extLst>
              <a:ext uri="{FF2B5EF4-FFF2-40B4-BE49-F238E27FC236}">
                <a16:creationId xmlns:a16="http://schemas.microsoft.com/office/drawing/2014/main" id="{A97836D3-DF4F-59EB-7F43-A811CC8E2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20" y="4511416"/>
            <a:ext cx="4540894" cy="230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F0E4E2-ABB2-0D02-9840-000FFB1D1202}"/>
              </a:ext>
            </a:extLst>
          </p:cNvPr>
          <p:cNvSpPr txBox="1"/>
          <p:nvPr/>
        </p:nvSpPr>
        <p:spPr>
          <a:xfrm>
            <a:off x="4603630" y="3048618"/>
            <a:ext cx="5505814" cy="147133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POLUIÇÃO </a:t>
            </a:r>
            <a:r>
              <a:rPr lang="en-US" sz="4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DAS TERMOELÉTRICAS</a:t>
            </a:r>
            <a:endPara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299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F0C1F-CDCB-3772-B55B-D21DA2FB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405"/>
            <a:ext cx="10515600" cy="1446847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r>
              <a:rPr lang="en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Brasil quer </a:t>
            </a:r>
            <a:r>
              <a:rPr lang="en-B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diminuir</a:t>
            </a:r>
            <a:r>
              <a:rPr lang="en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emissões de GEE nos centros urbanos, nas rodovias, nas indústrias, nas UTEs e nos lares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BC129D-E7B4-18F3-0D63-D1038BD3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39B9-9146-EE4B-A5AC-63C61024ADD2}" type="datetime1">
              <a:rPr lang="en-US" smtClean="0"/>
              <a:t>10/7/24</a:t>
            </a:fld>
            <a:endParaRPr lang="en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5FB4F-1B11-522E-7243-0A279141E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Dra. Cristiane Alkmin J. Schmidt</a:t>
            </a:r>
            <a:endParaRPr lang="en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F7A672-3BA6-3389-2132-AFA3B4290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4EB4-DFB1-734D-A20F-7EC2F9840601}" type="slidenum">
              <a:rPr lang="en-BR" smtClean="0"/>
              <a:t>8</a:t>
            </a:fld>
            <a:endParaRPr lang="en-BR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D076CE-1E06-85E1-C561-CCE927914527}"/>
              </a:ext>
            </a:extLst>
          </p:cNvPr>
          <p:cNvSpPr txBox="1">
            <a:spLocks/>
          </p:cNvSpPr>
          <p:nvPr/>
        </p:nvSpPr>
        <p:spPr>
          <a:xfrm>
            <a:off x="838200" y="3188685"/>
            <a:ext cx="10515600" cy="2123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BR" sz="6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Gás Natural tem um papel fundamental </a:t>
            </a:r>
            <a:endParaRPr lang="en-BR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1699F44-A553-179F-C365-526361B33698}"/>
              </a:ext>
            </a:extLst>
          </p:cNvPr>
          <p:cNvSpPr txBox="1">
            <a:spLocks/>
          </p:cNvSpPr>
          <p:nvPr/>
        </p:nvSpPr>
        <p:spPr>
          <a:xfrm>
            <a:off x="838200" y="1617545"/>
            <a:ext cx="10515600" cy="14468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transição Energética tem que ter uma solução holística para os problemas específicos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E38987-8F95-217E-96E2-F4C74EC0BF5F}"/>
              </a:ext>
            </a:extLst>
          </p:cNvPr>
          <p:cNvSpPr txBox="1">
            <a:spLocks/>
          </p:cNvSpPr>
          <p:nvPr/>
        </p:nvSpPr>
        <p:spPr>
          <a:xfrm>
            <a:off x="0" y="5274628"/>
            <a:ext cx="12192000" cy="144684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preciso combater a </a:t>
            </a:r>
            <a:r>
              <a:rPr lang="en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pobreza energética</a:t>
            </a:r>
          </a:p>
          <a:p>
            <a:pPr algn="ctr"/>
            <a:r>
              <a:rPr lang="en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preciso combater o uso de carvão, diesel, etc.</a:t>
            </a:r>
            <a:endParaRPr lang="en-B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52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0CD5EA-FDB2-A1C3-A50D-7C522E65A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3" y="39744"/>
            <a:ext cx="4530887" cy="11465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F1122C-2C23-2B6C-0751-3B9EC88EB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4" y="2661079"/>
            <a:ext cx="3383755" cy="37655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6E9688-CD50-4826-268A-5E32EFD8A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18" y="1094691"/>
            <a:ext cx="1676400" cy="1320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3AA7EC9-FE88-3DD8-B09D-2D03283E696A}"/>
              </a:ext>
            </a:extLst>
          </p:cNvPr>
          <p:cNvSpPr/>
          <p:nvPr/>
        </p:nvSpPr>
        <p:spPr>
          <a:xfrm>
            <a:off x="0" y="63500"/>
            <a:ext cx="4667250" cy="24130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578768-0EC9-DD9F-3C98-BF64E54198E8}"/>
              </a:ext>
            </a:extLst>
          </p:cNvPr>
          <p:cNvCxnSpPr/>
          <p:nvPr/>
        </p:nvCxnSpPr>
        <p:spPr>
          <a:xfrm>
            <a:off x="436880" y="2153920"/>
            <a:ext cx="143256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CFE5546-0D97-2D30-ADBB-FA4163DF07A1}"/>
              </a:ext>
            </a:extLst>
          </p:cNvPr>
          <p:cNvCxnSpPr>
            <a:cxnSpLocks/>
          </p:cNvCxnSpPr>
          <p:nvPr/>
        </p:nvCxnSpPr>
        <p:spPr>
          <a:xfrm>
            <a:off x="426720" y="2380203"/>
            <a:ext cx="1016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478DDF4C-0959-6071-BE24-306BCB825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17" y="4043738"/>
            <a:ext cx="2944087" cy="477105"/>
          </a:xfrm>
          <a:prstGeom prst="rect">
            <a:avLst/>
          </a:prstGeom>
        </p:spPr>
      </p:pic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1A2F5766-F244-183F-6D9B-927847823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4EB4-DFB1-734D-A20F-7EC2F9840601}" type="slidenum">
              <a:rPr lang="en-BR" smtClean="0"/>
              <a:t>9</a:t>
            </a:fld>
            <a:endParaRPr lang="en-BR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9782796-0B83-7790-E7F6-328CA35486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9315" y="160223"/>
            <a:ext cx="5038374" cy="28214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1F1EAA4-4017-5E1C-DDA0-97AD72DE92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9798" y="3157218"/>
            <a:ext cx="5038374" cy="334665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ABD773F-E053-0F66-E555-B7C385A9DDC8}"/>
              </a:ext>
            </a:extLst>
          </p:cNvPr>
          <p:cNvSpPr txBox="1"/>
          <p:nvPr/>
        </p:nvSpPr>
        <p:spPr>
          <a:xfrm>
            <a:off x="7079315" y="3161214"/>
            <a:ext cx="501885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Menos </a:t>
            </a:r>
            <a:r>
              <a:rPr lang="en-BR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diesel</a:t>
            </a:r>
            <a:r>
              <a:rPr lang="en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mais GN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nibus com GNV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37DF194D-BDDB-B8A9-5422-D048E305E0D2}"/>
              </a:ext>
            </a:extLst>
          </p:cNvPr>
          <p:cNvSpPr txBox="1">
            <a:spLocks/>
          </p:cNvSpPr>
          <p:nvPr/>
        </p:nvSpPr>
        <p:spPr>
          <a:xfrm>
            <a:off x="3864837" y="6157209"/>
            <a:ext cx="8210981" cy="661035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Brasil precisa se descarbonizar já!!</a:t>
            </a:r>
          </a:p>
        </p:txBody>
      </p:sp>
      <p:pic>
        <p:nvPicPr>
          <p:cNvPr id="1028" name="Picture 4" descr="Notícias Estudo sobre o Aproveitamento do Gás Natural do Pré Sal.">
            <a:extLst>
              <a:ext uri="{FF2B5EF4-FFF2-40B4-BE49-F238E27FC236}">
                <a16:creationId xmlns:a16="http://schemas.microsoft.com/office/drawing/2014/main" id="{3134C837-C308-6ECA-DB1C-01C83C8DB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72" y="2476500"/>
            <a:ext cx="3317225" cy="319015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tícias EPE e MME disponibilizam Mapa Estratégico para desenvolvimento do  mercado de veículos médios e pesados movidos a gás natural e biometano">
            <a:extLst>
              <a:ext uri="{FF2B5EF4-FFF2-40B4-BE49-F238E27FC236}">
                <a16:creationId xmlns:a16="http://schemas.microsoft.com/office/drawing/2014/main" id="{75B393CD-552E-2BF2-33F1-77071A75A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559" y="129145"/>
            <a:ext cx="2857500" cy="28575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ás Natural em Veículos Pesados em um Contexto de Transição Energética">
            <a:extLst>
              <a:ext uri="{FF2B5EF4-FFF2-40B4-BE49-F238E27FC236}">
                <a16:creationId xmlns:a16="http://schemas.microsoft.com/office/drawing/2014/main" id="{0A214CC3-295B-6AFB-C731-929CFC7AC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8" y="4630354"/>
            <a:ext cx="3842482" cy="21517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FB503E1-74A2-52F7-648C-8135A8D8DB0C}"/>
              </a:ext>
            </a:extLst>
          </p:cNvPr>
          <p:cNvSpPr txBox="1"/>
          <p:nvPr/>
        </p:nvSpPr>
        <p:spPr>
          <a:xfrm>
            <a:off x="2153115" y="1104223"/>
            <a:ext cx="2202446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P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  <a:endParaRPr lang="pt-PT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Seguindo a tendência mundial: </a:t>
            </a:r>
            <a:r>
              <a:rPr lang="pt-PT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importação de GNL para os corredores sustentáveis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09D25CC-4FAE-E2F0-80FA-F1F2964072F1}"/>
              </a:ext>
            </a:extLst>
          </p:cNvPr>
          <p:cNvSpPr txBox="1">
            <a:spLocks/>
          </p:cNvSpPr>
          <p:nvPr/>
        </p:nvSpPr>
        <p:spPr>
          <a:xfrm>
            <a:off x="3877197" y="5517365"/>
            <a:ext cx="8210980" cy="661035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Importamos 25% do diesel consumido!!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2E3EA3-7984-4CBB-D447-09A10210DD97}"/>
              </a:ext>
            </a:extLst>
          </p:cNvPr>
          <p:cNvSpPr txBox="1"/>
          <p:nvPr/>
        </p:nvSpPr>
        <p:spPr>
          <a:xfrm>
            <a:off x="4937413" y="1361706"/>
            <a:ext cx="21844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GNV – autonomia de 1000 km a 1500 km</a:t>
            </a:r>
          </a:p>
        </p:txBody>
      </p:sp>
    </p:spTree>
    <p:extLst>
      <p:ext uri="{BB962C8B-B14F-4D97-AF65-F5344CB8AC3E}">
        <p14:creationId xmlns:p14="http://schemas.microsoft.com/office/powerpoint/2010/main" val="41288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0" grpId="0" animBg="1"/>
      <p:bldP spid="32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2936</TotalTime>
  <Words>2290</Words>
  <Application>Microsoft Macintosh PowerPoint</Application>
  <PresentationFormat>Widescreen</PresentationFormat>
  <Paragraphs>253</Paragraphs>
  <Slides>28</Slides>
  <Notes>0</Notes>
  <HiddenSlides>9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Helvetica</vt:lpstr>
      <vt:lpstr>Times New Roman</vt:lpstr>
      <vt:lpstr>Wingdings</vt:lpstr>
      <vt:lpstr>Office Theme</vt:lpstr>
      <vt:lpstr>Reforma Tributária do Consumo – PLP68/24 Imposto Seletivo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 Brasil quer diminuir as emissões de GEE nos centros urbanos, nas rodovias, nas indústrias, nas UTEs e nos lares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suma….</vt:lpstr>
      <vt:lpstr>Quais os 5 Princípios do  Sistema Tributário Nacional?</vt:lpstr>
      <vt:lpstr>O que diz a Constituição Federal (EC132/23) sobre o Imposto Seletivo?</vt:lpstr>
      <vt:lpstr>O que diz o PLP 68 sobre o Imposto Seletivo?</vt:lpstr>
      <vt:lpstr>Evidente contradição  TEÓRICA E PRÁTICA</vt:lpstr>
      <vt:lpstr>E mais… o que diz a LC194/2022?</vt:lpstr>
      <vt:lpstr>NCM BIOGÁS E BIOMETANO</vt:lpstr>
      <vt:lpstr>O que diz o PLP 68 sobre o Imposto Seletivo?</vt:lpstr>
      <vt:lpstr>Mais ainda….faz sentido impor o Imposto Seletivo no GN e subsidiar o GLP?</vt:lpstr>
      <vt:lpstr>Um último ponto… Críticas à forma de impor o IS</vt:lpstr>
      <vt:lpstr>DIGA NÃO AO IS AO GAS NATURAL!!! PECADO É IMPOR O “IMPOSTO DO PECADO”  SOBRE O GÁS NATURAL!!!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 Schmidt</dc:creator>
  <cp:lastModifiedBy>Cris Schmidt</cp:lastModifiedBy>
  <cp:revision>134</cp:revision>
  <dcterms:created xsi:type="dcterms:W3CDTF">2024-10-07T13:09:04Z</dcterms:created>
  <dcterms:modified xsi:type="dcterms:W3CDTF">2024-10-09T14:05:56Z</dcterms:modified>
</cp:coreProperties>
</file>