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3" r:id="rId7"/>
    <p:sldId id="262" r:id="rId8"/>
    <p:sldId id="266" r:id="rId9"/>
    <p:sldId id="272" r:id="rId10"/>
    <p:sldId id="268" r:id="rId11"/>
    <p:sldId id="270" r:id="rId12"/>
    <p:sldId id="271" r:id="rId13"/>
  </p:sldIdLst>
  <p:sldSz cx="12192000" cy="6858000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5" d="100"/>
          <a:sy n="95" d="100"/>
        </p:scale>
        <p:origin x="-1158" y="-4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0F658D-3E85-6A4C-9EA7-8BB0D37D1307}" type="datetimeFigureOut">
              <a:rPr lang="pt-BR"/>
              <a:pPr>
                <a:defRPr/>
              </a:pPr>
              <a:t>27/05/2015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525477-788C-BE40-AACC-BB77D994A3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1945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2FAB7-C07C-5B44-9FED-6492AC1EA083}" type="datetimeFigureOut">
              <a:rPr lang="pt-BR"/>
              <a:pPr>
                <a:defRPr/>
              </a:pPr>
              <a:t>27/05/2015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10788D-5C5D-4C44-8162-45A80D750DE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9728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89D2A2-E199-1B46-8DD8-01DD2BA6D37E}" type="datetimeFigureOut">
              <a:rPr lang="pt-BR"/>
              <a:pPr>
                <a:defRPr/>
              </a:pPr>
              <a:t>27/05/2015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EB908-378A-4644-BAF4-36B48E8743C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3558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7A98F-FB38-1246-AC80-3D5FD5C6A13B}" type="datetimeFigureOut">
              <a:rPr lang="pt-BR"/>
              <a:pPr>
                <a:defRPr/>
              </a:pPr>
              <a:t>27/05/2015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0C041-B97D-9F4C-A24B-B46C4ED6350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7048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E7FE75-F48D-A14F-A388-27A73E454B1C}" type="datetimeFigureOut">
              <a:rPr lang="pt-BR"/>
              <a:pPr>
                <a:defRPr/>
              </a:pPr>
              <a:t>27/05/2015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D2DC9-DAFC-E044-88AF-1088C1DDE60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934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488864-64C9-B54F-8203-9BC3AA79CDF6}" type="datetimeFigureOut">
              <a:rPr lang="pt-BR"/>
              <a:pPr>
                <a:defRPr/>
              </a:pPr>
              <a:t>27/05/2015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4C6323-7683-824E-96AD-65106263CEF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9109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E9B8C-5F02-204F-9F76-0D0175563CC5}" type="datetimeFigureOut">
              <a:rPr lang="pt-BR"/>
              <a:pPr>
                <a:defRPr/>
              </a:pPr>
              <a:t>27/05/2015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3E03D-0389-E147-A1C8-F2450963B3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4706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A8B32-DB59-684B-B94F-19191A9EF967}" type="datetimeFigureOut">
              <a:rPr lang="pt-BR"/>
              <a:pPr>
                <a:defRPr/>
              </a:pPr>
              <a:t>27/05/2015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67E50-5498-C54D-9641-F087CB6CD1C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1519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FAC5A-E783-674A-80C3-5FEB35F4341C}" type="datetimeFigureOut">
              <a:rPr lang="pt-BR"/>
              <a:pPr>
                <a:defRPr/>
              </a:pPr>
              <a:t>27/05/2015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250B55-C61C-BC48-94BA-B82B7E13B8A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6483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57FCCF-BF2C-344F-90F4-54DA89B2570F}" type="datetimeFigureOut">
              <a:rPr lang="pt-BR"/>
              <a:pPr>
                <a:defRPr/>
              </a:pPr>
              <a:t>27/05/2015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B8A42-D2CE-B240-AB66-A17A54565DB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4676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DFF7B7-37ED-F84F-9BA0-D30419503356}" type="datetimeFigureOut">
              <a:rPr lang="pt-BR"/>
              <a:pPr>
                <a:defRPr/>
              </a:pPr>
              <a:t>27/05/2015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A1438-BBA9-314D-B93D-78E4FA7A041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0161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título mestre</a:t>
            </a:r>
          </a:p>
        </p:txBody>
      </p:sp>
      <p:sp>
        <p:nvSpPr>
          <p:cNvPr id="4099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6935388-9CDD-8649-B8AD-3F5DC479050B}" type="datetimeFigureOut">
              <a:rPr lang="pt-BR"/>
              <a:pPr>
                <a:defRPr/>
              </a:pPr>
              <a:t>27/05/2015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8812A05-EEDD-724C-A121-880D9DEC233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charset="0"/>
          <a:cs typeface="ＭＳ Ｐゴシック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charset="0"/>
          <a:cs typeface="ＭＳ Ｐゴシック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charset="0"/>
          <a:cs typeface="ＭＳ Ｐゴシック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charset="0"/>
          <a:cs typeface="ＭＳ Ｐゴシック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charset="0"/>
          <a:cs typeface="ＭＳ Ｐゴシック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charset="0"/>
          <a:cs typeface="ＭＳ Ｐゴシック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charset="0"/>
          <a:cs typeface="ＭＳ Ｐゴシック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charset="0"/>
          <a:cs typeface="ＭＳ Ｐゴシック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12913" y="1257300"/>
            <a:ext cx="9144000" cy="16557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>
                <a:solidFill>
                  <a:srgbClr val="17375E"/>
                </a:solidFill>
                <a:ea typeface="+mj-ea"/>
                <a:cs typeface="+mj-cs"/>
              </a:rPr>
              <a:t>CNC-Sesc-Senac</a:t>
            </a:r>
            <a:br>
              <a:rPr lang="pt-BR" dirty="0" smtClean="0">
                <a:solidFill>
                  <a:srgbClr val="17375E"/>
                </a:solidFill>
                <a:ea typeface="+mj-ea"/>
                <a:cs typeface="+mj-cs"/>
              </a:rPr>
            </a:br>
            <a:r>
              <a:rPr lang="pt-BR" sz="4000" b="1" i="1" dirty="0" smtClean="0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Nosso compromisso é com o Brasil</a:t>
            </a:r>
            <a:endParaRPr lang="pt-BR" sz="4000" b="1" i="1" dirty="0">
              <a:solidFill>
                <a:srgbClr val="17375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45030" y="3489325"/>
            <a:ext cx="10611058" cy="1655763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t-BR" dirty="0" smtClean="0">
                <a:solidFill>
                  <a:srgbClr val="17375E"/>
                </a:solidFill>
                <a:ea typeface="+mn-ea"/>
                <a:cs typeface="+mn-cs"/>
              </a:rPr>
              <a:t>Audiência Pública sobre a Eficácia das Instituições do Sistema S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t-BR" dirty="0" smtClean="0">
                <a:solidFill>
                  <a:srgbClr val="17375E"/>
                </a:solidFill>
                <a:ea typeface="+mn-ea"/>
                <a:cs typeface="+mn-cs"/>
              </a:rPr>
              <a:t>Comissão de Meio Ambiente, Defesa do Consumidor e Fiscalização e Controle Senado Federal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t-BR" dirty="0" smtClean="0">
                <a:solidFill>
                  <a:srgbClr val="17375E"/>
                </a:solidFill>
                <a:ea typeface="+mn-ea"/>
                <a:cs typeface="+mn-cs"/>
              </a:rPr>
              <a:t>Brasília, 28 de maio de 2015</a:t>
            </a:r>
            <a:endParaRPr lang="pt-BR" dirty="0">
              <a:solidFill>
                <a:srgbClr val="17375E"/>
              </a:solidFill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t-BR" sz="3200" dirty="0" smtClean="0">
                <a:solidFill>
                  <a:srgbClr val="17375E"/>
                </a:solidFill>
              </a:rPr>
              <a:t>CNC-Sesc-Senac</a:t>
            </a:r>
            <a:br>
              <a:rPr lang="pt-BR" sz="3200" dirty="0" smtClean="0">
                <a:solidFill>
                  <a:srgbClr val="17375E"/>
                </a:solidFill>
              </a:rPr>
            </a:br>
            <a:r>
              <a:rPr lang="pt-BR" sz="3200" b="1" i="1" dirty="0" smtClean="0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Nosso compromisso é com o Brasil</a:t>
            </a:r>
            <a:endParaRPr lang="pt-BR" dirty="0">
              <a:solidFill>
                <a:srgbClr val="17375E"/>
              </a:solidFill>
            </a:endParaRPr>
          </a:p>
        </p:txBody>
      </p:sp>
      <p:sp>
        <p:nvSpPr>
          <p:cNvPr id="16386" name="CaixaDeTexto 2"/>
          <p:cNvSpPr txBox="1">
            <a:spLocks noChangeArrowheads="1"/>
          </p:cNvSpPr>
          <p:nvPr/>
        </p:nvSpPr>
        <p:spPr bwMode="auto">
          <a:xfrm>
            <a:off x="627447" y="1600253"/>
            <a:ext cx="1072635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/>
            <a:r>
              <a:rPr lang="pt-BR" sz="2400" b="1" dirty="0">
                <a:solidFill>
                  <a:srgbClr val="17375E"/>
                </a:solidFill>
              </a:rPr>
              <a:t>O foco na </a:t>
            </a:r>
            <a:r>
              <a:rPr lang="pt-BR" sz="2400" b="1" dirty="0" smtClean="0">
                <a:solidFill>
                  <a:srgbClr val="17375E"/>
                </a:solidFill>
              </a:rPr>
              <a:t>qualidade</a:t>
            </a:r>
            <a:endParaRPr lang="pt-BR" sz="2400" b="1" dirty="0">
              <a:solidFill>
                <a:srgbClr val="17375E"/>
              </a:solidFill>
            </a:endParaRPr>
          </a:p>
        </p:txBody>
      </p:sp>
      <p:sp>
        <p:nvSpPr>
          <p:cNvPr id="16387" name="Rectangle 1"/>
          <p:cNvSpPr>
            <a:spLocks noChangeArrowheads="1"/>
          </p:cNvSpPr>
          <p:nvPr/>
        </p:nvSpPr>
        <p:spPr bwMode="auto">
          <a:xfrm>
            <a:off x="869443" y="2037515"/>
            <a:ext cx="1080674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pt-BR" b="1" dirty="0" smtClean="0">
                <a:solidFill>
                  <a:srgbClr val="17375E"/>
                </a:solidFill>
                <a:ea typeface="Calibri" charset="0"/>
              </a:rPr>
              <a:t>Pesquisa </a:t>
            </a:r>
            <a:r>
              <a:rPr lang="pt-BR" b="1" dirty="0">
                <a:solidFill>
                  <a:srgbClr val="17375E"/>
                </a:solidFill>
                <a:ea typeface="Calibri" charset="0"/>
              </a:rPr>
              <a:t>Avaliação Nacional Qualidade Percebida dos Cursos do Senac – 2010 a </a:t>
            </a:r>
            <a:r>
              <a:rPr lang="pt-BR" b="1" dirty="0" smtClean="0">
                <a:solidFill>
                  <a:srgbClr val="17375E"/>
                </a:solidFill>
                <a:ea typeface="Calibri" charset="0"/>
              </a:rPr>
              <a:t>2014</a:t>
            </a:r>
          </a:p>
          <a:p>
            <a:pPr algn="ctr" eaLnBrk="0" hangingPunct="0"/>
            <a:endParaRPr lang="pt-BR" b="1" dirty="0">
              <a:solidFill>
                <a:srgbClr val="17375E"/>
              </a:solidFill>
            </a:endParaRPr>
          </a:p>
          <a:p>
            <a:pPr algn="ctr" eaLnBrk="0" hangingPunct="0"/>
            <a:r>
              <a:rPr lang="pt-BR" sz="2400" dirty="0" smtClean="0">
                <a:solidFill>
                  <a:srgbClr val="17375E"/>
                </a:solidFill>
              </a:rPr>
              <a:t>Os resultados são considerados </a:t>
            </a:r>
            <a:r>
              <a:rPr lang="pt-BR" sz="2400" b="1" dirty="0" smtClean="0">
                <a:solidFill>
                  <a:srgbClr val="17375E"/>
                </a:solidFill>
              </a:rPr>
              <a:t>ótimos</a:t>
            </a:r>
            <a:r>
              <a:rPr lang="pt-BR" sz="2400" dirty="0" smtClean="0">
                <a:solidFill>
                  <a:srgbClr val="17375E"/>
                </a:solidFill>
              </a:rPr>
              <a:t> numa escala de 0 a 100</a:t>
            </a:r>
            <a:endParaRPr lang="pt-BR" sz="2400" dirty="0">
              <a:solidFill>
                <a:srgbClr val="17375E"/>
              </a:solidFill>
            </a:endParaRPr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3240282"/>
              </p:ext>
            </p:extLst>
          </p:nvPr>
        </p:nvGraphicFramePr>
        <p:xfrm>
          <a:off x="1808703" y="3211947"/>
          <a:ext cx="8671729" cy="24854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45750"/>
                <a:gridCol w="1224291"/>
                <a:gridCol w="1327960"/>
                <a:gridCol w="1480996"/>
                <a:gridCol w="1517528"/>
                <a:gridCol w="1075204"/>
              </a:tblGrid>
              <a:tr h="8778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cap="all" dirty="0">
                          <a:effectLst/>
                        </a:rPr>
                        <a:t> </a:t>
                      </a:r>
                      <a:endParaRPr lang="pt-BR" sz="14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cap="all" dirty="0">
                          <a:effectLst/>
                        </a:rPr>
                        <a:t>Índice Consolidado de Qualidade Percebida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ÍNDICE NACIONAL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ÍNDICE PSG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ÍNDICE PRONATEC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ÍNDICE COMERCIAL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AMOSTRA TOTAL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</a:tr>
              <a:tr h="3215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2010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89,11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89,86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-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86,25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8.369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</a:tr>
              <a:tr h="3215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2011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90,09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91,21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-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88,81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8.860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</a:tr>
              <a:tr h="3215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2012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89,17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90,64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91,49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87,07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9.201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</a:tr>
              <a:tr h="3215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2013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90,33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91,51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91,11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87,47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8.901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</a:tr>
              <a:tr h="3215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2014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88,78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89,30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89,48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86,89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8.567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/>
                </a:tc>
              </a:tr>
            </a:tbl>
          </a:graphicData>
        </a:graphic>
      </p:graphicFrame>
      <p:sp>
        <p:nvSpPr>
          <p:cNvPr id="16439" name="CaixaDeTexto 10"/>
          <p:cNvSpPr txBox="1">
            <a:spLocks noChangeArrowheads="1"/>
          </p:cNvSpPr>
          <p:nvPr/>
        </p:nvSpPr>
        <p:spPr bwMode="auto">
          <a:xfrm>
            <a:off x="1738120" y="5768827"/>
            <a:ext cx="9069387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pt-BR" sz="1100" dirty="0"/>
              <a:t>Fonte: GERÊNCIA DE PROSPECÇÃO E AVALIAÇÃO/DIRETORIA DE EDUCAÇÃO PROFISSIONAL – SENAC DEPARTAMENTO NACIONAL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t-BR" sz="3200" dirty="0" smtClean="0">
                <a:solidFill>
                  <a:srgbClr val="17375E"/>
                </a:solidFill>
              </a:rPr>
              <a:t>CNC-Sesc-Senac</a:t>
            </a:r>
            <a:br>
              <a:rPr lang="pt-BR" sz="3200" dirty="0" smtClean="0">
                <a:solidFill>
                  <a:srgbClr val="17375E"/>
                </a:solidFill>
              </a:rPr>
            </a:br>
            <a:r>
              <a:rPr lang="pt-BR" sz="3200" b="1" i="1" dirty="0" smtClean="0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Nosso compromisso é com o Brasil</a:t>
            </a:r>
            <a:endParaRPr lang="pt-BR" dirty="0">
              <a:solidFill>
                <a:srgbClr val="17375E"/>
              </a:solidFill>
            </a:endParaRPr>
          </a:p>
        </p:txBody>
      </p:sp>
      <p:sp>
        <p:nvSpPr>
          <p:cNvPr id="17410" name="CaixaDeTexto 2"/>
          <p:cNvSpPr txBox="1">
            <a:spLocks noChangeArrowheads="1"/>
          </p:cNvSpPr>
          <p:nvPr/>
        </p:nvSpPr>
        <p:spPr bwMode="auto">
          <a:xfrm>
            <a:off x="927100" y="1590822"/>
            <a:ext cx="10820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/>
            <a:r>
              <a:rPr lang="pt-BR" sz="2400" b="1" dirty="0">
                <a:solidFill>
                  <a:srgbClr val="17375E"/>
                </a:solidFill>
              </a:rPr>
              <a:t>O foco na </a:t>
            </a:r>
            <a:r>
              <a:rPr lang="pt-BR" sz="2400" b="1" dirty="0" smtClean="0">
                <a:solidFill>
                  <a:srgbClr val="17375E"/>
                </a:solidFill>
              </a:rPr>
              <a:t>qualidade</a:t>
            </a:r>
            <a:endParaRPr lang="pt-BR" sz="2400" b="1" dirty="0">
              <a:solidFill>
                <a:srgbClr val="17375E"/>
              </a:solidFill>
            </a:endParaRPr>
          </a:p>
        </p:txBody>
      </p:sp>
      <p:sp>
        <p:nvSpPr>
          <p:cNvPr id="17411" name="Rectangle 1"/>
          <p:cNvSpPr>
            <a:spLocks noChangeArrowheads="1"/>
          </p:cNvSpPr>
          <p:nvPr/>
        </p:nvSpPr>
        <p:spPr bwMode="auto">
          <a:xfrm>
            <a:off x="946150" y="2106885"/>
            <a:ext cx="10782300" cy="4293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0" hangingPunct="0"/>
            <a:r>
              <a:rPr lang="pt-BR" sz="2000" b="1" dirty="0" smtClean="0">
                <a:solidFill>
                  <a:srgbClr val="17375E"/>
                </a:solidFill>
                <a:ea typeface="Calibri" charset="0"/>
              </a:rPr>
              <a:t>Pesquisa </a:t>
            </a:r>
            <a:r>
              <a:rPr lang="pt-BR" sz="2000" b="1" dirty="0">
                <a:solidFill>
                  <a:srgbClr val="17375E"/>
                </a:solidFill>
                <a:ea typeface="Calibri" charset="0"/>
              </a:rPr>
              <a:t>de Inserção/Adequação dos Cursos do Senac </a:t>
            </a:r>
            <a:r>
              <a:rPr lang="pt-BR" sz="2000" b="1" dirty="0" smtClean="0">
                <a:solidFill>
                  <a:srgbClr val="17375E"/>
                </a:solidFill>
                <a:ea typeface="Calibri" charset="0"/>
              </a:rPr>
              <a:t>- 2014 - Amostra </a:t>
            </a:r>
            <a:r>
              <a:rPr lang="pt-BR" sz="2000" b="1" dirty="0" err="1" smtClean="0">
                <a:solidFill>
                  <a:srgbClr val="17375E"/>
                </a:solidFill>
                <a:ea typeface="Calibri" charset="0"/>
              </a:rPr>
              <a:t>Pronatec</a:t>
            </a:r>
            <a:endParaRPr lang="pt-BR" sz="2000" b="1" dirty="0" smtClean="0">
              <a:solidFill>
                <a:srgbClr val="17375E"/>
              </a:solidFill>
              <a:ea typeface="Calibri" charset="0"/>
            </a:endParaRPr>
          </a:p>
          <a:p>
            <a:pPr algn="ctr" eaLnBrk="0" hangingPunct="0"/>
            <a:endParaRPr lang="pt-BR" sz="2000" b="1" dirty="0" smtClean="0">
              <a:solidFill>
                <a:srgbClr val="17375E"/>
              </a:solidFill>
              <a:ea typeface="Calibri" charset="0"/>
            </a:endParaRPr>
          </a:p>
          <a:p>
            <a:pPr marL="342900" indent="-342900" eaLnBrk="0" hangingPunct="0">
              <a:buFont typeface="Arial" pitchFamily="34" charset="0"/>
              <a:buChar char="•"/>
            </a:pPr>
            <a:r>
              <a:rPr lang="pt-BR" sz="2000" dirty="0">
                <a:solidFill>
                  <a:srgbClr val="17375E"/>
                </a:solidFill>
                <a:ea typeface="Calibri" charset="0"/>
              </a:rPr>
              <a:t>Índice de </a:t>
            </a:r>
            <a:r>
              <a:rPr lang="pt-BR" sz="2000" dirty="0" err="1" smtClean="0">
                <a:solidFill>
                  <a:srgbClr val="17375E"/>
                </a:solidFill>
                <a:ea typeface="Calibri" charset="0"/>
              </a:rPr>
              <a:t>Laboralidade</a:t>
            </a:r>
            <a:r>
              <a:rPr lang="pt-BR" sz="2000" dirty="0" smtClean="0">
                <a:solidFill>
                  <a:srgbClr val="17375E"/>
                </a:solidFill>
                <a:ea typeface="Calibri" charset="0"/>
              </a:rPr>
              <a:t>:   </a:t>
            </a:r>
            <a:r>
              <a:rPr lang="pt-BR" sz="2000" b="1" dirty="0" smtClean="0">
                <a:solidFill>
                  <a:srgbClr val="17375E"/>
                </a:solidFill>
                <a:ea typeface="Calibri" charset="0"/>
              </a:rPr>
              <a:t>62,3</a:t>
            </a:r>
            <a:r>
              <a:rPr lang="pt-BR" sz="2000" b="1" dirty="0">
                <a:solidFill>
                  <a:srgbClr val="17375E"/>
                </a:solidFill>
                <a:ea typeface="Calibri" charset="0"/>
              </a:rPr>
              <a:t>%</a:t>
            </a:r>
            <a:r>
              <a:rPr lang="pt-BR" sz="2000" dirty="0">
                <a:solidFill>
                  <a:srgbClr val="17375E"/>
                </a:solidFill>
                <a:ea typeface="Calibri" charset="0"/>
              </a:rPr>
              <a:t> disseram ter </a:t>
            </a:r>
            <a:r>
              <a:rPr lang="pt-BR" sz="2000" b="1" dirty="0">
                <a:solidFill>
                  <a:srgbClr val="17375E"/>
                </a:solidFill>
              </a:rPr>
              <a:t>alcançado colocação </a:t>
            </a:r>
            <a:r>
              <a:rPr lang="pt-BR" sz="2000" dirty="0">
                <a:solidFill>
                  <a:srgbClr val="17375E"/>
                </a:solidFill>
              </a:rPr>
              <a:t>no mercado de trabalho a partir dos cursos realizados no </a:t>
            </a:r>
            <a:r>
              <a:rPr lang="pt-BR" sz="2000" dirty="0" smtClean="0">
                <a:solidFill>
                  <a:srgbClr val="17375E"/>
                </a:solidFill>
              </a:rPr>
              <a:t>Senac</a:t>
            </a:r>
          </a:p>
          <a:p>
            <a:pPr eaLnBrk="0" hangingPunct="0"/>
            <a:endParaRPr lang="pt-BR" sz="2000" b="1" dirty="0" smtClean="0">
              <a:solidFill>
                <a:srgbClr val="17375E"/>
              </a:solidFill>
            </a:endParaRPr>
          </a:p>
          <a:p>
            <a:pPr marL="342900" indent="-342900" eaLnBrk="0" hangingPunct="0">
              <a:buFont typeface="Arial" pitchFamily="34" charset="0"/>
              <a:buChar char="•"/>
            </a:pPr>
            <a:r>
              <a:rPr lang="pt-BR" sz="2000" dirty="0" smtClean="0">
                <a:solidFill>
                  <a:srgbClr val="17375E"/>
                </a:solidFill>
              </a:rPr>
              <a:t>Ao </a:t>
            </a:r>
            <a:r>
              <a:rPr lang="pt-BR" sz="2000" dirty="0">
                <a:solidFill>
                  <a:srgbClr val="17375E"/>
                </a:solidFill>
              </a:rPr>
              <a:t>avaliar a </a:t>
            </a:r>
            <a:r>
              <a:rPr lang="pt-BR" sz="2000" b="1" dirty="0">
                <a:solidFill>
                  <a:srgbClr val="17375E"/>
                </a:solidFill>
              </a:rPr>
              <a:t>percepção de melhoria da situação profissional </a:t>
            </a:r>
            <a:r>
              <a:rPr lang="pt-BR" sz="2000" dirty="0">
                <a:solidFill>
                  <a:srgbClr val="17375E"/>
                </a:solidFill>
              </a:rPr>
              <a:t>com o curso feito no Senac (escala de 1 a 5)</a:t>
            </a:r>
          </a:p>
          <a:p>
            <a:pPr lvl="1" algn="ctr" eaLnBrk="0" hangingPunct="0"/>
            <a:endParaRPr lang="pt-BR" sz="2000" dirty="0" smtClean="0">
              <a:solidFill>
                <a:srgbClr val="17375E"/>
              </a:solidFill>
            </a:endParaRPr>
          </a:p>
          <a:p>
            <a:pPr lvl="3" eaLnBrk="0" hangingPunct="0"/>
            <a:r>
              <a:rPr lang="pt-BR" sz="2000" b="1" dirty="0" smtClean="0">
                <a:solidFill>
                  <a:srgbClr val="17375E"/>
                </a:solidFill>
              </a:rPr>
              <a:t>4,7 </a:t>
            </a:r>
            <a:r>
              <a:rPr lang="pt-BR" sz="2000" dirty="0">
                <a:solidFill>
                  <a:srgbClr val="17375E"/>
                </a:solidFill>
              </a:rPr>
              <a:t>– apontaram a aquisição de </a:t>
            </a:r>
            <a:r>
              <a:rPr lang="pt-BR" sz="2000" b="1" dirty="0">
                <a:solidFill>
                  <a:srgbClr val="17375E"/>
                </a:solidFill>
              </a:rPr>
              <a:t>novos conhecimentos</a:t>
            </a:r>
          </a:p>
          <a:p>
            <a:pPr lvl="3" eaLnBrk="0" hangingPunct="0"/>
            <a:r>
              <a:rPr lang="pt-BR" sz="2000" b="1" dirty="0">
                <a:solidFill>
                  <a:srgbClr val="17375E"/>
                </a:solidFill>
              </a:rPr>
              <a:t>4,5</a:t>
            </a:r>
            <a:r>
              <a:rPr lang="pt-BR" sz="2000" dirty="0">
                <a:solidFill>
                  <a:srgbClr val="17375E"/>
                </a:solidFill>
              </a:rPr>
              <a:t> – perceberam melhorias de </a:t>
            </a:r>
            <a:r>
              <a:rPr lang="pt-BR" sz="2000" b="1" dirty="0">
                <a:solidFill>
                  <a:srgbClr val="17375E"/>
                </a:solidFill>
              </a:rPr>
              <a:t>chances no mercado de trabalho</a:t>
            </a:r>
          </a:p>
          <a:p>
            <a:pPr lvl="3" eaLnBrk="0" hangingPunct="0"/>
            <a:r>
              <a:rPr lang="pt-BR" sz="2000" b="1" dirty="0">
                <a:solidFill>
                  <a:srgbClr val="17375E"/>
                </a:solidFill>
                <a:cs typeface="Calibri" charset="0"/>
              </a:rPr>
              <a:t>4,32</a:t>
            </a:r>
            <a:r>
              <a:rPr lang="pt-BR" sz="2000" dirty="0">
                <a:solidFill>
                  <a:srgbClr val="17375E"/>
                </a:solidFill>
                <a:cs typeface="Calibri" charset="0"/>
              </a:rPr>
              <a:t> – perceberam melhorias no </a:t>
            </a:r>
            <a:r>
              <a:rPr lang="pt-BR" sz="2000" b="1" dirty="0">
                <a:solidFill>
                  <a:srgbClr val="17375E"/>
                </a:solidFill>
                <a:cs typeface="Calibri" charset="0"/>
              </a:rPr>
              <a:t>desempenho profissional</a:t>
            </a:r>
          </a:p>
          <a:p>
            <a:pPr lvl="3" eaLnBrk="0" hangingPunct="0"/>
            <a:r>
              <a:rPr lang="pt-BR" sz="2000" b="1" dirty="0">
                <a:solidFill>
                  <a:srgbClr val="17375E"/>
                </a:solidFill>
                <a:cs typeface="Calibri" charset="0"/>
              </a:rPr>
              <a:t>3,22</a:t>
            </a:r>
            <a:r>
              <a:rPr lang="pt-BR" sz="2000" dirty="0">
                <a:solidFill>
                  <a:srgbClr val="17375E"/>
                </a:solidFill>
                <a:cs typeface="Calibri" charset="0"/>
              </a:rPr>
              <a:t> – perceberam </a:t>
            </a:r>
            <a:r>
              <a:rPr lang="pt-BR" sz="2000" b="1" dirty="0">
                <a:solidFill>
                  <a:srgbClr val="17375E"/>
                </a:solidFill>
                <a:cs typeface="Calibri" charset="0"/>
              </a:rPr>
              <a:t>melhorias salariais e de renda</a:t>
            </a:r>
          </a:p>
          <a:p>
            <a:pPr algn="ctr" eaLnBrk="0" hangingPunct="0"/>
            <a:endParaRPr lang="pt-BR" sz="1100" dirty="0">
              <a:solidFill>
                <a:srgbClr val="17375E"/>
              </a:solidFill>
              <a:latin typeface="Arial" charset="0"/>
              <a:cs typeface="Calibri" charset="0"/>
            </a:endParaRPr>
          </a:p>
          <a:p>
            <a:pPr eaLnBrk="0" hangingPunct="0"/>
            <a:endParaRPr lang="pt-BR" sz="1100" dirty="0">
              <a:solidFill>
                <a:srgbClr val="17375E"/>
              </a:solidFill>
              <a:latin typeface="Arial" charset="0"/>
              <a:ea typeface="Calibri" charset="0"/>
              <a:cs typeface="Calibri" charset="0"/>
            </a:endParaRPr>
          </a:p>
          <a:p>
            <a:pPr eaLnBrk="0" hangingPunct="0"/>
            <a:r>
              <a:rPr lang="pt-BR" sz="1100" dirty="0">
                <a:solidFill>
                  <a:srgbClr val="17375E"/>
                </a:solidFill>
                <a:latin typeface="Arial" charset="0"/>
              </a:rPr>
              <a:t> </a:t>
            </a:r>
            <a:endParaRPr lang="pt-BR" dirty="0">
              <a:solidFill>
                <a:srgbClr val="17375E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t-BR" sz="3200" dirty="0" smtClean="0">
                <a:solidFill>
                  <a:srgbClr val="17375E"/>
                </a:solidFill>
              </a:rPr>
              <a:t>CNC-Sesc-Senac</a:t>
            </a:r>
            <a:br>
              <a:rPr lang="pt-BR" sz="3200" dirty="0" smtClean="0">
                <a:solidFill>
                  <a:srgbClr val="17375E"/>
                </a:solidFill>
              </a:rPr>
            </a:br>
            <a:r>
              <a:rPr lang="pt-BR" sz="3200" b="1" i="1" dirty="0" smtClean="0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Nosso compromisso é com o Brasil</a:t>
            </a:r>
            <a:endParaRPr lang="pt-BR" dirty="0">
              <a:solidFill>
                <a:srgbClr val="17375E"/>
              </a:solidFill>
            </a:endParaRPr>
          </a:p>
        </p:txBody>
      </p:sp>
      <p:sp>
        <p:nvSpPr>
          <p:cNvPr id="19458" name="Retângulo 3"/>
          <p:cNvSpPr>
            <a:spLocks noChangeArrowheads="1"/>
          </p:cNvSpPr>
          <p:nvPr/>
        </p:nvSpPr>
        <p:spPr bwMode="auto">
          <a:xfrm>
            <a:off x="1017588" y="2655330"/>
            <a:ext cx="10336212" cy="223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4400" b="1" dirty="0" smtClean="0">
                <a:solidFill>
                  <a:srgbClr val="17375E"/>
                </a:solidFill>
                <a:ea typeface="Calibri" charset="0"/>
              </a:rPr>
              <a:t>O compromisso da CNC-Sesc-Senac é com o desenvolvimento social e a competitividade econômica do Brasil.</a:t>
            </a:r>
            <a:endParaRPr lang="pt-BR" sz="4400" dirty="0">
              <a:solidFill>
                <a:srgbClr val="17375E"/>
              </a:solidFill>
              <a:ea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0763" y="365125"/>
            <a:ext cx="9958387" cy="13255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3200" dirty="0" smtClean="0">
                <a:solidFill>
                  <a:srgbClr val="17375E"/>
                </a:solidFill>
                <a:ea typeface="+mj-ea"/>
                <a:cs typeface="+mj-cs"/>
              </a:rPr>
              <a:t>CNC-Sesc-Senac</a:t>
            </a:r>
            <a:br>
              <a:rPr lang="pt-BR" sz="3200" dirty="0" smtClean="0">
                <a:solidFill>
                  <a:srgbClr val="17375E"/>
                </a:solidFill>
                <a:ea typeface="+mj-ea"/>
                <a:cs typeface="+mj-cs"/>
              </a:rPr>
            </a:br>
            <a:r>
              <a:rPr lang="pt-BR" sz="3200" b="1" i="1" dirty="0" smtClean="0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Nosso compromisso é com o Brasil</a:t>
            </a:r>
            <a:endParaRPr lang="pt-BR" dirty="0">
              <a:solidFill>
                <a:srgbClr val="17375E"/>
              </a:solidFill>
              <a:ea typeface="+mj-ea"/>
              <a:cs typeface="+mj-cs"/>
            </a:endParaRPr>
          </a:p>
        </p:txBody>
      </p:sp>
      <p:sp>
        <p:nvSpPr>
          <p:cNvPr id="6146" name="CaixaDeTexto 2"/>
          <p:cNvSpPr txBox="1">
            <a:spLocks noChangeArrowheads="1"/>
          </p:cNvSpPr>
          <p:nvPr/>
        </p:nvSpPr>
        <p:spPr bwMode="auto">
          <a:xfrm>
            <a:off x="1493838" y="2576513"/>
            <a:ext cx="9204325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pt-BR" sz="2400" dirty="0">
                <a:solidFill>
                  <a:srgbClr val="17375E"/>
                </a:solidFill>
              </a:rPr>
              <a:t>O Serviço Social do Comércio – Sesc e o Serviço Nacional de Aprendizagem Comercial – Senac são instituições privadas, sem fins lucrativos, administradas pela Confederação Nacional do </a:t>
            </a:r>
            <a:r>
              <a:rPr lang="pt-BR" sz="2400" dirty="0" smtClean="0">
                <a:solidFill>
                  <a:srgbClr val="17375E"/>
                </a:solidFill>
              </a:rPr>
              <a:t>Comércio – </a:t>
            </a:r>
            <a:r>
              <a:rPr lang="pt-BR" sz="2400" dirty="0">
                <a:solidFill>
                  <a:srgbClr val="17375E"/>
                </a:solidFill>
              </a:rPr>
              <a:t>CNC, que atuam em prol do interesse público visando a valorização do </a:t>
            </a:r>
            <a:r>
              <a:rPr lang="pt-BR" sz="2400" dirty="0" smtClean="0">
                <a:solidFill>
                  <a:srgbClr val="17375E"/>
                </a:solidFill>
              </a:rPr>
              <a:t>trabalhador do comércio e sua família, bem como </a:t>
            </a:r>
            <a:r>
              <a:rPr lang="pt-BR" sz="2400" dirty="0">
                <a:solidFill>
                  <a:srgbClr val="17375E"/>
                </a:solidFill>
              </a:rPr>
              <a:t>a promoção do bem-estar de milhões de brasileiros.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3200" dirty="0" smtClean="0">
                <a:solidFill>
                  <a:srgbClr val="17375E"/>
                </a:solidFill>
                <a:ea typeface="+mj-ea"/>
                <a:cs typeface="+mj-cs"/>
              </a:rPr>
              <a:t>CNC-Sesc-Senac</a:t>
            </a:r>
            <a:br>
              <a:rPr lang="pt-BR" sz="3200" dirty="0" smtClean="0">
                <a:solidFill>
                  <a:srgbClr val="17375E"/>
                </a:solidFill>
                <a:ea typeface="+mj-ea"/>
                <a:cs typeface="+mj-cs"/>
              </a:rPr>
            </a:br>
            <a:r>
              <a:rPr lang="pt-BR" sz="3200" b="1" i="1" dirty="0" smtClean="0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Nosso compromisso é com o Brasil</a:t>
            </a:r>
            <a:endParaRPr lang="pt-BR" dirty="0">
              <a:solidFill>
                <a:srgbClr val="17375E"/>
              </a:solidFill>
              <a:ea typeface="+mj-ea"/>
              <a:cs typeface="+mj-cs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881063" y="2517775"/>
            <a:ext cx="10843042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dirty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A Estrutura Organizacional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2000" dirty="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000" b="1" dirty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Administração Nacional – abrangência nacional</a:t>
            </a:r>
          </a:p>
          <a:p>
            <a:pPr marL="742950" lvl="1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pt-BR" sz="2000" dirty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Conselho Nacional – órgão deliberativo com composição tripartite (Empresários-Governo- Trabalhadores)</a:t>
            </a:r>
          </a:p>
          <a:p>
            <a:pPr marL="742950" lvl="1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pt-BR" sz="2000" dirty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Departamento Nacional – órgão executivo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2000" dirty="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000" b="1" dirty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27 Administrações Regionais – abrangência por UF</a:t>
            </a:r>
          </a:p>
          <a:p>
            <a:pPr marL="742950" lvl="1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pt-BR" sz="2000" dirty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Conselho Regional – órgão deliberativo com composição tripartite (Empresários-Governo- Trabalhadores)</a:t>
            </a:r>
          </a:p>
          <a:p>
            <a:pPr marL="742950" lvl="1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pt-BR" sz="2000" dirty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Departamento Regional – órgão executivo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srgbClr val="17375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171" name="CaixaDeTexto 4"/>
          <p:cNvSpPr txBox="1">
            <a:spLocks noChangeArrowheads="1"/>
          </p:cNvSpPr>
          <p:nvPr/>
        </p:nvSpPr>
        <p:spPr bwMode="auto">
          <a:xfrm>
            <a:off x="881063" y="1895475"/>
            <a:ext cx="1066449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/>
            <a:r>
              <a:rPr lang="pt-BR" sz="2400" b="1" dirty="0">
                <a:solidFill>
                  <a:srgbClr val="17375E"/>
                </a:solidFill>
              </a:rPr>
              <a:t>O modelo de Gestão do Sesc e do Senac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t-BR" sz="3200" dirty="0" smtClean="0">
                <a:solidFill>
                  <a:srgbClr val="17375E"/>
                </a:solidFill>
              </a:rPr>
              <a:t>CNC-Sesc-Senac</a:t>
            </a:r>
            <a:br>
              <a:rPr lang="pt-BR" sz="3200" dirty="0" smtClean="0">
                <a:solidFill>
                  <a:srgbClr val="17375E"/>
                </a:solidFill>
              </a:rPr>
            </a:br>
            <a:r>
              <a:rPr lang="pt-BR" sz="3200" b="1" i="1" dirty="0" smtClean="0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Nosso compromisso é com o Brasil</a:t>
            </a:r>
            <a:endParaRPr lang="pt-BR" dirty="0">
              <a:solidFill>
                <a:srgbClr val="17375E"/>
              </a:solidFill>
            </a:endParaRPr>
          </a:p>
        </p:txBody>
      </p:sp>
      <p:sp>
        <p:nvSpPr>
          <p:cNvPr id="8194" name="CaixaDeTexto 3"/>
          <p:cNvSpPr txBox="1">
            <a:spLocks noChangeArrowheads="1"/>
          </p:cNvSpPr>
          <p:nvPr/>
        </p:nvSpPr>
        <p:spPr bwMode="auto">
          <a:xfrm>
            <a:off x="990600" y="1812925"/>
            <a:ext cx="107458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/>
            <a:r>
              <a:rPr lang="pt-BR" sz="2400" b="1" dirty="0">
                <a:solidFill>
                  <a:srgbClr val="17375E"/>
                </a:solidFill>
              </a:rPr>
              <a:t>Transparência como princípio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990600" y="2273300"/>
            <a:ext cx="10040938" cy="2031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Órgãos de Controle Interno e Externo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Conselho Nacional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Conselho Regional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dirty="0" smtClean="0">
                <a:solidFill>
                  <a:srgbClr val="17375E"/>
                </a:solidFill>
              </a:rPr>
              <a:t>Auditorias </a:t>
            </a:r>
            <a:r>
              <a:rPr lang="pt-BR" dirty="0">
                <a:solidFill>
                  <a:srgbClr val="17375E"/>
                </a:solidFill>
              </a:rPr>
              <a:t>independentes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Conselho </a:t>
            </a:r>
            <a:r>
              <a:rPr lang="pt-BR" dirty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Fiscal </a:t>
            </a:r>
            <a:r>
              <a:rPr lang="pt-BR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– composição </a:t>
            </a:r>
            <a:r>
              <a:rPr lang="pt-BR" dirty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tripartite (Governo-Empresário- Trabalhadores</a:t>
            </a:r>
            <a:r>
              <a:rPr lang="pt-BR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)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Controladoria </a:t>
            </a:r>
            <a:r>
              <a:rPr lang="pt-BR" dirty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Geral da </a:t>
            </a:r>
            <a:r>
              <a:rPr lang="pt-BR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União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Tribunal </a:t>
            </a:r>
            <a:r>
              <a:rPr lang="pt-BR" dirty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de Contas da União </a:t>
            </a:r>
            <a:endParaRPr lang="pt-BR" dirty="0" smtClean="0">
              <a:solidFill>
                <a:srgbClr val="17375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990600" y="4304625"/>
            <a:ext cx="10183813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Mecanismos de </a:t>
            </a:r>
            <a:r>
              <a:rPr lang="pt-BR" b="1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transparência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Publicação </a:t>
            </a:r>
            <a:r>
              <a:rPr lang="pt-BR" dirty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das Propostas Orçamentárias Anuais, aprovadas pelos Ministérios </a:t>
            </a:r>
            <a:r>
              <a:rPr lang="pt-BR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dirty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(MTE e MDS) no Diário Oficial da União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dirty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Disponibilização em website das Execuções Financeiras, estruturas remuneratórias, quadro de dirigentes e corpo técnico, conforme o art. 130 da LDO (Lei 13.080/2015)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dirty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Publicação e disponibilização em website dos Relatórios Anuais de Atividades.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t-BR" sz="3200" dirty="0" smtClean="0">
                <a:solidFill>
                  <a:srgbClr val="17375E"/>
                </a:solidFill>
              </a:rPr>
              <a:t>CNC-Sesc-Senac</a:t>
            </a:r>
            <a:br>
              <a:rPr lang="pt-BR" sz="3200" dirty="0" smtClean="0">
                <a:solidFill>
                  <a:srgbClr val="17375E"/>
                </a:solidFill>
              </a:rPr>
            </a:br>
            <a:r>
              <a:rPr lang="pt-BR" sz="3200" b="1" i="1" dirty="0" smtClean="0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Nosso compromisso é com o Brasil</a:t>
            </a:r>
            <a:endParaRPr lang="pt-BR" dirty="0">
              <a:solidFill>
                <a:srgbClr val="17375E"/>
              </a:solidFill>
            </a:endParaRPr>
          </a:p>
        </p:txBody>
      </p:sp>
      <p:sp>
        <p:nvSpPr>
          <p:cNvPr id="10243" name="CaixaDeTexto 4"/>
          <p:cNvSpPr txBox="1">
            <a:spLocks noChangeArrowheads="1"/>
          </p:cNvSpPr>
          <p:nvPr/>
        </p:nvSpPr>
        <p:spPr bwMode="auto">
          <a:xfrm>
            <a:off x="979484" y="2157713"/>
            <a:ext cx="10570829" cy="3816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pt-BR" sz="2400" dirty="0">
                <a:solidFill>
                  <a:srgbClr val="17375E"/>
                </a:solidFill>
              </a:rPr>
              <a:t>O</a:t>
            </a:r>
            <a:r>
              <a:rPr lang="pt-BR" sz="2400" b="1" dirty="0">
                <a:solidFill>
                  <a:srgbClr val="17375E"/>
                </a:solidFill>
              </a:rPr>
              <a:t> Senac </a:t>
            </a:r>
            <a:r>
              <a:rPr lang="pt-BR" sz="2400" dirty="0">
                <a:solidFill>
                  <a:srgbClr val="17375E"/>
                </a:solidFill>
              </a:rPr>
              <a:t>conta </a:t>
            </a:r>
            <a:r>
              <a:rPr lang="pt-BR" sz="2400" dirty="0" smtClean="0">
                <a:solidFill>
                  <a:srgbClr val="17375E"/>
                </a:solidFill>
              </a:rPr>
              <a:t>com </a:t>
            </a:r>
            <a:r>
              <a:rPr lang="pt-BR" sz="2400" b="1" dirty="0" smtClean="0">
                <a:solidFill>
                  <a:srgbClr val="17375E"/>
                </a:solidFill>
              </a:rPr>
              <a:t>625 </a:t>
            </a:r>
            <a:r>
              <a:rPr lang="pt-BR" sz="2400" dirty="0">
                <a:solidFill>
                  <a:srgbClr val="17375E"/>
                </a:solidFill>
              </a:rPr>
              <a:t>unidades operativas </a:t>
            </a:r>
            <a:r>
              <a:rPr lang="pt-BR" sz="2400" dirty="0" smtClean="0">
                <a:solidFill>
                  <a:srgbClr val="17375E"/>
                </a:solidFill>
              </a:rPr>
              <a:t>com </a:t>
            </a:r>
            <a:r>
              <a:rPr lang="pt-BR" sz="2400" b="1" dirty="0" smtClean="0">
                <a:solidFill>
                  <a:srgbClr val="17375E"/>
                </a:solidFill>
              </a:rPr>
              <a:t>6.924 </a:t>
            </a:r>
            <a:r>
              <a:rPr lang="pt-BR" sz="2400" dirty="0" smtClean="0">
                <a:solidFill>
                  <a:srgbClr val="17375E"/>
                </a:solidFill>
              </a:rPr>
              <a:t>ambientes pedagógicos, alcançando </a:t>
            </a:r>
            <a:r>
              <a:rPr lang="pt-BR" sz="2400" b="1" dirty="0" smtClean="0">
                <a:solidFill>
                  <a:srgbClr val="17375E"/>
                </a:solidFill>
              </a:rPr>
              <a:t>3.061</a:t>
            </a:r>
            <a:r>
              <a:rPr lang="pt-BR" sz="2400" dirty="0" smtClean="0">
                <a:solidFill>
                  <a:srgbClr val="17375E"/>
                </a:solidFill>
              </a:rPr>
              <a:t> municípios em </a:t>
            </a:r>
            <a:r>
              <a:rPr lang="pt-BR" sz="2400" dirty="0">
                <a:solidFill>
                  <a:srgbClr val="17375E"/>
                </a:solidFill>
              </a:rPr>
              <a:t>todo o </a:t>
            </a:r>
            <a:r>
              <a:rPr lang="pt-BR" sz="2400" dirty="0" smtClean="0">
                <a:solidFill>
                  <a:srgbClr val="17375E"/>
                </a:solidFill>
              </a:rPr>
              <a:t>País:</a:t>
            </a:r>
          </a:p>
          <a:p>
            <a:endParaRPr lang="pt-BR" dirty="0" smtClean="0">
              <a:solidFill>
                <a:srgbClr val="17375E"/>
              </a:solidFill>
            </a:endParaRPr>
          </a:p>
          <a:p>
            <a:pPr marL="1200150" lvl="2" indent="-285750">
              <a:buFont typeface="Arial" pitchFamily="34" charset="0"/>
              <a:buChar char="•"/>
            </a:pPr>
            <a:r>
              <a:rPr lang="pt-BR" sz="1600" b="1" dirty="0" smtClean="0">
                <a:solidFill>
                  <a:srgbClr val="17375E"/>
                </a:solidFill>
              </a:rPr>
              <a:t>396</a:t>
            </a:r>
            <a:r>
              <a:rPr lang="pt-BR" sz="1600" dirty="0" smtClean="0">
                <a:solidFill>
                  <a:srgbClr val="17375E"/>
                </a:solidFill>
              </a:rPr>
              <a:t> Centros de Formação Profissional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pt-BR" sz="1600" b="1" dirty="0" smtClean="0">
                <a:solidFill>
                  <a:srgbClr val="17375E"/>
                </a:solidFill>
              </a:rPr>
              <a:t>62</a:t>
            </a:r>
            <a:r>
              <a:rPr lang="pt-BR" sz="1600" dirty="0" smtClean="0">
                <a:solidFill>
                  <a:srgbClr val="17375E"/>
                </a:solidFill>
              </a:rPr>
              <a:t> Empresas Pedagógicas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pt-BR" sz="1600" b="1" dirty="0" smtClean="0">
                <a:solidFill>
                  <a:srgbClr val="17375E"/>
                </a:solidFill>
              </a:rPr>
              <a:t>21</a:t>
            </a:r>
            <a:r>
              <a:rPr lang="pt-BR" sz="1600" dirty="0" smtClean="0">
                <a:solidFill>
                  <a:srgbClr val="17375E"/>
                </a:solidFill>
              </a:rPr>
              <a:t> Centros Especializados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pt-BR" sz="1600" b="1" dirty="0" smtClean="0">
                <a:solidFill>
                  <a:srgbClr val="17375E"/>
                </a:solidFill>
              </a:rPr>
              <a:t>19</a:t>
            </a:r>
            <a:r>
              <a:rPr lang="pt-BR" sz="1600" dirty="0" smtClean="0">
                <a:solidFill>
                  <a:srgbClr val="17375E"/>
                </a:solidFill>
              </a:rPr>
              <a:t> Unidades de Ensino Superior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pt-BR" sz="1600" b="1" dirty="0" smtClean="0">
                <a:solidFill>
                  <a:srgbClr val="17375E"/>
                </a:solidFill>
              </a:rPr>
              <a:t>81</a:t>
            </a:r>
            <a:r>
              <a:rPr lang="pt-BR" sz="1600" dirty="0" smtClean="0">
                <a:solidFill>
                  <a:srgbClr val="17375E"/>
                </a:solidFill>
              </a:rPr>
              <a:t> Carretas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pt-BR" sz="1600" b="1" dirty="0" smtClean="0">
                <a:solidFill>
                  <a:srgbClr val="17375E"/>
                </a:solidFill>
              </a:rPr>
              <a:t>1</a:t>
            </a:r>
            <a:r>
              <a:rPr lang="pt-BR" sz="1600" dirty="0" smtClean="0">
                <a:solidFill>
                  <a:srgbClr val="17375E"/>
                </a:solidFill>
              </a:rPr>
              <a:t> Balsa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pt-BR" sz="1600" b="1" dirty="0" smtClean="0">
                <a:solidFill>
                  <a:srgbClr val="17375E"/>
                </a:solidFill>
              </a:rPr>
              <a:t>45</a:t>
            </a:r>
            <a:r>
              <a:rPr lang="pt-BR" sz="1600" dirty="0" smtClean="0">
                <a:solidFill>
                  <a:srgbClr val="17375E"/>
                </a:solidFill>
              </a:rPr>
              <a:t> Unidades Administrativas</a:t>
            </a:r>
          </a:p>
          <a:p>
            <a:pPr lvl="1"/>
            <a:endParaRPr lang="pt-BR" sz="1400" dirty="0" smtClean="0">
              <a:solidFill>
                <a:srgbClr val="17375E"/>
              </a:solidFill>
            </a:endParaRPr>
          </a:p>
          <a:p>
            <a:endParaRPr lang="pt-BR" sz="1000" dirty="0">
              <a:solidFill>
                <a:srgbClr val="17375E"/>
              </a:solidFill>
            </a:endParaRPr>
          </a:p>
          <a:p>
            <a:r>
              <a:rPr lang="pt-BR" sz="2000" dirty="0">
                <a:solidFill>
                  <a:srgbClr val="17375E"/>
                </a:solidFill>
              </a:rPr>
              <a:t>Além dessa rede física, o Senac </a:t>
            </a:r>
            <a:r>
              <a:rPr lang="pt-BR" sz="2000" dirty="0" smtClean="0">
                <a:solidFill>
                  <a:srgbClr val="17375E"/>
                </a:solidFill>
              </a:rPr>
              <a:t>mantém uma </a:t>
            </a:r>
            <a:r>
              <a:rPr lang="pt-BR" sz="2000" b="1" dirty="0" smtClean="0">
                <a:solidFill>
                  <a:srgbClr val="17375E"/>
                </a:solidFill>
              </a:rPr>
              <a:t>Rede </a:t>
            </a:r>
            <a:r>
              <a:rPr lang="pt-BR" sz="2000" b="1" dirty="0">
                <a:solidFill>
                  <a:srgbClr val="17375E"/>
                </a:solidFill>
              </a:rPr>
              <a:t>de Educação a Distância</a:t>
            </a:r>
            <a:r>
              <a:rPr lang="pt-BR" sz="2000" dirty="0">
                <a:solidFill>
                  <a:srgbClr val="17375E"/>
                </a:solidFill>
              </a:rPr>
              <a:t>, que conta com </a:t>
            </a:r>
            <a:r>
              <a:rPr lang="pt-BR" sz="2000" b="1" dirty="0" smtClean="0">
                <a:solidFill>
                  <a:srgbClr val="17375E"/>
                </a:solidFill>
              </a:rPr>
              <a:t>251 </a:t>
            </a:r>
            <a:r>
              <a:rPr lang="pt-BR" sz="2000" b="1" dirty="0">
                <a:solidFill>
                  <a:srgbClr val="17375E"/>
                </a:solidFill>
              </a:rPr>
              <a:t>Polos de Ensino Superior e </a:t>
            </a:r>
            <a:r>
              <a:rPr lang="pt-BR" sz="2000" b="1" dirty="0" smtClean="0">
                <a:solidFill>
                  <a:srgbClr val="17375E"/>
                </a:solidFill>
              </a:rPr>
              <a:t>228 </a:t>
            </a:r>
            <a:r>
              <a:rPr lang="pt-BR" sz="2000" b="1" dirty="0">
                <a:solidFill>
                  <a:srgbClr val="17375E"/>
                </a:solidFill>
              </a:rPr>
              <a:t>Polos de Cursos </a:t>
            </a:r>
            <a:r>
              <a:rPr lang="pt-BR" sz="2000" b="1" dirty="0" smtClean="0">
                <a:solidFill>
                  <a:srgbClr val="17375E"/>
                </a:solidFill>
              </a:rPr>
              <a:t>Técnicos.</a:t>
            </a:r>
            <a:endParaRPr lang="pt-BR" sz="2000" b="1" dirty="0">
              <a:solidFill>
                <a:srgbClr val="17375E"/>
              </a:solidFill>
            </a:endParaRPr>
          </a:p>
        </p:txBody>
      </p:sp>
      <p:sp>
        <p:nvSpPr>
          <p:cNvPr id="5" name="CaixaDeTexto 3"/>
          <p:cNvSpPr txBox="1">
            <a:spLocks noChangeArrowheads="1"/>
          </p:cNvSpPr>
          <p:nvPr/>
        </p:nvSpPr>
        <p:spPr bwMode="auto">
          <a:xfrm>
            <a:off x="898023" y="1672390"/>
            <a:ext cx="108485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/>
            <a:r>
              <a:rPr lang="pt-BR" sz="2400" b="1" dirty="0">
                <a:solidFill>
                  <a:srgbClr val="17375E"/>
                </a:solidFill>
              </a:rPr>
              <a:t>A eficácia e a efetividade da atuação de Sesc e Senac</a:t>
            </a:r>
          </a:p>
        </p:txBody>
      </p:sp>
      <p:sp>
        <p:nvSpPr>
          <p:cNvPr id="2" name="Retângulo 1"/>
          <p:cNvSpPr/>
          <p:nvPr/>
        </p:nvSpPr>
        <p:spPr>
          <a:xfrm>
            <a:off x="6631912" y="3339124"/>
            <a:ext cx="4551903" cy="1200329"/>
          </a:xfrm>
          <a:prstGeom prst="rect">
            <a:avLst/>
          </a:prstGeom>
          <a:ln w="317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smtClean="0">
                <a:solidFill>
                  <a:srgbClr val="17375E"/>
                </a:solidFill>
              </a:rPr>
              <a:t>Catálogo </a:t>
            </a:r>
            <a:r>
              <a:rPr lang="pt-BR" dirty="0">
                <a:solidFill>
                  <a:srgbClr val="17375E"/>
                </a:solidFill>
              </a:rPr>
              <a:t>de Cursos com </a:t>
            </a:r>
            <a:r>
              <a:rPr lang="pt-BR" b="1" dirty="0">
                <a:solidFill>
                  <a:srgbClr val="17375E"/>
                </a:solidFill>
              </a:rPr>
              <a:t>1.268 títulos </a:t>
            </a:r>
            <a:r>
              <a:rPr lang="pt-BR" dirty="0">
                <a:solidFill>
                  <a:srgbClr val="17375E"/>
                </a:solidFill>
              </a:rPr>
              <a:t>nas modalidades: formação inicial e continuada, educação profissional técnica de nível médio e ensino superior e tecnológico.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t-BR" sz="3200" dirty="0" smtClean="0">
                <a:solidFill>
                  <a:srgbClr val="17375E"/>
                </a:solidFill>
              </a:rPr>
              <a:t>CNC-Sesc-Senac</a:t>
            </a:r>
            <a:br>
              <a:rPr lang="pt-BR" sz="3200" dirty="0" smtClean="0">
                <a:solidFill>
                  <a:srgbClr val="17375E"/>
                </a:solidFill>
              </a:rPr>
            </a:br>
            <a:r>
              <a:rPr lang="pt-BR" sz="3200" b="1" i="1" dirty="0" smtClean="0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Nosso compromisso é com o Brasil</a:t>
            </a:r>
            <a:endParaRPr lang="pt-BR" dirty="0">
              <a:solidFill>
                <a:srgbClr val="17375E"/>
              </a:solidFill>
            </a:endParaRPr>
          </a:p>
        </p:txBody>
      </p:sp>
      <p:sp>
        <p:nvSpPr>
          <p:cNvPr id="12290" name="CaixaDeTexto 4"/>
          <p:cNvSpPr txBox="1">
            <a:spLocks noChangeArrowheads="1"/>
          </p:cNvSpPr>
          <p:nvPr/>
        </p:nvSpPr>
        <p:spPr bwMode="auto">
          <a:xfrm>
            <a:off x="930642" y="2058570"/>
            <a:ext cx="10672780" cy="5601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pt-BR" sz="2400" dirty="0" smtClean="0">
                <a:solidFill>
                  <a:srgbClr val="17375E"/>
                </a:solidFill>
              </a:rPr>
              <a:t>Rede física do </a:t>
            </a:r>
            <a:r>
              <a:rPr lang="pt-BR" sz="2400" b="1" dirty="0" smtClean="0">
                <a:solidFill>
                  <a:srgbClr val="17375E"/>
                </a:solidFill>
              </a:rPr>
              <a:t>Sesc </a:t>
            </a:r>
            <a:r>
              <a:rPr lang="pt-BR" sz="2400" dirty="0" smtClean="0">
                <a:solidFill>
                  <a:srgbClr val="17375E"/>
                </a:solidFill>
              </a:rPr>
              <a:t>em 2014</a:t>
            </a:r>
          </a:p>
          <a:p>
            <a:endParaRPr lang="pt-BR" sz="1400" b="1" dirty="0" smtClean="0">
              <a:solidFill>
                <a:srgbClr val="17375E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pt-BR" sz="1600" b="1" dirty="0" smtClean="0">
                <a:solidFill>
                  <a:srgbClr val="17375E"/>
                </a:solidFill>
              </a:rPr>
              <a:t>492 unidades fixas com:</a:t>
            </a:r>
          </a:p>
          <a:p>
            <a:pPr lvl="1">
              <a:buFont typeface="Arial" pitchFamily="34" charset="0"/>
              <a:buChar char="•"/>
            </a:pPr>
            <a:r>
              <a:rPr lang="pt-BR" sz="1600" b="1" dirty="0" smtClean="0">
                <a:solidFill>
                  <a:srgbClr val="17375E"/>
                </a:solidFill>
              </a:rPr>
              <a:t>1.627</a:t>
            </a:r>
            <a:r>
              <a:rPr lang="pt-BR" sz="1600" dirty="0" smtClean="0">
                <a:solidFill>
                  <a:srgbClr val="17375E"/>
                </a:solidFill>
              </a:rPr>
              <a:t> espaços esportivos – ginásios, campos de futebol,  academias e piscinas</a:t>
            </a:r>
          </a:p>
          <a:p>
            <a:pPr lvl="1">
              <a:buFont typeface="Arial" pitchFamily="34" charset="0"/>
              <a:buChar char="•"/>
            </a:pPr>
            <a:r>
              <a:rPr lang="pt-BR" sz="1600" b="1" dirty="0" smtClean="0">
                <a:solidFill>
                  <a:srgbClr val="17375E"/>
                </a:solidFill>
              </a:rPr>
              <a:t>1.302 </a:t>
            </a:r>
            <a:r>
              <a:rPr lang="pt-BR" sz="1600" dirty="0" smtClean="0">
                <a:solidFill>
                  <a:srgbClr val="17375E"/>
                </a:solidFill>
              </a:rPr>
              <a:t>espaços recreativos – salão de jogos, brinquedotecas, salas multiuso, áreas de convivência</a:t>
            </a:r>
          </a:p>
          <a:p>
            <a:pPr lvl="1">
              <a:buFont typeface="Arial" pitchFamily="34" charset="0"/>
              <a:buChar char="•"/>
            </a:pPr>
            <a:r>
              <a:rPr lang="pt-BR" sz="1600" b="1" dirty="0" smtClean="0">
                <a:solidFill>
                  <a:srgbClr val="17375E"/>
                </a:solidFill>
              </a:rPr>
              <a:t>362 </a:t>
            </a:r>
            <a:r>
              <a:rPr lang="pt-BR" sz="1600" dirty="0" smtClean="0">
                <a:solidFill>
                  <a:srgbClr val="17375E"/>
                </a:solidFill>
              </a:rPr>
              <a:t>restaurantes e lanchonetes</a:t>
            </a:r>
          </a:p>
          <a:p>
            <a:pPr lvl="1">
              <a:buFont typeface="Arial" pitchFamily="34" charset="0"/>
              <a:buChar char="•"/>
            </a:pPr>
            <a:r>
              <a:rPr lang="pt-BR" sz="1600" b="1" dirty="0" smtClean="0">
                <a:solidFill>
                  <a:srgbClr val="17375E"/>
                </a:solidFill>
              </a:rPr>
              <a:t>300</a:t>
            </a:r>
            <a:r>
              <a:rPr lang="pt-BR" sz="1600" dirty="0" smtClean="0">
                <a:solidFill>
                  <a:srgbClr val="17375E"/>
                </a:solidFill>
              </a:rPr>
              <a:t> unidades escolares</a:t>
            </a:r>
          </a:p>
          <a:p>
            <a:pPr lvl="1">
              <a:buFont typeface="Arial" pitchFamily="34" charset="0"/>
              <a:buChar char="•"/>
            </a:pPr>
            <a:r>
              <a:rPr lang="pt-BR" sz="1600" b="1" dirty="0" smtClean="0">
                <a:solidFill>
                  <a:srgbClr val="17375E"/>
                </a:solidFill>
              </a:rPr>
              <a:t>673</a:t>
            </a:r>
            <a:r>
              <a:rPr lang="pt-BR" sz="1600" dirty="0" smtClean="0">
                <a:solidFill>
                  <a:srgbClr val="17375E"/>
                </a:solidFill>
              </a:rPr>
              <a:t> gabinetes odontológicos</a:t>
            </a:r>
          </a:p>
          <a:p>
            <a:pPr lvl="1">
              <a:buFont typeface="Arial" pitchFamily="34" charset="0"/>
              <a:buChar char="•"/>
            </a:pPr>
            <a:r>
              <a:rPr lang="pt-BR" sz="1600" b="1" dirty="0" smtClean="0">
                <a:solidFill>
                  <a:srgbClr val="17375E"/>
                </a:solidFill>
              </a:rPr>
              <a:t>242</a:t>
            </a:r>
            <a:r>
              <a:rPr lang="pt-BR" sz="1600" dirty="0" smtClean="0">
                <a:solidFill>
                  <a:srgbClr val="17375E"/>
                </a:solidFill>
              </a:rPr>
              <a:t> bibliotecas</a:t>
            </a:r>
          </a:p>
          <a:p>
            <a:pPr lvl="1">
              <a:buFont typeface="Arial" pitchFamily="34" charset="0"/>
              <a:buChar char="•"/>
            </a:pPr>
            <a:r>
              <a:rPr lang="pt-BR" sz="1600" b="1" dirty="0" smtClean="0">
                <a:solidFill>
                  <a:srgbClr val="17375E"/>
                </a:solidFill>
              </a:rPr>
              <a:t>399</a:t>
            </a:r>
            <a:r>
              <a:rPr lang="pt-BR" sz="1600" dirty="0" smtClean="0">
                <a:solidFill>
                  <a:srgbClr val="17375E"/>
                </a:solidFill>
              </a:rPr>
              <a:t> espaços cênicos</a:t>
            </a:r>
          </a:p>
          <a:p>
            <a:pPr lvl="1">
              <a:buFont typeface="Arial" pitchFamily="34" charset="0"/>
              <a:buChar char="•"/>
            </a:pPr>
            <a:r>
              <a:rPr lang="pt-BR" sz="1600" b="1" dirty="0" smtClean="0">
                <a:solidFill>
                  <a:srgbClr val="17375E"/>
                </a:solidFill>
              </a:rPr>
              <a:t>45</a:t>
            </a:r>
            <a:r>
              <a:rPr lang="pt-BR" sz="1600" dirty="0" smtClean="0">
                <a:solidFill>
                  <a:srgbClr val="17375E"/>
                </a:solidFill>
              </a:rPr>
              <a:t> meios de hospedagem com 17.859 leitos</a:t>
            </a:r>
          </a:p>
          <a:p>
            <a:endParaRPr lang="pt-BR" sz="1600" dirty="0" smtClean="0">
              <a:solidFill>
                <a:srgbClr val="17375E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pt-BR" sz="1600" b="1" dirty="0" smtClean="0">
                <a:solidFill>
                  <a:srgbClr val="17375E"/>
                </a:solidFill>
              </a:rPr>
              <a:t>125 unidades móveis:</a:t>
            </a:r>
          </a:p>
          <a:p>
            <a:pPr lvl="1">
              <a:buFont typeface="Arial" pitchFamily="34" charset="0"/>
              <a:buChar char="•"/>
            </a:pPr>
            <a:r>
              <a:rPr lang="pt-BR" sz="1600" b="1" dirty="0" smtClean="0">
                <a:solidFill>
                  <a:srgbClr val="17375E"/>
                </a:solidFill>
              </a:rPr>
              <a:t>55</a:t>
            </a:r>
            <a:r>
              <a:rPr lang="pt-BR" sz="1600" dirty="0" smtClean="0">
                <a:solidFill>
                  <a:srgbClr val="17375E"/>
                </a:solidFill>
              </a:rPr>
              <a:t> bibliotecas</a:t>
            </a:r>
          </a:p>
          <a:p>
            <a:pPr lvl="1">
              <a:buFont typeface="Arial" pitchFamily="34" charset="0"/>
              <a:buChar char="•"/>
            </a:pPr>
            <a:r>
              <a:rPr lang="pt-BR" sz="1600" b="1" dirty="0" smtClean="0">
                <a:solidFill>
                  <a:srgbClr val="17375E"/>
                </a:solidFill>
              </a:rPr>
              <a:t>59</a:t>
            </a:r>
            <a:r>
              <a:rPr lang="pt-BR" sz="1600" dirty="0" smtClean="0">
                <a:solidFill>
                  <a:srgbClr val="17375E"/>
                </a:solidFill>
              </a:rPr>
              <a:t> clínicas odontológicas </a:t>
            </a:r>
          </a:p>
          <a:p>
            <a:pPr lvl="1">
              <a:buFont typeface="Arial" pitchFamily="34" charset="0"/>
              <a:buChar char="•"/>
            </a:pPr>
            <a:r>
              <a:rPr lang="pt-BR" sz="1600" b="1" dirty="0" smtClean="0">
                <a:solidFill>
                  <a:srgbClr val="17375E"/>
                </a:solidFill>
              </a:rPr>
              <a:t>2</a:t>
            </a:r>
            <a:r>
              <a:rPr lang="pt-BR" sz="1600" dirty="0" smtClean="0">
                <a:solidFill>
                  <a:srgbClr val="17375E"/>
                </a:solidFill>
              </a:rPr>
              <a:t> unidades prevenção de câncer da mulher</a:t>
            </a:r>
          </a:p>
          <a:p>
            <a:pPr lvl="1">
              <a:buFont typeface="Arial" pitchFamily="34" charset="0"/>
              <a:buChar char="•"/>
            </a:pPr>
            <a:r>
              <a:rPr lang="pt-BR" sz="1600" b="1" dirty="0" smtClean="0">
                <a:solidFill>
                  <a:srgbClr val="17375E"/>
                </a:solidFill>
              </a:rPr>
              <a:t>4</a:t>
            </a:r>
            <a:r>
              <a:rPr lang="pt-BR" sz="1600" dirty="0" smtClean="0">
                <a:solidFill>
                  <a:srgbClr val="17375E"/>
                </a:solidFill>
              </a:rPr>
              <a:t> clínicas médicas</a:t>
            </a:r>
          </a:p>
          <a:p>
            <a:pPr lvl="1">
              <a:buFont typeface="Arial" pitchFamily="34" charset="0"/>
              <a:buChar char="•"/>
            </a:pPr>
            <a:r>
              <a:rPr lang="pt-BR" sz="1600" b="1" dirty="0" smtClean="0">
                <a:solidFill>
                  <a:srgbClr val="17375E"/>
                </a:solidFill>
              </a:rPr>
              <a:t>6</a:t>
            </a:r>
            <a:r>
              <a:rPr lang="pt-BR" sz="1600" dirty="0" smtClean="0">
                <a:solidFill>
                  <a:srgbClr val="17375E"/>
                </a:solidFill>
              </a:rPr>
              <a:t> de cultura e lazer </a:t>
            </a:r>
          </a:p>
          <a:p>
            <a:endParaRPr lang="pt-BR" dirty="0" smtClean="0">
              <a:solidFill>
                <a:srgbClr val="17375E"/>
              </a:solidFill>
            </a:endParaRPr>
          </a:p>
          <a:p>
            <a:endParaRPr lang="pt-BR" dirty="0" smtClean="0">
              <a:solidFill>
                <a:srgbClr val="17375E"/>
              </a:solidFill>
            </a:endParaRPr>
          </a:p>
          <a:p>
            <a:endParaRPr lang="pt-BR" dirty="0">
              <a:solidFill>
                <a:srgbClr val="17375E"/>
              </a:solidFill>
            </a:endParaRPr>
          </a:p>
        </p:txBody>
      </p:sp>
      <p:sp>
        <p:nvSpPr>
          <p:cNvPr id="12292" name="Rectangle 1"/>
          <p:cNvSpPr>
            <a:spLocks noChangeArrowheads="1"/>
          </p:cNvSpPr>
          <p:nvPr/>
        </p:nvSpPr>
        <p:spPr bwMode="auto">
          <a:xfrm>
            <a:off x="6362700" y="4436588"/>
            <a:ext cx="5080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pt-BR" sz="2000" dirty="0" smtClean="0">
                <a:solidFill>
                  <a:srgbClr val="17375E"/>
                </a:solidFill>
              </a:rPr>
              <a:t>A ação do </a:t>
            </a:r>
            <a:r>
              <a:rPr lang="pt-BR" sz="2000" dirty="0">
                <a:solidFill>
                  <a:srgbClr val="17375E"/>
                </a:solidFill>
              </a:rPr>
              <a:t>Sesc </a:t>
            </a:r>
            <a:r>
              <a:rPr lang="pt-BR" sz="2000" dirty="0" smtClean="0">
                <a:solidFill>
                  <a:srgbClr val="17375E"/>
                </a:solidFill>
              </a:rPr>
              <a:t>atende a </a:t>
            </a:r>
            <a:r>
              <a:rPr lang="pt-BR" sz="2000" b="1" dirty="0" smtClean="0">
                <a:solidFill>
                  <a:srgbClr val="17375E"/>
                </a:solidFill>
              </a:rPr>
              <a:t>2.200 </a:t>
            </a:r>
            <a:r>
              <a:rPr lang="pt-BR" sz="2000" b="1" dirty="0">
                <a:solidFill>
                  <a:srgbClr val="17375E"/>
                </a:solidFill>
              </a:rPr>
              <a:t>municípios </a:t>
            </a:r>
            <a:r>
              <a:rPr lang="pt-BR" sz="2000" dirty="0" smtClean="0">
                <a:solidFill>
                  <a:srgbClr val="17375E"/>
                </a:solidFill>
              </a:rPr>
              <a:t>por </a:t>
            </a:r>
            <a:r>
              <a:rPr lang="pt-BR" sz="2000" dirty="0">
                <a:solidFill>
                  <a:srgbClr val="17375E"/>
                </a:solidFill>
              </a:rPr>
              <a:t>meio de sua </a:t>
            </a:r>
            <a:r>
              <a:rPr lang="pt-BR" sz="2000" b="1" dirty="0">
                <a:solidFill>
                  <a:srgbClr val="17375E"/>
                </a:solidFill>
              </a:rPr>
              <a:t>rede </a:t>
            </a:r>
            <a:r>
              <a:rPr lang="pt-BR" sz="2000" b="1" dirty="0" smtClean="0">
                <a:solidFill>
                  <a:srgbClr val="17375E"/>
                </a:solidFill>
              </a:rPr>
              <a:t>de </a:t>
            </a:r>
            <a:r>
              <a:rPr lang="pt-BR" sz="2000" b="1" dirty="0">
                <a:solidFill>
                  <a:srgbClr val="17375E"/>
                </a:solidFill>
              </a:rPr>
              <a:t>unidades fixas e móveis.</a:t>
            </a:r>
          </a:p>
        </p:txBody>
      </p:sp>
      <p:sp>
        <p:nvSpPr>
          <p:cNvPr id="4" name="Rectangle 3"/>
          <p:cNvSpPr/>
          <p:nvPr/>
        </p:nvSpPr>
        <p:spPr>
          <a:xfrm>
            <a:off x="6135688" y="4251325"/>
            <a:ext cx="5481637" cy="1216025"/>
          </a:xfrm>
          <a:prstGeom prst="rect">
            <a:avLst/>
          </a:prstGeom>
          <a:noFill/>
          <a:ln>
            <a:solidFill>
              <a:schemeClr val="accent1">
                <a:alpha val="92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Retângulo 1"/>
          <p:cNvSpPr/>
          <p:nvPr/>
        </p:nvSpPr>
        <p:spPr>
          <a:xfrm>
            <a:off x="930642" y="1596404"/>
            <a:ext cx="106866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17375E"/>
                </a:solidFill>
              </a:rPr>
              <a:t>A eficácia e a efetividade da atuação de Sesc e Senac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t-BR" sz="3200" dirty="0" smtClean="0">
                <a:solidFill>
                  <a:srgbClr val="17375E"/>
                </a:solidFill>
              </a:rPr>
              <a:t>CNC-Sesc-Senac</a:t>
            </a:r>
            <a:br>
              <a:rPr lang="pt-BR" sz="3200" dirty="0" smtClean="0">
                <a:solidFill>
                  <a:srgbClr val="17375E"/>
                </a:solidFill>
              </a:rPr>
            </a:br>
            <a:r>
              <a:rPr lang="pt-BR" sz="3200" b="1" i="1" dirty="0" smtClean="0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Nosso compromisso é com o Brasil</a:t>
            </a:r>
            <a:endParaRPr lang="pt-BR" dirty="0">
              <a:solidFill>
                <a:srgbClr val="17375E"/>
              </a:solidFill>
            </a:endParaRPr>
          </a:p>
        </p:txBody>
      </p:sp>
      <p:sp>
        <p:nvSpPr>
          <p:cNvPr id="11266" name="CaixaDeTexto 3"/>
          <p:cNvSpPr txBox="1">
            <a:spLocks noChangeArrowheads="1"/>
          </p:cNvSpPr>
          <p:nvPr/>
        </p:nvSpPr>
        <p:spPr bwMode="auto">
          <a:xfrm>
            <a:off x="911224" y="1703388"/>
            <a:ext cx="108654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/>
            <a:r>
              <a:rPr lang="pt-BR" sz="2400" b="1" dirty="0">
                <a:solidFill>
                  <a:srgbClr val="17375E"/>
                </a:solidFill>
              </a:rPr>
              <a:t>Ação Inclusiva de amplo </a:t>
            </a:r>
            <a:r>
              <a:rPr lang="pt-BR" sz="2400" b="1" dirty="0" smtClean="0">
                <a:solidFill>
                  <a:srgbClr val="17375E"/>
                </a:solidFill>
              </a:rPr>
              <a:t>alcance </a:t>
            </a:r>
            <a:endParaRPr lang="pt-BR" sz="2400" b="1" dirty="0">
              <a:solidFill>
                <a:srgbClr val="17375E"/>
              </a:solidFill>
            </a:endParaRPr>
          </a:p>
        </p:txBody>
      </p:sp>
      <p:sp>
        <p:nvSpPr>
          <p:cNvPr id="11267" name="CaixaDeTexto 4"/>
          <p:cNvSpPr txBox="1">
            <a:spLocks noChangeArrowheads="1"/>
          </p:cNvSpPr>
          <p:nvPr/>
        </p:nvSpPr>
        <p:spPr bwMode="auto">
          <a:xfrm>
            <a:off x="963613" y="2460625"/>
            <a:ext cx="10591991" cy="4001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pt-BR" sz="2000" dirty="0">
                <a:solidFill>
                  <a:srgbClr val="17375E"/>
                </a:solidFill>
              </a:rPr>
              <a:t>O </a:t>
            </a:r>
            <a:r>
              <a:rPr lang="pt-BR" sz="2000" b="1" dirty="0">
                <a:solidFill>
                  <a:srgbClr val="17375E"/>
                </a:solidFill>
              </a:rPr>
              <a:t>Senac</a:t>
            </a:r>
            <a:r>
              <a:rPr lang="pt-BR" sz="2000" dirty="0">
                <a:solidFill>
                  <a:srgbClr val="17375E"/>
                </a:solidFill>
              </a:rPr>
              <a:t>  em 2014 </a:t>
            </a:r>
            <a:r>
              <a:rPr lang="pt-BR" sz="2000" dirty="0" smtClean="0">
                <a:solidFill>
                  <a:srgbClr val="17375E"/>
                </a:solidFill>
              </a:rPr>
              <a:t>realizou </a:t>
            </a:r>
            <a:r>
              <a:rPr lang="pt-BR" sz="2000" b="1" dirty="0" smtClean="0">
                <a:solidFill>
                  <a:srgbClr val="17375E"/>
                </a:solidFill>
              </a:rPr>
              <a:t>2.757.057 </a:t>
            </a:r>
            <a:r>
              <a:rPr lang="pt-BR" sz="2000" dirty="0">
                <a:solidFill>
                  <a:srgbClr val="17375E"/>
                </a:solidFill>
              </a:rPr>
              <a:t>atendimentos entre matrículas em educação profissional e ações extensivas</a:t>
            </a:r>
          </a:p>
          <a:p>
            <a:endParaRPr lang="pt-BR" sz="2000" dirty="0">
              <a:solidFill>
                <a:srgbClr val="17375E"/>
              </a:solidFill>
            </a:endParaRPr>
          </a:p>
          <a:p>
            <a:r>
              <a:rPr lang="pt-BR" sz="2000" dirty="0">
                <a:solidFill>
                  <a:srgbClr val="17375E"/>
                </a:solidFill>
              </a:rPr>
              <a:t>Desse montante,</a:t>
            </a:r>
            <a:r>
              <a:rPr lang="pt-BR" sz="2000" b="1" dirty="0">
                <a:solidFill>
                  <a:srgbClr val="17375E"/>
                </a:solidFill>
              </a:rPr>
              <a:t> </a:t>
            </a:r>
            <a:r>
              <a:rPr lang="pt-BR" sz="2000" b="1" dirty="0" smtClean="0">
                <a:solidFill>
                  <a:srgbClr val="17375E"/>
                </a:solidFill>
              </a:rPr>
              <a:t>1.848.074 </a:t>
            </a:r>
            <a:r>
              <a:rPr lang="pt-BR" sz="2000" dirty="0">
                <a:solidFill>
                  <a:srgbClr val="17375E"/>
                </a:solidFill>
              </a:rPr>
              <a:t>foram atendimentos integralmente </a:t>
            </a:r>
            <a:r>
              <a:rPr lang="pt-BR" sz="2000" b="1" dirty="0">
                <a:solidFill>
                  <a:srgbClr val="17375E"/>
                </a:solidFill>
              </a:rPr>
              <a:t>gratuitos</a:t>
            </a:r>
            <a:r>
              <a:rPr lang="pt-BR" sz="2000" dirty="0">
                <a:solidFill>
                  <a:srgbClr val="17375E"/>
                </a:solidFill>
              </a:rPr>
              <a:t>, resultantes de programas como:</a:t>
            </a:r>
          </a:p>
          <a:p>
            <a:pPr lvl="1">
              <a:buFont typeface="Arial" charset="0"/>
              <a:buChar char="•"/>
            </a:pPr>
            <a:r>
              <a:rPr lang="pt-BR" sz="2000" b="1" dirty="0">
                <a:solidFill>
                  <a:srgbClr val="17375E"/>
                </a:solidFill>
              </a:rPr>
              <a:t>634.125</a:t>
            </a:r>
            <a:r>
              <a:rPr lang="pt-BR" sz="2000" dirty="0">
                <a:solidFill>
                  <a:srgbClr val="17375E"/>
                </a:solidFill>
              </a:rPr>
              <a:t> </a:t>
            </a:r>
            <a:r>
              <a:rPr lang="pt-BR" sz="2000" dirty="0" smtClean="0">
                <a:solidFill>
                  <a:srgbClr val="17375E"/>
                </a:solidFill>
              </a:rPr>
              <a:t>matrículas </a:t>
            </a:r>
            <a:r>
              <a:rPr lang="pt-BR" sz="2000" dirty="0">
                <a:solidFill>
                  <a:srgbClr val="17375E"/>
                </a:solidFill>
              </a:rPr>
              <a:t>pelo </a:t>
            </a:r>
            <a:r>
              <a:rPr lang="pt-BR" sz="2000" dirty="0" smtClean="0">
                <a:solidFill>
                  <a:srgbClr val="17375E"/>
                </a:solidFill>
              </a:rPr>
              <a:t>Programa </a:t>
            </a:r>
            <a:r>
              <a:rPr lang="pt-BR" sz="2000" dirty="0">
                <a:solidFill>
                  <a:srgbClr val="17375E"/>
                </a:solidFill>
              </a:rPr>
              <a:t>Senac de Gratuidade </a:t>
            </a:r>
            <a:r>
              <a:rPr lang="pt-BR" sz="2000" dirty="0" smtClean="0">
                <a:solidFill>
                  <a:srgbClr val="17375E"/>
                </a:solidFill>
              </a:rPr>
              <a:t>– </a:t>
            </a:r>
            <a:r>
              <a:rPr lang="pt-BR" sz="2000" b="1" dirty="0" smtClean="0">
                <a:solidFill>
                  <a:srgbClr val="17375E"/>
                </a:solidFill>
              </a:rPr>
              <a:t>72,37%</a:t>
            </a:r>
            <a:r>
              <a:rPr lang="pt-BR" sz="2000" dirty="0" smtClean="0">
                <a:solidFill>
                  <a:srgbClr val="17375E"/>
                </a:solidFill>
              </a:rPr>
              <a:t> da receita líquida compulsória do Senac</a:t>
            </a:r>
            <a:endParaRPr lang="pt-BR" sz="2000" dirty="0">
              <a:solidFill>
                <a:srgbClr val="17375E"/>
              </a:solidFill>
            </a:endParaRPr>
          </a:p>
          <a:p>
            <a:pPr lvl="1">
              <a:buFont typeface="Arial" charset="0"/>
              <a:buChar char="•"/>
            </a:pPr>
            <a:r>
              <a:rPr lang="pt-BR" sz="2000" b="1" dirty="0">
                <a:solidFill>
                  <a:srgbClr val="17375E"/>
                </a:solidFill>
              </a:rPr>
              <a:t>511.180</a:t>
            </a:r>
            <a:r>
              <a:rPr lang="pt-BR" sz="2000" dirty="0">
                <a:solidFill>
                  <a:srgbClr val="17375E"/>
                </a:solidFill>
              </a:rPr>
              <a:t> </a:t>
            </a:r>
            <a:r>
              <a:rPr lang="pt-BR" sz="2000" dirty="0" smtClean="0">
                <a:solidFill>
                  <a:srgbClr val="17375E"/>
                </a:solidFill>
              </a:rPr>
              <a:t>matrículas </a:t>
            </a:r>
            <a:r>
              <a:rPr lang="pt-BR" sz="2000" dirty="0">
                <a:solidFill>
                  <a:srgbClr val="17375E"/>
                </a:solidFill>
              </a:rPr>
              <a:t>pelo </a:t>
            </a:r>
            <a:r>
              <a:rPr lang="pt-BR" sz="2000" dirty="0" err="1">
                <a:solidFill>
                  <a:srgbClr val="17375E"/>
                </a:solidFill>
              </a:rPr>
              <a:t>Pronatec</a:t>
            </a:r>
            <a:endParaRPr lang="pt-BR" sz="2000" dirty="0">
              <a:solidFill>
                <a:srgbClr val="17375E"/>
              </a:solidFill>
            </a:endParaRPr>
          </a:p>
          <a:p>
            <a:pPr lvl="1">
              <a:buFont typeface="Arial" charset="0"/>
              <a:buChar char="•"/>
            </a:pPr>
            <a:r>
              <a:rPr lang="pt-BR" sz="2000" b="1" dirty="0" smtClean="0">
                <a:solidFill>
                  <a:srgbClr val="17375E"/>
                </a:solidFill>
              </a:rPr>
              <a:t>61.148</a:t>
            </a:r>
            <a:r>
              <a:rPr lang="pt-BR" sz="2000" dirty="0" smtClean="0">
                <a:solidFill>
                  <a:srgbClr val="17375E"/>
                </a:solidFill>
              </a:rPr>
              <a:t> matrículas com recursos próprios dos regionais</a:t>
            </a:r>
          </a:p>
          <a:p>
            <a:pPr lvl="1">
              <a:buFont typeface="Arial" charset="0"/>
              <a:buChar char="•"/>
            </a:pPr>
            <a:r>
              <a:rPr lang="pt-BR" sz="2000" b="1" dirty="0" smtClean="0">
                <a:solidFill>
                  <a:srgbClr val="17375E"/>
                </a:solidFill>
              </a:rPr>
              <a:t>641.621</a:t>
            </a:r>
            <a:r>
              <a:rPr lang="pt-BR" sz="2000" dirty="0" smtClean="0">
                <a:solidFill>
                  <a:srgbClr val="17375E"/>
                </a:solidFill>
              </a:rPr>
              <a:t> </a:t>
            </a:r>
            <a:r>
              <a:rPr lang="pt-BR" sz="2000" dirty="0">
                <a:solidFill>
                  <a:srgbClr val="17375E"/>
                </a:solidFill>
              </a:rPr>
              <a:t>participações em ações extensivas abertas às comunidades.</a:t>
            </a:r>
          </a:p>
          <a:p>
            <a:endParaRPr lang="pt-BR" dirty="0">
              <a:solidFill>
                <a:srgbClr val="17375E"/>
              </a:solidFill>
            </a:endParaRPr>
          </a:p>
          <a:p>
            <a:endParaRPr lang="pt-BR" dirty="0">
              <a:solidFill>
                <a:srgbClr val="17375E"/>
              </a:solidFill>
            </a:endParaRPr>
          </a:p>
          <a:p>
            <a:endParaRPr lang="pt-BR" dirty="0">
              <a:solidFill>
                <a:srgbClr val="17375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t-BR" sz="3200" dirty="0" smtClean="0">
                <a:solidFill>
                  <a:srgbClr val="17375E"/>
                </a:solidFill>
              </a:rPr>
              <a:t>CNC-Sesc-Senac</a:t>
            </a:r>
            <a:br>
              <a:rPr lang="pt-BR" sz="3200" dirty="0" smtClean="0">
                <a:solidFill>
                  <a:srgbClr val="17375E"/>
                </a:solidFill>
              </a:rPr>
            </a:br>
            <a:r>
              <a:rPr lang="pt-BR" sz="3200" b="1" i="1" dirty="0" smtClean="0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Nosso compromisso é com o Brasil</a:t>
            </a:r>
            <a:endParaRPr lang="pt-BR" dirty="0">
              <a:solidFill>
                <a:srgbClr val="17375E"/>
              </a:solidFill>
            </a:endParaRPr>
          </a:p>
        </p:txBody>
      </p:sp>
      <p:sp>
        <p:nvSpPr>
          <p:cNvPr id="14338" name="CaixaDeTexto 3"/>
          <p:cNvSpPr txBox="1">
            <a:spLocks noChangeArrowheads="1"/>
          </p:cNvSpPr>
          <p:nvPr/>
        </p:nvSpPr>
        <p:spPr bwMode="auto">
          <a:xfrm>
            <a:off x="896938" y="1774825"/>
            <a:ext cx="105682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/>
            <a:r>
              <a:rPr lang="pt-BR" sz="2400" b="1" dirty="0">
                <a:solidFill>
                  <a:srgbClr val="17375E"/>
                </a:solidFill>
              </a:rPr>
              <a:t>Ação Inclusiva de amplo alcance </a:t>
            </a:r>
          </a:p>
        </p:txBody>
      </p:sp>
      <p:sp>
        <p:nvSpPr>
          <p:cNvPr id="7" name="CaixaDeTexto 4"/>
          <p:cNvSpPr txBox="1"/>
          <p:nvPr/>
        </p:nvSpPr>
        <p:spPr>
          <a:xfrm>
            <a:off x="911225" y="2329997"/>
            <a:ext cx="10664476" cy="4924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Sesc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5.966.987 </a:t>
            </a:r>
            <a:r>
              <a:rPr lang="pt-BR" sz="2000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de </a:t>
            </a:r>
            <a:r>
              <a:rPr lang="pt-BR" sz="2000" dirty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trabalhadores </a:t>
            </a:r>
            <a:r>
              <a:rPr lang="pt-BR" sz="2000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matriculados, dos quais 80</a:t>
            </a:r>
            <a:r>
              <a:rPr lang="pt-BR" sz="2000" dirty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% </a:t>
            </a:r>
            <a:r>
              <a:rPr lang="pt-BR" sz="2000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com renda até </a:t>
            </a:r>
            <a:r>
              <a:rPr lang="pt-BR" sz="2000" dirty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3 salários mínimos.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 smtClean="0">
              <a:solidFill>
                <a:srgbClr val="17375E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smtClean="0">
                <a:solidFill>
                  <a:srgbClr val="17375E"/>
                </a:solidFill>
              </a:rPr>
              <a:t>Em 2014 foram realizados </a:t>
            </a:r>
            <a:r>
              <a:rPr lang="pt-BR" b="1" dirty="0" smtClean="0">
                <a:solidFill>
                  <a:srgbClr val="17375E"/>
                </a:solidFill>
              </a:rPr>
              <a:t>763.875.502</a:t>
            </a:r>
            <a:r>
              <a:rPr lang="pt-BR" dirty="0" smtClean="0">
                <a:solidFill>
                  <a:srgbClr val="17375E"/>
                </a:solidFill>
              </a:rPr>
              <a:t>  a</a:t>
            </a:r>
            <a:r>
              <a:rPr lang="pt-BR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tendimentos em 2014, por meio de 5 programas:</a:t>
            </a:r>
            <a:endParaRPr lang="pt-BR" dirty="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marL="742950" lvl="1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endParaRPr lang="pt-BR" dirty="0" smtClean="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marL="1200150" lvl="2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pt-BR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Assistência</a:t>
            </a:r>
            <a:r>
              <a:rPr lang="pt-BR" b="1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	473.316.339</a:t>
            </a:r>
          </a:p>
          <a:p>
            <a:pPr marL="1200150" lvl="2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pt-BR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Cultura 	</a:t>
            </a:r>
            <a:r>
              <a:rPr lang="pt-BR" b="1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52.655.515</a:t>
            </a:r>
          </a:p>
          <a:p>
            <a:pPr marL="1200150" lvl="2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pt-BR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Educação 	</a:t>
            </a:r>
            <a:r>
              <a:rPr lang="pt-BR" b="1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55.274.926</a:t>
            </a:r>
          </a:p>
          <a:p>
            <a:pPr marL="1200150" lvl="2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pt-BR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Lazer 		</a:t>
            </a:r>
            <a:r>
              <a:rPr lang="pt-BR" b="1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83.252.625</a:t>
            </a:r>
            <a:endParaRPr lang="pt-BR" b="1" dirty="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marL="1200150" lvl="2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pt-BR" dirty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Saúde</a:t>
            </a:r>
            <a:r>
              <a:rPr lang="pt-BR" b="1" dirty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b="1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		99.376.097</a:t>
            </a:r>
            <a:endParaRPr lang="pt-BR" b="1" dirty="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endParaRPr lang="pt-BR" dirty="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O Programa de Comprometimento e Gratuidade (PCG) do Sesc </a:t>
            </a:r>
            <a:r>
              <a:rPr lang="pt-BR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gerou </a:t>
            </a:r>
            <a:r>
              <a:rPr lang="pt-BR" b="1" dirty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246.644.218</a:t>
            </a:r>
            <a:r>
              <a:rPr lang="pt-BR" dirty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 atendimentos em ações educativas,  dos quais</a:t>
            </a:r>
            <a:r>
              <a:rPr lang="pt-BR" b="1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b="1" dirty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81.814.763 </a:t>
            </a:r>
            <a:r>
              <a:rPr lang="pt-BR" b="1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foram integralmente </a:t>
            </a:r>
            <a:r>
              <a:rPr lang="pt-BR" dirty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gratuitos.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 smtClean="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srgbClr val="17375E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t-BR" sz="3200" dirty="0" smtClean="0">
                <a:solidFill>
                  <a:srgbClr val="17375E"/>
                </a:solidFill>
              </a:rPr>
              <a:t>CNC-Sesc-Senac</a:t>
            </a:r>
            <a:br>
              <a:rPr lang="pt-BR" sz="3200" dirty="0" smtClean="0">
                <a:solidFill>
                  <a:srgbClr val="17375E"/>
                </a:solidFill>
              </a:rPr>
            </a:br>
            <a:r>
              <a:rPr lang="pt-BR" sz="3200" b="1" i="1" dirty="0" smtClean="0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Nosso compromisso é com o Brasil</a:t>
            </a:r>
            <a:endParaRPr lang="pt-BR" dirty="0">
              <a:solidFill>
                <a:srgbClr val="17375E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222968" y="2097427"/>
            <a:ext cx="10248481" cy="50244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Sesc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050" dirty="0" smtClean="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Mesa Brasil </a:t>
            </a:r>
            <a:r>
              <a:rPr lang="pt-BR" b="1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Sesc</a:t>
            </a:r>
            <a:r>
              <a:rPr lang="pt-BR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 – Rede Nacional de Banco de Alimentos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pt-BR" b="1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6.232 </a:t>
            </a:r>
            <a:r>
              <a:rPr lang="pt-BR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entidades beneficiadas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pt-BR" b="1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41 mil </a:t>
            </a:r>
            <a:r>
              <a:rPr lang="pt-BR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toneladas de alimentos doados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pt-BR" b="1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1 milhão e 600 mil </a:t>
            </a:r>
            <a:r>
              <a:rPr lang="pt-BR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pessoas/dia alcançadas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pt-BR" b="1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3.592</a:t>
            </a:r>
            <a:r>
              <a:rPr lang="pt-BR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 empresas parceiras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endParaRPr lang="pt-BR" dirty="0" smtClean="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Odontologia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pt-BR" b="1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376 </a:t>
            </a:r>
            <a:r>
              <a:rPr lang="pt-BR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clinicas fixas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pt-BR" b="1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59</a:t>
            </a:r>
            <a:r>
              <a:rPr lang="pt-BR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 clinicas móveis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pt-BR" b="1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2.376.509 </a:t>
            </a:r>
            <a:r>
              <a:rPr lang="pt-BR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consultas realizadas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pt-BR" b="1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331.026</a:t>
            </a:r>
            <a:r>
              <a:rPr lang="pt-BR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 pessoas atendidas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 smtClean="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Sesc Ler - Educação de Jovens e Adultos (EJA)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pt-BR" b="1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40</a:t>
            </a:r>
            <a:r>
              <a:rPr lang="pt-BR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 centros educacionais em </a:t>
            </a:r>
            <a:r>
              <a:rPr lang="pt-BR" b="1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22 UF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endParaRPr lang="pt-BR" dirty="0" smtClean="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600" dirty="0">
              <a:solidFill>
                <a:srgbClr val="17375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013750" y="2122421"/>
            <a:ext cx="6591715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Alimentação do Trabalhador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b="1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49.686.668</a:t>
            </a:r>
            <a:r>
              <a:rPr lang="pt-BR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  refeições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1050" dirty="0" smtClean="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Trabalho </a:t>
            </a:r>
            <a:r>
              <a:rPr lang="pt-BR" dirty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Social com Idoso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pt-BR" b="1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35.580 </a:t>
            </a:r>
            <a:r>
              <a:rPr lang="pt-BR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pessoas </a:t>
            </a:r>
            <a:r>
              <a:rPr lang="pt-BR" dirty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atendidas anualmente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pt-BR" b="1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602 </a:t>
            </a:r>
            <a:r>
              <a:rPr lang="pt-BR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Grupos </a:t>
            </a:r>
            <a:r>
              <a:rPr lang="pt-BR" dirty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de </a:t>
            </a:r>
            <a:r>
              <a:rPr lang="pt-BR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Convivência</a:t>
            </a:r>
            <a:endParaRPr lang="pt-BR" dirty="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900" dirty="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Apresentações Artísticas,  Mostras e Exposições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b="1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86.045 </a:t>
            </a:r>
            <a:r>
              <a:rPr lang="pt-BR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ações realizadas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b="1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34.503.811 </a:t>
            </a:r>
            <a:r>
              <a:rPr lang="pt-BR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espectadores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1100" dirty="0" smtClean="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Bibliotecas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b="1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242</a:t>
            </a:r>
            <a:r>
              <a:rPr lang="pt-BR" dirty="0" smtClean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dirty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bibliotecas fixas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b="1" dirty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55</a:t>
            </a:r>
            <a:r>
              <a:rPr lang="pt-BR" dirty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 itinerantes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b="1" dirty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12.545.574</a:t>
            </a:r>
            <a:r>
              <a:rPr lang="pt-BR" dirty="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 atendimentos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dirty="0">
              <a:solidFill>
                <a:srgbClr val="17375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925511" y="1548727"/>
            <a:ext cx="106803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17375E"/>
                </a:solidFill>
              </a:rPr>
              <a:t>Ação Inclusiva de amplo alcance </a:t>
            </a:r>
          </a:p>
        </p:txBody>
      </p:sp>
      <p:cxnSp>
        <p:nvCxnSpPr>
          <p:cNvPr id="15" name="Conector reto 14"/>
          <p:cNvCxnSpPr/>
          <p:nvPr/>
        </p:nvCxnSpPr>
        <p:spPr>
          <a:xfrm flipH="1">
            <a:off x="6782637" y="2220814"/>
            <a:ext cx="10048" cy="39991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620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704</TotalTime>
  <Words>873</Words>
  <Application>Microsoft Office PowerPoint</Application>
  <PresentationFormat>Personalizar</PresentationFormat>
  <Paragraphs>191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3" baseType="lpstr">
      <vt:lpstr>Tema do Office</vt:lpstr>
      <vt:lpstr>CNC-Sesc-Senac Nosso compromisso é com o Brasil</vt:lpstr>
      <vt:lpstr>CNC-Sesc-Senac Nosso compromisso é com o Brasil</vt:lpstr>
      <vt:lpstr>CNC-Sesc-Senac Nosso compromisso é com o Brasil</vt:lpstr>
      <vt:lpstr>Apresentação do PowerPoint</vt:lpstr>
      <vt:lpstr>CNC-Sesc-Senac Nosso compromisso é com o Brasil</vt:lpstr>
      <vt:lpstr>CNC-Sesc-Senac Nosso compromisso é com o Brasil</vt:lpstr>
      <vt:lpstr>CNC-Sesc-Senac Nosso compromisso é com o Brasil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CNC-Sesc-Senac Nosso compromisso é com o Brasil</dc:title>
  <dc:creator>Márcia Leitão</dc:creator>
  <cp:lastModifiedBy>Evento</cp:lastModifiedBy>
  <cp:revision>74</cp:revision>
  <cp:lastPrinted>2015-05-26T15:14:36Z</cp:lastPrinted>
  <dcterms:created xsi:type="dcterms:W3CDTF">2015-05-23T13:59:43Z</dcterms:created>
  <dcterms:modified xsi:type="dcterms:W3CDTF">2015-05-27T21:22:05Z</dcterms:modified>
</cp:coreProperties>
</file>