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0" r:id="rId6"/>
    <p:sldId id="261" r:id="rId7"/>
    <p:sldId id="266" r:id="rId8"/>
    <p:sldId id="274" r:id="rId9"/>
    <p:sldId id="275" r:id="rId10"/>
    <p:sldId id="264" r:id="rId11"/>
    <p:sldId id="259" r:id="rId12"/>
    <p:sldId id="273" r:id="rId13"/>
    <p:sldId id="269" r:id="rId14"/>
    <p:sldId id="270" r:id="rId15"/>
  </p:sldIdLst>
  <p:sldSz cx="20104100" cy="11309350"/>
  <p:notesSz cx="20104100" cy="11309350"/>
  <p:embeddedFontLs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Light" panose="00000400000000000000" pitchFamily="2" charset="0"/>
      <p:regular r:id="rId20"/>
      <p:italic r:id="rId21"/>
    </p:embeddedFont>
    <p:embeddedFont>
      <p:font typeface="Poppins SemiBold" panose="00000700000000000000" pitchFamily="2" charset="0"/>
      <p:bold r:id="rId22"/>
      <p:boldItalic r:id="rId23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64"/>
    <a:srgbClr val="F1B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7FE94-58C3-4572-8385-CDBA0877067F}" v="1" dt="2025-05-27T00:54:54.84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27" autoAdjust="0"/>
    <p:restoredTop sz="94660"/>
  </p:normalViewPr>
  <p:slideViewPr>
    <p:cSldViewPr>
      <p:cViewPr varScale="1">
        <p:scale>
          <a:sx n="52" d="100"/>
          <a:sy n="52" d="100"/>
        </p:scale>
        <p:origin x="115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3E3E3E"/>
                </a:solidFill>
                <a:latin typeface="Poppins Light"/>
                <a:cs typeface="Poppi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3E3E3E"/>
                </a:solidFill>
                <a:latin typeface="Poppins Light"/>
                <a:cs typeface="Poppi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3E3E3E"/>
                </a:solidFill>
                <a:latin typeface="Poppins Light"/>
                <a:cs typeface="Poppi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0" i="0">
                <a:solidFill>
                  <a:srgbClr val="3E3E3E"/>
                </a:solidFill>
                <a:latin typeface="Poppins Light"/>
                <a:cs typeface="Poppi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3177" y="1520504"/>
            <a:ext cx="16283305" cy="28930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3E3E3E"/>
                </a:solidFill>
                <a:latin typeface="Poppins Light"/>
                <a:cs typeface="Poppins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13.svg"/><Relationship Id="rId7" Type="http://schemas.openxmlformats.org/officeDocument/2006/relationships/image" Target="../media/image3.svg"/><Relationship Id="rId12" Type="http://schemas.openxmlformats.org/officeDocument/2006/relationships/image" Target="../media/image35.png"/><Relationship Id="rId17" Type="http://schemas.openxmlformats.org/officeDocument/2006/relationships/image" Target="../media/image5.svg"/><Relationship Id="rId2" Type="http://schemas.openxmlformats.org/officeDocument/2006/relationships/image" Target="../media/image12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4.svg"/><Relationship Id="rId5" Type="http://schemas.openxmlformats.org/officeDocument/2006/relationships/image" Target="../media/image7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18" Type="http://schemas.openxmlformats.org/officeDocument/2006/relationships/image" Target="../media/image49.png"/><Relationship Id="rId26" Type="http://schemas.openxmlformats.org/officeDocument/2006/relationships/image" Target="../media/image32.svg"/><Relationship Id="rId3" Type="http://schemas.openxmlformats.org/officeDocument/2006/relationships/image" Target="../media/image13.svg"/><Relationship Id="rId21" Type="http://schemas.openxmlformats.org/officeDocument/2006/relationships/image" Target="../media/image52.pn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17" Type="http://schemas.openxmlformats.org/officeDocument/2006/relationships/image" Target="../media/image48.svg"/><Relationship Id="rId25" Type="http://schemas.openxmlformats.org/officeDocument/2006/relationships/image" Target="../media/image31.png"/><Relationship Id="rId2" Type="http://schemas.openxmlformats.org/officeDocument/2006/relationships/image" Target="../media/image12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24" Type="http://schemas.openxmlformats.org/officeDocument/2006/relationships/image" Target="../media/image7.svg"/><Relationship Id="rId5" Type="http://schemas.openxmlformats.org/officeDocument/2006/relationships/image" Target="../media/image3.svg"/><Relationship Id="rId15" Type="http://schemas.openxmlformats.org/officeDocument/2006/relationships/image" Target="../media/image46.svg"/><Relationship Id="rId23" Type="http://schemas.openxmlformats.org/officeDocument/2006/relationships/image" Target="../media/image6.png"/><Relationship Id="rId28" Type="http://schemas.openxmlformats.org/officeDocument/2006/relationships/image" Target="../media/image5.sv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bcfarma.org.br/" TargetMode="Externa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sv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Uma imagem contendo no interior, cozinha, comida, balcão&#10;&#10;Descrição gerada automaticamente">
            <a:extLst>
              <a:ext uri="{FF2B5EF4-FFF2-40B4-BE49-F238E27FC236}">
                <a16:creationId xmlns:a16="http://schemas.microsoft.com/office/drawing/2014/main" id="{1451879B-91EB-1CB7-11C1-4D93CEA1C5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3" r="6353"/>
          <a:stretch/>
        </p:blipFill>
        <p:spPr>
          <a:xfrm>
            <a:off x="4260850" y="0"/>
            <a:ext cx="16078197" cy="11309350"/>
          </a:xfrm>
          <a:prstGeom prst="rect">
            <a:avLst/>
          </a:prstGeom>
          <a:gradFill>
            <a:gsLst>
              <a:gs pos="62000">
                <a:srgbClr val="FFFFFF">
                  <a:alpha val="48000"/>
                </a:srgbClr>
              </a:gs>
              <a:gs pos="13000">
                <a:schemeClr val="bg1"/>
              </a:gs>
              <a:gs pos="100000">
                <a:schemeClr val="bg1">
                  <a:alpha val="21000"/>
                </a:schemeClr>
              </a:gs>
            </a:gsLst>
            <a:lin ang="5400000" scaled="1"/>
          </a:gradFill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F8EAB97-43C8-CF71-C2F6-A4771E442E5B}"/>
              </a:ext>
            </a:extLst>
          </p:cNvPr>
          <p:cNvSpPr/>
          <p:nvPr/>
        </p:nvSpPr>
        <p:spPr>
          <a:xfrm rot="16200000">
            <a:off x="4629733" y="-2502483"/>
            <a:ext cx="11309350" cy="16314313"/>
          </a:xfrm>
          <a:prstGeom prst="rect">
            <a:avLst/>
          </a:prstGeom>
          <a:gradFill flip="none" rotWithShape="1">
            <a:gsLst>
              <a:gs pos="53000">
                <a:srgbClr val="FFFFFF">
                  <a:alpha val="28000"/>
                </a:srgbClr>
              </a:gs>
              <a:gs pos="13000">
                <a:schemeClr val="bg1"/>
              </a:gs>
              <a:gs pos="100000">
                <a:schemeClr val="bg1">
                  <a:alpha val="2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05FE2DF-928C-2A43-60FD-EB91B64C9EEC}"/>
              </a:ext>
            </a:extLst>
          </p:cNvPr>
          <p:cNvSpPr/>
          <p:nvPr/>
        </p:nvSpPr>
        <p:spPr>
          <a:xfrm rot="5400000">
            <a:off x="8431065" y="-598633"/>
            <a:ext cx="11309350" cy="12506615"/>
          </a:xfrm>
          <a:prstGeom prst="rect">
            <a:avLst/>
          </a:prstGeom>
          <a:gradFill flip="none" rotWithShape="1">
            <a:gsLst>
              <a:gs pos="53000">
                <a:srgbClr val="FFFFFF">
                  <a:alpha val="63000"/>
                </a:srgbClr>
              </a:gs>
              <a:gs pos="13000">
                <a:schemeClr val="bg1"/>
              </a:gs>
              <a:gs pos="100000">
                <a:schemeClr val="bg1">
                  <a:alpha val="2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13620DE-B3D4-07F3-ED15-6E40F5EE7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541" y="505908"/>
            <a:ext cx="1287919" cy="1287919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05BD32B-23A2-C050-B02A-AC8144634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540" y="1997075"/>
            <a:ext cx="1287919" cy="1287919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5E0AB1A1-8B75-433C-7C25-26140737A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541" y="3519548"/>
            <a:ext cx="1287919" cy="128791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27C289C-983B-4232-E9B8-9254F2250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540" y="5010715"/>
            <a:ext cx="1287919" cy="128791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3D454681-124D-5867-73A8-0AAA92E4F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540" y="6533188"/>
            <a:ext cx="1287919" cy="1287919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0A4FF4B-8603-131E-41BB-FDB0352C3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539" y="8024355"/>
            <a:ext cx="1287919" cy="128791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E7B7467B-9C4F-D612-7C8C-5CAD7274E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539" y="9546828"/>
            <a:ext cx="1287919" cy="1287919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DA564CC7-4474-3B61-3FDB-29A8CC1C0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9256" y="168275"/>
            <a:ext cx="10904114" cy="1090411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F1D5E688-F106-8059-EC4C-A11BF02C21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33687" y="5784363"/>
            <a:ext cx="5571136" cy="13927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áfico 43">
            <a:extLst>
              <a:ext uri="{FF2B5EF4-FFF2-40B4-BE49-F238E27FC236}">
                <a16:creationId xmlns:a16="http://schemas.microsoft.com/office/drawing/2014/main" id="{C093C69F-D115-5AA7-7AA2-D53C053D7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55862">
            <a:off x="-14320242" y="-6600480"/>
            <a:ext cx="17334567" cy="17158761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64167B81-18FF-A6A3-7800-150AB8FED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13984" y="-6600479"/>
            <a:ext cx="17334567" cy="17158761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3177" y="1520504"/>
            <a:ext cx="16283305" cy="2601994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sz="3400" dirty="0"/>
              <a:t>O</a:t>
            </a:r>
            <a:r>
              <a:rPr sz="3400" spc="-30" dirty="0"/>
              <a:t> </a:t>
            </a:r>
            <a:r>
              <a:rPr sz="3400" dirty="0"/>
              <a:t>papel</a:t>
            </a:r>
            <a:r>
              <a:rPr sz="3400" spc="-30" dirty="0"/>
              <a:t> </a:t>
            </a:r>
            <a:r>
              <a:rPr sz="3400" dirty="0"/>
              <a:t>da</a:t>
            </a:r>
            <a:r>
              <a:rPr sz="3400" spc="-30" dirty="0"/>
              <a:t> </a:t>
            </a:r>
            <a:r>
              <a:rPr sz="3400" dirty="0"/>
              <a:t>farmácia</a:t>
            </a:r>
            <a:r>
              <a:rPr sz="3400" spc="-25" dirty="0"/>
              <a:t> </a:t>
            </a:r>
            <a:r>
              <a:rPr sz="3400" dirty="0"/>
              <a:t>como</a:t>
            </a:r>
            <a:r>
              <a:rPr sz="3400" spc="-30" dirty="0"/>
              <a:t> </a:t>
            </a:r>
            <a:r>
              <a:rPr sz="3400" dirty="0"/>
              <a:t>unidade</a:t>
            </a:r>
            <a:r>
              <a:rPr sz="3400" spc="-30" dirty="0"/>
              <a:t> </a:t>
            </a:r>
            <a:r>
              <a:rPr sz="3400" dirty="0"/>
              <a:t>de</a:t>
            </a:r>
            <a:r>
              <a:rPr sz="3400" spc="-25" dirty="0"/>
              <a:t> </a:t>
            </a:r>
            <a:r>
              <a:rPr sz="3400" spc="-10" dirty="0" err="1"/>
              <a:t>saúde</a:t>
            </a:r>
            <a:r>
              <a:rPr lang="pt-BR" sz="3400" spc="-10" dirty="0"/>
              <a:t> e geradora de empregos</a:t>
            </a:r>
            <a:endParaRPr sz="3400" spc="-10" dirty="0"/>
          </a:p>
          <a:p>
            <a:pPr marL="12065" marR="5080" algn="ctr">
              <a:lnSpc>
                <a:spcPct val="100000"/>
              </a:lnSpc>
              <a:spcBef>
                <a:spcPts val="1440"/>
              </a:spcBef>
            </a:pPr>
            <a:r>
              <a:rPr sz="5800" b="1" dirty="0">
                <a:solidFill>
                  <a:srgbClr val="008563"/>
                </a:solidFill>
                <a:latin typeface="Poppins"/>
                <a:cs typeface="Poppins"/>
              </a:rPr>
              <a:t>A</a:t>
            </a:r>
            <a:r>
              <a:rPr sz="5800" b="1" spc="-10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5800" b="1" dirty="0">
                <a:solidFill>
                  <a:srgbClr val="008563"/>
                </a:solidFill>
                <a:latin typeface="Poppins"/>
                <a:cs typeface="Poppins"/>
              </a:rPr>
              <a:t>farmácia</a:t>
            </a:r>
            <a:r>
              <a:rPr sz="5800" b="1" spc="-5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5800" b="1" dirty="0">
                <a:solidFill>
                  <a:srgbClr val="008563"/>
                </a:solidFill>
                <a:latin typeface="Poppins"/>
                <a:cs typeface="Poppins"/>
              </a:rPr>
              <a:t>é</a:t>
            </a:r>
            <a:r>
              <a:rPr sz="5800" b="1" spc="-10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5800" b="1" dirty="0">
                <a:solidFill>
                  <a:srgbClr val="008563"/>
                </a:solidFill>
                <a:latin typeface="Poppins"/>
                <a:cs typeface="Poppins"/>
              </a:rPr>
              <a:t>a</a:t>
            </a:r>
            <a:r>
              <a:rPr sz="5800" b="1" spc="-5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5800" b="1" dirty="0">
                <a:solidFill>
                  <a:srgbClr val="008563"/>
                </a:solidFill>
                <a:latin typeface="Poppins"/>
                <a:cs typeface="Poppins"/>
              </a:rPr>
              <a:t>porta</a:t>
            </a:r>
            <a:r>
              <a:rPr sz="5800" b="1" spc="-5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5800" b="1" dirty="0">
                <a:solidFill>
                  <a:srgbClr val="008563"/>
                </a:solidFill>
                <a:latin typeface="Poppins"/>
                <a:cs typeface="Poppins"/>
              </a:rPr>
              <a:t>de</a:t>
            </a:r>
            <a:r>
              <a:rPr sz="5800" b="1" spc="-10" dirty="0">
                <a:solidFill>
                  <a:srgbClr val="008563"/>
                </a:solidFill>
                <a:latin typeface="Poppins"/>
                <a:cs typeface="Poppins"/>
              </a:rPr>
              <a:t> entrada </a:t>
            </a:r>
            <a:r>
              <a:rPr sz="5800" b="1" dirty="0">
                <a:solidFill>
                  <a:srgbClr val="008563"/>
                </a:solidFill>
                <a:latin typeface="Poppins"/>
                <a:cs typeface="Poppins"/>
              </a:rPr>
              <a:t>da</a:t>
            </a:r>
            <a:r>
              <a:rPr sz="5800" b="1" spc="-30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5800" b="1" dirty="0" err="1">
                <a:solidFill>
                  <a:srgbClr val="008563"/>
                </a:solidFill>
                <a:latin typeface="Poppins"/>
                <a:cs typeface="Poppins"/>
              </a:rPr>
              <a:t>saúde</a:t>
            </a:r>
            <a:r>
              <a:rPr sz="5800" b="1" spc="-30" dirty="0">
                <a:solidFill>
                  <a:srgbClr val="008563"/>
                </a:solidFill>
                <a:latin typeface="Poppins"/>
                <a:cs typeface="Poppins"/>
              </a:rPr>
              <a:t>  </a:t>
            </a:r>
            <a:r>
              <a:rPr lang="pt-BR" sz="5800" b="1" spc="-10" dirty="0">
                <a:solidFill>
                  <a:srgbClr val="008563"/>
                </a:solidFill>
                <a:latin typeface="Poppins"/>
                <a:cs typeface="Poppins"/>
              </a:rPr>
              <a:t>e motor de desenvolvimento local no Brasil</a:t>
            </a:r>
            <a:endParaRPr sz="5800" dirty="0">
              <a:latin typeface="Poppins"/>
              <a:cs typeface="Poppi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3229" y="7464224"/>
            <a:ext cx="2251015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t-BR" sz="2000" spc="-10" dirty="0">
                <a:latin typeface="Poppins"/>
                <a:cs typeface="Poppins"/>
              </a:rPr>
              <a:t>F</a:t>
            </a:r>
            <a:r>
              <a:rPr sz="2000" spc="-10" dirty="0" err="1">
                <a:latin typeface="Poppins"/>
                <a:cs typeface="Poppins"/>
              </a:rPr>
              <a:t>armacêutico</a:t>
            </a:r>
            <a:r>
              <a:rPr lang="pt-BR" sz="2000" spc="-10" dirty="0">
                <a:latin typeface="Poppins"/>
                <a:cs typeface="Poppins"/>
              </a:rPr>
              <a:t> de forma </a:t>
            </a:r>
            <a:r>
              <a:rPr lang="pt-BR" sz="2000" b="1" spc="-10" dirty="0">
                <a:latin typeface="Poppins"/>
                <a:cs typeface="Poppins"/>
              </a:rPr>
              <a:t>presencial</a:t>
            </a:r>
            <a:endParaRPr sz="2000" b="1" dirty="0">
              <a:latin typeface="Poppins"/>
              <a:cs typeface="Poppi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76141" y="7464224"/>
            <a:ext cx="2653980" cy="6327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02870">
              <a:lnSpc>
                <a:spcPct val="101800"/>
              </a:lnSpc>
              <a:spcBef>
                <a:spcPts val="90"/>
              </a:spcBef>
            </a:pPr>
            <a:r>
              <a:rPr lang="pt-BR" sz="2000" spc="-10" dirty="0" err="1">
                <a:latin typeface="Poppins"/>
                <a:cs typeface="Poppins"/>
              </a:rPr>
              <a:t>Exanes</a:t>
            </a:r>
            <a:r>
              <a:rPr lang="pt-BR" sz="2000" spc="-10" dirty="0">
                <a:latin typeface="Poppins"/>
                <a:cs typeface="Poppins"/>
              </a:rPr>
              <a:t> de Análises   Clínicas e Vacinas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45190" y="7464224"/>
            <a:ext cx="1794510" cy="6457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38455">
              <a:lnSpc>
                <a:spcPct val="101800"/>
              </a:lnSpc>
              <a:spcBef>
                <a:spcPts val="90"/>
              </a:spcBef>
            </a:pPr>
            <a:r>
              <a:rPr lang="pt-BR" sz="2000" spc="-10" dirty="0">
                <a:latin typeface="Poppins"/>
                <a:cs typeface="Poppins"/>
              </a:rPr>
              <a:t>A</a:t>
            </a:r>
            <a:r>
              <a:rPr sz="2000" spc="-10" dirty="0" err="1">
                <a:latin typeface="Poppins"/>
                <a:cs typeface="Poppins"/>
              </a:rPr>
              <a:t>tenção</a:t>
            </a:r>
            <a:r>
              <a:rPr sz="2000" spc="-10" dirty="0">
                <a:latin typeface="Poppins"/>
                <a:cs typeface="Poppins"/>
              </a:rPr>
              <a:t> farmacêutica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817215" y="7464224"/>
            <a:ext cx="2007235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t-BR" sz="2000" spc="-10" dirty="0">
                <a:latin typeface="Poppins"/>
                <a:cs typeface="Poppins"/>
              </a:rPr>
              <a:t>R</a:t>
            </a:r>
            <a:r>
              <a:rPr sz="2000" spc="-10" dirty="0" err="1">
                <a:latin typeface="Poppins"/>
                <a:cs typeface="Poppins"/>
              </a:rPr>
              <a:t>astreabilidade</a:t>
            </a:r>
            <a:endParaRPr sz="2000" dirty="0">
              <a:latin typeface="Poppins"/>
              <a:cs typeface="Poppins"/>
            </a:endParaRPr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56BF0AD4-64F0-8A02-CA02-EF580155FE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400" y="10594544"/>
            <a:ext cx="899282" cy="252430"/>
          </a:xfrm>
          <a:prstGeom prst="rect">
            <a:avLst/>
          </a:prstGeom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9CEE3FE-00D2-F7EA-5DE0-47D80C4F316E}"/>
              </a:ext>
            </a:extLst>
          </p:cNvPr>
          <p:cNvGrpSpPr/>
          <p:nvPr/>
        </p:nvGrpSpPr>
        <p:grpSpPr>
          <a:xfrm>
            <a:off x="4794250" y="8770208"/>
            <a:ext cx="13413562" cy="1560347"/>
            <a:chOff x="2584449" y="9293963"/>
            <a:chExt cx="12790574" cy="1264319"/>
          </a:xfrm>
        </p:grpSpPr>
        <p:sp>
          <p:nvSpPr>
            <p:cNvPr id="22" name="object 22"/>
            <p:cNvSpPr txBox="1"/>
            <p:nvPr/>
          </p:nvSpPr>
          <p:spPr>
            <a:xfrm>
              <a:off x="10759843" y="9620739"/>
              <a:ext cx="4615180" cy="420370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endParaRPr sz="2550" dirty="0">
                <a:latin typeface="Poppins"/>
                <a:cs typeface="Poppins"/>
              </a:endParaRPr>
            </a:p>
          </p:txBody>
        </p:sp>
        <p:sp>
          <p:nvSpPr>
            <p:cNvPr id="34" name="object 25">
              <a:extLst>
                <a:ext uri="{FF2B5EF4-FFF2-40B4-BE49-F238E27FC236}">
                  <a16:creationId xmlns:a16="http://schemas.microsoft.com/office/drawing/2014/main" id="{2106D9E1-F5F0-ABE5-6412-CD79F9CF18D4}"/>
                </a:ext>
              </a:extLst>
            </p:cNvPr>
            <p:cNvSpPr/>
            <p:nvPr/>
          </p:nvSpPr>
          <p:spPr>
            <a:xfrm>
              <a:off x="2584449" y="9293963"/>
              <a:ext cx="9658544" cy="1264319"/>
            </a:xfrm>
            <a:custGeom>
              <a:avLst/>
              <a:gdLst/>
              <a:ahLst/>
              <a:cxnLst/>
              <a:rect l="l" t="t" r="r" b="b"/>
              <a:pathLst>
                <a:path w="9440545" h="814704">
                  <a:moveTo>
                    <a:pt x="9188788" y="814561"/>
                  </a:moveTo>
                  <a:lnTo>
                    <a:pt x="251741" y="814561"/>
                  </a:lnTo>
                  <a:lnTo>
                    <a:pt x="206490" y="810505"/>
                  </a:lnTo>
                  <a:lnTo>
                    <a:pt x="163900" y="798811"/>
                  </a:lnTo>
                  <a:lnTo>
                    <a:pt x="124682" y="780191"/>
                  </a:lnTo>
                  <a:lnTo>
                    <a:pt x="89547" y="755355"/>
                  </a:lnTo>
                  <a:lnTo>
                    <a:pt x="59206" y="725013"/>
                  </a:lnTo>
                  <a:lnTo>
                    <a:pt x="34370" y="689878"/>
                  </a:lnTo>
                  <a:lnTo>
                    <a:pt x="15749" y="650661"/>
                  </a:lnTo>
                  <a:lnTo>
                    <a:pt x="4055" y="608071"/>
                  </a:lnTo>
                  <a:lnTo>
                    <a:pt x="0" y="562820"/>
                  </a:lnTo>
                  <a:lnTo>
                    <a:pt x="0" y="251741"/>
                  </a:lnTo>
                  <a:lnTo>
                    <a:pt x="4055" y="206490"/>
                  </a:lnTo>
                  <a:lnTo>
                    <a:pt x="15749" y="163900"/>
                  </a:lnTo>
                  <a:lnTo>
                    <a:pt x="34370" y="124682"/>
                  </a:lnTo>
                  <a:lnTo>
                    <a:pt x="59206" y="89547"/>
                  </a:lnTo>
                  <a:lnTo>
                    <a:pt x="89547" y="59206"/>
                  </a:lnTo>
                  <a:lnTo>
                    <a:pt x="124682" y="34370"/>
                  </a:lnTo>
                  <a:lnTo>
                    <a:pt x="163900" y="15749"/>
                  </a:lnTo>
                  <a:lnTo>
                    <a:pt x="206490" y="4055"/>
                  </a:lnTo>
                  <a:lnTo>
                    <a:pt x="251741" y="0"/>
                  </a:lnTo>
                  <a:lnTo>
                    <a:pt x="9188788" y="0"/>
                  </a:lnTo>
                  <a:lnTo>
                    <a:pt x="9234038" y="4055"/>
                  </a:lnTo>
                  <a:lnTo>
                    <a:pt x="9276628" y="15749"/>
                  </a:lnTo>
                  <a:lnTo>
                    <a:pt x="9315846" y="34370"/>
                  </a:lnTo>
                  <a:lnTo>
                    <a:pt x="9350981" y="59206"/>
                  </a:lnTo>
                  <a:lnTo>
                    <a:pt x="9381322" y="89547"/>
                  </a:lnTo>
                  <a:lnTo>
                    <a:pt x="9406159" y="124682"/>
                  </a:lnTo>
                  <a:lnTo>
                    <a:pt x="9424779" y="163900"/>
                  </a:lnTo>
                  <a:lnTo>
                    <a:pt x="9436473" y="206490"/>
                  </a:lnTo>
                  <a:lnTo>
                    <a:pt x="9440529" y="251741"/>
                  </a:lnTo>
                  <a:lnTo>
                    <a:pt x="9440529" y="562820"/>
                  </a:lnTo>
                  <a:lnTo>
                    <a:pt x="9436473" y="608071"/>
                  </a:lnTo>
                  <a:lnTo>
                    <a:pt x="9424779" y="650661"/>
                  </a:lnTo>
                  <a:lnTo>
                    <a:pt x="9406159" y="689878"/>
                  </a:lnTo>
                  <a:lnTo>
                    <a:pt x="9381322" y="725013"/>
                  </a:lnTo>
                  <a:lnTo>
                    <a:pt x="9350981" y="755355"/>
                  </a:lnTo>
                  <a:lnTo>
                    <a:pt x="9315846" y="780191"/>
                  </a:lnTo>
                  <a:lnTo>
                    <a:pt x="9276628" y="798811"/>
                  </a:lnTo>
                  <a:lnTo>
                    <a:pt x="9234038" y="810505"/>
                  </a:lnTo>
                  <a:lnTo>
                    <a:pt x="9188788" y="814561"/>
                  </a:lnTo>
                  <a:close/>
                </a:path>
              </a:pathLst>
            </a:custGeom>
            <a:solidFill>
              <a:srgbClr val="F1B711"/>
            </a:solidFill>
            <a:ln w="20941">
              <a:solidFill>
                <a:srgbClr val="F1B7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057567" y="9484502"/>
              <a:ext cx="8934098" cy="88324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 algn="just">
                <a:lnSpc>
                  <a:spcPct val="101499"/>
                </a:lnSpc>
                <a:spcBef>
                  <a:spcPts val="90"/>
                </a:spcBef>
              </a:pPr>
              <a:r>
                <a:rPr lang="pt-BR" sz="2300" b="1" dirty="0">
                  <a:latin typeface="Poppins"/>
                  <a:cs typeface="Poppins"/>
                </a:rPr>
                <a:t>+ 25,9% de crescimento de empregos formais (2020-2024)</a:t>
              </a:r>
            </a:p>
            <a:p>
              <a:pPr marL="12700" marR="5080" algn="just">
                <a:lnSpc>
                  <a:spcPct val="101499"/>
                </a:lnSpc>
                <a:spcBef>
                  <a:spcPts val="90"/>
                </a:spcBef>
              </a:pPr>
              <a:r>
                <a:rPr lang="pt-BR" sz="2300" dirty="0">
                  <a:latin typeface="Poppins"/>
                  <a:cs typeface="Poppins"/>
                </a:rPr>
                <a:t>O setor passou de </a:t>
              </a:r>
              <a:r>
                <a:rPr lang="pt-BR" sz="2300" b="1" dirty="0">
                  <a:latin typeface="Poppins"/>
                  <a:cs typeface="Poppins"/>
                </a:rPr>
                <a:t>477.162 para 600.578 empregos formais</a:t>
              </a:r>
              <a:r>
                <a:rPr lang="pt-BR" sz="2300" dirty="0">
                  <a:latin typeface="Poppins"/>
                  <a:cs typeface="Poppins"/>
                </a:rPr>
                <a:t> segundo dados do CAGED (Ministério do Trabalho)</a:t>
              </a:r>
              <a:endParaRPr sz="2300" dirty="0">
                <a:latin typeface="Poppins"/>
                <a:cs typeface="Poppins"/>
              </a:endParaRPr>
            </a:p>
          </p:txBody>
        </p:sp>
      </p:grpSp>
      <p:pic>
        <p:nvPicPr>
          <p:cNvPr id="40" name="Gráfico 39">
            <a:extLst>
              <a:ext uri="{FF2B5EF4-FFF2-40B4-BE49-F238E27FC236}">
                <a16:creationId xmlns:a16="http://schemas.microsoft.com/office/drawing/2014/main" id="{882F1273-A12C-2676-BC58-12C9712C6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1150" y="5165160"/>
            <a:ext cx="15755332" cy="1766848"/>
          </a:xfrm>
          <a:prstGeom prst="rect">
            <a:avLst/>
          </a:prstGeom>
        </p:spPr>
      </p:pic>
      <p:sp>
        <p:nvSpPr>
          <p:cNvPr id="41" name="object 3">
            <a:extLst>
              <a:ext uri="{FF2B5EF4-FFF2-40B4-BE49-F238E27FC236}">
                <a16:creationId xmlns:a16="http://schemas.microsoft.com/office/drawing/2014/main" id="{BDCE5369-725D-B11A-30D7-3EA0D66F34A5}"/>
              </a:ext>
            </a:extLst>
          </p:cNvPr>
          <p:cNvSpPr txBox="1"/>
          <p:nvPr/>
        </p:nvSpPr>
        <p:spPr>
          <a:xfrm>
            <a:off x="8604250" y="7458810"/>
            <a:ext cx="2429044" cy="32508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pt-BR" sz="2000" spc="-10" dirty="0">
                <a:latin typeface="Poppins"/>
                <a:cs typeface="Poppins"/>
              </a:rPr>
              <a:t>Farmacovigilância</a:t>
            </a:r>
            <a:endParaRPr sz="2000" dirty="0">
              <a:latin typeface="Poppins"/>
              <a:cs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9813" y="1520504"/>
            <a:ext cx="14404975" cy="289306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dirty="0"/>
              <a:t>Moderação</a:t>
            </a:r>
            <a:r>
              <a:rPr spc="-15" dirty="0"/>
              <a:t> </a:t>
            </a:r>
            <a:r>
              <a:rPr dirty="0"/>
              <a:t>e</a:t>
            </a:r>
            <a:r>
              <a:rPr spc="-10" dirty="0"/>
              <a:t> capilaridade</a:t>
            </a:r>
          </a:p>
          <a:p>
            <a:pPr marL="12700" marR="5080" algn="ctr">
              <a:lnSpc>
                <a:spcPct val="100000"/>
              </a:lnSpc>
              <a:spcBef>
                <a:spcPts val="1440"/>
              </a:spcBef>
            </a:pP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Capilaridade com moderação </a:t>
            </a:r>
            <a:r>
              <a:rPr sz="6650" b="1" spc="-25" dirty="0">
                <a:solidFill>
                  <a:srgbClr val="008563"/>
                </a:solidFill>
                <a:latin typeface="Poppins"/>
                <a:cs typeface="Poppins"/>
              </a:rPr>
              <a:t>de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preços: O modelo atual 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funciona</a:t>
            </a:r>
            <a:endParaRPr sz="6650" dirty="0">
              <a:latin typeface="Poppins"/>
              <a:cs typeface="Poppi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879948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879948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79948" y="103787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879948" y="117862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79948" y="131937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79948" y="146011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739189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39189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39189" y="103787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739189" y="117862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39189" y="131937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98450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98450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598450" y="103787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98450" y="117862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457701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457701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457701" y="103787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316942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316942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176203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5" y="58878"/>
                </a:lnTo>
                <a:lnTo>
                  <a:pt x="52307" y="52312"/>
                </a:lnTo>
                <a:lnTo>
                  <a:pt x="58876" y="42573"/>
                </a:lnTo>
                <a:lnTo>
                  <a:pt x="61286" y="30648"/>
                </a:lnTo>
                <a:lnTo>
                  <a:pt x="58876" y="18716"/>
                </a:lnTo>
                <a:lnTo>
                  <a:pt x="52307" y="8974"/>
                </a:lnTo>
                <a:lnTo>
                  <a:pt x="42565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6041" y="5746880"/>
            <a:ext cx="9942434" cy="470309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2414250" y="5675098"/>
            <a:ext cx="5510086" cy="3254096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algn="just">
              <a:lnSpc>
                <a:spcPts val="2330"/>
              </a:lnSpc>
              <a:spcBef>
                <a:spcPts val="175"/>
              </a:spcBef>
            </a:pPr>
            <a:r>
              <a:rPr sz="1950" dirty="0">
                <a:latin typeface="Poppins"/>
                <a:cs typeface="Poppins"/>
              </a:rPr>
              <a:t>Além</a:t>
            </a:r>
            <a:r>
              <a:rPr sz="1950" spc="-65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da</a:t>
            </a:r>
            <a:r>
              <a:rPr sz="1950" spc="-60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ampla</a:t>
            </a:r>
            <a:r>
              <a:rPr sz="1950" spc="-60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presença</a:t>
            </a:r>
            <a:r>
              <a:rPr sz="1950" spc="-60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nacional,</a:t>
            </a:r>
            <a:r>
              <a:rPr sz="1950" spc="-60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o</a:t>
            </a:r>
            <a:r>
              <a:rPr sz="1950" spc="-60" dirty="0">
                <a:latin typeface="Poppins"/>
                <a:cs typeface="Poppins"/>
              </a:rPr>
              <a:t> </a:t>
            </a:r>
            <a:r>
              <a:rPr sz="1950" spc="-10" dirty="0">
                <a:latin typeface="Poppins"/>
                <a:cs typeface="Poppins"/>
              </a:rPr>
              <a:t>varejo farmacêutico</a:t>
            </a:r>
            <a:r>
              <a:rPr sz="1950" spc="-55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tem</a:t>
            </a:r>
            <a:r>
              <a:rPr sz="1950" spc="-55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moderado</a:t>
            </a:r>
            <a:r>
              <a:rPr sz="1950" spc="-55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os</a:t>
            </a:r>
            <a:r>
              <a:rPr sz="1950" spc="-55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preços</a:t>
            </a:r>
            <a:r>
              <a:rPr sz="1950" spc="-55" dirty="0">
                <a:latin typeface="Poppins"/>
                <a:cs typeface="Poppins"/>
              </a:rPr>
              <a:t> </a:t>
            </a:r>
            <a:r>
              <a:rPr sz="1950" spc="-25" dirty="0">
                <a:latin typeface="Poppins"/>
                <a:cs typeface="Poppins"/>
              </a:rPr>
              <a:t>dos </a:t>
            </a:r>
            <a:r>
              <a:rPr sz="1950" dirty="0">
                <a:latin typeface="Poppins"/>
                <a:cs typeface="Poppins"/>
              </a:rPr>
              <a:t>MIPs,</a:t>
            </a:r>
            <a:r>
              <a:rPr sz="1950" spc="-65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que</a:t>
            </a:r>
            <a:r>
              <a:rPr sz="1950" spc="-65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reajustaram</a:t>
            </a:r>
            <a:r>
              <a:rPr sz="1950" spc="-65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abaixo</a:t>
            </a:r>
            <a:r>
              <a:rPr sz="1950" spc="-65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da</a:t>
            </a:r>
            <a:r>
              <a:rPr sz="1950" spc="-65" dirty="0">
                <a:latin typeface="Poppins"/>
                <a:cs typeface="Poppins"/>
              </a:rPr>
              <a:t> </a:t>
            </a:r>
            <a:r>
              <a:rPr sz="1950" spc="-10" dirty="0">
                <a:latin typeface="Poppins"/>
                <a:cs typeface="Poppins"/>
              </a:rPr>
              <a:t>inflação.</a:t>
            </a:r>
            <a:endParaRPr sz="1950" dirty="0">
              <a:latin typeface="Poppins"/>
              <a:cs typeface="Poppins"/>
            </a:endParaRPr>
          </a:p>
          <a:p>
            <a:pPr marL="12700" marR="950594">
              <a:lnSpc>
                <a:spcPts val="2330"/>
              </a:lnSpc>
              <a:spcBef>
                <a:spcPts val="2320"/>
              </a:spcBef>
            </a:pPr>
            <a:r>
              <a:rPr sz="1950" dirty="0">
                <a:latin typeface="Poppins"/>
                <a:cs typeface="Poppins"/>
              </a:rPr>
              <a:t>Isso</a:t>
            </a:r>
            <a:r>
              <a:rPr sz="1950" spc="-60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reflete</a:t>
            </a:r>
            <a:r>
              <a:rPr sz="1950" spc="-55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o</a:t>
            </a:r>
            <a:r>
              <a:rPr sz="1950" spc="-55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equilíbrio</a:t>
            </a:r>
            <a:r>
              <a:rPr sz="1950" spc="-55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entre</a:t>
            </a:r>
            <a:r>
              <a:rPr sz="1950" spc="-55" dirty="0">
                <a:latin typeface="Poppins"/>
                <a:cs typeface="Poppins"/>
              </a:rPr>
              <a:t> </a:t>
            </a:r>
            <a:r>
              <a:rPr sz="1950" spc="-10" dirty="0">
                <a:latin typeface="Poppins"/>
                <a:cs typeface="Poppins"/>
              </a:rPr>
              <a:t>acesso, concorrência</a:t>
            </a:r>
            <a:r>
              <a:rPr sz="1950" spc="-20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e</a:t>
            </a:r>
            <a:r>
              <a:rPr sz="1950" spc="-15" dirty="0">
                <a:latin typeface="Poppins"/>
                <a:cs typeface="Poppins"/>
              </a:rPr>
              <a:t> </a:t>
            </a:r>
            <a:r>
              <a:rPr sz="1950" spc="-10" dirty="0">
                <a:latin typeface="Poppins"/>
                <a:cs typeface="Poppins"/>
              </a:rPr>
              <a:t>segurança.</a:t>
            </a:r>
            <a:endParaRPr sz="1950" dirty="0">
              <a:latin typeface="Poppins"/>
              <a:cs typeface="Poppins"/>
            </a:endParaRPr>
          </a:p>
          <a:p>
            <a:pPr marL="12700" marR="220345">
              <a:lnSpc>
                <a:spcPts val="2330"/>
              </a:lnSpc>
              <a:spcBef>
                <a:spcPts val="2205"/>
              </a:spcBef>
            </a:pPr>
            <a:r>
              <a:rPr sz="1950" b="1" dirty="0">
                <a:latin typeface="Poppins"/>
                <a:cs typeface="Poppins"/>
              </a:rPr>
              <a:t>Quase</a:t>
            </a:r>
            <a:r>
              <a:rPr sz="1950" b="1" spc="-65" dirty="0">
                <a:latin typeface="Poppins"/>
                <a:cs typeface="Poppins"/>
              </a:rPr>
              <a:t> </a:t>
            </a:r>
            <a:r>
              <a:rPr sz="1950" b="1" dirty="0">
                <a:latin typeface="Poppins"/>
                <a:cs typeface="Poppins"/>
              </a:rPr>
              <a:t>37%</a:t>
            </a:r>
            <a:r>
              <a:rPr sz="1950" b="1" spc="-65" dirty="0">
                <a:latin typeface="Poppins"/>
                <a:cs typeface="Poppins"/>
              </a:rPr>
              <a:t> </a:t>
            </a:r>
            <a:r>
              <a:rPr sz="1950" b="1" dirty="0">
                <a:latin typeface="Poppins"/>
                <a:cs typeface="Poppins"/>
              </a:rPr>
              <a:t>das</a:t>
            </a:r>
            <a:r>
              <a:rPr sz="1950" b="1" spc="-60" dirty="0">
                <a:latin typeface="Poppins"/>
                <a:cs typeface="Poppins"/>
              </a:rPr>
              <a:t> </a:t>
            </a:r>
            <a:r>
              <a:rPr sz="1950" b="1" dirty="0">
                <a:latin typeface="Poppins"/>
                <a:cs typeface="Poppins"/>
              </a:rPr>
              <a:t>farmácias</a:t>
            </a:r>
            <a:r>
              <a:rPr sz="1950" b="1" spc="-65" dirty="0">
                <a:latin typeface="Poppins"/>
                <a:cs typeface="Poppins"/>
              </a:rPr>
              <a:t> </a:t>
            </a:r>
            <a:r>
              <a:rPr sz="1950" b="1" dirty="0">
                <a:latin typeface="Poppins"/>
                <a:cs typeface="Poppins"/>
              </a:rPr>
              <a:t>estão</a:t>
            </a:r>
            <a:r>
              <a:rPr sz="1950" b="1" spc="-65" dirty="0">
                <a:latin typeface="Poppins"/>
                <a:cs typeface="Poppins"/>
              </a:rPr>
              <a:t> </a:t>
            </a:r>
            <a:r>
              <a:rPr sz="1950" b="1" spc="-25" dirty="0">
                <a:latin typeface="Poppins"/>
                <a:cs typeface="Poppins"/>
              </a:rPr>
              <a:t>em </a:t>
            </a:r>
            <a:r>
              <a:rPr sz="1950" b="1" dirty="0">
                <a:latin typeface="Poppins"/>
                <a:cs typeface="Poppins"/>
              </a:rPr>
              <a:t>cidades</a:t>
            </a:r>
            <a:r>
              <a:rPr sz="1950" b="1" spc="-50" dirty="0">
                <a:latin typeface="Poppins"/>
                <a:cs typeface="Poppins"/>
              </a:rPr>
              <a:t> </a:t>
            </a:r>
            <a:r>
              <a:rPr sz="1950" b="1" dirty="0">
                <a:latin typeface="Poppins"/>
                <a:cs typeface="Poppins"/>
              </a:rPr>
              <a:t>com</a:t>
            </a:r>
            <a:r>
              <a:rPr sz="1950" b="1" spc="-50" dirty="0">
                <a:latin typeface="Poppins"/>
                <a:cs typeface="Poppins"/>
              </a:rPr>
              <a:t> </a:t>
            </a:r>
            <a:r>
              <a:rPr sz="1950" b="1" dirty="0">
                <a:latin typeface="Poppins"/>
                <a:cs typeface="Poppins"/>
              </a:rPr>
              <a:t>menos</a:t>
            </a:r>
            <a:r>
              <a:rPr sz="1950" b="1" spc="-50" dirty="0">
                <a:latin typeface="Poppins"/>
                <a:cs typeface="Poppins"/>
              </a:rPr>
              <a:t> </a:t>
            </a:r>
            <a:r>
              <a:rPr sz="1950" b="1" dirty="0">
                <a:latin typeface="Poppins"/>
                <a:cs typeface="Poppins"/>
              </a:rPr>
              <a:t>de</a:t>
            </a:r>
            <a:r>
              <a:rPr sz="1950" b="1" spc="-50" dirty="0">
                <a:latin typeface="Poppins"/>
                <a:cs typeface="Poppins"/>
              </a:rPr>
              <a:t> </a:t>
            </a:r>
            <a:r>
              <a:rPr sz="1950" b="1" dirty="0">
                <a:latin typeface="Poppins"/>
                <a:cs typeface="Poppins"/>
              </a:rPr>
              <a:t>50</a:t>
            </a:r>
            <a:r>
              <a:rPr sz="1950" b="1" spc="-50" dirty="0">
                <a:latin typeface="Poppins"/>
                <a:cs typeface="Poppins"/>
              </a:rPr>
              <a:t> </a:t>
            </a:r>
            <a:r>
              <a:rPr sz="1950" b="1" dirty="0">
                <a:latin typeface="Poppins"/>
                <a:cs typeface="Poppins"/>
              </a:rPr>
              <a:t>mil</a:t>
            </a:r>
            <a:r>
              <a:rPr sz="1950" b="1" spc="-50" dirty="0">
                <a:latin typeface="Poppins"/>
                <a:cs typeface="Poppins"/>
              </a:rPr>
              <a:t> </a:t>
            </a:r>
            <a:r>
              <a:rPr sz="1950" b="1" spc="-10" dirty="0">
                <a:latin typeface="Poppins"/>
                <a:cs typeface="Poppins"/>
              </a:rPr>
              <a:t>habitantes, </a:t>
            </a:r>
            <a:r>
              <a:rPr sz="1950" dirty="0">
                <a:latin typeface="Poppins"/>
                <a:cs typeface="Poppins"/>
              </a:rPr>
              <a:t>reforçando</a:t>
            </a:r>
            <a:r>
              <a:rPr sz="1950" spc="-80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o</a:t>
            </a:r>
            <a:r>
              <a:rPr sz="1950" spc="-75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papel</a:t>
            </a:r>
            <a:r>
              <a:rPr sz="1950" spc="-80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estratégico</a:t>
            </a:r>
            <a:r>
              <a:rPr sz="1950" spc="-75" dirty="0">
                <a:latin typeface="Poppins"/>
                <a:cs typeface="Poppins"/>
              </a:rPr>
              <a:t> </a:t>
            </a:r>
            <a:r>
              <a:rPr sz="1950" spc="-25" dirty="0">
                <a:latin typeface="Poppins"/>
                <a:cs typeface="Poppins"/>
              </a:rPr>
              <a:t>das </a:t>
            </a:r>
            <a:r>
              <a:rPr sz="1950" spc="-10" dirty="0">
                <a:latin typeface="Poppins"/>
                <a:cs typeface="Poppins"/>
              </a:rPr>
              <a:t>independentes</a:t>
            </a:r>
            <a:r>
              <a:rPr sz="1950" spc="-40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no</a:t>
            </a:r>
            <a:r>
              <a:rPr sz="1950" spc="-40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interior</a:t>
            </a:r>
            <a:r>
              <a:rPr sz="1950" spc="-40" dirty="0">
                <a:latin typeface="Poppins"/>
                <a:cs typeface="Poppins"/>
              </a:rPr>
              <a:t> </a:t>
            </a:r>
            <a:r>
              <a:rPr sz="1950" dirty="0">
                <a:latin typeface="Poppins"/>
                <a:cs typeface="Poppins"/>
              </a:rPr>
              <a:t>do</a:t>
            </a:r>
            <a:r>
              <a:rPr sz="1950" spc="-40" dirty="0">
                <a:latin typeface="Poppins"/>
                <a:cs typeface="Poppins"/>
              </a:rPr>
              <a:t> </a:t>
            </a:r>
            <a:r>
              <a:rPr sz="1950" spc="-10" dirty="0">
                <a:latin typeface="Poppins"/>
                <a:cs typeface="Poppins"/>
              </a:rPr>
              <a:t>país.</a:t>
            </a:r>
            <a:endParaRPr sz="1950" dirty="0">
              <a:latin typeface="Poppins"/>
              <a:cs typeface="Poppi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01569" y="733229"/>
            <a:ext cx="3013710" cy="22313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solidFill>
                  <a:srgbClr val="3E3E3E"/>
                </a:solidFill>
                <a:latin typeface="Poppins SemiBold"/>
                <a:cs typeface="Poppins SemiBold"/>
              </a:rPr>
              <a:t>Fonte:</a:t>
            </a:r>
            <a:r>
              <a:rPr sz="1350" b="1" spc="30" dirty="0">
                <a:solidFill>
                  <a:srgbClr val="3E3E3E"/>
                </a:solidFill>
                <a:latin typeface="Poppins SemiBold"/>
                <a:cs typeface="Poppins SemiBold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ICTQ</a:t>
            </a:r>
            <a:r>
              <a:rPr sz="1350" b="0" spc="45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lang="pt-BR" sz="1350" b="0" dirty="0">
                <a:solidFill>
                  <a:srgbClr val="3E3E3E"/>
                </a:solidFill>
                <a:latin typeface="Poppins Light"/>
                <a:cs typeface="Poppins Light"/>
              </a:rPr>
              <a:t>/</a:t>
            </a:r>
            <a:r>
              <a:rPr lang="pt-BR" sz="1350" b="0" spc="45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lang="pt-BR" sz="1350" b="0" spc="-10" dirty="0" err="1">
                <a:solidFill>
                  <a:srgbClr val="3E3E3E"/>
                </a:solidFill>
                <a:latin typeface="Poppins Light"/>
                <a:cs typeface="Poppins Light"/>
              </a:rPr>
              <a:t>Ab</a:t>
            </a:r>
            <a:r>
              <a:rPr sz="1350" b="0" spc="-10" dirty="0" err="1">
                <a:solidFill>
                  <a:srgbClr val="3E3E3E"/>
                </a:solidFill>
                <a:latin typeface="Poppins Light"/>
                <a:cs typeface="Poppins Light"/>
              </a:rPr>
              <a:t>cfarma</a:t>
            </a:r>
            <a:endParaRPr sz="1350" dirty="0">
              <a:latin typeface="Poppins Light"/>
              <a:cs typeface="Poppins Ligh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261018" y="9083011"/>
            <a:ext cx="5749925" cy="1379220"/>
          </a:xfrm>
          <a:custGeom>
            <a:avLst/>
            <a:gdLst/>
            <a:ahLst/>
            <a:cxnLst/>
            <a:rect l="l" t="t" r="r" b="b"/>
            <a:pathLst>
              <a:path w="5749925" h="1379220">
                <a:moveTo>
                  <a:pt x="5503382" y="0"/>
                </a:moveTo>
                <a:lnTo>
                  <a:pt x="246369" y="0"/>
                </a:lnTo>
                <a:lnTo>
                  <a:pt x="196719" y="5005"/>
                </a:lnTo>
                <a:lnTo>
                  <a:pt x="150474" y="19360"/>
                </a:lnTo>
                <a:lnTo>
                  <a:pt x="108625" y="42075"/>
                </a:lnTo>
                <a:lnTo>
                  <a:pt x="72162" y="72158"/>
                </a:lnTo>
                <a:lnTo>
                  <a:pt x="42077" y="108620"/>
                </a:lnTo>
                <a:lnTo>
                  <a:pt x="19361" y="150470"/>
                </a:lnTo>
                <a:lnTo>
                  <a:pt x="5005" y="196716"/>
                </a:lnTo>
                <a:lnTo>
                  <a:pt x="0" y="246369"/>
                </a:lnTo>
                <a:lnTo>
                  <a:pt x="0" y="1132782"/>
                </a:lnTo>
                <a:lnTo>
                  <a:pt x="5005" y="1182435"/>
                </a:lnTo>
                <a:lnTo>
                  <a:pt x="19361" y="1228681"/>
                </a:lnTo>
                <a:lnTo>
                  <a:pt x="42077" y="1270531"/>
                </a:lnTo>
                <a:lnTo>
                  <a:pt x="72162" y="1306992"/>
                </a:lnTo>
                <a:lnTo>
                  <a:pt x="108625" y="1337076"/>
                </a:lnTo>
                <a:lnTo>
                  <a:pt x="150474" y="1359791"/>
                </a:lnTo>
                <a:lnTo>
                  <a:pt x="196719" y="1374146"/>
                </a:lnTo>
                <a:lnTo>
                  <a:pt x="246369" y="1379151"/>
                </a:lnTo>
                <a:lnTo>
                  <a:pt x="5503382" y="1379151"/>
                </a:lnTo>
                <a:lnTo>
                  <a:pt x="5553035" y="1374146"/>
                </a:lnTo>
                <a:lnTo>
                  <a:pt x="5599281" y="1359791"/>
                </a:lnTo>
                <a:lnTo>
                  <a:pt x="5641131" y="1337076"/>
                </a:lnTo>
                <a:lnTo>
                  <a:pt x="5677592" y="1306992"/>
                </a:lnTo>
                <a:lnTo>
                  <a:pt x="5707676" y="1270531"/>
                </a:lnTo>
                <a:lnTo>
                  <a:pt x="5730391" y="1228681"/>
                </a:lnTo>
                <a:lnTo>
                  <a:pt x="5744746" y="1182435"/>
                </a:lnTo>
                <a:lnTo>
                  <a:pt x="5749751" y="1132782"/>
                </a:lnTo>
                <a:lnTo>
                  <a:pt x="5749751" y="246369"/>
                </a:lnTo>
                <a:lnTo>
                  <a:pt x="5744746" y="196716"/>
                </a:lnTo>
                <a:lnTo>
                  <a:pt x="5730391" y="150470"/>
                </a:lnTo>
                <a:lnTo>
                  <a:pt x="5707676" y="108620"/>
                </a:lnTo>
                <a:lnTo>
                  <a:pt x="5677592" y="72158"/>
                </a:lnTo>
                <a:lnTo>
                  <a:pt x="5641131" y="42075"/>
                </a:lnTo>
                <a:lnTo>
                  <a:pt x="5599281" y="19360"/>
                </a:lnTo>
                <a:lnTo>
                  <a:pt x="5553035" y="5005"/>
                </a:lnTo>
                <a:lnTo>
                  <a:pt x="5503382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500857" y="9299916"/>
            <a:ext cx="4759325" cy="912494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2330"/>
              </a:lnSpc>
              <a:spcBef>
                <a:spcPts val="175"/>
              </a:spcBef>
            </a:pPr>
            <a:r>
              <a:rPr sz="1950" dirty="0">
                <a:solidFill>
                  <a:srgbClr val="FFFFFF"/>
                </a:solidFill>
                <a:latin typeface="Poppins"/>
                <a:cs typeface="Poppins"/>
              </a:rPr>
              <a:t>MIPs</a:t>
            </a:r>
            <a:r>
              <a:rPr sz="1950" spc="-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950" dirty="0">
                <a:solidFill>
                  <a:srgbClr val="FFFFFF"/>
                </a:solidFill>
                <a:latin typeface="Poppins"/>
                <a:cs typeface="Poppins"/>
              </a:rPr>
              <a:t>com</a:t>
            </a:r>
            <a:r>
              <a:rPr sz="1950" spc="-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950" dirty="0">
                <a:solidFill>
                  <a:srgbClr val="FFFFFF"/>
                </a:solidFill>
                <a:latin typeface="Poppins"/>
                <a:cs typeface="Poppins"/>
              </a:rPr>
              <a:t>reajustes</a:t>
            </a:r>
            <a:r>
              <a:rPr sz="1950" spc="-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950" dirty="0">
                <a:solidFill>
                  <a:srgbClr val="FFFFFF"/>
                </a:solidFill>
                <a:latin typeface="Poppins"/>
                <a:cs typeface="Poppins"/>
              </a:rPr>
              <a:t>abaixo</a:t>
            </a:r>
            <a:r>
              <a:rPr sz="1950" spc="-6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950" dirty="0">
                <a:solidFill>
                  <a:srgbClr val="FFFFFF"/>
                </a:solidFill>
                <a:latin typeface="Poppins"/>
                <a:cs typeface="Poppins"/>
              </a:rPr>
              <a:t>da</a:t>
            </a:r>
            <a:r>
              <a:rPr sz="1950" spc="-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Poppins"/>
                <a:cs typeface="Poppins"/>
              </a:rPr>
              <a:t>inflação </a:t>
            </a:r>
            <a:r>
              <a:rPr sz="1950" dirty="0">
                <a:solidFill>
                  <a:srgbClr val="FFFFFF"/>
                </a:solidFill>
                <a:latin typeface="Poppins"/>
                <a:cs typeface="Poppins"/>
              </a:rPr>
              <a:t>entre</a:t>
            </a:r>
            <a:r>
              <a:rPr sz="1950" spc="-4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950" dirty="0">
                <a:solidFill>
                  <a:srgbClr val="FFFFFF"/>
                </a:solidFill>
                <a:latin typeface="Poppins"/>
                <a:cs typeface="Poppins"/>
              </a:rPr>
              <a:t>2010</a:t>
            </a:r>
            <a:r>
              <a:rPr sz="1950" spc="-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950" dirty="0">
                <a:solidFill>
                  <a:srgbClr val="FFFFFF"/>
                </a:solidFill>
                <a:latin typeface="Poppins"/>
                <a:cs typeface="Poppins"/>
              </a:rPr>
              <a:t>e</a:t>
            </a:r>
            <a:r>
              <a:rPr sz="1950" spc="-4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Poppins"/>
                <a:cs typeface="Poppins"/>
              </a:rPr>
              <a:t>2017:</a:t>
            </a:r>
            <a:endParaRPr sz="1950" dirty="0">
              <a:latin typeface="Poppins"/>
              <a:cs typeface="Poppins"/>
            </a:endParaRPr>
          </a:p>
          <a:p>
            <a:pPr marL="12700">
              <a:lnSpc>
                <a:spcPts val="2250"/>
              </a:lnSpc>
            </a:pPr>
            <a:r>
              <a:rPr sz="1950" dirty="0">
                <a:solidFill>
                  <a:srgbClr val="FFFFFF"/>
                </a:solidFill>
                <a:latin typeface="Poppins"/>
                <a:cs typeface="Poppins"/>
              </a:rPr>
              <a:t>+57,6%</a:t>
            </a:r>
            <a:r>
              <a:rPr sz="1950" spc="-5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950" dirty="0">
                <a:solidFill>
                  <a:srgbClr val="FFFFFF"/>
                </a:solidFill>
                <a:latin typeface="Poppins"/>
                <a:cs typeface="Poppins"/>
              </a:rPr>
              <a:t>vs.</a:t>
            </a:r>
            <a:r>
              <a:rPr sz="1950" spc="-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950" dirty="0">
                <a:solidFill>
                  <a:srgbClr val="FFFFFF"/>
                </a:solidFill>
                <a:latin typeface="Poppins"/>
                <a:cs typeface="Poppins"/>
              </a:rPr>
              <a:t>IPCA</a:t>
            </a:r>
            <a:r>
              <a:rPr sz="1950" spc="-5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Poppins"/>
                <a:cs typeface="Poppins"/>
              </a:rPr>
              <a:t>+65,4%</a:t>
            </a:r>
            <a:endParaRPr sz="1950" dirty="0">
              <a:latin typeface="Poppins"/>
              <a:cs typeface="Poppins"/>
            </a:endParaRPr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23E0D449-0F31-0548-2A83-19D16DB9E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400" y="10594544"/>
            <a:ext cx="899282" cy="2524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F2C63C0-68FA-BB41-A15F-6195B46E7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8FB85F6-D039-ECDF-9ADE-5C2D67BD05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9813" y="1387475"/>
            <a:ext cx="14404975" cy="2902077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0"/>
              </a:spcBef>
            </a:pPr>
            <a:r>
              <a:rPr lang="pt-BR" dirty="0"/>
              <a:t>Unanimidade técnica contra a liberação</a:t>
            </a:r>
            <a:endParaRPr spc="-10" dirty="0"/>
          </a:p>
          <a:p>
            <a:pPr marL="12700" marR="5080" algn="ctr">
              <a:lnSpc>
                <a:spcPct val="100000"/>
              </a:lnSpc>
              <a:spcBef>
                <a:spcPts val="1440"/>
              </a:spcBef>
            </a:pPr>
            <a:r>
              <a:rPr lang="pt-BR" sz="6650" b="1" dirty="0">
                <a:solidFill>
                  <a:schemeClr val="tx1"/>
                </a:solidFill>
                <a:latin typeface="Poppins"/>
                <a:cs typeface="Poppins"/>
              </a:rPr>
              <a:t>Órgãos técnicos alertam: </a:t>
            </a:r>
            <a:r>
              <a:rPr lang="pt-BR" sz="6650" b="1" dirty="0">
                <a:solidFill>
                  <a:srgbClr val="008563"/>
                </a:solidFill>
                <a:latin typeface="Poppins"/>
                <a:cs typeface="Poppins"/>
              </a:rPr>
              <a:t>vender fora da farmácia é risco!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8D1E982-2D05-22C1-AE8B-A1B1FFE671A7}"/>
              </a:ext>
            </a:extLst>
          </p:cNvPr>
          <p:cNvSpPr/>
          <p:nvPr/>
        </p:nvSpPr>
        <p:spPr>
          <a:xfrm>
            <a:off x="18879948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C1593F5-7D1D-7121-5599-79EDDC3D5F49}"/>
              </a:ext>
            </a:extLst>
          </p:cNvPr>
          <p:cNvSpPr/>
          <p:nvPr/>
        </p:nvSpPr>
        <p:spPr>
          <a:xfrm>
            <a:off x="18879948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D0043F4-C8ED-D317-0072-60B2D884F4E5}"/>
              </a:ext>
            </a:extLst>
          </p:cNvPr>
          <p:cNvSpPr/>
          <p:nvPr/>
        </p:nvSpPr>
        <p:spPr>
          <a:xfrm>
            <a:off x="18879948" y="103787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4D177CE-01AC-0159-32BD-95377445F76E}"/>
              </a:ext>
            </a:extLst>
          </p:cNvPr>
          <p:cNvSpPr/>
          <p:nvPr/>
        </p:nvSpPr>
        <p:spPr>
          <a:xfrm>
            <a:off x="18879948" y="117862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3C6C1EBB-07BF-4808-7223-9F98C02822D1}"/>
              </a:ext>
            </a:extLst>
          </p:cNvPr>
          <p:cNvSpPr/>
          <p:nvPr/>
        </p:nvSpPr>
        <p:spPr>
          <a:xfrm>
            <a:off x="18879948" y="131937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056782E9-0EBD-C4B8-BA11-C994A1C2952D}"/>
              </a:ext>
            </a:extLst>
          </p:cNvPr>
          <p:cNvSpPr/>
          <p:nvPr/>
        </p:nvSpPr>
        <p:spPr>
          <a:xfrm>
            <a:off x="18879948" y="146011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5192E8A-0F65-F698-F635-D6E39AEA636E}"/>
              </a:ext>
            </a:extLst>
          </p:cNvPr>
          <p:cNvSpPr/>
          <p:nvPr/>
        </p:nvSpPr>
        <p:spPr>
          <a:xfrm>
            <a:off x="18739189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7283459C-BD4F-87EF-5C3E-E54444A159FD}"/>
              </a:ext>
            </a:extLst>
          </p:cNvPr>
          <p:cNvSpPr/>
          <p:nvPr/>
        </p:nvSpPr>
        <p:spPr>
          <a:xfrm>
            <a:off x="18739189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3D9B569-77E2-944E-4F6A-FEA84B3881FD}"/>
              </a:ext>
            </a:extLst>
          </p:cNvPr>
          <p:cNvSpPr/>
          <p:nvPr/>
        </p:nvSpPr>
        <p:spPr>
          <a:xfrm>
            <a:off x="18739189" y="103787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A65F4500-570E-EA74-722E-823C94B286C7}"/>
              </a:ext>
            </a:extLst>
          </p:cNvPr>
          <p:cNvSpPr/>
          <p:nvPr/>
        </p:nvSpPr>
        <p:spPr>
          <a:xfrm>
            <a:off x="18739189" y="117862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D606064-7252-7DD9-C73D-40300B234233}"/>
              </a:ext>
            </a:extLst>
          </p:cNvPr>
          <p:cNvSpPr/>
          <p:nvPr/>
        </p:nvSpPr>
        <p:spPr>
          <a:xfrm>
            <a:off x="18739189" y="131937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D017F57-F82C-B616-4C78-B6FA9726CACA}"/>
              </a:ext>
            </a:extLst>
          </p:cNvPr>
          <p:cNvSpPr/>
          <p:nvPr/>
        </p:nvSpPr>
        <p:spPr>
          <a:xfrm>
            <a:off x="18598450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7F3559C-BE9D-A92F-944E-BE19F90FD609}"/>
              </a:ext>
            </a:extLst>
          </p:cNvPr>
          <p:cNvSpPr/>
          <p:nvPr/>
        </p:nvSpPr>
        <p:spPr>
          <a:xfrm>
            <a:off x="18598450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E1826E93-6234-9D14-7897-8CE9CB8CA468}"/>
              </a:ext>
            </a:extLst>
          </p:cNvPr>
          <p:cNvSpPr/>
          <p:nvPr/>
        </p:nvSpPr>
        <p:spPr>
          <a:xfrm>
            <a:off x="18598450" y="103787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42888080-6E19-F2F6-B8A2-F86761905ED1}"/>
              </a:ext>
            </a:extLst>
          </p:cNvPr>
          <p:cNvSpPr/>
          <p:nvPr/>
        </p:nvSpPr>
        <p:spPr>
          <a:xfrm>
            <a:off x="18598450" y="117862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3232ABC0-D48B-1CEF-B9B5-0C20A529939C}"/>
              </a:ext>
            </a:extLst>
          </p:cNvPr>
          <p:cNvSpPr/>
          <p:nvPr/>
        </p:nvSpPr>
        <p:spPr>
          <a:xfrm>
            <a:off x="18457701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818004DE-EEBA-2993-F017-F4D3385293C7}"/>
              </a:ext>
            </a:extLst>
          </p:cNvPr>
          <p:cNvSpPr/>
          <p:nvPr/>
        </p:nvSpPr>
        <p:spPr>
          <a:xfrm>
            <a:off x="18457701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E1BED1D-6458-4B94-2342-37BF1152E91C}"/>
              </a:ext>
            </a:extLst>
          </p:cNvPr>
          <p:cNvSpPr/>
          <p:nvPr/>
        </p:nvSpPr>
        <p:spPr>
          <a:xfrm>
            <a:off x="18457701" y="103787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71BD984A-41F9-CB4C-AB36-42312064AC91}"/>
              </a:ext>
            </a:extLst>
          </p:cNvPr>
          <p:cNvSpPr/>
          <p:nvPr/>
        </p:nvSpPr>
        <p:spPr>
          <a:xfrm>
            <a:off x="18316942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C478CDA2-DACB-CF15-44C7-3E11652AB6F5}"/>
              </a:ext>
            </a:extLst>
          </p:cNvPr>
          <p:cNvSpPr/>
          <p:nvPr/>
        </p:nvSpPr>
        <p:spPr>
          <a:xfrm>
            <a:off x="18316942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AA583E9D-BF75-57F5-2A4B-247690F55A67}"/>
              </a:ext>
            </a:extLst>
          </p:cNvPr>
          <p:cNvSpPr/>
          <p:nvPr/>
        </p:nvSpPr>
        <p:spPr>
          <a:xfrm>
            <a:off x="18176203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5" y="58878"/>
                </a:lnTo>
                <a:lnTo>
                  <a:pt x="52307" y="52312"/>
                </a:lnTo>
                <a:lnTo>
                  <a:pt x="58876" y="42573"/>
                </a:lnTo>
                <a:lnTo>
                  <a:pt x="61286" y="30648"/>
                </a:lnTo>
                <a:lnTo>
                  <a:pt x="58876" y="18716"/>
                </a:lnTo>
                <a:lnTo>
                  <a:pt x="52307" y="8974"/>
                </a:lnTo>
                <a:lnTo>
                  <a:pt x="42565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D37CE962-EA59-FD32-82BD-48BD46BC4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53" y="5016793"/>
            <a:ext cx="2724363" cy="2012749"/>
          </a:xfrm>
          <a:prstGeom prst="rect">
            <a:avLst/>
          </a:prstGeom>
        </p:spPr>
      </p:pic>
      <p:pic>
        <p:nvPicPr>
          <p:cNvPr id="31" name="Imagem 30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04297D7C-DF30-8202-F923-FA49A9549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08" y="7305190"/>
            <a:ext cx="2499340" cy="2505166"/>
          </a:xfrm>
          <a:prstGeom prst="rect">
            <a:avLst/>
          </a:prstGeom>
        </p:spPr>
      </p:pic>
      <p:pic>
        <p:nvPicPr>
          <p:cNvPr id="32" name="Imagem 31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CA5B5F5A-6D29-90CE-E95B-EF4857A10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45" y="4463833"/>
            <a:ext cx="6138565" cy="6138565"/>
          </a:xfrm>
          <a:prstGeom prst="rect">
            <a:avLst/>
          </a:prstGeom>
        </p:spPr>
      </p:pic>
      <p:pic>
        <p:nvPicPr>
          <p:cNvPr id="33" name="Imagem 32" descr="Texto, Logotipo&#10;&#10;O conteúdo gerado por IA pode estar incorreto.">
            <a:extLst>
              <a:ext uri="{FF2B5EF4-FFF2-40B4-BE49-F238E27FC236}">
                <a16:creationId xmlns:a16="http://schemas.microsoft.com/office/drawing/2014/main" id="{FF3C7138-F59E-FDD2-74A5-B4526714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650" y="5480473"/>
            <a:ext cx="2788102" cy="1431226"/>
          </a:xfrm>
          <a:prstGeom prst="rect">
            <a:avLst/>
          </a:prstGeom>
        </p:spPr>
      </p:pic>
      <p:pic>
        <p:nvPicPr>
          <p:cNvPr id="34" name="Imagem 33" descr="Logotipo&#10;&#10;O conteúdo gerado por IA pode estar incorreto.">
            <a:extLst>
              <a:ext uri="{FF2B5EF4-FFF2-40B4-BE49-F238E27FC236}">
                <a16:creationId xmlns:a16="http://schemas.microsoft.com/office/drawing/2014/main" id="{D72C473C-ED53-AE2E-177B-3BA4A0AB26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1169" y="8104122"/>
            <a:ext cx="1971765" cy="1297036"/>
          </a:xfrm>
          <a:prstGeom prst="rect">
            <a:avLst/>
          </a:prstGeom>
        </p:spPr>
      </p:pic>
      <p:pic>
        <p:nvPicPr>
          <p:cNvPr id="35" name="Imagem 34" descr="Logotipo&#10;&#10;O conteúdo gerado por IA pode estar incorreto.">
            <a:extLst>
              <a:ext uri="{FF2B5EF4-FFF2-40B4-BE49-F238E27FC236}">
                <a16:creationId xmlns:a16="http://schemas.microsoft.com/office/drawing/2014/main" id="{1CC2494F-4652-723B-82F1-533C4D859C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91" y="8363405"/>
            <a:ext cx="3124200" cy="1037753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B4617A7D-531E-3380-A0BB-A6DD4E929B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400" y="10594544"/>
            <a:ext cx="899282" cy="25243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298088D-BD36-7E8A-343D-E1DE5E0E0E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71293" y="5529120"/>
            <a:ext cx="3227158" cy="15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0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>
            <a:extLst>
              <a:ext uri="{FF2B5EF4-FFF2-40B4-BE49-F238E27FC236}">
                <a16:creationId xmlns:a16="http://schemas.microsoft.com/office/drawing/2014/main" id="{29007362-D6B0-D8C3-7B9B-F05C3E7EE731}"/>
              </a:ext>
            </a:extLst>
          </p:cNvPr>
          <p:cNvSpPr/>
          <p:nvPr/>
        </p:nvSpPr>
        <p:spPr>
          <a:xfrm>
            <a:off x="1174126" y="7788275"/>
            <a:ext cx="7924800" cy="635402"/>
          </a:xfrm>
          <a:custGeom>
            <a:avLst/>
            <a:gdLst/>
            <a:ahLst/>
            <a:cxnLst/>
            <a:rect l="l" t="t" r="r" b="b"/>
            <a:pathLst>
              <a:path w="15244444" h="960120">
                <a:moveTo>
                  <a:pt x="14992360" y="0"/>
                </a:moveTo>
                <a:lnTo>
                  <a:pt x="251741" y="0"/>
                </a:lnTo>
                <a:lnTo>
                  <a:pt x="206490" y="4055"/>
                </a:lnTo>
                <a:lnTo>
                  <a:pt x="163900" y="15749"/>
                </a:lnTo>
                <a:lnTo>
                  <a:pt x="124682" y="34370"/>
                </a:lnTo>
                <a:lnTo>
                  <a:pt x="89547" y="59206"/>
                </a:lnTo>
                <a:lnTo>
                  <a:pt x="59206" y="89547"/>
                </a:lnTo>
                <a:lnTo>
                  <a:pt x="34370" y="124682"/>
                </a:lnTo>
                <a:lnTo>
                  <a:pt x="15749" y="163900"/>
                </a:lnTo>
                <a:lnTo>
                  <a:pt x="4055" y="206490"/>
                </a:lnTo>
                <a:lnTo>
                  <a:pt x="0" y="251741"/>
                </a:lnTo>
                <a:lnTo>
                  <a:pt x="0" y="708261"/>
                </a:lnTo>
                <a:lnTo>
                  <a:pt x="4055" y="753511"/>
                </a:lnTo>
                <a:lnTo>
                  <a:pt x="15749" y="796101"/>
                </a:lnTo>
                <a:lnTo>
                  <a:pt x="34370" y="835319"/>
                </a:lnTo>
                <a:lnTo>
                  <a:pt x="59206" y="870454"/>
                </a:lnTo>
                <a:lnTo>
                  <a:pt x="89547" y="900795"/>
                </a:lnTo>
                <a:lnTo>
                  <a:pt x="124682" y="925632"/>
                </a:lnTo>
                <a:lnTo>
                  <a:pt x="163900" y="944252"/>
                </a:lnTo>
                <a:lnTo>
                  <a:pt x="206490" y="955946"/>
                </a:lnTo>
                <a:lnTo>
                  <a:pt x="251741" y="960002"/>
                </a:lnTo>
                <a:lnTo>
                  <a:pt x="14992360" y="960002"/>
                </a:lnTo>
                <a:lnTo>
                  <a:pt x="15037610" y="955946"/>
                </a:lnTo>
                <a:lnTo>
                  <a:pt x="15080200" y="944252"/>
                </a:lnTo>
                <a:lnTo>
                  <a:pt x="15119418" y="925632"/>
                </a:lnTo>
                <a:lnTo>
                  <a:pt x="15154553" y="900795"/>
                </a:lnTo>
                <a:lnTo>
                  <a:pt x="15184894" y="870454"/>
                </a:lnTo>
                <a:lnTo>
                  <a:pt x="15209731" y="835319"/>
                </a:lnTo>
                <a:lnTo>
                  <a:pt x="15228351" y="796101"/>
                </a:lnTo>
                <a:lnTo>
                  <a:pt x="15240045" y="753511"/>
                </a:lnTo>
                <a:lnTo>
                  <a:pt x="15244101" y="708261"/>
                </a:lnTo>
                <a:lnTo>
                  <a:pt x="15244101" y="251741"/>
                </a:lnTo>
                <a:lnTo>
                  <a:pt x="15240045" y="206490"/>
                </a:lnTo>
                <a:lnTo>
                  <a:pt x="15228351" y="163900"/>
                </a:lnTo>
                <a:lnTo>
                  <a:pt x="15209731" y="124682"/>
                </a:lnTo>
                <a:lnTo>
                  <a:pt x="15184894" y="89547"/>
                </a:lnTo>
                <a:lnTo>
                  <a:pt x="15154553" y="59206"/>
                </a:lnTo>
                <a:lnTo>
                  <a:pt x="15119418" y="34370"/>
                </a:lnTo>
                <a:lnTo>
                  <a:pt x="15080200" y="15749"/>
                </a:lnTo>
                <a:lnTo>
                  <a:pt x="15037610" y="4055"/>
                </a:lnTo>
                <a:lnTo>
                  <a:pt x="14992360" y="0"/>
                </a:lnTo>
                <a:close/>
              </a:path>
            </a:pathLst>
          </a:custGeom>
          <a:solidFill>
            <a:srgbClr val="F1B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D7511841-287F-4E94-9DCD-878D3D89BC1F}"/>
              </a:ext>
            </a:extLst>
          </p:cNvPr>
          <p:cNvSpPr/>
          <p:nvPr/>
        </p:nvSpPr>
        <p:spPr>
          <a:xfrm>
            <a:off x="1174126" y="8494012"/>
            <a:ext cx="7924800" cy="635402"/>
          </a:xfrm>
          <a:custGeom>
            <a:avLst/>
            <a:gdLst/>
            <a:ahLst/>
            <a:cxnLst/>
            <a:rect l="l" t="t" r="r" b="b"/>
            <a:pathLst>
              <a:path w="15244444" h="960120">
                <a:moveTo>
                  <a:pt x="14992360" y="0"/>
                </a:moveTo>
                <a:lnTo>
                  <a:pt x="251741" y="0"/>
                </a:lnTo>
                <a:lnTo>
                  <a:pt x="206490" y="4055"/>
                </a:lnTo>
                <a:lnTo>
                  <a:pt x="163900" y="15749"/>
                </a:lnTo>
                <a:lnTo>
                  <a:pt x="124682" y="34370"/>
                </a:lnTo>
                <a:lnTo>
                  <a:pt x="89547" y="59206"/>
                </a:lnTo>
                <a:lnTo>
                  <a:pt x="59206" y="89547"/>
                </a:lnTo>
                <a:lnTo>
                  <a:pt x="34370" y="124682"/>
                </a:lnTo>
                <a:lnTo>
                  <a:pt x="15749" y="163900"/>
                </a:lnTo>
                <a:lnTo>
                  <a:pt x="4055" y="206490"/>
                </a:lnTo>
                <a:lnTo>
                  <a:pt x="0" y="251741"/>
                </a:lnTo>
                <a:lnTo>
                  <a:pt x="0" y="708261"/>
                </a:lnTo>
                <a:lnTo>
                  <a:pt x="4055" y="753511"/>
                </a:lnTo>
                <a:lnTo>
                  <a:pt x="15749" y="796101"/>
                </a:lnTo>
                <a:lnTo>
                  <a:pt x="34370" y="835319"/>
                </a:lnTo>
                <a:lnTo>
                  <a:pt x="59206" y="870454"/>
                </a:lnTo>
                <a:lnTo>
                  <a:pt x="89547" y="900795"/>
                </a:lnTo>
                <a:lnTo>
                  <a:pt x="124682" y="925632"/>
                </a:lnTo>
                <a:lnTo>
                  <a:pt x="163900" y="944252"/>
                </a:lnTo>
                <a:lnTo>
                  <a:pt x="206490" y="955946"/>
                </a:lnTo>
                <a:lnTo>
                  <a:pt x="251741" y="960002"/>
                </a:lnTo>
                <a:lnTo>
                  <a:pt x="14992360" y="960002"/>
                </a:lnTo>
                <a:lnTo>
                  <a:pt x="15037610" y="955946"/>
                </a:lnTo>
                <a:lnTo>
                  <a:pt x="15080200" y="944252"/>
                </a:lnTo>
                <a:lnTo>
                  <a:pt x="15119418" y="925632"/>
                </a:lnTo>
                <a:lnTo>
                  <a:pt x="15154553" y="900795"/>
                </a:lnTo>
                <a:lnTo>
                  <a:pt x="15184894" y="870454"/>
                </a:lnTo>
                <a:lnTo>
                  <a:pt x="15209731" y="835319"/>
                </a:lnTo>
                <a:lnTo>
                  <a:pt x="15228351" y="796101"/>
                </a:lnTo>
                <a:lnTo>
                  <a:pt x="15240045" y="753511"/>
                </a:lnTo>
                <a:lnTo>
                  <a:pt x="15244101" y="708261"/>
                </a:lnTo>
                <a:lnTo>
                  <a:pt x="15244101" y="251741"/>
                </a:lnTo>
                <a:lnTo>
                  <a:pt x="15240045" y="206490"/>
                </a:lnTo>
                <a:lnTo>
                  <a:pt x="15228351" y="163900"/>
                </a:lnTo>
                <a:lnTo>
                  <a:pt x="15209731" y="124682"/>
                </a:lnTo>
                <a:lnTo>
                  <a:pt x="15184894" y="89547"/>
                </a:lnTo>
                <a:lnTo>
                  <a:pt x="15154553" y="59206"/>
                </a:lnTo>
                <a:lnTo>
                  <a:pt x="15119418" y="34370"/>
                </a:lnTo>
                <a:lnTo>
                  <a:pt x="15080200" y="15749"/>
                </a:lnTo>
                <a:lnTo>
                  <a:pt x="15037610" y="4055"/>
                </a:lnTo>
                <a:lnTo>
                  <a:pt x="14992360" y="0"/>
                </a:lnTo>
                <a:close/>
              </a:path>
            </a:pathLst>
          </a:custGeom>
          <a:solidFill>
            <a:srgbClr val="F1B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BCA346F0-E24E-A47E-2A73-DC3CC3E9D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9803" y="2979046"/>
            <a:ext cx="1363032" cy="39223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D339C4B-CF62-3D1D-9250-A330C857721F}"/>
              </a:ext>
            </a:extLst>
          </p:cNvPr>
          <p:cNvSpPr txBox="1">
            <a:spLocks/>
          </p:cNvSpPr>
          <p:nvPr/>
        </p:nvSpPr>
        <p:spPr>
          <a:xfrm>
            <a:off x="1114856" y="2994114"/>
            <a:ext cx="8175245" cy="3941568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94" b="1" dirty="0">
                <a:solidFill>
                  <a:srgbClr val="008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Muito</a:t>
            </a:r>
          </a:p>
          <a:p>
            <a:r>
              <a:rPr lang="pt-BR" sz="9894" b="1" dirty="0">
                <a:solidFill>
                  <a:srgbClr val="008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Obrigado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CE32C40-C33D-0A21-1C28-4FF1DB1CDBED}"/>
              </a:ext>
            </a:extLst>
          </p:cNvPr>
          <p:cNvSpPr txBox="1"/>
          <p:nvPr/>
        </p:nvSpPr>
        <p:spPr>
          <a:xfrm>
            <a:off x="2128750" y="8601952"/>
            <a:ext cx="5789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presidencia@abcfarma.org.br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D67D108B-84D2-1025-7192-0CC95BD1C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55594" y="9117215"/>
            <a:ext cx="3180280" cy="795070"/>
          </a:xfrm>
          <a:prstGeom prst="rect">
            <a:avLst/>
          </a:prstGeom>
        </p:spPr>
      </p:pic>
      <p:pic>
        <p:nvPicPr>
          <p:cNvPr id="17" name="Gráfico 16">
            <a:extLst>
              <a:ext uri="{FF2B5EF4-FFF2-40B4-BE49-F238E27FC236}">
                <a16:creationId xmlns:a16="http://schemas.microsoft.com/office/drawing/2014/main" id="{FF787964-0DD2-E9C7-E5EF-10F29E96D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541" y="505908"/>
            <a:ext cx="1287919" cy="1287919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866C1E0F-556C-69C4-DCAE-AFC097EBAD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605250" y="10144098"/>
            <a:ext cx="2530625" cy="399572"/>
          </a:xfrm>
          <a:prstGeom prst="rect">
            <a:avLst/>
          </a:prstGeom>
        </p:spPr>
      </p:pic>
      <p:pic>
        <p:nvPicPr>
          <p:cNvPr id="29" name="Gráfico 28">
            <a:extLst>
              <a:ext uri="{FF2B5EF4-FFF2-40B4-BE49-F238E27FC236}">
                <a16:creationId xmlns:a16="http://schemas.microsoft.com/office/drawing/2014/main" id="{E56F55B8-B489-5964-9642-5552F726E2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69526" y="7923571"/>
            <a:ext cx="389458" cy="389458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223C2FEF-3A8A-4BD6-8982-CE6BFCA24966}"/>
              </a:ext>
            </a:extLst>
          </p:cNvPr>
          <p:cNvSpPr txBox="1"/>
          <p:nvPr/>
        </p:nvSpPr>
        <p:spPr>
          <a:xfrm>
            <a:off x="2128750" y="7893499"/>
            <a:ext cx="4292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www.abcfarma.org.br</a:t>
            </a:r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5A893D0A-C710-1701-46CF-388E262C416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69526" y="8646954"/>
            <a:ext cx="481524" cy="330598"/>
          </a:xfrm>
          <a:prstGeom prst="rect">
            <a:avLst/>
          </a:prstGeom>
        </p:spPr>
      </p:pic>
      <p:sp>
        <p:nvSpPr>
          <p:cNvPr id="35" name="Espaço Reservado para Conteúdo 2">
            <a:extLst>
              <a:ext uri="{FF2B5EF4-FFF2-40B4-BE49-F238E27FC236}">
                <a16:creationId xmlns:a16="http://schemas.microsoft.com/office/drawing/2014/main" id="{EFC9FDCD-09E5-AA2C-4F7A-849DDE5605AC}"/>
              </a:ext>
            </a:extLst>
          </p:cNvPr>
          <p:cNvSpPr txBox="1">
            <a:spLocks/>
          </p:cNvSpPr>
          <p:nvPr/>
        </p:nvSpPr>
        <p:spPr>
          <a:xfrm>
            <a:off x="1000850" y="6925594"/>
            <a:ext cx="6327681" cy="1165065"/>
          </a:xfrm>
          <a:prstGeom prst="rect">
            <a:avLst/>
          </a:prstGeom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4396" indent="0">
              <a:lnSpc>
                <a:spcPct val="105000"/>
              </a:lnSpc>
              <a:spcAft>
                <a:spcPts val="1319"/>
              </a:spcAft>
              <a:buNone/>
            </a:pPr>
            <a:r>
              <a:rPr lang="pt-BR" sz="2968" b="1" dirty="0">
                <a:solidFill>
                  <a:srgbClr val="00000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Contato</a:t>
            </a:r>
            <a:endParaRPr lang="pt-BR" sz="4617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6" name="Gráfico 35">
            <a:extLst>
              <a:ext uri="{FF2B5EF4-FFF2-40B4-BE49-F238E27FC236}">
                <a16:creationId xmlns:a16="http://schemas.microsoft.com/office/drawing/2014/main" id="{7218B34F-055F-1B0E-F70A-94D5D71ACD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14918" y="6971023"/>
            <a:ext cx="75389" cy="408205"/>
          </a:xfrm>
          <a:prstGeom prst="rect">
            <a:avLst/>
          </a:prstGeom>
        </p:spPr>
      </p:pic>
      <p:pic>
        <p:nvPicPr>
          <p:cNvPr id="38" name="Gráfico 37">
            <a:extLst>
              <a:ext uri="{FF2B5EF4-FFF2-40B4-BE49-F238E27FC236}">
                <a16:creationId xmlns:a16="http://schemas.microsoft.com/office/drawing/2014/main" id="{D408DE9A-D20D-7FF9-B024-F06FDF79EE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231760" y="202618"/>
            <a:ext cx="10904114" cy="109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86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BCA346F0-E24E-A47E-2A73-DC3CC3E9D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9803" y="2979046"/>
            <a:ext cx="1363032" cy="39223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0D339C4B-CF62-3D1D-9250-A330C857721F}"/>
              </a:ext>
            </a:extLst>
          </p:cNvPr>
          <p:cNvSpPr txBox="1">
            <a:spLocks/>
          </p:cNvSpPr>
          <p:nvPr/>
        </p:nvSpPr>
        <p:spPr>
          <a:xfrm>
            <a:off x="1114856" y="2994114"/>
            <a:ext cx="8175245" cy="3941568"/>
          </a:xfrm>
          <a:prstGeom prst="rect">
            <a:avLst/>
          </a:prstGeom>
        </p:spPr>
        <p:txBody>
          <a:bodyPr vert="horz" lIns="150781" tIns="75390" rIns="150781" bIns="753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894" b="1" dirty="0">
                <a:solidFill>
                  <a:srgbClr val="008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Muito</a:t>
            </a:r>
          </a:p>
          <a:p>
            <a:r>
              <a:rPr lang="pt-BR" sz="9894" b="1" dirty="0">
                <a:solidFill>
                  <a:srgbClr val="00866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Obrigado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FAE86AC9-8A42-7489-9932-7ABE28538DD6}"/>
              </a:ext>
            </a:extLst>
          </p:cNvPr>
          <p:cNvSpPr txBox="1">
            <a:spLocks/>
          </p:cNvSpPr>
          <p:nvPr/>
        </p:nvSpPr>
        <p:spPr>
          <a:xfrm>
            <a:off x="1000850" y="6925594"/>
            <a:ext cx="6327681" cy="1165065"/>
          </a:xfrm>
          <a:prstGeom prst="rect">
            <a:avLst/>
          </a:prstGeom>
        </p:spPr>
        <p:txBody>
          <a:bodyPr vert="horz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4396" indent="0">
              <a:lnSpc>
                <a:spcPct val="105000"/>
              </a:lnSpc>
              <a:spcAft>
                <a:spcPts val="1319"/>
              </a:spcAft>
              <a:buNone/>
            </a:pPr>
            <a:r>
              <a:rPr lang="pt-BR" sz="2968" b="1" dirty="0">
                <a:solidFill>
                  <a:srgbClr val="000000"/>
                </a:solidFill>
                <a:latin typeface="Poppins" panose="00000500000000000000" pitchFamily="2" charset="0"/>
                <a:ea typeface="Calibri" panose="020F0502020204030204" pitchFamily="34" charset="0"/>
                <a:cs typeface="Poppins" panose="00000500000000000000" pitchFamily="2" charset="0"/>
              </a:rPr>
              <a:t>Redes sociais</a:t>
            </a:r>
            <a:endParaRPr lang="pt-BR" sz="4617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FF787964-0DD2-E9C7-E5EF-10F29E96D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1541" y="505908"/>
            <a:ext cx="1287919" cy="1287919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BA15B00D-1175-5778-3F61-222F027085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4918" y="6971023"/>
            <a:ext cx="75389" cy="408205"/>
          </a:xfrm>
          <a:prstGeom prst="rect">
            <a:avLst/>
          </a:prstGeom>
        </p:spPr>
      </p:pic>
      <p:sp>
        <p:nvSpPr>
          <p:cNvPr id="3" name="Fluxograma: Processo Alternativo 2">
            <a:extLst>
              <a:ext uri="{FF2B5EF4-FFF2-40B4-BE49-F238E27FC236}">
                <a16:creationId xmlns:a16="http://schemas.microsoft.com/office/drawing/2014/main" id="{FEDD800A-3642-00B1-9BE1-1DF10B37FBCD}"/>
              </a:ext>
            </a:extLst>
          </p:cNvPr>
          <p:cNvSpPr/>
          <p:nvPr/>
        </p:nvSpPr>
        <p:spPr>
          <a:xfrm>
            <a:off x="1215796" y="8314377"/>
            <a:ext cx="1645418" cy="1671556"/>
          </a:xfrm>
          <a:prstGeom prst="flowChartAlternateProcess">
            <a:avLst/>
          </a:prstGeom>
          <a:solidFill>
            <a:srgbClr val="F1B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luxograma: Processo Alternativo 3">
            <a:extLst>
              <a:ext uri="{FF2B5EF4-FFF2-40B4-BE49-F238E27FC236}">
                <a16:creationId xmlns:a16="http://schemas.microsoft.com/office/drawing/2014/main" id="{391AFAF9-B6D9-9F10-E7D2-A41F56441A0D}"/>
              </a:ext>
            </a:extLst>
          </p:cNvPr>
          <p:cNvSpPr/>
          <p:nvPr/>
        </p:nvSpPr>
        <p:spPr>
          <a:xfrm>
            <a:off x="3632995" y="8314377"/>
            <a:ext cx="1645418" cy="1671557"/>
          </a:xfrm>
          <a:prstGeom prst="flowChartAlternateProcess">
            <a:avLst/>
          </a:prstGeom>
          <a:solidFill>
            <a:srgbClr val="F1B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03ED86C3-69C2-6581-5A2D-50162582E6A8}"/>
              </a:ext>
            </a:extLst>
          </p:cNvPr>
          <p:cNvSpPr/>
          <p:nvPr/>
        </p:nvSpPr>
        <p:spPr>
          <a:xfrm>
            <a:off x="6050194" y="8315699"/>
            <a:ext cx="1645418" cy="1671557"/>
          </a:xfrm>
          <a:prstGeom prst="flowChartAlternateProcess">
            <a:avLst/>
          </a:prstGeom>
          <a:solidFill>
            <a:srgbClr val="F1B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Fluxograma: Processo Alternativo 6">
            <a:extLst>
              <a:ext uri="{FF2B5EF4-FFF2-40B4-BE49-F238E27FC236}">
                <a16:creationId xmlns:a16="http://schemas.microsoft.com/office/drawing/2014/main" id="{4CB4B5E5-0017-3790-8B32-D05960A3A2CF}"/>
              </a:ext>
            </a:extLst>
          </p:cNvPr>
          <p:cNvSpPr/>
          <p:nvPr/>
        </p:nvSpPr>
        <p:spPr>
          <a:xfrm>
            <a:off x="8467392" y="8357905"/>
            <a:ext cx="1645418" cy="1671556"/>
          </a:xfrm>
          <a:prstGeom prst="flowChartAlternateProcess">
            <a:avLst/>
          </a:prstGeom>
          <a:solidFill>
            <a:srgbClr val="F1B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Fluxograma: Processo Alternativo 9">
            <a:extLst>
              <a:ext uri="{FF2B5EF4-FFF2-40B4-BE49-F238E27FC236}">
                <a16:creationId xmlns:a16="http://schemas.microsoft.com/office/drawing/2014/main" id="{A0E7C9B8-20F7-5D9C-443C-85ECBE6BF620}"/>
              </a:ext>
            </a:extLst>
          </p:cNvPr>
          <p:cNvSpPr/>
          <p:nvPr/>
        </p:nvSpPr>
        <p:spPr>
          <a:xfrm>
            <a:off x="10879401" y="8314377"/>
            <a:ext cx="1645418" cy="1671556"/>
          </a:xfrm>
          <a:prstGeom prst="flowChartAlternateProcess">
            <a:avLst/>
          </a:prstGeom>
          <a:solidFill>
            <a:srgbClr val="F1B7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F03E7FD7-7B72-751A-0661-9450EA718A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89750" y="7752774"/>
            <a:ext cx="497512" cy="497514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A7839F04-1059-04C9-81B3-7D412E60B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06948" y="7752774"/>
            <a:ext cx="497512" cy="497514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D3B7A06D-1EBC-A3DF-5272-3EDE14ECEB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57946" y="7752774"/>
            <a:ext cx="497512" cy="497514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6EF2D639-9881-3ECE-E837-EFFB79477D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45940" y="7752774"/>
            <a:ext cx="497512" cy="497514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EF147452-DE6F-1266-9981-653EE9C340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12364" y="7752775"/>
            <a:ext cx="497512" cy="497514"/>
          </a:xfrm>
          <a:prstGeom prst="rect">
            <a:avLst/>
          </a:prstGeom>
        </p:spPr>
      </p:pic>
      <p:pic>
        <p:nvPicPr>
          <p:cNvPr id="20" name="Imagem 19" descr="Código QR&#10;&#10;Descrição gerada automaticamente">
            <a:extLst>
              <a:ext uri="{FF2B5EF4-FFF2-40B4-BE49-F238E27FC236}">
                <a16:creationId xmlns:a16="http://schemas.microsoft.com/office/drawing/2014/main" id="{DB75B223-1B4A-C046-7C0B-D94B729DDD8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22" y="8508684"/>
            <a:ext cx="1311364" cy="1311365"/>
          </a:xfrm>
          <a:prstGeom prst="rect">
            <a:avLst/>
          </a:prstGeom>
        </p:spPr>
      </p:pic>
      <p:pic>
        <p:nvPicPr>
          <p:cNvPr id="21" name="Imagem 20" descr="Código QR&#10;&#10;Descrição gerada automaticamente">
            <a:extLst>
              <a:ext uri="{FF2B5EF4-FFF2-40B4-BE49-F238E27FC236}">
                <a16:creationId xmlns:a16="http://schemas.microsoft.com/office/drawing/2014/main" id="{A6D9B19C-3DAD-C76A-21DC-BB26718A67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44" y="8498528"/>
            <a:ext cx="1321521" cy="1321522"/>
          </a:xfrm>
          <a:prstGeom prst="rect">
            <a:avLst/>
          </a:prstGeom>
        </p:spPr>
      </p:pic>
      <p:pic>
        <p:nvPicPr>
          <p:cNvPr id="23" name="Imagem 22" descr="Código QR&#10;&#10;Descrição gerada automaticamente">
            <a:extLst>
              <a:ext uri="{FF2B5EF4-FFF2-40B4-BE49-F238E27FC236}">
                <a16:creationId xmlns:a16="http://schemas.microsoft.com/office/drawing/2014/main" id="{D173C139-2466-3FCD-9D3E-9DAFAB9272A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76" y="8535798"/>
            <a:ext cx="1284251" cy="1284252"/>
          </a:xfrm>
          <a:prstGeom prst="rect">
            <a:avLst/>
          </a:prstGeom>
        </p:spPr>
      </p:pic>
      <p:pic>
        <p:nvPicPr>
          <p:cNvPr id="24" name="Imagem 23" descr="Código QR&#10;&#10;Descrição gerada automaticamente">
            <a:extLst>
              <a:ext uri="{FF2B5EF4-FFF2-40B4-BE49-F238E27FC236}">
                <a16:creationId xmlns:a16="http://schemas.microsoft.com/office/drawing/2014/main" id="{F3BE5F4A-BFF1-3662-F07A-A09273240A6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852" y="8498029"/>
            <a:ext cx="1359787" cy="1359787"/>
          </a:xfrm>
          <a:prstGeom prst="rect">
            <a:avLst/>
          </a:prstGeom>
        </p:spPr>
      </p:pic>
      <p:pic>
        <p:nvPicPr>
          <p:cNvPr id="25" name="Imagem 24" descr="Código QR&#10;&#10;Descrição gerada automaticamente">
            <a:extLst>
              <a:ext uri="{FF2B5EF4-FFF2-40B4-BE49-F238E27FC236}">
                <a16:creationId xmlns:a16="http://schemas.microsoft.com/office/drawing/2014/main" id="{BC2152E8-3AAC-F49F-C4D3-B68E093AECE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45" y="8535798"/>
            <a:ext cx="1321521" cy="1321524"/>
          </a:xfrm>
          <a:prstGeom prst="rect">
            <a:avLst/>
          </a:prstGeom>
        </p:spPr>
      </p:pic>
      <p:pic>
        <p:nvPicPr>
          <p:cNvPr id="68" name="Gráfico 67">
            <a:extLst>
              <a:ext uri="{FF2B5EF4-FFF2-40B4-BE49-F238E27FC236}">
                <a16:creationId xmlns:a16="http://schemas.microsoft.com/office/drawing/2014/main" id="{C1F7062A-07B2-F3CD-4852-7BEF523269F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5955594" y="9117215"/>
            <a:ext cx="3180280" cy="795070"/>
          </a:xfrm>
          <a:prstGeom prst="rect">
            <a:avLst/>
          </a:prstGeom>
        </p:spPr>
      </p:pic>
      <p:pic>
        <p:nvPicPr>
          <p:cNvPr id="69" name="Gráfico 68">
            <a:extLst>
              <a:ext uri="{FF2B5EF4-FFF2-40B4-BE49-F238E27FC236}">
                <a16:creationId xmlns:a16="http://schemas.microsoft.com/office/drawing/2014/main" id="{68000CFF-3CFB-BB64-1908-34F79EA8509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6605250" y="10144098"/>
            <a:ext cx="2530625" cy="399572"/>
          </a:xfrm>
          <a:prstGeom prst="rect">
            <a:avLst/>
          </a:prstGeom>
        </p:spPr>
      </p:pic>
      <p:pic>
        <p:nvPicPr>
          <p:cNvPr id="70" name="Gráfico 69">
            <a:extLst>
              <a:ext uri="{FF2B5EF4-FFF2-40B4-BE49-F238E27FC236}">
                <a16:creationId xmlns:a16="http://schemas.microsoft.com/office/drawing/2014/main" id="{B12EC94A-D35B-F521-5E86-7C1CE0759CAD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626745" y="202618"/>
            <a:ext cx="10904114" cy="1090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6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áfico 23">
            <a:extLst>
              <a:ext uri="{FF2B5EF4-FFF2-40B4-BE49-F238E27FC236}">
                <a16:creationId xmlns:a16="http://schemas.microsoft.com/office/drawing/2014/main" id="{7DD73F78-052A-F972-67EC-DADEB457E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9757" y="-1771840"/>
            <a:ext cx="14615154" cy="14466928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2567FC63-7700-867B-1CEA-2C9C1C2BA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471650" y="1539875"/>
            <a:ext cx="4426160" cy="4426160"/>
          </a:xfrm>
          <a:prstGeom prst="rect">
            <a:avLst/>
          </a:prstGeom>
        </p:spPr>
      </p:pic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4DB2DF72-28EC-9A81-1FEC-709FA092A600}"/>
              </a:ext>
            </a:extLst>
          </p:cNvPr>
          <p:cNvSpPr/>
          <p:nvPr/>
        </p:nvSpPr>
        <p:spPr>
          <a:xfrm>
            <a:off x="7557413" y="6685307"/>
            <a:ext cx="6034405" cy="2146300"/>
          </a:xfrm>
          <a:prstGeom prst="roundRect">
            <a:avLst>
              <a:gd name="adj" fmla="val 10276"/>
            </a:avLst>
          </a:prstGeom>
          <a:solidFill>
            <a:srgbClr val="008664"/>
          </a:solidFill>
          <a:ln>
            <a:solidFill>
              <a:srgbClr val="0086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object 3"/>
          <p:cNvSpPr txBox="1"/>
          <p:nvPr/>
        </p:nvSpPr>
        <p:spPr>
          <a:xfrm>
            <a:off x="1277918" y="2359565"/>
            <a:ext cx="11642725" cy="205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Um ecossistema 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plural,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capilarizado</a:t>
            </a:r>
            <a:r>
              <a:rPr sz="6650" b="1" spc="-25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e</a:t>
            </a:r>
            <a:r>
              <a:rPr sz="6650" b="1" spc="-20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competitivo</a:t>
            </a:r>
            <a:endParaRPr sz="6650" dirty="0">
              <a:latin typeface="Poppins"/>
              <a:cs typeface="Poppi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87729" y="1620656"/>
            <a:ext cx="8166734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spc="-35" dirty="0"/>
              <a:t> </a:t>
            </a:r>
            <a:r>
              <a:rPr dirty="0"/>
              <a:t>presença</a:t>
            </a:r>
            <a:r>
              <a:rPr spc="-35" dirty="0"/>
              <a:t> </a:t>
            </a:r>
            <a:r>
              <a:rPr dirty="0"/>
              <a:t>das</a:t>
            </a:r>
            <a:r>
              <a:rPr spc="-35" dirty="0"/>
              <a:t> </a:t>
            </a:r>
            <a:r>
              <a:rPr dirty="0"/>
              <a:t>farmácias</a:t>
            </a:r>
            <a:r>
              <a:rPr spc="-35" dirty="0"/>
              <a:t> </a:t>
            </a:r>
            <a:r>
              <a:rPr dirty="0"/>
              <a:t>no</a:t>
            </a:r>
            <a:r>
              <a:rPr spc="-35" dirty="0"/>
              <a:t> </a:t>
            </a:r>
            <a:r>
              <a:rPr spc="-10" dirty="0"/>
              <a:t>Brasil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87724" y="733250"/>
            <a:ext cx="342709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solidFill>
                  <a:srgbClr val="3E3E3E"/>
                </a:solidFill>
                <a:latin typeface="Poppins SemiBold"/>
                <a:cs typeface="Poppins SemiBold"/>
              </a:rPr>
              <a:t>Fonte:</a:t>
            </a:r>
            <a:r>
              <a:rPr sz="1350" b="1" spc="80" dirty="0">
                <a:solidFill>
                  <a:srgbClr val="3E3E3E"/>
                </a:solidFill>
                <a:latin typeface="Poppins SemiBold"/>
                <a:cs typeface="Poppins SemiBold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CLOSEUP</a:t>
            </a:r>
            <a:r>
              <a:rPr sz="1350" b="0" spc="4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2025</a:t>
            </a:r>
            <a:r>
              <a:rPr sz="1350" b="0" spc="4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/Abcfarma</a:t>
            </a:r>
            <a:r>
              <a:rPr sz="1350" b="0" spc="4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/</a:t>
            </a:r>
            <a:r>
              <a:rPr sz="1350" b="0" spc="4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spc="-20" dirty="0">
                <a:solidFill>
                  <a:srgbClr val="3E3E3E"/>
                </a:solidFill>
                <a:latin typeface="Poppins Light"/>
                <a:cs typeface="Poppins Light"/>
              </a:rPr>
              <a:t>IQVIA</a:t>
            </a:r>
            <a:endParaRPr sz="1350">
              <a:latin typeface="Poppins Light"/>
              <a:cs typeface="Poppins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4332" y="10163874"/>
            <a:ext cx="3185160" cy="3790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300" b="0" spc="-10" dirty="0">
                <a:solidFill>
                  <a:srgbClr val="3E3E3E"/>
                </a:solidFill>
                <a:latin typeface="Poppins Light"/>
                <a:cs typeface="Poppins Light"/>
                <a:hlinkClick r:id="rId6"/>
              </a:rPr>
              <a:t>www.abcfarma.org.br</a:t>
            </a:r>
            <a:endParaRPr sz="2300">
              <a:latin typeface="Poppins Light"/>
              <a:cs typeface="Poppins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2079" y="5012936"/>
            <a:ext cx="7138034" cy="11214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5"/>
              </a:spcBef>
            </a:pPr>
            <a:r>
              <a:rPr lang="pt-BR" sz="2350" dirty="0"/>
              <a:t>O Brasil tem mais de </a:t>
            </a:r>
            <a:r>
              <a:rPr lang="pt-BR" sz="2350" b="1" dirty="0"/>
              <a:t>96 mil farmácias </a:t>
            </a:r>
            <a:r>
              <a:rPr lang="pt-BR" sz="2350" dirty="0"/>
              <a:t>— o maior elo privado da atenção primária, que cuida de milhões de brasileiros e ajuda a desafogar o SUS.</a:t>
            </a:r>
            <a:endParaRPr sz="2350" dirty="0">
              <a:latin typeface="Poppins"/>
              <a:cs typeface="Poppi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29946" y="7001436"/>
            <a:ext cx="5422265" cy="1414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2250" dirty="0">
                <a:latin typeface="Poppins"/>
                <a:cs typeface="Poppins"/>
              </a:rPr>
              <a:t>Convivem</a:t>
            </a:r>
            <a:r>
              <a:rPr sz="2250" spc="65" dirty="0">
                <a:latin typeface="Poppins"/>
                <a:cs typeface="Poppins"/>
              </a:rPr>
              <a:t> </a:t>
            </a:r>
            <a:r>
              <a:rPr sz="2250" dirty="0">
                <a:latin typeface="Poppins"/>
                <a:cs typeface="Poppins"/>
              </a:rPr>
              <a:t>grandes</a:t>
            </a:r>
            <a:r>
              <a:rPr sz="2250" spc="75" dirty="0">
                <a:latin typeface="Poppins"/>
                <a:cs typeface="Poppins"/>
              </a:rPr>
              <a:t> </a:t>
            </a:r>
            <a:r>
              <a:rPr sz="2250" dirty="0">
                <a:latin typeface="Poppins"/>
                <a:cs typeface="Poppins"/>
              </a:rPr>
              <a:t>redes,</a:t>
            </a:r>
            <a:r>
              <a:rPr sz="2250" spc="75" dirty="0">
                <a:latin typeface="Poppins"/>
                <a:cs typeface="Poppins"/>
              </a:rPr>
              <a:t> </a:t>
            </a:r>
            <a:r>
              <a:rPr sz="2250" spc="-10" dirty="0">
                <a:latin typeface="Poppins"/>
                <a:cs typeface="Poppins"/>
              </a:rPr>
              <a:t>farmácias </a:t>
            </a:r>
            <a:r>
              <a:rPr sz="2250" dirty="0">
                <a:latin typeface="Poppins"/>
                <a:cs typeface="Poppins"/>
              </a:rPr>
              <a:t>associativas,</a:t>
            </a:r>
            <a:r>
              <a:rPr sz="2250" spc="55" dirty="0">
                <a:latin typeface="Poppins"/>
                <a:cs typeface="Poppins"/>
              </a:rPr>
              <a:t> </a:t>
            </a:r>
            <a:r>
              <a:rPr sz="2250" dirty="0">
                <a:latin typeface="Poppins"/>
                <a:cs typeface="Poppins"/>
              </a:rPr>
              <a:t>franquias</a:t>
            </a:r>
            <a:r>
              <a:rPr sz="2250" spc="70" dirty="0">
                <a:latin typeface="Poppins"/>
                <a:cs typeface="Poppins"/>
              </a:rPr>
              <a:t> </a:t>
            </a:r>
            <a:r>
              <a:rPr sz="2250" dirty="0">
                <a:latin typeface="Poppins"/>
                <a:cs typeface="Poppins"/>
              </a:rPr>
              <a:t>e</a:t>
            </a:r>
            <a:r>
              <a:rPr sz="2250" spc="65" dirty="0">
                <a:latin typeface="Poppins"/>
                <a:cs typeface="Poppins"/>
              </a:rPr>
              <a:t> </a:t>
            </a:r>
            <a:r>
              <a:rPr sz="2250" dirty="0">
                <a:latin typeface="Poppins"/>
                <a:cs typeface="Poppins"/>
              </a:rPr>
              <a:t>mais</a:t>
            </a:r>
            <a:r>
              <a:rPr sz="2250" spc="65" dirty="0">
                <a:latin typeface="Poppins"/>
                <a:cs typeface="Poppins"/>
              </a:rPr>
              <a:t> </a:t>
            </a:r>
            <a:r>
              <a:rPr sz="2250" dirty="0">
                <a:latin typeface="Poppins"/>
                <a:cs typeface="Poppins"/>
              </a:rPr>
              <a:t>de</a:t>
            </a:r>
            <a:r>
              <a:rPr sz="2250" spc="70" dirty="0">
                <a:latin typeface="Poppins"/>
                <a:cs typeface="Poppins"/>
              </a:rPr>
              <a:t> </a:t>
            </a:r>
            <a:r>
              <a:rPr sz="2250" b="1" spc="-25" dirty="0">
                <a:latin typeface="Poppins SemiBold"/>
                <a:cs typeface="Poppins SemiBold"/>
              </a:rPr>
              <a:t>55 </a:t>
            </a:r>
            <a:r>
              <a:rPr sz="2250" b="1" dirty="0">
                <a:latin typeface="Poppins SemiBold"/>
                <a:cs typeface="Poppins SemiBold"/>
              </a:rPr>
              <a:t>mil</a:t>
            </a:r>
            <a:r>
              <a:rPr sz="2250" b="1" spc="70" dirty="0">
                <a:latin typeface="Poppins SemiBold"/>
                <a:cs typeface="Poppins SemiBold"/>
              </a:rPr>
              <a:t> </a:t>
            </a:r>
            <a:r>
              <a:rPr sz="2250" b="1" dirty="0">
                <a:latin typeface="Poppins SemiBold"/>
                <a:cs typeface="Poppins SemiBold"/>
              </a:rPr>
              <a:t>farmácias</a:t>
            </a:r>
            <a:r>
              <a:rPr sz="2250" b="1" spc="85" dirty="0">
                <a:latin typeface="Poppins SemiBold"/>
                <a:cs typeface="Poppins SemiBold"/>
              </a:rPr>
              <a:t> </a:t>
            </a:r>
            <a:r>
              <a:rPr sz="2250" b="1" spc="-10" dirty="0">
                <a:latin typeface="Poppins SemiBold"/>
                <a:cs typeface="Poppins SemiBold"/>
              </a:rPr>
              <a:t>independentes, </a:t>
            </a:r>
            <a:r>
              <a:rPr sz="2250" b="1" dirty="0">
                <a:latin typeface="Poppins SemiBold"/>
                <a:cs typeface="Poppins SemiBold"/>
              </a:rPr>
              <a:t>distribuídas</a:t>
            </a:r>
            <a:r>
              <a:rPr sz="2250" b="1" spc="60" dirty="0">
                <a:latin typeface="Poppins SemiBold"/>
                <a:cs typeface="Poppins SemiBold"/>
              </a:rPr>
              <a:t> </a:t>
            </a:r>
            <a:r>
              <a:rPr sz="2250" b="1" dirty="0">
                <a:latin typeface="Poppins SemiBold"/>
                <a:cs typeface="Poppins SemiBold"/>
              </a:rPr>
              <a:t>por</a:t>
            </a:r>
            <a:r>
              <a:rPr sz="2250" b="1" spc="70" dirty="0">
                <a:latin typeface="Poppins SemiBold"/>
                <a:cs typeface="Poppins SemiBold"/>
              </a:rPr>
              <a:t> </a:t>
            </a:r>
            <a:r>
              <a:rPr sz="2250" b="1" dirty="0">
                <a:latin typeface="Poppins SemiBold"/>
                <a:cs typeface="Poppins SemiBold"/>
              </a:rPr>
              <a:t>99%</a:t>
            </a:r>
            <a:r>
              <a:rPr sz="2250" b="1" spc="75" dirty="0">
                <a:latin typeface="Poppins SemiBold"/>
                <a:cs typeface="Poppins SemiBold"/>
              </a:rPr>
              <a:t> </a:t>
            </a:r>
            <a:r>
              <a:rPr sz="2250" b="1" dirty="0">
                <a:latin typeface="Poppins SemiBold"/>
                <a:cs typeface="Poppins SemiBold"/>
              </a:rPr>
              <a:t>dos</a:t>
            </a:r>
            <a:r>
              <a:rPr sz="2250" b="1" spc="70" dirty="0">
                <a:latin typeface="Poppins SemiBold"/>
                <a:cs typeface="Poppins SemiBold"/>
              </a:rPr>
              <a:t> </a:t>
            </a:r>
            <a:r>
              <a:rPr sz="2250" b="1" spc="-10" dirty="0">
                <a:latin typeface="Poppins SemiBold"/>
                <a:cs typeface="Poppins SemiBold"/>
              </a:rPr>
              <a:t>municípios.</a:t>
            </a:r>
            <a:endParaRPr sz="2250" dirty="0">
              <a:latin typeface="Poppins SemiBold"/>
              <a:cs typeface="Poppins SemiBol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14284" y="5012936"/>
            <a:ext cx="128905" cy="974090"/>
          </a:xfrm>
          <a:custGeom>
            <a:avLst/>
            <a:gdLst/>
            <a:ahLst/>
            <a:cxnLst/>
            <a:rect l="l" t="t" r="r" b="b"/>
            <a:pathLst>
              <a:path w="128905" h="974089">
                <a:moveTo>
                  <a:pt x="128362" y="0"/>
                </a:moveTo>
                <a:lnTo>
                  <a:pt x="0" y="0"/>
                </a:lnTo>
                <a:lnTo>
                  <a:pt x="0" y="973603"/>
                </a:lnTo>
                <a:lnTo>
                  <a:pt x="128362" y="973603"/>
                </a:lnTo>
                <a:lnTo>
                  <a:pt x="128362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84132" y="6881389"/>
            <a:ext cx="5180965" cy="1754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lang="pt-BR" sz="2250" dirty="0">
                <a:solidFill>
                  <a:srgbClr val="FFFFFF"/>
                </a:solidFill>
                <a:latin typeface="Poppins"/>
                <a:cs typeface="Poppins"/>
              </a:rPr>
              <a:t>No </a:t>
            </a:r>
            <a:r>
              <a:rPr lang="pt-BR" sz="2250" b="1" dirty="0">
                <a:solidFill>
                  <a:srgbClr val="FFFFFF"/>
                </a:solidFill>
                <a:latin typeface="Poppins"/>
                <a:cs typeface="Poppins"/>
              </a:rPr>
              <a:t>Norte, 74% </a:t>
            </a:r>
            <a:r>
              <a:rPr lang="pt-BR" sz="2250" dirty="0">
                <a:solidFill>
                  <a:srgbClr val="FFFFFF"/>
                </a:solidFill>
                <a:latin typeface="Poppins"/>
                <a:cs typeface="Poppins"/>
              </a:rPr>
              <a:t>e no </a:t>
            </a:r>
            <a:r>
              <a:rPr lang="pt-BR" sz="2250" b="1" dirty="0">
                <a:solidFill>
                  <a:srgbClr val="FFFFFF"/>
                </a:solidFill>
                <a:latin typeface="Poppins"/>
                <a:cs typeface="Poppins"/>
              </a:rPr>
              <a:t>Nordeste, 64% </a:t>
            </a:r>
            <a:r>
              <a:rPr lang="pt-BR" sz="2250" dirty="0">
                <a:solidFill>
                  <a:srgbClr val="FFFFFF"/>
                </a:solidFill>
                <a:latin typeface="Poppins"/>
                <a:cs typeface="Poppins"/>
              </a:rPr>
              <a:t>das </a:t>
            </a:r>
            <a:r>
              <a:rPr lang="pt-BR" sz="2250" b="1" dirty="0">
                <a:solidFill>
                  <a:srgbClr val="FFFFFF"/>
                </a:solidFill>
                <a:latin typeface="Poppins"/>
                <a:cs typeface="Poppins"/>
              </a:rPr>
              <a:t>farmácias são independentes</a:t>
            </a:r>
            <a:r>
              <a:rPr lang="pt-BR" sz="2250" dirty="0">
                <a:solidFill>
                  <a:srgbClr val="FFFFFF"/>
                </a:solidFill>
                <a:latin typeface="Poppins"/>
                <a:cs typeface="Poppins"/>
              </a:rPr>
              <a:t>. Elas não são apenas comércio – são acesso, cuidado e saúde onde mais se precisa.</a:t>
            </a:r>
            <a:endParaRPr sz="2250" dirty="0">
              <a:latin typeface="Poppins SemiBold"/>
              <a:cs typeface="Poppins SemiBol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7259" y="6685307"/>
            <a:ext cx="6034405" cy="2146300"/>
          </a:xfrm>
          <a:custGeom>
            <a:avLst/>
            <a:gdLst/>
            <a:ahLst/>
            <a:cxnLst/>
            <a:rect l="l" t="t" r="r" b="b"/>
            <a:pathLst>
              <a:path w="6034405" h="2146300">
                <a:moveTo>
                  <a:pt x="5784734" y="2146259"/>
                </a:moveTo>
                <a:lnTo>
                  <a:pt x="249552" y="2146259"/>
                </a:lnTo>
                <a:lnTo>
                  <a:pt x="204694" y="2142238"/>
                </a:lnTo>
                <a:lnTo>
                  <a:pt x="162473" y="2130647"/>
                </a:lnTo>
                <a:lnTo>
                  <a:pt x="123596" y="2112188"/>
                </a:lnTo>
                <a:lnTo>
                  <a:pt x="88767" y="2087568"/>
                </a:lnTo>
                <a:lnTo>
                  <a:pt x="58690" y="2057491"/>
                </a:lnTo>
                <a:lnTo>
                  <a:pt x="34070" y="2022662"/>
                </a:lnTo>
                <a:lnTo>
                  <a:pt x="15612" y="1983785"/>
                </a:lnTo>
                <a:lnTo>
                  <a:pt x="4020" y="1941565"/>
                </a:lnTo>
                <a:lnTo>
                  <a:pt x="0" y="1896706"/>
                </a:lnTo>
                <a:lnTo>
                  <a:pt x="0" y="249552"/>
                </a:lnTo>
                <a:lnTo>
                  <a:pt x="4020" y="204694"/>
                </a:lnTo>
                <a:lnTo>
                  <a:pt x="15612" y="162473"/>
                </a:lnTo>
                <a:lnTo>
                  <a:pt x="34070" y="123596"/>
                </a:lnTo>
                <a:lnTo>
                  <a:pt x="58690" y="88767"/>
                </a:lnTo>
                <a:lnTo>
                  <a:pt x="88767" y="58690"/>
                </a:lnTo>
                <a:lnTo>
                  <a:pt x="123596" y="34070"/>
                </a:lnTo>
                <a:lnTo>
                  <a:pt x="162473" y="15612"/>
                </a:lnTo>
                <a:lnTo>
                  <a:pt x="204694" y="4020"/>
                </a:lnTo>
                <a:lnTo>
                  <a:pt x="249552" y="0"/>
                </a:lnTo>
                <a:lnTo>
                  <a:pt x="5784734" y="0"/>
                </a:lnTo>
                <a:lnTo>
                  <a:pt x="5829593" y="4020"/>
                </a:lnTo>
                <a:lnTo>
                  <a:pt x="5871813" y="15612"/>
                </a:lnTo>
                <a:lnTo>
                  <a:pt x="5910690" y="34070"/>
                </a:lnTo>
                <a:lnTo>
                  <a:pt x="5945520" y="58690"/>
                </a:lnTo>
                <a:lnTo>
                  <a:pt x="5975597" y="88767"/>
                </a:lnTo>
                <a:lnTo>
                  <a:pt x="6000217" y="123596"/>
                </a:lnTo>
                <a:lnTo>
                  <a:pt x="6018675" y="162473"/>
                </a:lnTo>
                <a:lnTo>
                  <a:pt x="6030266" y="204694"/>
                </a:lnTo>
                <a:lnTo>
                  <a:pt x="6034287" y="249552"/>
                </a:lnTo>
                <a:lnTo>
                  <a:pt x="6034287" y="1896706"/>
                </a:lnTo>
                <a:lnTo>
                  <a:pt x="6030266" y="1941565"/>
                </a:lnTo>
                <a:lnTo>
                  <a:pt x="6018675" y="1983785"/>
                </a:lnTo>
                <a:lnTo>
                  <a:pt x="6000217" y="2022662"/>
                </a:lnTo>
                <a:lnTo>
                  <a:pt x="5975597" y="2057491"/>
                </a:lnTo>
                <a:lnTo>
                  <a:pt x="5945520" y="2087568"/>
                </a:lnTo>
                <a:lnTo>
                  <a:pt x="5910690" y="2112188"/>
                </a:lnTo>
                <a:lnTo>
                  <a:pt x="5871813" y="2130647"/>
                </a:lnTo>
                <a:lnTo>
                  <a:pt x="5829593" y="2142238"/>
                </a:lnTo>
                <a:lnTo>
                  <a:pt x="5784734" y="2146259"/>
                </a:lnTo>
                <a:close/>
              </a:path>
            </a:pathLst>
          </a:custGeom>
          <a:ln w="20941">
            <a:solidFill>
              <a:srgbClr val="0085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17126" y="2300638"/>
            <a:ext cx="2806700" cy="2806700"/>
          </a:xfrm>
          <a:custGeom>
            <a:avLst/>
            <a:gdLst/>
            <a:ahLst/>
            <a:cxnLst/>
            <a:rect l="l" t="t" r="r" b="b"/>
            <a:pathLst>
              <a:path w="2806700" h="2806700">
                <a:moveTo>
                  <a:pt x="1403067" y="0"/>
                </a:moveTo>
                <a:lnTo>
                  <a:pt x="1354831" y="813"/>
                </a:lnTo>
                <a:lnTo>
                  <a:pt x="1307004" y="3236"/>
                </a:lnTo>
                <a:lnTo>
                  <a:pt x="1259610" y="7243"/>
                </a:lnTo>
                <a:lnTo>
                  <a:pt x="1212678" y="12808"/>
                </a:lnTo>
                <a:lnTo>
                  <a:pt x="1166232" y="19904"/>
                </a:lnTo>
                <a:lnTo>
                  <a:pt x="1120298" y="28505"/>
                </a:lnTo>
                <a:lnTo>
                  <a:pt x="1074904" y="38585"/>
                </a:lnTo>
                <a:lnTo>
                  <a:pt x="1030074" y="50119"/>
                </a:lnTo>
                <a:lnTo>
                  <a:pt x="985836" y="63079"/>
                </a:lnTo>
                <a:lnTo>
                  <a:pt x="942214" y="77440"/>
                </a:lnTo>
                <a:lnTo>
                  <a:pt x="899236" y="93176"/>
                </a:lnTo>
                <a:lnTo>
                  <a:pt x="856927" y="110260"/>
                </a:lnTo>
                <a:lnTo>
                  <a:pt x="815314" y="128667"/>
                </a:lnTo>
                <a:lnTo>
                  <a:pt x="774423" y="148370"/>
                </a:lnTo>
                <a:lnTo>
                  <a:pt x="734279" y="169344"/>
                </a:lnTo>
                <a:lnTo>
                  <a:pt x="694910" y="191561"/>
                </a:lnTo>
                <a:lnTo>
                  <a:pt x="656340" y="214996"/>
                </a:lnTo>
                <a:lnTo>
                  <a:pt x="618596" y="239623"/>
                </a:lnTo>
                <a:lnTo>
                  <a:pt x="581705" y="265416"/>
                </a:lnTo>
                <a:lnTo>
                  <a:pt x="545692" y="292349"/>
                </a:lnTo>
                <a:lnTo>
                  <a:pt x="510584" y="320394"/>
                </a:lnTo>
                <a:lnTo>
                  <a:pt x="476406" y="349528"/>
                </a:lnTo>
                <a:lnTo>
                  <a:pt x="443185" y="379722"/>
                </a:lnTo>
                <a:lnTo>
                  <a:pt x="410946" y="410952"/>
                </a:lnTo>
                <a:lnTo>
                  <a:pt x="379717" y="443190"/>
                </a:lnTo>
                <a:lnTo>
                  <a:pt x="349523" y="476412"/>
                </a:lnTo>
                <a:lnTo>
                  <a:pt x="320390" y="510590"/>
                </a:lnTo>
                <a:lnTo>
                  <a:pt x="292345" y="545698"/>
                </a:lnTo>
                <a:lnTo>
                  <a:pt x="265412" y="581712"/>
                </a:lnTo>
                <a:lnTo>
                  <a:pt x="239620" y="618603"/>
                </a:lnTo>
                <a:lnTo>
                  <a:pt x="214993" y="656347"/>
                </a:lnTo>
                <a:lnTo>
                  <a:pt x="191558" y="694917"/>
                </a:lnTo>
                <a:lnTo>
                  <a:pt x="169341" y="734287"/>
                </a:lnTo>
                <a:lnTo>
                  <a:pt x="148368" y="774431"/>
                </a:lnTo>
                <a:lnTo>
                  <a:pt x="128665" y="815323"/>
                </a:lnTo>
                <a:lnTo>
                  <a:pt x="110259" y="856936"/>
                </a:lnTo>
                <a:lnTo>
                  <a:pt x="93175" y="899245"/>
                </a:lnTo>
                <a:lnTo>
                  <a:pt x="77439" y="942223"/>
                </a:lnTo>
                <a:lnTo>
                  <a:pt x="63078" y="985845"/>
                </a:lnTo>
                <a:lnTo>
                  <a:pt x="50118" y="1030084"/>
                </a:lnTo>
                <a:lnTo>
                  <a:pt x="38585" y="1074914"/>
                </a:lnTo>
                <a:lnTo>
                  <a:pt x="28505" y="1120308"/>
                </a:lnTo>
                <a:lnTo>
                  <a:pt x="19904" y="1166242"/>
                </a:lnTo>
                <a:lnTo>
                  <a:pt x="12808" y="1212688"/>
                </a:lnTo>
                <a:lnTo>
                  <a:pt x="7243" y="1259621"/>
                </a:lnTo>
                <a:lnTo>
                  <a:pt x="3236" y="1307014"/>
                </a:lnTo>
                <a:lnTo>
                  <a:pt x="813" y="1354841"/>
                </a:lnTo>
                <a:lnTo>
                  <a:pt x="0" y="1403077"/>
                </a:lnTo>
                <a:lnTo>
                  <a:pt x="813" y="1451313"/>
                </a:lnTo>
                <a:lnTo>
                  <a:pt x="3236" y="1499140"/>
                </a:lnTo>
                <a:lnTo>
                  <a:pt x="7243" y="1546534"/>
                </a:lnTo>
                <a:lnTo>
                  <a:pt x="12808" y="1593466"/>
                </a:lnTo>
                <a:lnTo>
                  <a:pt x="19904" y="1639913"/>
                </a:lnTo>
                <a:lnTo>
                  <a:pt x="28505" y="1685846"/>
                </a:lnTo>
                <a:lnTo>
                  <a:pt x="38585" y="1731241"/>
                </a:lnTo>
                <a:lnTo>
                  <a:pt x="50118" y="1776071"/>
                </a:lnTo>
                <a:lnTo>
                  <a:pt x="63078" y="1820309"/>
                </a:lnTo>
                <a:lnTo>
                  <a:pt x="77439" y="1863931"/>
                </a:lnTo>
                <a:lnTo>
                  <a:pt x="93175" y="1906909"/>
                </a:lnTo>
                <a:lnTo>
                  <a:pt x="110259" y="1949218"/>
                </a:lnTo>
                <a:lnTo>
                  <a:pt x="128665" y="1990831"/>
                </a:lnTo>
                <a:lnTo>
                  <a:pt x="148368" y="2031723"/>
                </a:lnTo>
                <a:lnTo>
                  <a:pt x="169341" y="2071867"/>
                </a:lnTo>
                <a:lnTo>
                  <a:pt x="191558" y="2111237"/>
                </a:lnTo>
                <a:lnTo>
                  <a:pt x="214993" y="2149807"/>
                </a:lnTo>
                <a:lnTo>
                  <a:pt x="239620" y="2187551"/>
                </a:lnTo>
                <a:lnTo>
                  <a:pt x="265412" y="2224443"/>
                </a:lnTo>
                <a:lnTo>
                  <a:pt x="292345" y="2260456"/>
                </a:lnTo>
                <a:lnTo>
                  <a:pt x="320390" y="2295565"/>
                </a:lnTo>
                <a:lnTo>
                  <a:pt x="349523" y="2329743"/>
                </a:lnTo>
                <a:lnTo>
                  <a:pt x="379717" y="2362964"/>
                </a:lnTo>
                <a:lnTo>
                  <a:pt x="410946" y="2395203"/>
                </a:lnTo>
                <a:lnTo>
                  <a:pt x="443185" y="2426432"/>
                </a:lnTo>
                <a:lnTo>
                  <a:pt x="476406" y="2456627"/>
                </a:lnTo>
                <a:lnTo>
                  <a:pt x="510584" y="2485760"/>
                </a:lnTo>
                <a:lnTo>
                  <a:pt x="545692" y="2513806"/>
                </a:lnTo>
                <a:lnTo>
                  <a:pt x="581705" y="2540738"/>
                </a:lnTo>
                <a:lnTo>
                  <a:pt x="618596" y="2566531"/>
                </a:lnTo>
                <a:lnTo>
                  <a:pt x="656340" y="2591158"/>
                </a:lnTo>
                <a:lnTo>
                  <a:pt x="694910" y="2614594"/>
                </a:lnTo>
                <a:lnTo>
                  <a:pt x="734279" y="2636811"/>
                </a:lnTo>
                <a:lnTo>
                  <a:pt x="774423" y="2657784"/>
                </a:lnTo>
                <a:lnTo>
                  <a:pt x="815314" y="2677487"/>
                </a:lnTo>
                <a:lnTo>
                  <a:pt x="856927" y="2695894"/>
                </a:lnTo>
                <a:lnTo>
                  <a:pt x="899236" y="2712978"/>
                </a:lnTo>
                <a:lnTo>
                  <a:pt x="942214" y="2728714"/>
                </a:lnTo>
                <a:lnTo>
                  <a:pt x="985836" y="2743075"/>
                </a:lnTo>
                <a:lnTo>
                  <a:pt x="1030074" y="2756036"/>
                </a:lnTo>
                <a:lnTo>
                  <a:pt x="1074904" y="2767569"/>
                </a:lnTo>
                <a:lnTo>
                  <a:pt x="1120298" y="2777649"/>
                </a:lnTo>
                <a:lnTo>
                  <a:pt x="1166232" y="2786251"/>
                </a:lnTo>
                <a:lnTo>
                  <a:pt x="1212678" y="2793346"/>
                </a:lnTo>
                <a:lnTo>
                  <a:pt x="1259610" y="2798911"/>
                </a:lnTo>
                <a:lnTo>
                  <a:pt x="1307004" y="2802918"/>
                </a:lnTo>
                <a:lnTo>
                  <a:pt x="1354831" y="2805341"/>
                </a:lnTo>
                <a:lnTo>
                  <a:pt x="1403067" y="2806155"/>
                </a:lnTo>
                <a:lnTo>
                  <a:pt x="1451302" y="2805341"/>
                </a:lnTo>
                <a:lnTo>
                  <a:pt x="1499130" y="2802918"/>
                </a:lnTo>
                <a:lnTo>
                  <a:pt x="1546523" y="2798911"/>
                </a:lnTo>
                <a:lnTo>
                  <a:pt x="1593456" y="2793346"/>
                </a:lnTo>
                <a:lnTo>
                  <a:pt x="1639902" y="2786251"/>
                </a:lnTo>
                <a:lnTo>
                  <a:pt x="1685836" y="2777649"/>
                </a:lnTo>
                <a:lnTo>
                  <a:pt x="1731230" y="2767569"/>
                </a:lnTo>
                <a:lnTo>
                  <a:pt x="1776060" y="2756036"/>
                </a:lnTo>
                <a:lnTo>
                  <a:pt x="1820299" y="2743075"/>
                </a:lnTo>
                <a:lnTo>
                  <a:pt x="1863920" y="2728714"/>
                </a:lnTo>
                <a:lnTo>
                  <a:pt x="1906899" y="2712978"/>
                </a:lnTo>
                <a:lnTo>
                  <a:pt x="1949208" y="2695894"/>
                </a:lnTo>
                <a:lnTo>
                  <a:pt x="1990821" y="2677487"/>
                </a:lnTo>
                <a:lnTo>
                  <a:pt x="2031713" y="2657784"/>
                </a:lnTo>
                <a:lnTo>
                  <a:pt x="2071857" y="2636811"/>
                </a:lnTo>
                <a:lnTo>
                  <a:pt x="2111227" y="2614594"/>
                </a:lnTo>
                <a:lnTo>
                  <a:pt x="2149797" y="2591158"/>
                </a:lnTo>
                <a:lnTo>
                  <a:pt x="2187541" y="2566531"/>
                </a:lnTo>
                <a:lnTo>
                  <a:pt x="2224432" y="2540738"/>
                </a:lnTo>
                <a:lnTo>
                  <a:pt x="2260445" y="2513806"/>
                </a:lnTo>
                <a:lnTo>
                  <a:pt x="2295554" y="2485760"/>
                </a:lnTo>
                <a:lnTo>
                  <a:pt x="2329732" y="2456627"/>
                </a:lnTo>
                <a:lnTo>
                  <a:pt x="2362954" y="2426432"/>
                </a:lnTo>
                <a:lnTo>
                  <a:pt x="2395192" y="2395203"/>
                </a:lnTo>
                <a:lnTo>
                  <a:pt x="2426422" y="2362964"/>
                </a:lnTo>
                <a:lnTo>
                  <a:pt x="2456616" y="2329743"/>
                </a:lnTo>
                <a:lnTo>
                  <a:pt x="2485750" y="2295565"/>
                </a:lnTo>
                <a:lnTo>
                  <a:pt x="2513795" y="2260456"/>
                </a:lnTo>
                <a:lnTo>
                  <a:pt x="2540728" y="2224443"/>
                </a:lnTo>
                <a:lnTo>
                  <a:pt x="2566521" y="2187551"/>
                </a:lnTo>
                <a:lnTo>
                  <a:pt x="2591148" y="2149807"/>
                </a:lnTo>
                <a:lnTo>
                  <a:pt x="2614583" y="2111237"/>
                </a:lnTo>
                <a:lnTo>
                  <a:pt x="2636800" y="2071867"/>
                </a:lnTo>
                <a:lnTo>
                  <a:pt x="2657774" y="2031723"/>
                </a:lnTo>
                <a:lnTo>
                  <a:pt x="2677477" y="1990831"/>
                </a:lnTo>
                <a:lnTo>
                  <a:pt x="2695884" y="1949218"/>
                </a:lnTo>
                <a:lnTo>
                  <a:pt x="2712968" y="1906909"/>
                </a:lnTo>
                <a:lnTo>
                  <a:pt x="2728704" y="1863931"/>
                </a:lnTo>
                <a:lnTo>
                  <a:pt x="2743065" y="1820309"/>
                </a:lnTo>
                <a:lnTo>
                  <a:pt x="2756025" y="1776071"/>
                </a:lnTo>
                <a:lnTo>
                  <a:pt x="2767558" y="1731241"/>
                </a:lnTo>
                <a:lnTo>
                  <a:pt x="2777639" y="1685846"/>
                </a:lnTo>
                <a:lnTo>
                  <a:pt x="2786240" y="1639913"/>
                </a:lnTo>
                <a:lnTo>
                  <a:pt x="2793336" y="1593466"/>
                </a:lnTo>
                <a:lnTo>
                  <a:pt x="2798900" y="1546534"/>
                </a:lnTo>
                <a:lnTo>
                  <a:pt x="2802907" y="1499140"/>
                </a:lnTo>
                <a:lnTo>
                  <a:pt x="2805331" y="1451313"/>
                </a:lnTo>
                <a:lnTo>
                  <a:pt x="2806144" y="1403077"/>
                </a:lnTo>
                <a:lnTo>
                  <a:pt x="2805331" y="1354841"/>
                </a:lnTo>
                <a:lnTo>
                  <a:pt x="2802907" y="1307014"/>
                </a:lnTo>
                <a:lnTo>
                  <a:pt x="2798900" y="1259621"/>
                </a:lnTo>
                <a:lnTo>
                  <a:pt x="2793336" y="1212688"/>
                </a:lnTo>
                <a:lnTo>
                  <a:pt x="2786240" y="1166242"/>
                </a:lnTo>
                <a:lnTo>
                  <a:pt x="2777639" y="1120308"/>
                </a:lnTo>
                <a:lnTo>
                  <a:pt x="2767558" y="1074914"/>
                </a:lnTo>
                <a:lnTo>
                  <a:pt x="2756025" y="1030084"/>
                </a:lnTo>
                <a:lnTo>
                  <a:pt x="2743065" y="985845"/>
                </a:lnTo>
                <a:lnTo>
                  <a:pt x="2728704" y="942223"/>
                </a:lnTo>
                <a:lnTo>
                  <a:pt x="2712968" y="899245"/>
                </a:lnTo>
                <a:lnTo>
                  <a:pt x="2695884" y="856936"/>
                </a:lnTo>
                <a:lnTo>
                  <a:pt x="2677477" y="815323"/>
                </a:lnTo>
                <a:lnTo>
                  <a:pt x="2657774" y="774431"/>
                </a:lnTo>
                <a:lnTo>
                  <a:pt x="2636800" y="734287"/>
                </a:lnTo>
                <a:lnTo>
                  <a:pt x="2614583" y="694917"/>
                </a:lnTo>
                <a:lnTo>
                  <a:pt x="2591148" y="656347"/>
                </a:lnTo>
                <a:lnTo>
                  <a:pt x="2566521" y="618603"/>
                </a:lnTo>
                <a:lnTo>
                  <a:pt x="2540728" y="581712"/>
                </a:lnTo>
                <a:lnTo>
                  <a:pt x="2513795" y="545698"/>
                </a:lnTo>
                <a:lnTo>
                  <a:pt x="2485750" y="510590"/>
                </a:lnTo>
                <a:lnTo>
                  <a:pt x="2456616" y="476412"/>
                </a:lnTo>
                <a:lnTo>
                  <a:pt x="2426422" y="443190"/>
                </a:lnTo>
                <a:lnTo>
                  <a:pt x="2395192" y="410952"/>
                </a:lnTo>
                <a:lnTo>
                  <a:pt x="2362954" y="379722"/>
                </a:lnTo>
                <a:lnTo>
                  <a:pt x="2329732" y="349528"/>
                </a:lnTo>
                <a:lnTo>
                  <a:pt x="2295554" y="320394"/>
                </a:lnTo>
                <a:lnTo>
                  <a:pt x="2260445" y="292349"/>
                </a:lnTo>
                <a:lnTo>
                  <a:pt x="2224432" y="265416"/>
                </a:lnTo>
                <a:lnTo>
                  <a:pt x="2187541" y="239623"/>
                </a:lnTo>
                <a:lnTo>
                  <a:pt x="2149797" y="214996"/>
                </a:lnTo>
                <a:lnTo>
                  <a:pt x="2111227" y="191561"/>
                </a:lnTo>
                <a:lnTo>
                  <a:pt x="2071857" y="169344"/>
                </a:lnTo>
                <a:lnTo>
                  <a:pt x="2031713" y="148370"/>
                </a:lnTo>
                <a:lnTo>
                  <a:pt x="1990821" y="128667"/>
                </a:lnTo>
                <a:lnTo>
                  <a:pt x="1949208" y="110260"/>
                </a:lnTo>
                <a:lnTo>
                  <a:pt x="1906899" y="93176"/>
                </a:lnTo>
                <a:lnTo>
                  <a:pt x="1863920" y="77440"/>
                </a:lnTo>
                <a:lnTo>
                  <a:pt x="1820299" y="63079"/>
                </a:lnTo>
                <a:lnTo>
                  <a:pt x="1776060" y="50119"/>
                </a:lnTo>
                <a:lnTo>
                  <a:pt x="1731230" y="38585"/>
                </a:lnTo>
                <a:lnTo>
                  <a:pt x="1685836" y="28505"/>
                </a:lnTo>
                <a:lnTo>
                  <a:pt x="1639902" y="19904"/>
                </a:lnTo>
                <a:lnTo>
                  <a:pt x="1593456" y="12808"/>
                </a:lnTo>
                <a:lnTo>
                  <a:pt x="1546523" y="7243"/>
                </a:lnTo>
                <a:lnTo>
                  <a:pt x="1499130" y="3236"/>
                </a:lnTo>
                <a:lnTo>
                  <a:pt x="1451302" y="813"/>
                </a:lnTo>
                <a:lnTo>
                  <a:pt x="14030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5739217" y="2973073"/>
            <a:ext cx="1762125" cy="10394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50" b="1" spc="-25" dirty="0">
                <a:solidFill>
                  <a:srgbClr val="008563"/>
                </a:solidFill>
                <a:latin typeface="Poppins"/>
                <a:cs typeface="Poppins"/>
              </a:rPr>
              <a:t>57%</a:t>
            </a:r>
            <a:endParaRPr sz="6650" dirty="0">
              <a:latin typeface="Poppins"/>
              <a:cs typeface="Poppi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667885" y="3963457"/>
            <a:ext cx="1905000" cy="302260"/>
          </a:xfrm>
          <a:custGeom>
            <a:avLst/>
            <a:gdLst/>
            <a:ahLst/>
            <a:cxnLst/>
            <a:rect l="l" t="t" r="r" b="b"/>
            <a:pathLst>
              <a:path w="1905000" h="302260">
                <a:moveTo>
                  <a:pt x="1753569" y="0"/>
                </a:moveTo>
                <a:lnTo>
                  <a:pt x="151063" y="0"/>
                </a:lnTo>
                <a:lnTo>
                  <a:pt x="103314" y="7701"/>
                </a:lnTo>
                <a:lnTo>
                  <a:pt x="61846" y="29145"/>
                </a:lnTo>
                <a:lnTo>
                  <a:pt x="29145" y="61846"/>
                </a:lnTo>
                <a:lnTo>
                  <a:pt x="7701" y="103314"/>
                </a:lnTo>
                <a:lnTo>
                  <a:pt x="0" y="151063"/>
                </a:lnTo>
                <a:lnTo>
                  <a:pt x="7701" y="198806"/>
                </a:lnTo>
                <a:lnTo>
                  <a:pt x="29145" y="240272"/>
                </a:lnTo>
                <a:lnTo>
                  <a:pt x="61846" y="272971"/>
                </a:lnTo>
                <a:lnTo>
                  <a:pt x="103314" y="294415"/>
                </a:lnTo>
                <a:lnTo>
                  <a:pt x="151063" y="302116"/>
                </a:lnTo>
                <a:lnTo>
                  <a:pt x="1753569" y="302116"/>
                </a:lnTo>
                <a:lnTo>
                  <a:pt x="1801313" y="294415"/>
                </a:lnTo>
                <a:lnTo>
                  <a:pt x="1842778" y="272971"/>
                </a:lnTo>
                <a:lnTo>
                  <a:pt x="1875477" y="240272"/>
                </a:lnTo>
                <a:lnTo>
                  <a:pt x="1896921" y="198806"/>
                </a:lnTo>
                <a:lnTo>
                  <a:pt x="1904622" y="151063"/>
                </a:lnTo>
                <a:lnTo>
                  <a:pt x="1896921" y="103314"/>
                </a:lnTo>
                <a:lnTo>
                  <a:pt x="1875477" y="61846"/>
                </a:lnTo>
                <a:lnTo>
                  <a:pt x="1842778" y="29145"/>
                </a:lnTo>
                <a:lnTo>
                  <a:pt x="1801313" y="7701"/>
                </a:lnTo>
                <a:lnTo>
                  <a:pt x="1753569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748461" y="3988228"/>
            <a:ext cx="172275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FFFFFF"/>
                </a:solidFill>
                <a:latin typeface="Poppins"/>
                <a:cs typeface="Poppins"/>
              </a:rPr>
              <a:t>são </a:t>
            </a:r>
            <a:r>
              <a:rPr sz="1350" b="1" spc="-10" dirty="0">
                <a:solidFill>
                  <a:srgbClr val="FFFFFF"/>
                </a:solidFill>
                <a:latin typeface="Poppins"/>
                <a:cs typeface="Poppins"/>
              </a:rPr>
              <a:t>independentes</a:t>
            </a:r>
            <a:endParaRPr sz="1350">
              <a:latin typeface="Poppins"/>
              <a:cs typeface="Poppin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076836" y="10059851"/>
            <a:ext cx="603250" cy="603250"/>
            <a:chOff x="1076836" y="10059851"/>
            <a:chExt cx="603250" cy="603250"/>
          </a:xfrm>
        </p:grpSpPr>
        <p:sp>
          <p:nvSpPr>
            <p:cNvPr id="19" name="object 19"/>
            <p:cNvSpPr/>
            <p:nvPr/>
          </p:nvSpPr>
          <p:spPr>
            <a:xfrm>
              <a:off x="1076836" y="10059851"/>
              <a:ext cx="603250" cy="603250"/>
            </a:xfrm>
            <a:custGeom>
              <a:avLst/>
              <a:gdLst/>
              <a:ahLst/>
              <a:cxnLst/>
              <a:rect l="l" t="t" r="r" b="b"/>
              <a:pathLst>
                <a:path w="603250" h="603250">
                  <a:moveTo>
                    <a:pt x="301624" y="0"/>
                  </a:moveTo>
                  <a:lnTo>
                    <a:pt x="252699" y="3947"/>
                  </a:lnTo>
                  <a:lnTo>
                    <a:pt x="206288" y="15377"/>
                  </a:lnTo>
                  <a:lnTo>
                    <a:pt x="163011" y="33666"/>
                  </a:lnTo>
                  <a:lnTo>
                    <a:pt x="123489" y="58196"/>
                  </a:lnTo>
                  <a:lnTo>
                    <a:pt x="88344" y="88344"/>
                  </a:lnTo>
                  <a:lnTo>
                    <a:pt x="58196" y="123489"/>
                  </a:lnTo>
                  <a:lnTo>
                    <a:pt x="33666" y="163011"/>
                  </a:lnTo>
                  <a:lnTo>
                    <a:pt x="15377" y="206288"/>
                  </a:lnTo>
                  <a:lnTo>
                    <a:pt x="3947" y="252699"/>
                  </a:lnTo>
                  <a:lnTo>
                    <a:pt x="0" y="301624"/>
                  </a:lnTo>
                  <a:lnTo>
                    <a:pt x="3947" y="350549"/>
                  </a:lnTo>
                  <a:lnTo>
                    <a:pt x="15377" y="396960"/>
                  </a:lnTo>
                  <a:lnTo>
                    <a:pt x="33666" y="440237"/>
                  </a:lnTo>
                  <a:lnTo>
                    <a:pt x="58196" y="479759"/>
                  </a:lnTo>
                  <a:lnTo>
                    <a:pt x="88344" y="514904"/>
                  </a:lnTo>
                  <a:lnTo>
                    <a:pt x="123489" y="545052"/>
                  </a:lnTo>
                  <a:lnTo>
                    <a:pt x="163011" y="569581"/>
                  </a:lnTo>
                  <a:lnTo>
                    <a:pt x="206288" y="587871"/>
                  </a:lnTo>
                  <a:lnTo>
                    <a:pt x="252699" y="599300"/>
                  </a:lnTo>
                  <a:lnTo>
                    <a:pt x="301624" y="603248"/>
                  </a:lnTo>
                  <a:lnTo>
                    <a:pt x="350549" y="599300"/>
                  </a:lnTo>
                  <a:lnTo>
                    <a:pt x="396960" y="587871"/>
                  </a:lnTo>
                  <a:lnTo>
                    <a:pt x="440237" y="569581"/>
                  </a:lnTo>
                  <a:lnTo>
                    <a:pt x="479759" y="545052"/>
                  </a:lnTo>
                  <a:lnTo>
                    <a:pt x="514904" y="514904"/>
                  </a:lnTo>
                  <a:lnTo>
                    <a:pt x="545052" y="479759"/>
                  </a:lnTo>
                  <a:lnTo>
                    <a:pt x="569581" y="440237"/>
                  </a:lnTo>
                  <a:lnTo>
                    <a:pt x="587871" y="396960"/>
                  </a:lnTo>
                  <a:lnTo>
                    <a:pt x="599300" y="350549"/>
                  </a:lnTo>
                  <a:lnTo>
                    <a:pt x="603248" y="301624"/>
                  </a:lnTo>
                  <a:lnTo>
                    <a:pt x="599300" y="252699"/>
                  </a:lnTo>
                  <a:lnTo>
                    <a:pt x="587871" y="206288"/>
                  </a:lnTo>
                  <a:lnTo>
                    <a:pt x="569581" y="163011"/>
                  </a:lnTo>
                  <a:lnTo>
                    <a:pt x="545052" y="123489"/>
                  </a:lnTo>
                  <a:lnTo>
                    <a:pt x="514904" y="88344"/>
                  </a:lnTo>
                  <a:lnTo>
                    <a:pt x="479759" y="58196"/>
                  </a:lnTo>
                  <a:lnTo>
                    <a:pt x="440237" y="33666"/>
                  </a:lnTo>
                  <a:lnTo>
                    <a:pt x="396960" y="15377"/>
                  </a:lnTo>
                  <a:lnTo>
                    <a:pt x="350549" y="3947"/>
                  </a:lnTo>
                  <a:lnTo>
                    <a:pt x="301624" y="0"/>
                  </a:lnTo>
                  <a:close/>
                </a:path>
              </a:pathLst>
            </a:custGeom>
            <a:solidFill>
              <a:srgbClr val="0085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05230" y="10188487"/>
              <a:ext cx="346075" cy="345440"/>
            </a:xfrm>
            <a:custGeom>
              <a:avLst/>
              <a:gdLst/>
              <a:ahLst/>
              <a:cxnLst/>
              <a:rect l="l" t="t" r="r" b="b"/>
              <a:pathLst>
                <a:path w="346075" h="345440">
                  <a:moveTo>
                    <a:pt x="172109" y="0"/>
                  </a:moveTo>
                  <a:lnTo>
                    <a:pt x="126090" y="6350"/>
                  </a:lnTo>
                  <a:lnTo>
                    <a:pt x="84902" y="24130"/>
                  </a:lnTo>
                  <a:lnTo>
                    <a:pt x="50122" y="52070"/>
                  </a:lnTo>
                  <a:lnTo>
                    <a:pt x="23327" y="87630"/>
                  </a:lnTo>
                  <a:lnTo>
                    <a:pt x="6094" y="128270"/>
                  </a:lnTo>
                  <a:lnTo>
                    <a:pt x="0" y="173990"/>
                  </a:lnTo>
                  <a:lnTo>
                    <a:pt x="6137" y="219710"/>
                  </a:lnTo>
                  <a:lnTo>
                    <a:pt x="23465" y="260350"/>
                  </a:lnTo>
                  <a:lnTo>
                    <a:pt x="50354" y="295910"/>
                  </a:lnTo>
                  <a:lnTo>
                    <a:pt x="85177" y="322580"/>
                  </a:lnTo>
                  <a:lnTo>
                    <a:pt x="126305" y="340360"/>
                  </a:lnTo>
                  <a:lnTo>
                    <a:pt x="172109" y="345440"/>
                  </a:lnTo>
                  <a:lnTo>
                    <a:pt x="218025" y="340360"/>
                  </a:lnTo>
                  <a:lnTo>
                    <a:pt x="256465" y="323850"/>
                  </a:lnTo>
                  <a:lnTo>
                    <a:pt x="161838" y="323850"/>
                  </a:lnTo>
                  <a:lnTo>
                    <a:pt x="149433" y="316230"/>
                  </a:lnTo>
                  <a:lnTo>
                    <a:pt x="120708" y="316230"/>
                  </a:lnTo>
                  <a:lnTo>
                    <a:pt x="90706" y="302260"/>
                  </a:lnTo>
                  <a:lnTo>
                    <a:pt x="64852" y="280670"/>
                  </a:lnTo>
                  <a:lnTo>
                    <a:pt x="44050" y="255270"/>
                  </a:lnTo>
                  <a:lnTo>
                    <a:pt x="29203" y="224790"/>
                  </a:lnTo>
                  <a:lnTo>
                    <a:pt x="68982" y="224790"/>
                  </a:lnTo>
                  <a:lnTo>
                    <a:pt x="62276" y="222250"/>
                  </a:lnTo>
                  <a:lnTo>
                    <a:pt x="43259" y="210820"/>
                  </a:lnTo>
                  <a:lnTo>
                    <a:pt x="29446" y="198120"/>
                  </a:lnTo>
                  <a:lnTo>
                    <a:pt x="21590" y="184150"/>
                  </a:lnTo>
                  <a:lnTo>
                    <a:pt x="249018" y="184150"/>
                  </a:lnTo>
                  <a:lnTo>
                    <a:pt x="244704" y="179070"/>
                  </a:lnTo>
                  <a:lnTo>
                    <a:pt x="244704" y="168910"/>
                  </a:lnTo>
                  <a:lnTo>
                    <a:pt x="248819" y="163830"/>
                  </a:lnTo>
                  <a:lnTo>
                    <a:pt x="21999" y="163830"/>
                  </a:lnTo>
                  <a:lnTo>
                    <a:pt x="29488" y="149860"/>
                  </a:lnTo>
                  <a:lnTo>
                    <a:pt x="42565" y="137160"/>
                  </a:lnTo>
                  <a:lnTo>
                    <a:pt x="60576" y="124460"/>
                  </a:lnTo>
                  <a:lnTo>
                    <a:pt x="66945" y="121920"/>
                  </a:lnTo>
                  <a:lnTo>
                    <a:pt x="29611" y="121920"/>
                  </a:lnTo>
                  <a:lnTo>
                    <a:pt x="44303" y="91440"/>
                  </a:lnTo>
                  <a:lnTo>
                    <a:pt x="64952" y="66040"/>
                  </a:lnTo>
                  <a:lnTo>
                    <a:pt x="90652" y="44450"/>
                  </a:lnTo>
                  <a:lnTo>
                    <a:pt x="120498" y="29210"/>
                  </a:lnTo>
                  <a:lnTo>
                    <a:pt x="149443" y="29210"/>
                  </a:lnTo>
                  <a:lnTo>
                    <a:pt x="150786" y="27940"/>
                  </a:lnTo>
                  <a:lnTo>
                    <a:pt x="162036" y="22860"/>
                  </a:lnTo>
                  <a:lnTo>
                    <a:pt x="253323" y="22860"/>
                  </a:lnTo>
                  <a:lnTo>
                    <a:pt x="223074" y="7620"/>
                  </a:lnTo>
                  <a:lnTo>
                    <a:pt x="172109" y="0"/>
                  </a:lnTo>
                  <a:close/>
                </a:path>
                <a:path w="346075" h="345440">
                  <a:moveTo>
                    <a:pt x="161838" y="259080"/>
                  </a:moveTo>
                  <a:lnTo>
                    <a:pt x="113923" y="259080"/>
                  </a:lnTo>
                  <a:lnTo>
                    <a:pt x="142917" y="264160"/>
                  </a:lnTo>
                  <a:lnTo>
                    <a:pt x="145814" y="270510"/>
                  </a:lnTo>
                  <a:lnTo>
                    <a:pt x="150060" y="275590"/>
                  </a:lnTo>
                  <a:lnTo>
                    <a:pt x="155465" y="280670"/>
                  </a:lnTo>
                  <a:lnTo>
                    <a:pt x="161838" y="283210"/>
                  </a:lnTo>
                  <a:lnTo>
                    <a:pt x="161838" y="323850"/>
                  </a:lnTo>
                  <a:lnTo>
                    <a:pt x="182193" y="323850"/>
                  </a:lnTo>
                  <a:lnTo>
                    <a:pt x="182193" y="283210"/>
                  </a:lnTo>
                  <a:lnTo>
                    <a:pt x="188559" y="280670"/>
                  </a:lnTo>
                  <a:lnTo>
                    <a:pt x="193961" y="275590"/>
                  </a:lnTo>
                  <a:lnTo>
                    <a:pt x="198206" y="270510"/>
                  </a:lnTo>
                  <a:lnTo>
                    <a:pt x="200524" y="265430"/>
                  </a:lnTo>
                  <a:lnTo>
                    <a:pt x="166361" y="265430"/>
                  </a:lnTo>
                  <a:lnTo>
                    <a:pt x="161838" y="260350"/>
                  </a:lnTo>
                  <a:lnTo>
                    <a:pt x="161838" y="259080"/>
                  </a:lnTo>
                  <a:close/>
                </a:path>
                <a:path w="346075" h="345440">
                  <a:moveTo>
                    <a:pt x="252529" y="259080"/>
                  </a:moveTo>
                  <a:lnTo>
                    <a:pt x="231134" y="259080"/>
                  </a:lnTo>
                  <a:lnTo>
                    <a:pt x="223397" y="279400"/>
                  </a:lnTo>
                  <a:lnTo>
                    <a:pt x="212596" y="298450"/>
                  </a:lnTo>
                  <a:lnTo>
                    <a:pt x="198829" y="313690"/>
                  </a:lnTo>
                  <a:lnTo>
                    <a:pt x="182193" y="323850"/>
                  </a:lnTo>
                  <a:lnTo>
                    <a:pt x="256465" y="323850"/>
                  </a:lnTo>
                  <a:lnTo>
                    <a:pt x="259422" y="322580"/>
                  </a:lnTo>
                  <a:lnTo>
                    <a:pt x="266121" y="317500"/>
                  </a:lnTo>
                  <a:lnTo>
                    <a:pt x="224139" y="317500"/>
                  </a:lnTo>
                  <a:lnTo>
                    <a:pt x="233948" y="302260"/>
                  </a:lnTo>
                  <a:lnTo>
                    <a:pt x="242157" y="287020"/>
                  </a:lnTo>
                  <a:lnTo>
                    <a:pt x="248862" y="270510"/>
                  </a:lnTo>
                  <a:lnTo>
                    <a:pt x="252529" y="259080"/>
                  </a:lnTo>
                  <a:close/>
                </a:path>
                <a:path w="346075" h="345440">
                  <a:moveTo>
                    <a:pt x="337288" y="224790"/>
                  </a:moveTo>
                  <a:lnTo>
                    <a:pt x="316461" y="224790"/>
                  </a:lnTo>
                  <a:lnTo>
                    <a:pt x="301548" y="255270"/>
                  </a:lnTo>
                  <a:lnTo>
                    <a:pt x="280560" y="280670"/>
                  </a:lnTo>
                  <a:lnTo>
                    <a:pt x="254442" y="302260"/>
                  </a:lnTo>
                  <a:lnTo>
                    <a:pt x="224139" y="317500"/>
                  </a:lnTo>
                  <a:lnTo>
                    <a:pt x="266121" y="317500"/>
                  </a:lnTo>
                  <a:lnTo>
                    <a:pt x="294591" y="295910"/>
                  </a:lnTo>
                  <a:lnTo>
                    <a:pt x="321827" y="261620"/>
                  </a:lnTo>
                  <a:lnTo>
                    <a:pt x="337288" y="224790"/>
                  </a:lnTo>
                  <a:close/>
                </a:path>
                <a:path w="346075" h="345440">
                  <a:moveTo>
                    <a:pt x="68982" y="224790"/>
                  </a:moveTo>
                  <a:lnTo>
                    <a:pt x="29203" y="224790"/>
                  </a:lnTo>
                  <a:lnTo>
                    <a:pt x="43302" y="234950"/>
                  </a:lnTo>
                  <a:lnTo>
                    <a:pt x="58711" y="242570"/>
                  </a:lnTo>
                  <a:lnTo>
                    <a:pt x="74892" y="248920"/>
                  </a:lnTo>
                  <a:lnTo>
                    <a:pt x="91306" y="254000"/>
                  </a:lnTo>
                  <a:lnTo>
                    <a:pt x="97112" y="273050"/>
                  </a:lnTo>
                  <a:lnTo>
                    <a:pt x="104000" y="289560"/>
                  </a:lnTo>
                  <a:lnTo>
                    <a:pt x="111892" y="303530"/>
                  </a:lnTo>
                  <a:lnTo>
                    <a:pt x="120708" y="316230"/>
                  </a:lnTo>
                  <a:lnTo>
                    <a:pt x="149433" y="316230"/>
                  </a:lnTo>
                  <a:lnTo>
                    <a:pt x="145298" y="313690"/>
                  </a:lnTo>
                  <a:lnTo>
                    <a:pt x="131786" y="297180"/>
                  </a:lnTo>
                  <a:lnTo>
                    <a:pt x="121321" y="278130"/>
                  </a:lnTo>
                  <a:lnTo>
                    <a:pt x="113923" y="259080"/>
                  </a:lnTo>
                  <a:lnTo>
                    <a:pt x="161838" y="259080"/>
                  </a:lnTo>
                  <a:lnTo>
                    <a:pt x="161838" y="254000"/>
                  </a:lnTo>
                  <a:lnTo>
                    <a:pt x="162036" y="248920"/>
                  </a:lnTo>
                  <a:lnTo>
                    <a:pt x="166560" y="245110"/>
                  </a:lnTo>
                  <a:lnTo>
                    <a:pt x="280357" y="245110"/>
                  </a:lnTo>
                  <a:lnTo>
                    <a:pt x="283607" y="243840"/>
                  </a:lnTo>
                  <a:lnTo>
                    <a:pt x="143733" y="243840"/>
                  </a:lnTo>
                  <a:lnTo>
                    <a:pt x="116384" y="240030"/>
                  </a:lnTo>
                  <a:lnTo>
                    <a:pt x="107755" y="237490"/>
                  </a:lnTo>
                  <a:lnTo>
                    <a:pt x="106502" y="231140"/>
                  </a:lnTo>
                  <a:lnTo>
                    <a:pt x="85746" y="231140"/>
                  </a:lnTo>
                  <a:lnTo>
                    <a:pt x="68982" y="224790"/>
                  </a:lnTo>
                  <a:close/>
                </a:path>
                <a:path w="346075" h="345440">
                  <a:moveTo>
                    <a:pt x="280357" y="245110"/>
                  </a:moveTo>
                  <a:lnTo>
                    <a:pt x="177251" y="245110"/>
                  </a:lnTo>
                  <a:lnTo>
                    <a:pt x="181774" y="248920"/>
                  </a:lnTo>
                  <a:lnTo>
                    <a:pt x="181983" y="254000"/>
                  </a:lnTo>
                  <a:lnTo>
                    <a:pt x="181983" y="260350"/>
                  </a:lnTo>
                  <a:lnTo>
                    <a:pt x="177460" y="265430"/>
                  </a:lnTo>
                  <a:lnTo>
                    <a:pt x="200524" y="265430"/>
                  </a:lnTo>
                  <a:lnTo>
                    <a:pt x="201103" y="264160"/>
                  </a:lnTo>
                  <a:lnTo>
                    <a:pt x="216350" y="261620"/>
                  </a:lnTo>
                  <a:lnTo>
                    <a:pt x="223810" y="261620"/>
                  </a:lnTo>
                  <a:lnTo>
                    <a:pt x="231134" y="259080"/>
                  </a:lnTo>
                  <a:lnTo>
                    <a:pt x="252529" y="259080"/>
                  </a:lnTo>
                  <a:lnTo>
                    <a:pt x="254159" y="254000"/>
                  </a:lnTo>
                  <a:lnTo>
                    <a:pt x="270605" y="248920"/>
                  </a:lnTo>
                  <a:lnTo>
                    <a:pt x="280357" y="245110"/>
                  </a:lnTo>
                  <a:close/>
                </a:path>
                <a:path w="346075" h="345440">
                  <a:moveTo>
                    <a:pt x="182193" y="184150"/>
                  </a:moveTo>
                  <a:lnTo>
                    <a:pt x="161838" y="184150"/>
                  </a:lnTo>
                  <a:lnTo>
                    <a:pt x="161838" y="226060"/>
                  </a:lnTo>
                  <a:lnTo>
                    <a:pt x="153607" y="228600"/>
                  </a:lnTo>
                  <a:lnTo>
                    <a:pt x="147032" y="234950"/>
                  </a:lnTo>
                  <a:lnTo>
                    <a:pt x="143733" y="243840"/>
                  </a:lnTo>
                  <a:lnTo>
                    <a:pt x="200287" y="243840"/>
                  </a:lnTo>
                  <a:lnTo>
                    <a:pt x="196999" y="234950"/>
                  </a:lnTo>
                  <a:lnTo>
                    <a:pt x="190413" y="228600"/>
                  </a:lnTo>
                  <a:lnTo>
                    <a:pt x="182193" y="226060"/>
                  </a:lnTo>
                  <a:lnTo>
                    <a:pt x="182193" y="184150"/>
                  </a:lnTo>
                  <a:close/>
                </a:path>
                <a:path w="346075" h="345440">
                  <a:moveTo>
                    <a:pt x="283153" y="184150"/>
                  </a:moveTo>
                  <a:lnTo>
                    <a:pt x="225783" y="184150"/>
                  </a:lnTo>
                  <a:lnTo>
                    <a:pt x="228663" y="191770"/>
                  </a:lnTo>
                  <a:lnTo>
                    <a:pt x="235039" y="199390"/>
                  </a:lnTo>
                  <a:lnTo>
                    <a:pt x="243060" y="201930"/>
                  </a:lnTo>
                  <a:lnTo>
                    <a:pt x="242018" y="210820"/>
                  </a:lnTo>
                  <a:lnTo>
                    <a:pt x="200287" y="243840"/>
                  </a:lnTo>
                  <a:lnTo>
                    <a:pt x="283607" y="243840"/>
                  </a:lnTo>
                  <a:lnTo>
                    <a:pt x="286857" y="242570"/>
                  </a:lnTo>
                  <a:lnTo>
                    <a:pt x="302336" y="234950"/>
                  </a:lnTo>
                  <a:lnTo>
                    <a:pt x="307633" y="231140"/>
                  </a:lnTo>
                  <a:lnTo>
                    <a:pt x="259510" y="231140"/>
                  </a:lnTo>
                  <a:lnTo>
                    <a:pt x="260781" y="224790"/>
                  </a:lnTo>
                  <a:lnTo>
                    <a:pt x="262715" y="210820"/>
                  </a:lnTo>
                  <a:lnTo>
                    <a:pt x="263416" y="203200"/>
                  </a:lnTo>
                  <a:lnTo>
                    <a:pt x="269972" y="199390"/>
                  </a:lnTo>
                  <a:lnTo>
                    <a:pt x="275601" y="195580"/>
                  </a:lnTo>
                  <a:lnTo>
                    <a:pt x="280072" y="190500"/>
                  </a:lnTo>
                  <a:lnTo>
                    <a:pt x="283153" y="184150"/>
                  </a:lnTo>
                  <a:close/>
                </a:path>
                <a:path w="346075" h="345440">
                  <a:moveTo>
                    <a:pt x="101169" y="184150"/>
                  </a:moveTo>
                  <a:lnTo>
                    <a:pt x="80814" y="184150"/>
                  </a:lnTo>
                  <a:lnTo>
                    <a:pt x="81324" y="195580"/>
                  </a:lnTo>
                  <a:lnTo>
                    <a:pt x="81381" y="196850"/>
                  </a:lnTo>
                  <a:lnTo>
                    <a:pt x="82432" y="208280"/>
                  </a:lnTo>
                  <a:lnTo>
                    <a:pt x="83906" y="219710"/>
                  </a:lnTo>
                  <a:lnTo>
                    <a:pt x="85746" y="231140"/>
                  </a:lnTo>
                  <a:lnTo>
                    <a:pt x="106502" y="231140"/>
                  </a:lnTo>
                  <a:lnTo>
                    <a:pt x="105249" y="224790"/>
                  </a:lnTo>
                  <a:lnTo>
                    <a:pt x="103304" y="212090"/>
                  </a:lnTo>
                  <a:lnTo>
                    <a:pt x="102434" y="203200"/>
                  </a:lnTo>
                  <a:lnTo>
                    <a:pt x="102310" y="201930"/>
                  </a:lnTo>
                  <a:lnTo>
                    <a:pt x="102186" y="200660"/>
                  </a:lnTo>
                  <a:lnTo>
                    <a:pt x="102062" y="199390"/>
                  </a:lnTo>
                  <a:lnTo>
                    <a:pt x="101938" y="198120"/>
                  </a:lnTo>
                  <a:lnTo>
                    <a:pt x="101169" y="184150"/>
                  </a:lnTo>
                  <a:close/>
                </a:path>
                <a:path w="346075" h="345440">
                  <a:moveTo>
                    <a:pt x="306512" y="115672"/>
                  </a:moveTo>
                  <a:lnTo>
                    <a:pt x="259769" y="115672"/>
                  </a:lnTo>
                  <a:lnTo>
                    <a:pt x="278674" y="123190"/>
                  </a:lnTo>
                  <a:lnTo>
                    <a:pt x="297781" y="133350"/>
                  </a:lnTo>
                  <a:lnTo>
                    <a:pt x="313841" y="147320"/>
                  </a:lnTo>
                  <a:lnTo>
                    <a:pt x="323864" y="163830"/>
                  </a:lnTo>
                  <a:lnTo>
                    <a:pt x="260327" y="163830"/>
                  </a:lnTo>
                  <a:lnTo>
                    <a:pt x="264850" y="168910"/>
                  </a:lnTo>
                  <a:lnTo>
                    <a:pt x="264850" y="179070"/>
                  </a:lnTo>
                  <a:lnTo>
                    <a:pt x="260327" y="184150"/>
                  </a:lnTo>
                  <a:lnTo>
                    <a:pt x="323665" y="184150"/>
                  </a:lnTo>
                  <a:lnTo>
                    <a:pt x="313611" y="200660"/>
                  </a:lnTo>
                  <a:lnTo>
                    <a:pt x="297524" y="213360"/>
                  </a:lnTo>
                  <a:lnTo>
                    <a:pt x="278469" y="223520"/>
                  </a:lnTo>
                  <a:lnTo>
                    <a:pt x="259510" y="231140"/>
                  </a:lnTo>
                  <a:lnTo>
                    <a:pt x="307633" y="231140"/>
                  </a:lnTo>
                  <a:lnTo>
                    <a:pt x="316461" y="224790"/>
                  </a:lnTo>
                  <a:lnTo>
                    <a:pt x="337288" y="224790"/>
                  </a:lnTo>
                  <a:lnTo>
                    <a:pt x="339420" y="219710"/>
                  </a:lnTo>
                  <a:lnTo>
                    <a:pt x="345664" y="173990"/>
                  </a:lnTo>
                  <a:lnTo>
                    <a:pt x="344846" y="157480"/>
                  </a:lnTo>
                  <a:lnTo>
                    <a:pt x="344784" y="156210"/>
                  </a:lnTo>
                  <a:lnTo>
                    <a:pt x="342167" y="139700"/>
                  </a:lnTo>
                  <a:lnTo>
                    <a:pt x="337854" y="123190"/>
                  </a:lnTo>
                  <a:lnTo>
                    <a:pt x="337395" y="121920"/>
                  </a:lnTo>
                  <a:lnTo>
                    <a:pt x="316461" y="121920"/>
                  </a:lnTo>
                  <a:lnTo>
                    <a:pt x="306512" y="115672"/>
                  </a:lnTo>
                  <a:close/>
                </a:path>
                <a:path w="346075" h="345440">
                  <a:moveTo>
                    <a:pt x="119271" y="115672"/>
                  </a:moveTo>
                  <a:lnTo>
                    <a:pt x="82608" y="115672"/>
                  </a:lnTo>
                  <a:lnTo>
                    <a:pt x="84311" y="116840"/>
                  </a:lnTo>
                  <a:lnTo>
                    <a:pt x="85337" y="116840"/>
                  </a:lnTo>
                  <a:lnTo>
                    <a:pt x="83645" y="128270"/>
                  </a:lnTo>
                  <a:lnTo>
                    <a:pt x="82302" y="139700"/>
                  </a:lnTo>
                  <a:lnTo>
                    <a:pt x="81877" y="144780"/>
                  </a:lnTo>
                  <a:lnTo>
                    <a:pt x="81771" y="146050"/>
                  </a:lnTo>
                  <a:lnTo>
                    <a:pt x="81664" y="147320"/>
                  </a:lnTo>
                  <a:lnTo>
                    <a:pt x="81558" y="148590"/>
                  </a:lnTo>
                  <a:lnTo>
                    <a:pt x="81452" y="149860"/>
                  </a:lnTo>
                  <a:lnTo>
                    <a:pt x="81345" y="151130"/>
                  </a:lnTo>
                  <a:lnTo>
                    <a:pt x="80814" y="163830"/>
                  </a:lnTo>
                  <a:lnTo>
                    <a:pt x="101379" y="163830"/>
                  </a:lnTo>
                  <a:lnTo>
                    <a:pt x="101689" y="157480"/>
                  </a:lnTo>
                  <a:lnTo>
                    <a:pt x="101752" y="156210"/>
                  </a:lnTo>
                  <a:lnTo>
                    <a:pt x="101876" y="153670"/>
                  </a:lnTo>
                  <a:lnTo>
                    <a:pt x="102741" y="142240"/>
                  </a:lnTo>
                  <a:lnTo>
                    <a:pt x="103954" y="132080"/>
                  </a:lnTo>
                  <a:lnTo>
                    <a:pt x="105494" y="121920"/>
                  </a:lnTo>
                  <a:lnTo>
                    <a:pt x="105693" y="121920"/>
                  </a:lnTo>
                  <a:lnTo>
                    <a:pt x="113022" y="119380"/>
                  </a:lnTo>
                  <a:lnTo>
                    <a:pt x="119271" y="115672"/>
                  </a:lnTo>
                  <a:close/>
                </a:path>
                <a:path w="346075" h="345440">
                  <a:moveTo>
                    <a:pt x="182392" y="101600"/>
                  </a:moveTo>
                  <a:lnTo>
                    <a:pt x="162036" y="101600"/>
                  </a:lnTo>
                  <a:lnTo>
                    <a:pt x="162036" y="163830"/>
                  </a:lnTo>
                  <a:lnTo>
                    <a:pt x="182392" y="163830"/>
                  </a:lnTo>
                  <a:lnTo>
                    <a:pt x="182392" y="101600"/>
                  </a:lnTo>
                  <a:close/>
                </a:path>
                <a:path w="346075" h="345440">
                  <a:moveTo>
                    <a:pt x="130123" y="81280"/>
                  </a:moveTo>
                  <a:lnTo>
                    <a:pt x="106520" y="81280"/>
                  </a:lnTo>
                  <a:lnTo>
                    <a:pt x="111043" y="85090"/>
                  </a:lnTo>
                  <a:lnTo>
                    <a:pt x="111043" y="96520"/>
                  </a:lnTo>
                  <a:lnTo>
                    <a:pt x="106520" y="101600"/>
                  </a:lnTo>
                  <a:lnTo>
                    <a:pt x="182392" y="101600"/>
                  </a:lnTo>
                  <a:lnTo>
                    <a:pt x="210542" y="104140"/>
                  </a:lnTo>
                  <a:lnTo>
                    <a:pt x="242182" y="135890"/>
                  </a:lnTo>
                  <a:lnTo>
                    <a:pt x="243259" y="146050"/>
                  </a:lnTo>
                  <a:lnTo>
                    <a:pt x="235238" y="148590"/>
                  </a:lnTo>
                  <a:lnTo>
                    <a:pt x="228872" y="156210"/>
                  </a:lnTo>
                  <a:lnTo>
                    <a:pt x="225993" y="163830"/>
                  </a:lnTo>
                  <a:lnTo>
                    <a:pt x="283363" y="163830"/>
                  </a:lnTo>
                  <a:lnTo>
                    <a:pt x="280192" y="157480"/>
                  </a:lnTo>
                  <a:lnTo>
                    <a:pt x="275727" y="152400"/>
                  </a:lnTo>
                  <a:lnTo>
                    <a:pt x="270143" y="147320"/>
                  </a:lnTo>
                  <a:lnTo>
                    <a:pt x="263615" y="144780"/>
                  </a:lnTo>
                  <a:lnTo>
                    <a:pt x="262888" y="137160"/>
                  </a:lnTo>
                  <a:lnTo>
                    <a:pt x="261947" y="129540"/>
                  </a:lnTo>
                  <a:lnTo>
                    <a:pt x="260814" y="121920"/>
                  </a:lnTo>
                  <a:lnTo>
                    <a:pt x="259531" y="115672"/>
                  </a:lnTo>
                  <a:lnTo>
                    <a:pt x="306512" y="115672"/>
                  </a:lnTo>
                  <a:lnTo>
                    <a:pt x="302303" y="113030"/>
                  </a:lnTo>
                  <a:lnTo>
                    <a:pt x="286753" y="104140"/>
                  </a:lnTo>
                  <a:lnTo>
                    <a:pt x="270429" y="97790"/>
                  </a:lnTo>
                  <a:lnTo>
                    <a:pt x="253950" y="92710"/>
                  </a:lnTo>
                  <a:lnTo>
                    <a:pt x="251901" y="86360"/>
                  </a:lnTo>
                  <a:lnTo>
                    <a:pt x="231134" y="86360"/>
                  </a:lnTo>
                  <a:lnTo>
                    <a:pt x="207226" y="83820"/>
                  </a:lnTo>
                  <a:lnTo>
                    <a:pt x="130781" y="83820"/>
                  </a:lnTo>
                  <a:lnTo>
                    <a:pt x="130123" y="81280"/>
                  </a:lnTo>
                  <a:close/>
                </a:path>
                <a:path w="346075" h="345440">
                  <a:moveTo>
                    <a:pt x="149443" y="29210"/>
                  </a:moveTo>
                  <a:lnTo>
                    <a:pt x="120498" y="29210"/>
                  </a:lnTo>
                  <a:lnTo>
                    <a:pt x="115529" y="36830"/>
                  </a:lnTo>
                  <a:lnTo>
                    <a:pt x="110809" y="44450"/>
                  </a:lnTo>
                  <a:lnTo>
                    <a:pt x="106358" y="52070"/>
                  </a:lnTo>
                  <a:lnTo>
                    <a:pt x="102195" y="60960"/>
                  </a:lnTo>
                  <a:lnTo>
                    <a:pt x="101379" y="60960"/>
                  </a:lnTo>
                  <a:lnTo>
                    <a:pt x="87991" y="64770"/>
                  </a:lnTo>
                  <a:lnTo>
                    <a:pt x="77707" y="72390"/>
                  </a:lnTo>
                  <a:lnTo>
                    <a:pt x="71856" y="83820"/>
                  </a:lnTo>
                  <a:lnTo>
                    <a:pt x="71767" y="97790"/>
                  </a:lnTo>
                  <a:lnTo>
                    <a:pt x="59742" y="102870"/>
                  </a:lnTo>
                  <a:lnTo>
                    <a:pt x="48683" y="109220"/>
                  </a:lnTo>
                  <a:lnTo>
                    <a:pt x="38480" y="115672"/>
                  </a:lnTo>
                  <a:lnTo>
                    <a:pt x="29611" y="121920"/>
                  </a:lnTo>
                  <a:lnTo>
                    <a:pt x="66945" y="121920"/>
                  </a:lnTo>
                  <a:lnTo>
                    <a:pt x="82608" y="115672"/>
                  </a:lnTo>
                  <a:lnTo>
                    <a:pt x="119337" y="115672"/>
                  </a:lnTo>
                  <a:lnTo>
                    <a:pt x="124751" y="110490"/>
                  </a:lnTo>
                  <a:lnTo>
                    <a:pt x="128729" y="105410"/>
                  </a:lnTo>
                  <a:lnTo>
                    <a:pt x="145229" y="102870"/>
                  </a:lnTo>
                  <a:lnTo>
                    <a:pt x="153594" y="102870"/>
                  </a:lnTo>
                  <a:lnTo>
                    <a:pt x="162036" y="101600"/>
                  </a:lnTo>
                  <a:lnTo>
                    <a:pt x="95410" y="101600"/>
                  </a:lnTo>
                  <a:lnTo>
                    <a:pt x="90887" y="96520"/>
                  </a:lnTo>
                  <a:lnTo>
                    <a:pt x="90887" y="85090"/>
                  </a:lnTo>
                  <a:lnTo>
                    <a:pt x="95410" y="81280"/>
                  </a:lnTo>
                  <a:lnTo>
                    <a:pt x="130123" y="81280"/>
                  </a:lnTo>
                  <a:lnTo>
                    <a:pt x="129137" y="77470"/>
                  </a:lnTo>
                  <a:lnTo>
                    <a:pt x="125849" y="72390"/>
                  </a:lnTo>
                  <a:lnTo>
                    <a:pt x="121116" y="68580"/>
                  </a:lnTo>
                  <a:lnTo>
                    <a:pt x="130057" y="52070"/>
                  </a:lnTo>
                  <a:lnTo>
                    <a:pt x="140037" y="38100"/>
                  </a:lnTo>
                  <a:lnTo>
                    <a:pt x="149443" y="29210"/>
                  </a:lnTo>
                  <a:close/>
                </a:path>
                <a:path w="346075" h="345440">
                  <a:moveTo>
                    <a:pt x="265927" y="29210"/>
                  </a:moveTo>
                  <a:lnTo>
                    <a:pt x="223731" y="29210"/>
                  </a:lnTo>
                  <a:lnTo>
                    <a:pt x="254270" y="44450"/>
                  </a:lnTo>
                  <a:lnTo>
                    <a:pt x="280509" y="66040"/>
                  </a:lnTo>
                  <a:lnTo>
                    <a:pt x="301542" y="91440"/>
                  </a:lnTo>
                  <a:lnTo>
                    <a:pt x="316461" y="121920"/>
                  </a:lnTo>
                  <a:lnTo>
                    <a:pt x="337395" y="121920"/>
                  </a:lnTo>
                  <a:lnTo>
                    <a:pt x="331885" y="106680"/>
                  </a:lnTo>
                  <a:lnTo>
                    <a:pt x="332094" y="106680"/>
                  </a:lnTo>
                  <a:lnTo>
                    <a:pt x="305649" y="63500"/>
                  </a:lnTo>
                  <a:lnTo>
                    <a:pt x="268448" y="30480"/>
                  </a:lnTo>
                  <a:lnTo>
                    <a:pt x="265927" y="29210"/>
                  </a:lnTo>
                  <a:close/>
                </a:path>
                <a:path w="346075" h="345440">
                  <a:moveTo>
                    <a:pt x="253323" y="22860"/>
                  </a:moveTo>
                  <a:lnTo>
                    <a:pt x="182392" y="22860"/>
                  </a:lnTo>
                  <a:lnTo>
                    <a:pt x="196543" y="30480"/>
                  </a:lnTo>
                  <a:lnTo>
                    <a:pt x="209692" y="44450"/>
                  </a:lnTo>
                  <a:lnTo>
                    <a:pt x="221377" y="63500"/>
                  </a:lnTo>
                  <a:lnTo>
                    <a:pt x="231134" y="86360"/>
                  </a:lnTo>
                  <a:lnTo>
                    <a:pt x="251901" y="86360"/>
                  </a:lnTo>
                  <a:lnTo>
                    <a:pt x="248622" y="76200"/>
                  </a:lnTo>
                  <a:lnTo>
                    <a:pt x="241848" y="59690"/>
                  </a:lnTo>
                  <a:lnTo>
                    <a:pt x="233571" y="44450"/>
                  </a:lnTo>
                  <a:lnTo>
                    <a:pt x="223731" y="29210"/>
                  </a:lnTo>
                  <a:lnTo>
                    <a:pt x="265927" y="29210"/>
                  </a:lnTo>
                  <a:lnTo>
                    <a:pt x="253323" y="22860"/>
                  </a:lnTo>
                  <a:close/>
                </a:path>
                <a:path w="346075" h="345440">
                  <a:moveTo>
                    <a:pt x="182392" y="22860"/>
                  </a:moveTo>
                  <a:lnTo>
                    <a:pt x="162036" y="22860"/>
                  </a:lnTo>
                  <a:lnTo>
                    <a:pt x="162036" y="81280"/>
                  </a:lnTo>
                  <a:lnTo>
                    <a:pt x="154059" y="82550"/>
                  </a:lnTo>
                  <a:lnTo>
                    <a:pt x="138411" y="82550"/>
                  </a:lnTo>
                  <a:lnTo>
                    <a:pt x="130781" y="83820"/>
                  </a:lnTo>
                  <a:lnTo>
                    <a:pt x="207226" y="83820"/>
                  </a:lnTo>
                  <a:lnTo>
                    <a:pt x="182392" y="81280"/>
                  </a:lnTo>
                  <a:lnTo>
                    <a:pt x="182392" y="22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Gráfico 24">
            <a:extLst>
              <a:ext uri="{FF2B5EF4-FFF2-40B4-BE49-F238E27FC236}">
                <a16:creationId xmlns:a16="http://schemas.microsoft.com/office/drawing/2014/main" id="{4E94AA72-2CF7-A5DE-4EFA-B6BF3401C3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527808" y="9998075"/>
            <a:ext cx="2499456" cy="6248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3802" y="7385372"/>
            <a:ext cx="5958205" cy="828040"/>
            <a:chOff x="1303802" y="7385372"/>
            <a:chExt cx="5958205" cy="828040"/>
          </a:xfrm>
        </p:grpSpPr>
        <p:sp>
          <p:nvSpPr>
            <p:cNvPr id="3" name="object 3"/>
            <p:cNvSpPr/>
            <p:nvPr/>
          </p:nvSpPr>
          <p:spPr>
            <a:xfrm>
              <a:off x="4707760" y="7395849"/>
              <a:ext cx="2554605" cy="807085"/>
            </a:xfrm>
            <a:custGeom>
              <a:avLst/>
              <a:gdLst/>
              <a:ahLst/>
              <a:cxnLst/>
              <a:rect l="l" t="t" r="r" b="b"/>
              <a:pathLst>
                <a:path w="2554604" h="807084">
                  <a:moveTo>
                    <a:pt x="2304641" y="0"/>
                  </a:moveTo>
                  <a:lnTo>
                    <a:pt x="249552" y="0"/>
                  </a:lnTo>
                  <a:lnTo>
                    <a:pt x="204694" y="4020"/>
                  </a:lnTo>
                  <a:lnTo>
                    <a:pt x="162473" y="15612"/>
                  </a:lnTo>
                  <a:lnTo>
                    <a:pt x="123596" y="34070"/>
                  </a:lnTo>
                  <a:lnTo>
                    <a:pt x="88767" y="58690"/>
                  </a:lnTo>
                  <a:lnTo>
                    <a:pt x="58690" y="88767"/>
                  </a:lnTo>
                  <a:lnTo>
                    <a:pt x="34070" y="123596"/>
                  </a:lnTo>
                  <a:lnTo>
                    <a:pt x="15612" y="162473"/>
                  </a:lnTo>
                  <a:lnTo>
                    <a:pt x="4020" y="204694"/>
                  </a:lnTo>
                  <a:lnTo>
                    <a:pt x="0" y="249552"/>
                  </a:lnTo>
                  <a:lnTo>
                    <a:pt x="0" y="557438"/>
                  </a:lnTo>
                  <a:lnTo>
                    <a:pt x="4020" y="602297"/>
                  </a:lnTo>
                  <a:lnTo>
                    <a:pt x="15612" y="644517"/>
                  </a:lnTo>
                  <a:lnTo>
                    <a:pt x="34070" y="683394"/>
                  </a:lnTo>
                  <a:lnTo>
                    <a:pt x="58690" y="718223"/>
                  </a:lnTo>
                  <a:lnTo>
                    <a:pt x="88767" y="748300"/>
                  </a:lnTo>
                  <a:lnTo>
                    <a:pt x="123596" y="772920"/>
                  </a:lnTo>
                  <a:lnTo>
                    <a:pt x="162473" y="791378"/>
                  </a:lnTo>
                  <a:lnTo>
                    <a:pt x="204694" y="802970"/>
                  </a:lnTo>
                  <a:lnTo>
                    <a:pt x="249552" y="806991"/>
                  </a:lnTo>
                  <a:lnTo>
                    <a:pt x="2304641" y="806991"/>
                  </a:lnTo>
                  <a:lnTo>
                    <a:pt x="2349500" y="802970"/>
                  </a:lnTo>
                  <a:lnTo>
                    <a:pt x="2391720" y="791378"/>
                  </a:lnTo>
                  <a:lnTo>
                    <a:pt x="2430597" y="772920"/>
                  </a:lnTo>
                  <a:lnTo>
                    <a:pt x="2465427" y="748300"/>
                  </a:lnTo>
                  <a:lnTo>
                    <a:pt x="2495504" y="718223"/>
                  </a:lnTo>
                  <a:lnTo>
                    <a:pt x="2520124" y="683394"/>
                  </a:lnTo>
                  <a:lnTo>
                    <a:pt x="2538582" y="644517"/>
                  </a:lnTo>
                  <a:lnTo>
                    <a:pt x="2550173" y="602297"/>
                  </a:lnTo>
                  <a:lnTo>
                    <a:pt x="2554194" y="557438"/>
                  </a:lnTo>
                  <a:lnTo>
                    <a:pt x="2554194" y="249552"/>
                  </a:lnTo>
                  <a:lnTo>
                    <a:pt x="2550173" y="204694"/>
                  </a:lnTo>
                  <a:lnTo>
                    <a:pt x="2538582" y="162473"/>
                  </a:lnTo>
                  <a:lnTo>
                    <a:pt x="2520124" y="123596"/>
                  </a:lnTo>
                  <a:lnTo>
                    <a:pt x="2495504" y="88767"/>
                  </a:lnTo>
                  <a:lnTo>
                    <a:pt x="2465427" y="58690"/>
                  </a:lnTo>
                  <a:lnTo>
                    <a:pt x="2430597" y="34070"/>
                  </a:lnTo>
                  <a:lnTo>
                    <a:pt x="2391720" y="15612"/>
                  </a:lnTo>
                  <a:lnTo>
                    <a:pt x="2349500" y="4020"/>
                  </a:lnTo>
                  <a:lnTo>
                    <a:pt x="2304641" y="0"/>
                  </a:lnTo>
                  <a:close/>
                </a:path>
              </a:pathLst>
            </a:custGeom>
            <a:solidFill>
              <a:srgbClr val="0085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14280" y="7395849"/>
              <a:ext cx="2554605" cy="807085"/>
            </a:xfrm>
            <a:custGeom>
              <a:avLst/>
              <a:gdLst/>
              <a:ahLst/>
              <a:cxnLst/>
              <a:rect l="l" t="t" r="r" b="b"/>
              <a:pathLst>
                <a:path w="2554604" h="807084">
                  <a:moveTo>
                    <a:pt x="2304641" y="806991"/>
                  </a:moveTo>
                  <a:lnTo>
                    <a:pt x="249552" y="806991"/>
                  </a:lnTo>
                  <a:lnTo>
                    <a:pt x="204694" y="802970"/>
                  </a:lnTo>
                  <a:lnTo>
                    <a:pt x="162473" y="791378"/>
                  </a:lnTo>
                  <a:lnTo>
                    <a:pt x="123596" y="772920"/>
                  </a:lnTo>
                  <a:lnTo>
                    <a:pt x="88767" y="748300"/>
                  </a:lnTo>
                  <a:lnTo>
                    <a:pt x="58690" y="718223"/>
                  </a:lnTo>
                  <a:lnTo>
                    <a:pt x="34070" y="683394"/>
                  </a:lnTo>
                  <a:lnTo>
                    <a:pt x="15612" y="644517"/>
                  </a:lnTo>
                  <a:lnTo>
                    <a:pt x="4020" y="602297"/>
                  </a:lnTo>
                  <a:lnTo>
                    <a:pt x="0" y="557438"/>
                  </a:lnTo>
                  <a:lnTo>
                    <a:pt x="0" y="249552"/>
                  </a:lnTo>
                  <a:lnTo>
                    <a:pt x="4020" y="204694"/>
                  </a:lnTo>
                  <a:lnTo>
                    <a:pt x="15612" y="162473"/>
                  </a:lnTo>
                  <a:lnTo>
                    <a:pt x="34070" y="123596"/>
                  </a:lnTo>
                  <a:lnTo>
                    <a:pt x="58690" y="88767"/>
                  </a:lnTo>
                  <a:lnTo>
                    <a:pt x="88767" y="58690"/>
                  </a:lnTo>
                  <a:lnTo>
                    <a:pt x="123596" y="34070"/>
                  </a:lnTo>
                  <a:lnTo>
                    <a:pt x="162473" y="15612"/>
                  </a:lnTo>
                  <a:lnTo>
                    <a:pt x="204694" y="4020"/>
                  </a:lnTo>
                  <a:lnTo>
                    <a:pt x="249552" y="0"/>
                  </a:lnTo>
                  <a:lnTo>
                    <a:pt x="2304641" y="0"/>
                  </a:lnTo>
                  <a:lnTo>
                    <a:pt x="2349500" y="4020"/>
                  </a:lnTo>
                  <a:lnTo>
                    <a:pt x="2391720" y="15612"/>
                  </a:lnTo>
                  <a:lnTo>
                    <a:pt x="2430597" y="34070"/>
                  </a:lnTo>
                  <a:lnTo>
                    <a:pt x="2465427" y="58690"/>
                  </a:lnTo>
                  <a:lnTo>
                    <a:pt x="2495504" y="88767"/>
                  </a:lnTo>
                  <a:lnTo>
                    <a:pt x="2520124" y="123596"/>
                  </a:lnTo>
                  <a:lnTo>
                    <a:pt x="2538582" y="162473"/>
                  </a:lnTo>
                  <a:lnTo>
                    <a:pt x="2550173" y="204694"/>
                  </a:lnTo>
                  <a:lnTo>
                    <a:pt x="2554194" y="249552"/>
                  </a:lnTo>
                  <a:lnTo>
                    <a:pt x="2554194" y="557438"/>
                  </a:lnTo>
                  <a:lnTo>
                    <a:pt x="2550173" y="602297"/>
                  </a:lnTo>
                  <a:lnTo>
                    <a:pt x="2538582" y="644517"/>
                  </a:lnTo>
                  <a:lnTo>
                    <a:pt x="2520124" y="683394"/>
                  </a:lnTo>
                  <a:lnTo>
                    <a:pt x="2495504" y="718223"/>
                  </a:lnTo>
                  <a:lnTo>
                    <a:pt x="2465427" y="748300"/>
                  </a:lnTo>
                  <a:lnTo>
                    <a:pt x="2430597" y="772920"/>
                  </a:lnTo>
                  <a:lnTo>
                    <a:pt x="2391720" y="791378"/>
                  </a:lnTo>
                  <a:lnTo>
                    <a:pt x="2349500" y="802970"/>
                  </a:lnTo>
                  <a:lnTo>
                    <a:pt x="2304641" y="806991"/>
                  </a:lnTo>
                  <a:close/>
                </a:path>
              </a:pathLst>
            </a:custGeom>
            <a:ln w="20941">
              <a:solidFill>
                <a:srgbClr val="0085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77918" y="2856718"/>
            <a:ext cx="9045575" cy="5266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Pequenas 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farmácias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operam</a:t>
            </a:r>
            <a:r>
              <a:rPr sz="6650" b="1" spc="-45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no</a:t>
            </a:r>
            <a:r>
              <a:rPr sz="6650" b="1" spc="-45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limite financeiro</a:t>
            </a:r>
            <a:endParaRPr sz="6650" dirty="0">
              <a:latin typeface="Poppins"/>
              <a:cs typeface="Poppins"/>
            </a:endParaRPr>
          </a:p>
          <a:p>
            <a:pPr marL="22225">
              <a:lnSpc>
                <a:spcPct val="100000"/>
              </a:lnSpc>
              <a:spcBef>
                <a:spcPts val="4130"/>
              </a:spcBef>
            </a:pPr>
            <a:r>
              <a:rPr sz="3650" b="0" dirty="0">
                <a:solidFill>
                  <a:srgbClr val="3E3E3E"/>
                </a:solidFill>
                <a:latin typeface="Poppins Light"/>
                <a:cs typeface="Poppins Light"/>
              </a:rPr>
              <a:t>Faturamento das </a:t>
            </a:r>
            <a:r>
              <a:rPr sz="3650" b="0" spc="-10" dirty="0">
                <a:solidFill>
                  <a:srgbClr val="3E3E3E"/>
                </a:solidFill>
                <a:latin typeface="Poppins Light"/>
                <a:cs typeface="Poppins Light"/>
              </a:rPr>
              <a:t>independentes</a:t>
            </a:r>
            <a:endParaRPr sz="3650" dirty="0">
              <a:latin typeface="Poppins Light"/>
              <a:cs typeface="Poppins Light"/>
            </a:endParaRPr>
          </a:p>
          <a:p>
            <a:pPr marL="219075">
              <a:lnSpc>
                <a:spcPct val="100000"/>
              </a:lnSpc>
              <a:spcBef>
                <a:spcPts val="3654"/>
              </a:spcBef>
              <a:tabLst>
                <a:tab pos="3623310" algn="l"/>
              </a:tabLst>
            </a:pPr>
            <a:r>
              <a:rPr sz="4300" spc="-10" dirty="0">
                <a:latin typeface="Poppins"/>
                <a:cs typeface="Poppins"/>
              </a:rPr>
              <a:t>R$24mil</a:t>
            </a:r>
            <a:r>
              <a:rPr sz="4300" dirty="0">
                <a:latin typeface="Poppins"/>
                <a:cs typeface="Poppins"/>
              </a:rPr>
              <a:t>	</a:t>
            </a:r>
            <a:r>
              <a:rPr sz="4300" spc="-10" dirty="0">
                <a:solidFill>
                  <a:srgbClr val="FFFFFF"/>
                </a:solidFill>
                <a:latin typeface="Poppins"/>
                <a:cs typeface="Poppins"/>
              </a:rPr>
              <a:t>R$92mil</a:t>
            </a:r>
            <a:endParaRPr sz="4300" dirty="0">
              <a:latin typeface="Poppins"/>
              <a:cs typeface="Poppi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68474" y="7799347"/>
            <a:ext cx="839469" cy="0"/>
          </a:xfrm>
          <a:custGeom>
            <a:avLst/>
            <a:gdLst/>
            <a:ahLst/>
            <a:cxnLst/>
            <a:rect l="l" t="t" r="r" b="b"/>
            <a:pathLst>
              <a:path w="839470">
                <a:moveTo>
                  <a:pt x="0" y="0"/>
                </a:moveTo>
                <a:lnTo>
                  <a:pt x="839283" y="0"/>
                </a:lnTo>
              </a:path>
            </a:pathLst>
          </a:custGeom>
          <a:ln w="20941">
            <a:solidFill>
              <a:srgbClr val="0085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39068" y="1484662"/>
            <a:ext cx="0" cy="7853680"/>
          </a:xfrm>
          <a:custGeom>
            <a:avLst/>
            <a:gdLst/>
            <a:ahLst/>
            <a:cxnLst/>
            <a:rect l="l" t="t" r="r" b="b"/>
            <a:pathLst>
              <a:path h="7853680">
                <a:moveTo>
                  <a:pt x="0" y="0"/>
                </a:moveTo>
                <a:lnTo>
                  <a:pt x="0" y="7853342"/>
                </a:lnTo>
              </a:path>
            </a:pathLst>
          </a:custGeom>
          <a:ln w="7853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027685" y="1484662"/>
            <a:ext cx="5347335" cy="7853680"/>
            <a:chOff x="13027685" y="1484662"/>
            <a:chExt cx="5347335" cy="7853680"/>
          </a:xfrm>
        </p:grpSpPr>
        <p:sp>
          <p:nvSpPr>
            <p:cNvPr id="9" name="object 9"/>
            <p:cNvSpPr/>
            <p:nvPr/>
          </p:nvSpPr>
          <p:spPr>
            <a:xfrm>
              <a:off x="14191766" y="1484662"/>
              <a:ext cx="3485515" cy="7853680"/>
            </a:xfrm>
            <a:custGeom>
              <a:avLst/>
              <a:gdLst/>
              <a:ahLst/>
              <a:cxnLst/>
              <a:rect l="l" t="t" r="r" b="b"/>
              <a:pathLst>
                <a:path w="3485515" h="7853680">
                  <a:moveTo>
                    <a:pt x="3484920" y="7184026"/>
                  </a:moveTo>
                  <a:lnTo>
                    <a:pt x="3484920" y="7853342"/>
                  </a:lnTo>
                </a:path>
                <a:path w="3485515" h="7853680">
                  <a:moveTo>
                    <a:pt x="3484920" y="6893982"/>
                  </a:moveTo>
                  <a:lnTo>
                    <a:pt x="3484920" y="7068008"/>
                  </a:lnTo>
                </a:path>
                <a:path w="3485515" h="7853680">
                  <a:moveTo>
                    <a:pt x="3484920" y="6021632"/>
                  </a:moveTo>
                  <a:lnTo>
                    <a:pt x="3484920" y="6777965"/>
                  </a:lnTo>
                </a:path>
                <a:path w="3485515" h="7853680">
                  <a:moveTo>
                    <a:pt x="3484920" y="3112328"/>
                  </a:moveTo>
                  <a:lnTo>
                    <a:pt x="3484920" y="5905625"/>
                  </a:lnTo>
                </a:path>
                <a:path w="3485515" h="7853680">
                  <a:moveTo>
                    <a:pt x="3484920" y="0"/>
                  </a:moveTo>
                  <a:lnTo>
                    <a:pt x="3484920" y="2996321"/>
                  </a:lnTo>
                </a:path>
                <a:path w="3485515" h="7853680">
                  <a:moveTo>
                    <a:pt x="2324766" y="7766333"/>
                  </a:moveTo>
                  <a:lnTo>
                    <a:pt x="2324766" y="7853342"/>
                  </a:lnTo>
                </a:path>
                <a:path w="3485515" h="7853680">
                  <a:moveTo>
                    <a:pt x="2324766" y="7476289"/>
                  </a:moveTo>
                  <a:lnTo>
                    <a:pt x="2324766" y="7650315"/>
                  </a:lnTo>
                </a:path>
                <a:path w="3485515" h="7853680">
                  <a:moveTo>
                    <a:pt x="2324766" y="7184026"/>
                  </a:moveTo>
                  <a:lnTo>
                    <a:pt x="2324766" y="7360272"/>
                  </a:lnTo>
                </a:path>
                <a:path w="3485515" h="7853680">
                  <a:moveTo>
                    <a:pt x="2324766" y="6893982"/>
                  </a:moveTo>
                  <a:lnTo>
                    <a:pt x="2324766" y="7068008"/>
                  </a:lnTo>
                </a:path>
                <a:path w="3485515" h="7853680">
                  <a:moveTo>
                    <a:pt x="2324766" y="6603949"/>
                  </a:moveTo>
                  <a:lnTo>
                    <a:pt x="2324766" y="6777965"/>
                  </a:lnTo>
                </a:path>
                <a:path w="3485515" h="7853680">
                  <a:moveTo>
                    <a:pt x="2324766" y="6021632"/>
                  </a:moveTo>
                  <a:lnTo>
                    <a:pt x="2324766" y="6195658"/>
                  </a:lnTo>
                </a:path>
                <a:path w="3485515" h="7853680">
                  <a:moveTo>
                    <a:pt x="2324766" y="5729369"/>
                  </a:moveTo>
                  <a:lnTo>
                    <a:pt x="2324766" y="5905625"/>
                  </a:lnTo>
                </a:path>
                <a:path w="3485515" h="7853680">
                  <a:moveTo>
                    <a:pt x="2324766" y="3112328"/>
                  </a:moveTo>
                  <a:lnTo>
                    <a:pt x="2324766" y="5613351"/>
                  </a:lnTo>
                </a:path>
                <a:path w="3485515" h="7853680">
                  <a:moveTo>
                    <a:pt x="2324766" y="0"/>
                  </a:moveTo>
                  <a:lnTo>
                    <a:pt x="2324766" y="2996321"/>
                  </a:lnTo>
                </a:path>
                <a:path w="3485515" h="7853680">
                  <a:moveTo>
                    <a:pt x="2324766" y="6311675"/>
                  </a:moveTo>
                  <a:lnTo>
                    <a:pt x="2324766" y="6485702"/>
                  </a:lnTo>
                </a:path>
                <a:path w="3485515" h="7853680">
                  <a:moveTo>
                    <a:pt x="1162383" y="3112328"/>
                  </a:moveTo>
                  <a:lnTo>
                    <a:pt x="1162383" y="3286364"/>
                  </a:lnTo>
                </a:path>
                <a:path w="3485515" h="7853680">
                  <a:moveTo>
                    <a:pt x="1162383" y="2239988"/>
                  </a:moveTo>
                  <a:lnTo>
                    <a:pt x="1162383" y="2996321"/>
                  </a:lnTo>
                </a:path>
                <a:path w="3485515" h="7853680">
                  <a:moveTo>
                    <a:pt x="1162383" y="1075364"/>
                  </a:moveTo>
                  <a:lnTo>
                    <a:pt x="1162383" y="2123981"/>
                  </a:lnTo>
                </a:path>
                <a:path w="3485515" h="7853680">
                  <a:moveTo>
                    <a:pt x="1162383" y="3694645"/>
                  </a:moveTo>
                  <a:lnTo>
                    <a:pt x="1162383" y="3868671"/>
                  </a:lnTo>
                </a:path>
                <a:path w="3485515" h="7853680">
                  <a:moveTo>
                    <a:pt x="1162383" y="3402371"/>
                  </a:moveTo>
                  <a:lnTo>
                    <a:pt x="1162383" y="3578628"/>
                  </a:lnTo>
                </a:path>
                <a:path w="3485515" h="7853680">
                  <a:moveTo>
                    <a:pt x="1162383" y="4566985"/>
                  </a:moveTo>
                  <a:lnTo>
                    <a:pt x="1162383" y="4741011"/>
                  </a:lnTo>
                </a:path>
                <a:path w="3485515" h="7853680">
                  <a:moveTo>
                    <a:pt x="1162383" y="5149292"/>
                  </a:moveTo>
                  <a:lnTo>
                    <a:pt x="1162383" y="5323318"/>
                  </a:lnTo>
                </a:path>
                <a:path w="3485515" h="7853680">
                  <a:moveTo>
                    <a:pt x="1162383" y="5439335"/>
                  </a:moveTo>
                  <a:lnTo>
                    <a:pt x="1162383" y="5613351"/>
                  </a:lnTo>
                </a:path>
                <a:path w="3485515" h="7853680">
                  <a:moveTo>
                    <a:pt x="1162383" y="5729369"/>
                  </a:moveTo>
                  <a:lnTo>
                    <a:pt x="1162383" y="5905625"/>
                  </a:lnTo>
                </a:path>
                <a:path w="3485515" h="7853680">
                  <a:moveTo>
                    <a:pt x="1162383" y="6021632"/>
                  </a:moveTo>
                  <a:lnTo>
                    <a:pt x="1162383" y="6195658"/>
                  </a:lnTo>
                </a:path>
                <a:path w="3485515" h="7853680">
                  <a:moveTo>
                    <a:pt x="1162383" y="6311675"/>
                  </a:moveTo>
                  <a:lnTo>
                    <a:pt x="1162383" y="6485702"/>
                  </a:lnTo>
                </a:path>
                <a:path w="3485515" h="7853680">
                  <a:moveTo>
                    <a:pt x="1162383" y="6603949"/>
                  </a:moveTo>
                  <a:lnTo>
                    <a:pt x="1162383" y="6777965"/>
                  </a:lnTo>
                </a:path>
                <a:path w="3485515" h="7853680">
                  <a:moveTo>
                    <a:pt x="1162383" y="6893982"/>
                  </a:moveTo>
                  <a:lnTo>
                    <a:pt x="1162383" y="7068008"/>
                  </a:lnTo>
                </a:path>
                <a:path w="3485515" h="7853680">
                  <a:moveTo>
                    <a:pt x="1162383" y="7184026"/>
                  </a:moveTo>
                  <a:lnTo>
                    <a:pt x="1162383" y="7360272"/>
                  </a:lnTo>
                </a:path>
                <a:path w="3485515" h="7853680">
                  <a:moveTo>
                    <a:pt x="1162383" y="7476289"/>
                  </a:moveTo>
                  <a:lnTo>
                    <a:pt x="1162383" y="7650315"/>
                  </a:lnTo>
                </a:path>
                <a:path w="3485515" h="7853680">
                  <a:moveTo>
                    <a:pt x="1162383" y="7766333"/>
                  </a:moveTo>
                  <a:lnTo>
                    <a:pt x="1162383" y="7853342"/>
                  </a:lnTo>
                </a:path>
                <a:path w="3485515" h="7853680">
                  <a:moveTo>
                    <a:pt x="1162383" y="493067"/>
                  </a:moveTo>
                  <a:lnTo>
                    <a:pt x="1162383" y="669324"/>
                  </a:lnTo>
                </a:path>
                <a:path w="3485515" h="7853680">
                  <a:moveTo>
                    <a:pt x="1162383" y="0"/>
                  </a:moveTo>
                  <a:lnTo>
                    <a:pt x="1162383" y="377050"/>
                  </a:lnTo>
                </a:path>
                <a:path w="3485515" h="7853680">
                  <a:moveTo>
                    <a:pt x="1162383" y="785341"/>
                  </a:moveTo>
                  <a:lnTo>
                    <a:pt x="1162383" y="959357"/>
                  </a:lnTo>
                </a:path>
                <a:path w="3485515" h="7853680">
                  <a:moveTo>
                    <a:pt x="1162383" y="3984678"/>
                  </a:moveTo>
                  <a:lnTo>
                    <a:pt x="1162383" y="4158704"/>
                  </a:lnTo>
                </a:path>
                <a:path w="3485515" h="7853680">
                  <a:moveTo>
                    <a:pt x="1162383" y="4274711"/>
                  </a:moveTo>
                  <a:lnTo>
                    <a:pt x="1162383" y="4450968"/>
                  </a:lnTo>
                </a:path>
                <a:path w="3485515" h="7853680">
                  <a:moveTo>
                    <a:pt x="1162383" y="4857018"/>
                  </a:moveTo>
                  <a:lnTo>
                    <a:pt x="1162383" y="5031044"/>
                  </a:lnTo>
                </a:path>
                <a:path w="3485515" h="7853680">
                  <a:moveTo>
                    <a:pt x="0" y="2239988"/>
                  </a:moveTo>
                  <a:lnTo>
                    <a:pt x="0" y="2414004"/>
                  </a:lnTo>
                </a:path>
                <a:path w="3485515" h="7853680">
                  <a:moveTo>
                    <a:pt x="0" y="4857018"/>
                  </a:moveTo>
                  <a:lnTo>
                    <a:pt x="0" y="5031044"/>
                  </a:lnTo>
                </a:path>
                <a:path w="3485515" h="7853680">
                  <a:moveTo>
                    <a:pt x="0" y="1947714"/>
                  </a:moveTo>
                  <a:lnTo>
                    <a:pt x="0" y="2123981"/>
                  </a:lnTo>
                </a:path>
                <a:path w="3485515" h="7853680">
                  <a:moveTo>
                    <a:pt x="0" y="5149292"/>
                  </a:moveTo>
                  <a:lnTo>
                    <a:pt x="0" y="5323318"/>
                  </a:lnTo>
                </a:path>
                <a:path w="3485515" h="7853680">
                  <a:moveTo>
                    <a:pt x="0" y="1657681"/>
                  </a:moveTo>
                  <a:lnTo>
                    <a:pt x="0" y="1831707"/>
                  </a:lnTo>
                </a:path>
                <a:path w="3485515" h="7853680">
                  <a:moveTo>
                    <a:pt x="0" y="5439335"/>
                  </a:moveTo>
                  <a:lnTo>
                    <a:pt x="0" y="5613351"/>
                  </a:lnTo>
                </a:path>
                <a:path w="3485515" h="7853680">
                  <a:moveTo>
                    <a:pt x="0" y="1367637"/>
                  </a:moveTo>
                  <a:lnTo>
                    <a:pt x="0" y="1541664"/>
                  </a:lnTo>
                </a:path>
                <a:path w="3485515" h="7853680">
                  <a:moveTo>
                    <a:pt x="0" y="5729369"/>
                  </a:moveTo>
                  <a:lnTo>
                    <a:pt x="0" y="5905625"/>
                  </a:lnTo>
                </a:path>
                <a:path w="3485515" h="7853680">
                  <a:moveTo>
                    <a:pt x="0" y="1075364"/>
                  </a:moveTo>
                  <a:lnTo>
                    <a:pt x="0" y="1249390"/>
                  </a:lnTo>
                </a:path>
                <a:path w="3485515" h="7853680">
                  <a:moveTo>
                    <a:pt x="0" y="6021632"/>
                  </a:moveTo>
                  <a:lnTo>
                    <a:pt x="0" y="6195658"/>
                  </a:lnTo>
                </a:path>
                <a:path w="3485515" h="7853680">
                  <a:moveTo>
                    <a:pt x="0" y="785341"/>
                  </a:moveTo>
                  <a:lnTo>
                    <a:pt x="0" y="959357"/>
                  </a:lnTo>
                </a:path>
                <a:path w="3485515" h="7853680">
                  <a:moveTo>
                    <a:pt x="0" y="6311675"/>
                  </a:moveTo>
                  <a:lnTo>
                    <a:pt x="0" y="6485702"/>
                  </a:lnTo>
                </a:path>
                <a:path w="3485515" h="7853680">
                  <a:moveTo>
                    <a:pt x="0" y="493067"/>
                  </a:moveTo>
                  <a:lnTo>
                    <a:pt x="0" y="669324"/>
                  </a:lnTo>
                </a:path>
                <a:path w="3485515" h="7853680">
                  <a:moveTo>
                    <a:pt x="0" y="6603949"/>
                  </a:moveTo>
                  <a:lnTo>
                    <a:pt x="0" y="6777965"/>
                  </a:lnTo>
                </a:path>
                <a:path w="3485515" h="7853680">
                  <a:moveTo>
                    <a:pt x="0" y="203024"/>
                  </a:moveTo>
                  <a:lnTo>
                    <a:pt x="0" y="377050"/>
                  </a:lnTo>
                </a:path>
                <a:path w="3485515" h="7853680">
                  <a:moveTo>
                    <a:pt x="0" y="6893982"/>
                  </a:moveTo>
                  <a:lnTo>
                    <a:pt x="0" y="7068008"/>
                  </a:lnTo>
                </a:path>
                <a:path w="3485515" h="7853680">
                  <a:moveTo>
                    <a:pt x="0" y="0"/>
                  </a:moveTo>
                  <a:lnTo>
                    <a:pt x="0" y="87017"/>
                  </a:lnTo>
                </a:path>
                <a:path w="3485515" h="7853680">
                  <a:moveTo>
                    <a:pt x="0" y="7184026"/>
                  </a:moveTo>
                  <a:lnTo>
                    <a:pt x="0" y="7360272"/>
                  </a:lnTo>
                </a:path>
                <a:path w="3485515" h="7853680">
                  <a:moveTo>
                    <a:pt x="0" y="2530021"/>
                  </a:moveTo>
                  <a:lnTo>
                    <a:pt x="0" y="2704047"/>
                  </a:lnTo>
                </a:path>
                <a:path w="3485515" h="7853680">
                  <a:moveTo>
                    <a:pt x="0" y="7476289"/>
                  </a:moveTo>
                  <a:lnTo>
                    <a:pt x="0" y="7650315"/>
                  </a:lnTo>
                </a:path>
                <a:path w="3485515" h="7853680">
                  <a:moveTo>
                    <a:pt x="0" y="2820064"/>
                  </a:moveTo>
                  <a:lnTo>
                    <a:pt x="0" y="2996321"/>
                  </a:lnTo>
                </a:path>
                <a:path w="3485515" h="7853680">
                  <a:moveTo>
                    <a:pt x="0" y="7766333"/>
                  </a:moveTo>
                  <a:lnTo>
                    <a:pt x="0" y="7853342"/>
                  </a:lnTo>
                </a:path>
                <a:path w="3485515" h="7853680">
                  <a:moveTo>
                    <a:pt x="0" y="3112328"/>
                  </a:moveTo>
                  <a:lnTo>
                    <a:pt x="0" y="3286364"/>
                  </a:lnTo>
                </a:path>
                <a:path w="3485515" h="7853680">
                  <a:moveTo>
                    <a:pt x="0" y="3402371"/>
                  </a:moveTo>
                  <a:lnTo>
                    <a:pt x="0" y="3578628"/>
                  </a:lnTo>
                </a:path>
                <a:path w="3485515" h="7853680">
                  <a:moveTo>
                    <a:pt x="0" y="3984678"/>
                  </a:moveTo>
                  <a:lnTo>
                    <a:pt x="0" y="4158704"/>
                  </a:lnTo>
                </a:path>
                <a:path w="3485515" h="7853680">
                  <a:moveTo>
                    <a:pt x="0" y="4274711"/>
                  </a:moveTo>
                  <a:lnTo>
                    <a:pt x="0" y="4450968"/>
                  </a:lnTo>
                </a:path>
                <a:path w="3485515" h="7853680">
                  <a:moveTo>
                    <a:pt x="0" y="4566985"/>
                  </a:moveTo>
                  <a:lnTo>
                    <a:pt x="0" y="4741011"/>
                  </a:lnTo>
                </a:path>
                <a:path w="3485515" h="7853680">
                  <a:moveTo>
                    <a:pt x="0" y="3694645"/>
                  </a:moveTo>
                  <a:lnTo>
                    <a:pt x="0" y="3868671"/>
                  </a:lnTo>
                </a:path>
              </a:pathLst>
            </a:custGeom>
            <a:ln w="785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031597" y="1571681"/>
              <a:ext cx="4328795" cy="7679690"/>
            </a:xfrm>
            <a:custGeom>
              <a:avLst/>
              <a:gdLst/>
              <a:ahLst/>
              <a:cxnLst/>
              <a:rect l="l" t="t" r="r" b="b"/>
              <a:pathLst>
                <a:path w="4328794" h="7679690">
                  <a:moveTo>
                    <a:pt x="1128928" y="0"/>
                  </a:moveTo>
                  <a:lnTo>
                    <a:pt x="12" y="0"/>
                  </a:lnTo>
                  <a:lnTo>
                    <a:pt x="12" y="116014"/>
                  </a:lnTo>
                  <a:lnTo>
                    <a:pt x="1128928" y="116014"/>
                  </a:lnTo>
                  <a:lnTo>
                    <a:pt x="1128928" y="0"/>
                  </a:lnTo>
                  <a:close/>
                </a:path>
                <a:path w="4328794" h="7679690">
                  <a:moveTo>
                    <a:pt x="1646542" y="1744687"/>
                  </a:moveTo>
                  <a:lnTo>
                    <a:pt x="12" y="1744687"/>
                  </a:lnTo>
                  <a:lnTo>
                    <a:pt x="12" y="1860702"/>
                  </a:lnTo>
                  <a:lnTo>
                    <a:pt x="1646542" y="1860702"/>
                  </a:lnTo>
                  <a:lnTo>
                    <a:pt x="1646542" y="1744687"/>
                  </a:lnTo>
                  <a:close/>
                </a:path>
                <a:path w="4328794" h="7679690">
                  <a:moveTo>
                    <a:pt x="1693379" y="2326995"/>
                  </a:moveTo>
                  <a:lnTo>
                    <a:pt x="12" y="2326995"/>
                  </a:lnTo>
                  <a:lnTo>
                    <a:pt x="12" y="2443010"/>
                  </a:lnTo>
                  <a:lnTo>
                    <a:pt x="1693379" y="2443010"/>
                  </a:lnTo>
                  <a:lnTo>
                    <a:pt x="1693379" y="2326995"/>
                  </a:lnTo>
                  <a:close/>
                </a:path>
                <a:path w="4328794" h="7679690">
                  <a:moveTo>
                    <a:pt x="1693379" y="1454645"/>
                  </a:moveTo>
                  <a:lnTo>
                    <a:pt x="12" y="1454645"/>
                  </a:lnTo>
                  <a:lnTo>
                    <a:pt x="12" y="1570672"/>
                  </a:lnTo>
                  <a:lnTo>
                    <a:pt x="1693379" y="1570672"/>
                  </a:lnTo>
                  <a:lnTo>
                    <a:pt x="1693379" y="1454645"/>
                  </a:lnTo>
                  <a:close/>
                </a:path>
                <a:path w="4328794" h="7679690">
                  <a:moveTo>
                    <a:pt x="1833943" y="1162380"/>
                  </a:moveTo>
                  <a:lnTo>
                    <a:pt x="12" y="1162380"/>
                  </a:lnTo>
                  <a:lnTo>
                    <a:pt x="12" y="1280629"/>
                  </a:lnTo>
                  <a:lnTo>
                    <a:pt x="1833943" y="1280629"/>
                  </a:lnTo>
                  <a:lnTo>
                    <a:pt x="1833943" y="1162380"/>
                  </a:lnTo>
                  <a:close/>
                </a:path>
                <a:path w="4328794" h="7679690">
                  <a:moveTo>
                    <a:pt x="1880793" y="2617038"/>
                  </a:moveTo>
                  <a:lnTo>
                    <a:pt x="0" y="2617038"/>
                  </a:lnTo>
                  <a:lnTo>
                    <a:pt x="0" y="2733052"/>
                  </a:lnTo>
                  <a:lnTo>
                    <a:pt x="1880793" y="2733052"/>
                  </a:lnTo>
                  <a:lnTo>
                    <a:pt x="1880793" y="2617038"/>
                  </a:lnTo>
                  <a:close/>
                </a:path>
                <a:path w="4328794" h="7679690">
                  <a:moveTo>
                    <a:pt x="2021357" y="4363948"/>
                  </a:moveTo>
                  <a:lnTo>
                    <a:pt x="12" y="4363948"/>
                  </a:lnTo>
                  <a:lnTo>
                    <a:pt x="12" y="4479976"/>
                  </a:lnTo>
                  <a:lnTo>
                    <a:pt x="2021357" y="4479976"/>
                  </a:lnTo>
                  <a:lnTo>
                    <a:pt x="2021357" y="4363948"/>
                  </a:lnTo>
                  <a:close/>
                </a:path>
                <a:path w="4328794" h="7679690">
                  <a:moveTo>
                    <a:pt x="2021357" y="4071696"/>
                  </a:moveTo>
                  <a:lnTo>
                    <a:pt x="12" y="4071696"/>
                  </a:lnTo>
                  <a:lnTo>
                    <a:pt x="12" y="4187698"/>
                  </a:lnTo>
                  <a:lnTo>
                    <a:pt x="2021357" y="4187698"/>
                  </a:lnTo>
                  <a:lnTo>
                    <a:pt x="2021357" y="4071696"/>
                  </a:lnTo>
                  <a:close/>
                </a:path>
                <a:path w="4328794" h="7679690">
                  <a:moveTo>
                    <a:pt x="2070442" y="3781653"/>
                  </a:moveTo>
                  <a:lnTo>
                    <a:pt x="12" y="3781653"/>
                  </a:lnTo>
                  <a:lnTo>
                    <a:pt x="12" y="3897668"/>
                  </a:lnTo>
                  <a:lnTo>
                    <a:pt x="2070442" y="3897668"/>
                  </a:lnTo>
                  <a:lnTo>
                    <a:pt x="2070442" y="3781653"/>
                  </a:lnTo>
                  <a:close/>
                </a:path>
                <a:path w="4328794" h="7679690">
                  <a:moveTo>
                    <a:pt x="2070442" y="872337"/>
                  </a:moveTo>
                  <a:lnTo>
                    <a:pt x="12" y="872337"/>
                  </a:lnTo>
                  <a:lnTo>
                    <a:pt x="12" y="988352"/>
                  </a:lnTo>
                  <a:lnTo>
                    <a:pt x="2070442" y="988352"/>
                  </a:lnTo>
                  <a:lnTo>
                    <a:pt x="2070442" y="872337"/>
                  </a:lnTo>
                  <a:close/>
                </a:path>
                <a:path w="4328794" h="7679690">
                  <a:moveTo>
                    <a:pt x="2117280" y="290042"/>
                  </a:moveTo>
                  <a:lnTo>
                    <a:pt x="12" y="290042"/>
                  </a:lnTo>
                  <a:lnTo>
                    <a:pt x="12" y="406057"/>
                  </a:lnTo>
                  <a:lnTo>
                    <a:pt x="2117280" y="406057"/>
                  </a:lnTo>
                  <a:lnTo>
                    <a:pt x="2117280" y="290042"/>
                  </a:lnTo>
                  <a:close/>
                </a:path>
                <a:path w="4328794" h="7679690">
                  <a:moveTo>
                    <a:pt x="2210993" y="582307"/>
                  </a:moveTo>
                  <a:lnTo>
                    <a:pt x="12" y="582307"/>
                  </a:lnTo>
                  <a:lnTo>
                    <a:pt x="12" y="698322"/>
                  </a:lnTo>
                  <a:lnTo>
                    <a:pt x="2210993" y="698322"/>
                  </a:lnTo>
                  <a:lnTo>
                    <a:pt x="2210993" y="582307"/>
                  </a:lnTo>
                  <a:close/>
                </a:path>
                <a:path w="4328794" h="7679690">
                  <a:moveTo>
                    <a:pt x="2257844" y="3199346"/>
                  </a:moveTo>
                  <a:lnTo>
                    <a:pt x="12" y="3199346"/>
                  </a:lnTo>
                  <a:lnTo>
                    <a:pt x="12" y="3315360"/>
                  </a:lnTo>
                  <a:lnTo>
                    <a:pt x="2257844" y="3315360"/>
                  </a:lnTo>
                  <a:lnTo>
                    <a:pt x="2257844" y="3199346"/>
                  </a:lnTo>
                  <a:close/>
                </a:path>
                <a:path w="4328794" h="7679690">
                  <a:moveTo>
                    <a:pt x="2398395" y="2036965"/>
                  </a:moveTo>
                  <a:lnTo>
                    <a:pt x="12" y="2036965"/>
                  </a:lnTo>
                  <a:lnTo>
                    <a:pt x="12" y="2152980"/>
                  </a:lnTo>
                  <a:lnTo>
                    <a:pt x="2398395" y="2152980"/>
                  </a:lnTo>
                  <a:lnTo>
                    <a:pt x="2398395" y="2036965"/>
                  </a:lnTo>
                  <a:close/>
                </a:path>
                <a:path w="4328794" h="7679690">
                  <a:moveTo>
                    <a:pt x="2538958" y="5236311"/>
                  </a:moveTo>
                  <a:lnTo>
                    <a:pt x="12" y="5236311"/>
                  </a:lnTo>
                  <a:lnTo>
                    <a:pt x="12" y="5352326"/>
                  </a:lnTo>
                  <a:lnTo>
                    <a:pt x="2538958" y="5352326"/>
                  </a:lnTo>
                  <a:lnTo>
                    <a:pt x="2538958" y="5236311"/>
                  </a:lnTo>
                  <a:close/>
                </a:path>
                <a:path w="4328794" h="7679690">
                  <a:moveTo>
                    <a:pt x="2775458" y="4654004"/>
                  </a:moveTo>
                  <a:lnTo>
                    <a:pt x="12" y="4654004"/>
                  </a:lnTo>
                  <a:lnTo>
                    <a:pt x="12" y="4770005"/>
                  </a:lnTo>
                  <a:lnTo>
                    <a:pt x="2775458" y="4770005"/>
                  </a:lnTo>
                  <a:lnTo>
                    <a:pt x="2775458" y="4654004"/>
                  </a:lnTo>
                  <a:close/>
                </a:path>
                <a:path w="4328794" h="7679690">
                  <a:moveTo>
                    <a:pt x="2775458" y="3491611"/>
                  </a:moveTo>
                  <a:lnTo>
                    <a:pt x="12" y="3491611"/>
                  </a:lnTo>
                  <a:lnTo>
                    <a:pt x="12" y="3607638"/>
                  </a:lnTo>
                  <a:lnTo>
                    <a:pt x="2775458" y="3607638"/>
                  </a:lnTo>
                  <a:lnTo>
                    <a:pt x="2775458" y="3491611"/>
                  </a:lnTo>
                  <a:close/>
                </a:path>
                <a:path w="4328794" h="7679690">
                  <a:moveTo>
                    <a:pt x="2822295" y="4944034"/>
                  </a:moveTo>
                  <a:lnTo>
                    <a:pt x="12" y="4944034"/>
                  </a:lnTo>
                  <a:lnTo>
                    <a:pt x="12" y="5062283"/>
                  </a:lnTo>
                  <a:lnTo>
                    <a:pt x="2822295" y="5062283"/>
                  </a:lnTo>
                  <a:lnTo>
                    <a:pt x="2822295" y="4944034"/>
                  </a:lnTo>
                  <a:close/>
                </a:path>
                <a:path w="4328794" h="7679690">
                  <a:moveTo>
                    <a:pt x="2869158" y="6398692"/>
                  </a:moveTo>
                  <a:lnTo>
                    <a:pt x="12" y="6398692"/>
                  </a:lnTo>
                  <a:lnTo>
                    <a:pt x="12" y="6516941"/>
                  </a:lnTo>
                  <a:lnTo>
                    <a:pt x="2869158" y="6516941"/>
                  </a:lnTo>
                  <a:lnTo>
                    <a:pt x="2869158" y="6398692"/>
                  </a:lnTo>
                  <a:close/>
                </a:path>
                <a:path w="4328794" h="7679690">
                  <a:moveTo>
                    <a:pt x="2869158" y="6108649"/>
                  </a:moveTo>
                  <a:lnTo>
                    <a:pt x="12" y="6108649"/>
                  </a:lnTo>
                  <a:lnTo>
                    <a:pt x="12" y="6224663"/>
                  </a:lnTo>
                  <a:lnTo>
                    <a:pt x="2869158" y="6224663"/>
                  </a:lnTo>
                  <a:lnTo>
                    <a:pt x="2869158" y="6108649"/>
                  </a:lnTo>
                  <a:close/>
                </a:path>
                <a:path w="4328794" h="7679690">
                  <a:moveTo>
                    <a:pt x="3009709" y="7273264"/>
                  </a:moveTo>
                  <a:lnTo>
                    <a:pt x="0" y="7273264"/>
                  </a:lnTo>
                  <a:lnTo>
                    <a:pt x="0" y="7389279"/>
                  </a:lnTo>
                  <a:lnTo>
                    <a:pt x="3009709" y="7389279"/>
                  </a:lnTo>
                  <a:lnTo>
                    <a:pt x="3009709" y="7273264"/>
                  </a:lnTo>
                  <a:close/>
                </a:path>
                <a:path w="4328794" h="7679690">
                  <a:moveTo>
                    <a:pt x="3293046" y="5526341"/>
                  </a:moveTo>
                  <a:lnTo>
                    <a:pt x="0" y="5526341"/>
                  </a:lnTo>
                  <a:lnTo>
                    <a:pt x="0" y="5642356"/>
                  </a:lnTo>
                  <a:lnTo>
                    <a:pt x="3293046" y="5642356"/>
                  </a:lnTo>
                  <a:lnTo>
                    <a:pt x="3293046" y="5526341"/>
                  </a:lnTo>
                  <a:close/>
                </a:path>
                <a:path w="4328794" h="7679690">
                  <a:moveTo>
                    <a:pt x="3621024" y="7563307"/>
                  </a:moveTo>
                  <a:lnTo>
                    <a:pt x="0" y="7563307"/>
                  </a:lnTo>
                  <a:lnTo>
                    <a:pt x="0" y="7679322"/>
                  </a:lnTo>
                  <a:lnTo>
                    <a:pt x="3621024" y="7679322"/>
                  </a:lnTo>
                  <a:lnTo>
                    <a:pt x="3621024" y="7563307"/>
                  </a:lnTo>
                  <a:close/>
                </a:path>
                <a:path w="4328794" h="7679690">
                  <a:moveTo>
                    <a:pt x="3857510" y="2909303"/>
                  </a:moveTo>
                  <a:lnTo>
                    <a:pt x="12" y="2909303"/>
                  </a:lnTo>
                  <a:lnTo>
                    <a:pt x="12" y="3025317"/>
                  </a:lnTo>
                  <a:lnTo>
                    <a:pt x="3857510" y="3025317"/>
                  </a:lnTo>
                  <a:lnTo>
                    <a:pt x="3857510" y="2909303"/>
                  </a:lnTo>
                  <a:close/>
                </a:path>
                <a:path w="4328794" h="7679690">
                  <a:moveTo>
                    <a:pt x="3951224" y="6690957"/>
                  </a:moveTo>
                  <a:lnTo>
                    <a:pt x="12" y="6690957"/>
                  </a:lnTo>
                  <a:lnTo>
                    <a:pt x="12" y="6806971"/>
                  </a:lnTo>
                  <a:lnTo>
                    <a:pt x="3951224" y="6806971"/>
                  </a:lnTo>
                  <a:lnTo>
                    <a:pt x="3951224" y="6690957"/>
                  </a:lnTo>
                  <a:close/>
                </a:path>
                <a:path w="4328794" h="7679690">
                  <a:moveTo>
                    <a:pt x="4187710" y="5818606"/>
                  </a:moveTo>
                  <a:lnTo>
                    <a:pt x="12" y="5818606"/>
                  </a:lnTo>
                  <a:lnTo>
                    <a:pt x="12" y="5934621"/>
                  </a:lnTo>
                  <a:lnTo>
                    <a:pt x="4187710" y="5934621"/>
                  </a:lnTo>
                  <a:lnTo>
                    <a:pt x="4187710" y="5818606"/>
                  </a:lnTo>
                  <a:close/>
                </a:path>
                <a:path w="4328794" h="7679690">
                  <a:moveTo>
                    <a:pt x="4328261" y="6980999"/>
                  </a:moveTo>
                  <a:lnTo>
                    <a:pt x="0" y="6980999"/>
                  </a:lnTo>
                  <a:lnTo>
                    <a:pt x="0" y="7097014"/>
                  </a:lnTo>
                  <a:lnTo>
                    <a:pt x="4328261" y="7097014"/>
                  </a:lnTo>
                  <a:lnTo>
                    <a:pt x="4328261" y="6980999"/>
                  </a:lnTo>
                  <a:close/>
                </a:path>
              </a:pathLst>
            </a:custGeom>
            <a:solidFill>
              <a:srgbClr val="0085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60513" y="1571681"/>
              <a:ext cx="4214495" cy="7679690"/>
            </a:xfrm>
            <a:custGeom>
              <a:avLst/>
              <a:gdLst/>
              <a:ahLst/>
              <a:cxnLst/>
              <a:rect l="l" t="t" r="r" b="b"/>
              <a:pathLst>
                <a:path w="4214494" h="7679690">
                  <a:moveTo>
                    <a:pt x="265506" y="0"/>
                  </a:moveTo>
                  <a:lnTo>
                    <a:pt x="0" y="0"/>
                  </a:lnTo>
                  <a:lnTo>
                    <a:pt x="0" y="116014"/>
                  </a:lnTo>
                  <a:lnTo>
                    <a:pt x="265506" y="116014"/>
                  </a:lnTo>
                  <a:lnTo>
                    <a:pt x="265506" y="0"/>
                  </a:lnTo>
                  <a:close/>
                </a:path>
                <a:path w="4214494" h="7679690">
                  <a:moveTo>
                    <a:pt x="903592" y="1744687"/>
                  </a:moveTo>
                  <a:lnTo>
                    <a:pt x="517613" y="1744687"/>
                  </a:lnTo>
                  <a:lnTo>
                    <a:pt x="517613" y="1860702"/>
                  </a:lnTo>
                  <a:lnTo>
                    <a:pt x="903592" y="1860702"/>
                  </a:lnTo>
                  <a:lnTo>
                    <a:pt x="903592" y="1744687"/>
                  </a:lnTo>
                  <a:close/>
                </a:path>
                <a:path w="4214494" h="7679690">
                  <a:moveTo>
                    <a:pt x="961593" y="2326995"/>
                  </a:moveTo>
                  <a:lnTo>
                    <a:pt x="564464" y="2326995"/>
                  </a:lnTo>
                  <a:lnTo>
                    <a:pt x="564464" y="2443010"/>
                  </a:lnTo>
                  <a:lnTo>
                    <a:pt x="961593" y="2443010"/>
                  </a:lnTo>
                  <a:lnTo>
                    <a:pt x="961593" y="2326995"/>
                  </a:lnTo>
                  <a:close/>
                </a:path>
                <a:path w="4214494" h="7679690">
                  <a:moveTo>
                    <a:pt x="961593" y="1454645"/>
                  </a:moveTo>
                  <a:lnTo>
                    <a:pt x="564464" y="1454645"/>
                  </a:lnTo>
                  <a:lnTo>
                    <a:pt x="564464" y="1570672"/>
                  </a:lnTo>
                  <a:lnTo>
                    <a:pt x="961593" y="1570672"/>
                  </a:lnTo>
                  <a:lnTo>
                    <a:pt x="961593" y="1454645"/>
                  </a:lnTo>
                  <a:close/>
                </a:path>
                <a:path w="4214494" h="7679690">
                  <a:moveTo>
                    <a:pt x="1135621" y="1162380"/>
                  </a:moveTo>
                  <a:lnTo>
                    <a:pt x="705027" y="1162380"/>
                  </a:lnTo>
                  <a:lnTo>
                    <a:pt x="705027" y="1280629"/>
                  </a:lnTo>
                  <a:lnTo>
                    <a:pt x="1135621" y="1280629"/>
                  </a:lnTo>
                  <a:lnTo>
                    <a:pt x="1135621" y="1162380"/>
                  </a:lnTo>
                  <a:close/>
                </a:path>
                <a:path w="4214494" h="7679690">
                  <a:moveTo>
                    <a:pt x="1193634" y="2617038"/>
                  </a:moveTo>
                  <a:lnTo>
                    <a:pt x="751890" y="2617038"/>
                  </a:lnTo>
                  <a:lnTo>
                    <a:pt x="751890" y="2733052"/>
                  </a:lnTo>
                  <a:lnTo>
                    <a:pt x="1193634" y="2733052"/>
                  </a:lnTo>
                  <a:lnTo>
                    <a:pt x="1193634" y="2617038"/>
                  </a:lnTo>
                  <a:close/>
                </a:path>
                <a:path w="4214494" h="7679690">
                  <a:moveTo>
                    <a:pt x="1367650" y="4363948"/>
                  </a:moveTo>
                  <a:lnTo>
                    <a:pt x="892429" y="4363948"/>
                  </a:lnTo>
                  <a:lnTo>
                    <a:pt x="892429" y="4479976"/>
                  </a:lnTo>
                  <a:lnTo>
                    <a:pt x="1367650" y="4479976"/>
                  </a:lnTo>
                  <a:lnTo>
                    <a:pt x="1367650" y="4363948"/>
                  </a:lnTo>
                  <a:close/>
                </a:path>
                <a:path w="4214494" h="7679690">
                  <a:moveTo>
                    <a:pt x="1367650" y="4071696"/>
                  </a:moveTo>
                  <a:lnTo>
                    <a:pt x="892429" y="4071696"/>
                  </a:lnTo>
                  <a:lnTo>
                    <a:pt x="892429" y="4187698"/>
                  </a:lnTo>
                  <a:lnTo>
                    <a:pt x="1367650" y="4187698"/>
                  </a:lnTo>
                  <a:lnTo>
                    <a:pt x="1367650" y="4071696"/>
                  </a:lnTo>
                  <a:close/>
                </a:path>
                <a:path w="4214494" h="7679690">
                  <a:moveTo>
                    <a:pt x="1425651" y="3781653"/>
                  </a:moveTo>
                  <a:lnTo>
                    <a:pt x="941514" y="3781653"/>
                  </a:lnTo>
                  <a:lnTo>
                    <a:pt x="941514" y="3897668"/>
                  </a:lnTo>
                  <a:lnTo>
                    <a:pt x="1425651" y="3897668"/>
                  </a:lnTo>
                  <a:lnTo>
                    <a:pt x="1425651" y="3781653"/>
                  </a:lnTo>
                  <a:close/>
                </a:path>
                <a:path w="4214494" h="7679690">
                  <a:moveTo>
                    <a:pt x="1425651" y="872337"/>
                  </a:moveTo>
                  <a:lnTo>
                    <a:pt x="941514" y="872337"/>
                  </a:lnTo>
                  <a:lnTo>
                    <a:pt x="941514" y="988352"/>
                  </a:lnTo>
                  <a:lnTo>
                    <a:pt x="1425651" y="988352"/>
                  </a:lnTo>
                  <a:lnTo>
                    <a:pt x="1425651" y="872337"/>
                  </a:lnTo>
                  <a:close/>
                </a:path>
                <a:path w="4214494" h="7679690">
                  <a:moveTo>
                    <a:pt x="1483664" y="290042"/>
                  </a:moveTo>
                  <a:lnTo>
                    <a:pt x="988364" y="290042"/>
                  </a:lnTo>
                  <a:lnTo>
                    <a:pt x="988364" y="406057"/>
                  </a:lnTo>
                  <a:lnTo>
                    <a:pt x="1483664" y="406057"/>
                  </a:lnTo>
                  <a:lnTo>
                    <a:pt x="1483664" y="290042"/>
                  </a:lnTo>
                  <a:close/>
                </a:path>
                <a:path w="4214494" h="7679690">
                  <a:moveTo>
                    <a:pt x="1599679" y="582307"/>
                  </a:moveTo>
                  <a:lnTo>
                    <a:pt x="1082078" y="582307"/>
                  </a:lnTo>
                  <a:lnTo>
                    <a:pt x="1082078" y="698322"/>
                  </a:lnTo>
                  <a:lnTo>
                    <a:pt x="1599679" y="698322"/>
                  </a:lnTo>
                  <a:lnTo>
                    <a:pt x="1599679" y="582307"/>
                  </a:lnTo>
                  <a:close/>
                </a:path>
                <a:path w="4214494" h="7679690">
                  <a:moveTo>
                    <a:pt x="1657692" y="3199346"/>
                  </a:moveTo>
                  <a:lnTo>
                    <a:pt x="1128928" y="3199346"/>
                  </a:lnTo>
                  <a:lnTo>
                    <a:pt x="1128928" y="3315360"/>
                  </a:lnTo>
                  <a:lnTo>
                    <a:pt x="1657692" y="3315360"/>
                  </a:lnTo>
                  <a:lnTo>
                    <a:pt x="1657692" y="3199346"/>
                  </a:lnTo>
                  <a:close/>
                </a:path>
                <a:path w="4214494" h="7679690">
                  <a:moveTo>
                    <a:pt x="1831721" y="2036965"/>
                  </a:moveTo>
                  <a:lnTo>
                    <a:pt x="1269492" y="2036965"/>
                  </a:lnTo>
                  <a:lnTo>
                    <a:pt x="1269492" y="2152980"/>
                  </a:lnTo>
                  <a:lnTo>
                    <a:pt x="1831721" y="2152980"/>
                  </a:lnTo>
                  <a:lnTo>
                    <a:pt x="1831721" y="2036965"/>
                  </a:lnTo>
                  <a:close/>
                </a:path>
                <a:path w="4214494" h="7679690">
                  <a:moveTo>
                    <a:pt x="2007958" y="5236311"/>
                  </a:moveTo>
                  <a:lnTo>
                    <a:pt x="1410030" y="5236311"/>
                  </a:lnTo>
                  <a:lnTo>
                    <a:pt x="1410030" y="5352326"/>
                  </a:lnTo>
                  <a:lnTo>
                    <a:pt x="2007958" y="5352326"/>
                  </a:lnTo>
                  <a:lnTo>
                    <a:pt x="2007958" y="5236311"/>
                  </a:lnTo>
                  <a:close/>
                </a:path>
                <a:path w="4214494" h="7679690">
                  <a:moveTo>
                    <a:pt x="2298001" y="4654004"/>
                  </a:moveTo>
                  <a:lnTo>
                    <a:pt x="1646542" y="4654004"/>
                  </a:lnTo>
                  <a:lnTo>
                    <a:pt x="1646542" y="4770005"/>
                  </a:lnTo>
                  <a:lnTo>
                    <a:pt x="2298001" y="4770005"/>
                  </a:lnTo>
                  <a:lnTo>
                    <a:pt x="2298001" y="4654004"/>
                  </a:lnTo>
                  <a:close/>
                </a:path>
                <a:path w="4214494" h="7679690">
                  <a:moveTo>
                    <a:pt x="2298001" y="3491611"/>
                  </a:moveTo>
                  <a:lnTo>
                    <a:pt x="1646542" y="3491611"/>
                  </a:lnTo>
                  <a:lnTo>
                    <a:pt x="1646542" y="3607638"/>
                  </a:lnTo>
                  <a:lnTo>
                    <a:pt x="2298001" y="3607638"/>
                  </a:lnTo>
                  <a:lnTo>
                    <a:pt x="2298001" y="3491611"/>
                  </a:lnTo>
                  <a:close/>
                </a:path>
                <a:path w="4214494" h="7679690">
                  <a:moveTo>
                    <a:pt x="2356015" y="4944034"/>
                  </a:moveTo>
                  <a:lnTo>
                    <a:pt x="1693379" y="4944034"/>
                  </a:lnTo>
                  <a:lnTo>
                    <a:pt x="1693379" y="5062283"/>
                  </a:lnTo>
                  <a:lnTo>
                    <a:pt x="2356015" y="5062283"/>
                  </a:lnTo>
                  <a:lnTo>
                    <a:pt x="2356015" y="4944034"/>
                  </a:lnTo>
                  <a:close/>
                </a:path>
                <a:path w="4214494" h="7679690">
                  <a:moveTo>
                    <a:pt x="2414028" y="6398692"/>
                  </a:moveTo>
                  <a:lnTo>
                    <a:pt x="1740242" y="6398692"/>
                  </a:lnTo>
                  <a:lnTo>
                    <a:pt x="1740242" y="6516941"/>
                  </a:lnTo>
                  <a:lnTo>
                    <a:pt x="2414028" y="6516941"/>
                  </a:lnTo>
                  <a:lnTo>
                    <a:pt x="2414028" y="6398692"/>
                  </a:lnTo>
                  <a:close/>
                </a:path>
                <a:path w="4214494" h="7679690">
                  <a:moveTo>
                    <a:pt x="2414028" y="6108649"/>
                  </a:moveTo>
                  <a:lnTo>
                    <a:pt x="1740242" y="6108649"/>
                  </a:lnTo>
                  <a:lnTo>
                    <a:pt x="1740242" y="6224663"/>
                  </a:lnTo>
                  <a:lnTo>
                    <a:pt x="2414028" y="6224663"/>
                  </a:lnTo>
                  <a:lnTo>
                    <a:pt x="2414028" y="6108649"/>
                  </a:lnTo>
                  <a:close/>
                </a:path>
                <a:path w="4214494" h="7679690">
                  <a:moveTo>
                    <a:pt x="2588044" y="7273264"/>
                  </a:moveTo>
                  <a:lnTo>
                    <a:pt x="1880793" y="7273264"/>
                  </a:lnTo>
                  <a:lnTo>
                    <a:pt x="1880793" y="7389279"/>
                  </a:lnTo>
                  <a:lnTo>
                    <a:pt x="2588044" y="7389279"/>
                  </a:lnTo>
                  <a:lnTo>
                    <a:pt x="2588044" y="7273264"/>
                  </a:lnTo>
                  <a:close/>
                </a:path>
                <a:path w="4214494" h="7679690">
                  <a:moveTo>
                    <a:pt x="2936087" y="5526341"/>
                  </a:moveTo>
                  <a:lnTo>
                    <a:pt x="2164143" y="5526341"/>
                  </a:lnTo>
                  <a:lnTo>
                    <a:pt x="2164143" y="5642356"/>
                  </a:lnTo>
                  <a:lnTo>
                    <a:pt x="2936087" y="5642356"/>
                  </a:lnTo>
                  <a:lnTo>
                    <a:pt x="2936087" y="5526341"/>
                  </a:lnTo>
                  <a:close/>
                </a:path>
                <a:path w="4214494" h="7679690">
                  <a:moveTo>
                    <a:pt x="3342144" y="7563307"/>
                  </a:moveTo>
                  <a:lnTo>
                    <a:pt x="2492108" y="7563307"/>
                  </a:lnTo>
                  <a:lnTo>
                    <a:pt x="2492108" y="7679322"/>
                  </a:lnTo>
                  <a:lnTo>
                    <a:pt x="3342144" y="7679322"/>
                  </a:lnTo>
                  <a:lnTo>
                    <a:pt x="3342144" y="7563307"/>
                  </a:lnTo>
                  <a:close/>
                </a:path>
                <a:path w="4214494" h="7679690">
                  <a:moveTo>
                    <a:pt x="3634409" y="2909303"/>
                  </a:moveTo>
                  <a:lnTo>
                    <a:pt x="2728595" y="2909303"/>
                  </a:lnTo>
                  <a:lnTo>
                    <a:pt x="2728595" y="3025317"/>
                  </a:lnTo>
                  <a:lnTo>
                    <a:pt x="3634409" y="3025317"/>
                  </a:lnTo>
                  <a:lnTo>
                    <a:pt x="3634409" y="2909303"/>
                  </a:lnTo>
                  <a:close/>
                </a:path>
                <a:path w="4214494" h="7679690">
                  <a:moveTo>
                    <a:pt x="3750424" y="6690957"/>
                  </a:moveTo>
                  <a:lnTo>
                    <a:pt x="2822308" y="6690957"/>
                  </a:lnTo>
                  <a:lnTo>
                    <a:pt x="2822308" y="6806971"/>
                  </a:lnTo>
                  <a:lnTo>
                    <a:pt x="3750424" y="6806971"/>
                  </a:lnTo>
                  <a:lnTo>
                    <a:pt x="3750424" y="6690957"/>
                  </a:lnTo>
                  <a:close/>
                </a:path>
                <a:path w="4214494" h="7679690">
                  <a:moveTo>
                    <a:pt x="4040467" y="5818606"/>
                  </a:moveTo>
                  <a:lnTo>
                    <a:pt x="3058795" y="5818606"/>
                  </a:lnTo>
                  <a:lnTo>
                    <a:pt x="3058795" y="5934621"/>
                  </a:lnTo>
                  <a:lnTo>
                    <a:pt x="4040467" y="5934621"/>
                  </a:lnTo>
                  <a:lnTo>
                    <a:pt x="4040467" y="5818606"/>
                  </a:lnTo>
                  <a:close/>
                </a:path>
                <a:path w="4214494" h="7679690">
                  <a:moveTo>
                    <a:pt x="4214495" y="6980999"/>
                  </a:moveTo>
                  <a:lnTo>
                    <a:pt x="3199358" y="6980999"/>
                  </a:lnTo>
                  <a:lnTo>
                    <a:pt x="3199358" y="7097014"/>
                  </a:lnTo>
                  <a:lnTo>
                    <a:pt x="4214495" y="7097014"/>
                  </a:lnTo>
                  <a:lnTo>
                    <a:pt x="4214495" y="6980999"/>
                  </a:lnTo>
                  <a:close/>
                </a:path>
              </a:pathLst>
            </a:custGeom>
            <a:solidFill>
              <a:srgbClr val="F1B7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031612" y="1484665"/>
              <a:ext cx="0" cy="7853680"/>
            </a:xfrm>
            <a:custGeom>
              <a:avLst/>
              <a:gdLst/>
              <a:ahLst/>
              <a:cxnLst/>
              <a:rect l="l" t="t" r="r" b="b"/>
              <a:pathLst>
                <a:path h="7853680">
                  <a:moveTo>
                    <a:pt x="0" y="7853342"/>
                  </a:moveTo>
                  <a:lnTo>
                    <a:pt x="0" y="0"/>
                  </a:lnTo>
                </a:path>
              </a:pathLst>
            </a:custGeom>
            <a:ln w="7853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2962138" y="9455959"/>
            <a:ext cx="13906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50" dirty="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658042" y="9455959"/>
            <a:ext cx="36449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-25" dirty="0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74633" y="9455959"/>
            <a:ext cx="5494655" cy="1108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04875">
              <a:lnSpc>
                <a:spcPct val="100000"/>
              </a:lnSpc>
              <a:spcBef>
                <a:spcPts val="105"/>
              </a:spcBef>
              <a:tabLst>
                <a:tab pos="2066925" algn="l"/>
                <a:tab pos="3228340" algn="l"/>
                <a:tab pos="4390390" algn="l"/>
              </a:tabLst>
            </a:pPr>
            <a:r>
              <a:rPr sz="1750" spc="-25" dirty="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750" spc="-25" dirty="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750" spc="-25" dirty="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1750" spc="-25" dirty="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Faturamento</a:t>
            </a:r>
            <a:r>
              <a:rPr sz="17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médio</a:t>
            </a:r>
            <a:r>
              <a:rPr sz="17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por</a:t>
            </a:r>
            <a:r>
              <a:rPr sz="175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UF</a:t>
            </a:r>
            <a:r>
              <a:rPr sz="175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-</a:t>
            </a:r>
            <a:r>
              <a:rPr sz="17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R$</a:t>
            </a:r>
            <a:r>
              <a:rPr sz="1750" spc="-3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spc="-25" dirty="0">
                <a:solidFill>
                  <a:srgbClr val="585858"/>
                </a:solidFill>
                <a:latin typeface="Calibri"/>
                <a:cs typeface="Calibri"/>
              </a:rPr>
              <a:t>mil</a:t>
            </a: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Percentual</a:t>
            </a:r>
            <a:r>
              <a:rPr sz="175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do</a:t>
            </a:r>
            <a:r>
              <a:rPr sz="175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faturamento</a:t>
            </a:r>
            <a:r>
              <a:rPr sz="1750" spc="-5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referente</a:t>
            </a:r>
            <a:r>
              <a:rPr sz="1750" spc="-3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a</a:t>
            </a:r>
            <a:r>
              <a:rPr sz="1750" spc="-5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venda</a:t>
            </a:r>
            <a:r>
              <a:rPr sz="1750" spc="-4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r>
              <a:rPr sz="175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585858"/>
                </a:solidFill>
                <a:latin typeface="Calibri"/>
                <a:cs typeface="Calibri"/>
              </a:rPr>
              <a:t>MIPs</a:t>
            </a:r>
            <a:r>
              <a:rPr sz="1750" spc="-4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585858"/>
                </a:solidFill>
                <a:latin typeface="Calibri"/>
                <a:cs typeface="Calibri"/>
              </a:rPr>
              <a:t>(19%)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81790" y="2598564"/>
            <a:ext cx="357505" cy="67157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3505" algn="just">
              <a:lnSpc>
                <a:spcPct val="109100"/>
              </a:lnSpc>
              <a:spcBef>
                <a:spcPts val="95"/>
              </a:spcBef>
            </a:pPr>
            <a:r>
              <a:rPr sz="1750" spc="-25" dirty="0">
                <a:solidFill>
                  <a:srgbClr val="585858"/>
                </a:solidFill>
                <a:latin typeface="Calibri"/>
                <a:cs typeface="Calibri"/>
              </a:rPr>
              <a:t>CE BA MA PB AL PA RO RR TO AP AM AC PR SC RS DF GO MT MS SP RJ MG ES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548276" y="1435287"/>
            <a:ext cx="291465" cy="1189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3340" algn="just">
              <a:lnSpc>
                <a:spcPct val="109100"/>
              </a:lnSpc>
              <a:spcBef>
                <a:spcPts val="95"/>
              </a:spcBef>
            </a:pPr>
            <a:r>
              <a:rPr sz="1750" spc="-25" dirty="0">
                <a:solidFill>
                  <a:srgbClr val="585858"/>
                </a:solidFill>
                <a:latin typeface="Calibri"/>
                <a:cs typeface="Calibri"/>
              </a:rPr>
              <a:t>SE RN PI PE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016681" y="788109"/>
            <a:ext cx="3830954" cy="440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700" dirty="0">
                <a:solidFill>
                  <a:srgbClr val="585858"/>
                </a:solidFill>
                <a:latin typeface="Calibri"/>
                <a:cs typeface="Calibri"/>
              </a:rPr>
              <a:t>Faturamento</a:t>
            </a:r>
            <a:r>
              <a:rPr sz="2700" spc="-25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585858"/>
                </a:solidFill>
                <a:latin typeface="Calibri"/>
                <a:cs typeface="Calibri"/>
              </a:rPr>
              <a:t>médio</a:t>
            </a:r>
            <a:r>
              <a:rPr sz="2700" spc="-1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585858"/>
                </a:solidFill>
                <a:latin typeface="Calibri"/>
                <a:cs typeface="Calibri"/>
              </a:rPr>
              <a:t>por</a:t>
            </a:r>
            <a:r>
              <a:rPr sz="2700" spc="-20" dirty="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2700" spc="-25" dirty="0">
                <a:solidFill>
                  <a:srgbClr val="585858"/>
                </a:solidFill>
                <a:latin typeface="Calibri"/>
                <a:cs typeface="Calibri"/>
              </a:rPr>
              <a:t>UF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011529" y="10000627"/>
            <a:ext cx="120650" cy="123189"/>
          </a:xfrm>
          <a:custGeom>
            <a:avLst/>
            <a:gdLst/>
            <a:ahLst/>
            <a:cxnLst/>
            <a:rect l="l" t="t" r="r" b="b"/>
            <a:pathLst>
              <a:path w="120650" h="123190">
                <a:moveTo>
                  <a:pt x="120478" y="0"/>
                </a:moveTo>
                <a:lnTo>
                  <a:pt x="0" y="0"/>
                </a:lnTo>
                <a:lnTo>
                  <a:pt x="0" y="122708"/>
                </a:lnTo>
                <a:lnTo>
                  <a:pt x="120478" y="122708"/>
                </a:lnTo>
                <a:lnTo>
                  <a:pt x="120478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011529" y="10382144"/>
            <a:ext cx="120650" cy="123189"/>
          </a:xfrm>
          <a:custGeom>
            <a:avLst/>
            <a:gdLst/>
            <a:ahLst/>
            <a:cxnLst/>
            <a:rect l="l" t="t" r="r" b="b"/>
            <a:pathLst>
              <a:path w="120650" h="123190">
                <a:moveTo>
                  <a:pt x="120478" y="0"/>
                </a:moveTo>
                <a:lnTo>
                  <a:pt x="0" y="0"/>
                </a:lnTo>
                <a:lnTo>
                  <a:pt x="0" y="122708"/>
                </a:lnTo>
                <a:lnTo>
                  <a:pt x="120478" y="122708"/>
                </a:lnTo>
                <a:lnTo>
                  <a:pt x="120478" y="0"/>
                </a:lnTo>
                <a:close/>
              </a:path>
            </a:pathLst>
          </a:custGeom>
          <a:solidFill>
            <a:srgbClr val="F1B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68182" y="9170906"/>
            <a:ext cx="5624195" cy="1328420"/>
          </a:xfrm>
          <a:custGeom>
            <a:avLst/>
            <a:gdLst/>
            <a:ahLst/>
            <a:cxnLst/>
            <a:rect l="l" t="t" r="r" b="b"/>
            <a:pathLst>
              <a:path w="5624195" h="1328420">
                <a:moveTo>
                  <a:pt x="5372140" y="1328326"/>
                </a:moveTo>
                <a:lnTo>
                  <a:pt x="251992" y="1328326"/>
                </a:lnTo>
                <a:lnTo>
                  <a:pt x="206697" y="1324266"/>
                </a:lnTo>
                <a:lnTo>
                  <a:pt x="164065" y="1312560"/>
                </a:lnTo>
                <a:lnTo>
                  <a:pt x="124808" y="1293921"/>
                </a:lnTo>
                <a:lnTo>
                  <a:pt x="89638" y="1269059"/>
                </a:lnTo>
                <a:lnTo>
                  <a:pt x="59266" y="1238687"/>
                </a:lnTo>
                <a:lnTo>
                  <a:pt x="34405" y="1203517"/>
                </a:lnTo>
                <a:lnTo>
                  <a:pt x="15765" y="1164260"/>
                </a:lnTo>
                <a:lnTo>
                  <a:pt x="4060" y="1121628"/>
                </a:lnTo>
                <a:lnTo>
                  <a:pt x="0" y="1076333"/>
                </a:lnTo>
                <a:lnTo>
                  <a:pt x="0" y="251992"/>
                </a:lnTo>
                <a:lnTo>
                  <a:pt x="4060" y="206697"/>
                </a:lnTo>
                <a:lnTo>
                  <a:pt x="15765" y="164065"/>
                </a:lnTo>
                <a:lnTo>
                  <a:pt x="34405" y="124808"/>
                </a:lnTo>
                <a:lnTo>
                  <a:pt x="59266" y="89638"/>
                </a:lnTo>
                <a:lnTo>
                  <a:pt x="89638" y="59266"/>
                </a:lnTo>
                <a:lnTo>
                  <a:pt x="124808" y="34405"/>
                </a:lnTo>
                <a:lnTo>
                  <a:pt x="164065" y="15765"/>
                </a:lnTo>
                <a:lnTo>
                  <a:pt x="206697" y="4060"/>
                </a:lnTo>
                <a:lnTo>
                  <a:pt x="251992" y="0"/>
                </a:lnTo>
                <a:lnTo>
                  <a:pt x="5372140" y="0"/>
                </a:lnTo>
                <a:lnTo>
                  <a:pt x="5417435" y="4060"/>
                </a:lnTo>
                <a:lnTo>
                  <a:pt x="5460067" y="15765"/>
                </a:lnTo>
                <a:lnTo>
                  <a:pt x="5499324" y="34405"/>
                </a:lnTo>
                <a:lnTo>
                  <a:pt x="5534494" y="59266"/>
                </a:lnTo>
                <a:lnTo>
                  <a:pt x="5564866" y="89638"/>
                </a:lnTo>
                <a:lnTo>
                  <a:pt x="5589727" y="124808"/>
                </a:lnTo>
                <a:lnTo>
                  <a:pt x="5608366" y="164065"/>
                </a:lnTo>
                <a:lnTo>
                  <a:pt x="5620072" y="206697"/>
                </a:lnTo>
                <a:lnTo>
                  <a:pt x="5624132" y="251992"/>
                </a:lnTo>
                <a:lnTo>
                  <a:pt x="5624132" y="1076333"/>
                </a:lnTo>
                <a:lnTo>
                  <a:pt x="5620072" y="1121628"/>
                </a:lnTo>
                <a:lnTo>
                  <a:pt x="5608366" y="1164260"/>
                </a:lnTo>
                <a:lnTo>
                  <a:pt x="5589727" y="1203517"/>
                </a:lnTo>
                <a:lnTo>
                  <a:pt x="5564866" y="1238687"/>
                </a:lnTo>
                <a:lnTo>
                  <a:pt x="5534494" y="1269059"/>
                </a:lnTo>
                <a:lnTo>
                  <a:pt x="5499324" y="1293921"/>
                </a:lnTo>
                <a:lnTo>
                  <a:pt x="5460067" y="1312560"/>
                </a:lnTo>
                <a:lnTo>
                  <a:pt x="5417435" y="1324266"/>
                </a:lnTo>
                <a:lnTo>
                  <a:pt x="5372140" y="1328326"/>
                </a:lnTo>
                <a:close/>
              </a:path>
            </a:pathLst>
          </a:custGeom>
          <a:ln w="31412">
            <a:solidFill>
              <a:srgbClr val="F1B7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82151" y="9322973"/>
            <a:ext cx="1417955" cy="9232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900" b="1" spc="-25" dirty="0">
                <a:solidFill>
                  <a:srgbClr val="F1B711"/>
                </a:solidFill>
                <a:latin typeface="Poppins"/>
                <a:cs typeface="Poppins"/>
              </a:rPr>
              <a:t>19%</a:t>
            </a:r>
            <a:endParaRPr sz="5900">
              <a:latin typeface="Poppins"/>
              <a:cs typeface="Poppi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36198" y="9300787"/>
            <a:ext cx="4022725" cy="10712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3400" b="1" dirty="0">
                <a:solidFill>
                  <a:srgbClr val="F1B711"/>
                </a:solidFill>
                <a:latin typeface="Poppins"/>
                <a:cs typeface="Poppins"/>
              </a:rPr>
              <a:t>MIPs</a:t>
            </a:r>
            <a:r>
              <a:rPr sz="3400" b="1" spc="180" dirty="0">
                <a:solidFill>
                  <a:srgbClr val="F1B711"/>
                </a:solidFill>
                <a:latin typeface="Poppins"/>
                <a:cs typeface="Poppins"/>
              </a:rPr>
              <a:t> </a:t>
            </a:r>
            <a:r>
              <a:rPr sz="3400" spc="-10" dirty="0">
                <a:solidFill>
                  <a:srgbClr val="F1B711"/>
                </a:solidFill>
                <a:latin typeface="Poppins"/>
                <a:cs typeface="Poppins"/>
              </a:rPr>
              <a:t>representam </a:t>
            </a:r>
            <a:r>
              <a:rPr sz="3400" dirty="0">
                <a:solidFill>
                  <a:srgbClr val="F1B711"/>
                </a:solidFill>
                <a:latin typeface="Poppins"/>
                <a:cs typeface="Poppins"/>
              </a:rPr>
              <a:t>19%</a:t>
            </a:r>
            <a:r>
              <a:rPr sz="3400" spc="30" dirty="0">
                <a:solidFill>
                  <a:srgbClr val="F1B711"/>
                </a:solidFill>
                <a:latin typeface="Poppins"/>
                <a:cs typeface="Poppins"/>
              </a:rPr>
              <a:t> </a:t>
            </a:r>
            <a:r>
              <a:rPr sz="3400" dirty="0">
                <a:solidFill>
                  <a:srgbClr val="F1B711"/>
                </a:solidFill>
                <a:latin typeface="Poppins"/>
                <a:cs typeface="Poppins"/>
              </a:rPr>
              <a:t>da</a:t>
            </a:r>
            <a:r>
              <a:rPr sz="3400" spc="35" dirty="0">
                <a:solidFill>
                  <a:srgbClr val="F1B711"/>
                </a:solidFill>
                <a:latin typeface="Poppins"/>
                <a:cs typeface="Poppins"/>
              </a:rPr>
              <a:t> </a:t>
            </a:r>
            <a:r>
              <a:rPr sz="3400" spc="-10" dirty="0">
                <a:solidFill>
                  <a:srgbClr val="F1B711"/>
                </a:solidFill>
                <a:latin typeface="Poppins"/>
                <a:cs typeface="Poppins"/>
              </a:rPr>
              <a:t>receita</a:t>
            </a:r>
            <a:endParaRPr sz="3400">
              <a:latin typeface="Poppins"/>
              <a:cs typeface="Poppi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01569" y="733239"/>
            <a:ext cx="285178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solidFill>
                  <a:srgbClr val="3E3E3E"/>
                </a:solidFill>
                <a:latin typeface="Poppins SemiBold"/>
                <a:cs typeface="Poppins SemiBold"/>
              </a:rPr>
              <a:t>Fonte:</a:t>
            </a:r>
            <a:r>
              <a:rPr sz="1350" b="1" spc="35" dirty="0">
                <a:solidFill>
                  <a:srgbClr val="3E3E3E"/>
                </a:solidFill>
                <a:latin typeface="Poppins SemiBold"/>
                <a:cs typeface="Poppins SemiBold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Abcfarma</a:t>
            </a:r>
            <a:r>
              <a:rPr sz="1350" b="0" spc="5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/</a:t>
            </a:r>
            <a:r>
              <a:rPr sz="1350" b="0" spc="45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CLOSEUP</a:t>
            </a:r>
            <a:r>
              <a:rPr sz="1350" b="0" spc="5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spc="-20" dirty="0">
                <a:solidFill>
                  <a:srgbClr val="3E3E3E"/>
                </a:solidFill>
                <a:latin typeface="Poppins Light"/>
                <a:cs typeface="Poppins Light"/>
              </a:rPr>
              <a:t>2025</a:t>
            </a:r>
            <a:endParaRPr sz="1350">
              <a:latin typeface="Poppins Light"/>
              <a:cs typeface="Poppins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78802" y="9307157"/>
            <a:ext cx="3521710" cy="1034415"/>
          </a:xfrm>
          <a:custGeom>
            <a:avLst/>
            <a:gdLst/>
            <a:ahLst/>
            <a:cxnLst/>
            <a:rect l="l" t="t" r="r" b="b"/>
            <a:pathLst>
              <a:path w="3521709" h="1034415">
                <a:moveTo>
                  <a:pt x="3287334" y="0"/>
                </a:moveTo>
                <a:lnTo>
                  <a:pt x="234118" y="0"/>
                </a:lnTo>
                <a:lnTo>
                  <a:pt x="186934" y="4756"/>
                </a:lnTo>
                <a:lnTo>
                  <a:pt x="142986" y="18397"/>
                </a:lnTo>
                <a:lnTo>
                  <a:pt x="103218" y="39981"/>
                </a:lnTo>
                <a:lnTo>
                  <a:pt x="68569" y="68568"/>
                </a:lnTo>
                <a:lnTo>
                  <a:pt x="39982" y="103215"/>
                </a:lnTo>
                <a:lnTo>
                  <a:pt x="18397" y="142982"/>
                </a:lnTo>
                <a:lnTo>
                  <a:pt x="4756" y="186927"/>
                </a:lnTo>
                <a:lnTo>
                  <a:pt x="0" y="234108"/>
                </a:lnTo>
                <a:lnTo>
                  <a:pt x="0" y="800027"/>
                </a:lnTo>
                <a:lnTo>
                  <a:pt x="4756" y="847208"/>
                </a:lnTo>
                <a:lnTo>
                  <a:pt x="18397" y="891153"/>
                </a:lnTo>
                <a:lnTo>
                  <a:pt x="39982" y="930920"/>
                </a:lnTo>
                <a:lnTo>
                  <a:pt x="68569" y="965567"/>
                </a:lnTo>
                <a:lnTo>
                  <a:pt x="103218" y="994154"/>
                </a:lnTo>
                <a:lnTo>
                  <a:pt x="142986" y="1015738"/>
                </a:lnTo>
                <a:lnTo>
                  <a:pt x="186934" y="1029379"/>
                </a:lnTo>
                <a:lnTo>
                  <a:pt x="234118" y="1034136"/>
                </a:lnTo>
                <a:lnTo>
                  <a:pt x="3287334" y="1034136"/>
                </a:lnTo>
                <a:lnTo>
                  <a:pt x="3334515" y="1029379"/>
                </a:lnTo>
                <a:lnTo>
                  <a:pt x="3378459" y="1015738"/>
                </a:lnTo>
                <a:lnTo>
                  <a:pt x="3418226" y="994154"/>
                </a:lnTo>
                <a:lnTo>
                  <a:pt x="3452873" y="965567"/>
                </a:lnTo>
                <a:lnTo>
                  <a:pt x="3481460" y="930920"/>
                </a:lnTo>
                <a:lnTo>
                  <a:pt x="3503045" y="891153"/>
                </a:lnTo>
                <a:lnTo>
                  <a:pt x="3516686" y="847208"/>
                </a:lnTo>
                <a:lnTo>
                  <a:pt x="3521442" y="800027"/>
                </a:lnTo>
                <a:lnTo>
                  <a:pt x="3521442" y="234108"/>
                </a:lnTo>
                <a:lnTo>
                  <a:pt x="3516686" y="186927"/>
                </a:lnTo>
                <a:lnTo>
                  <a:pt x="3503045" y="142982"/>
                </a:lnTo>
                <a:lnTo>
                  <a:pt x="3481460" y="103215"/>
                </a:lnTo>
                <a:lnTo>
                  <a:pt x="3452873" y="68568"/>
                </a:lnTo>
                <a:lnTo>
                  <a:pt x="3418226" y="39981"/>
                </a:lnTo>
                <a:lnTo>
                  <a:pt x="3378459" y="18397"/>
                </a:lnTo>
                <a:lnTo>
                  <a:pt x="3334515" y="4756"/>
                </a:lnTo>
                <a:lnTo>
                  <a:pt x="3287334" y="0"/>
                </a:lnTo>
                <a:close/>
              </a:path>
            </a:pathLst>
          </a:custGeom>
          <a:solidFill>
            <a:srgbClr val="F1B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799797" y="9502635"/>
            <a:ext cx="3077845" cy="629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90"/>
              </a:spcBef>
            </a:pPr>
            <a:r>
              <a:rPr sz="1950" b="1" dirty="0">
                <a:solidFill>
                  <a:srgbClr val="FFFFFF"/>
                </a:solidFill>
                <a:latin typeface="Poppins SemiBold"/>
                <a:cs typeface="Poppins SemiBold"/>
              </a:rPr>
              <a:t>Perda</a:t>
            </a:r>
            <a:r>
              <a:rPr sz="1950" b="1" spc="90" dirty="0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sz="1950" b="1" dirty="0">
                <a:solidFill>
                  <a:srgbClr val="FFFFFF"/>
                </a:solidFill>
                <a:latin typeface="Poppins SemiBold"/>
                <a:cs typeface="Poppins SemiBold"/>
              </a:rPr>
              <a:t>torna</a:t>
            </a:r>
            <a:r>
              <a:rPr sz="1950" b="1" spc="95" dirty="0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sz="1950" b="1" dirty="0">
                <a:solidFill>
                  <a:srgbClr val="FFFFFF"/>
                </a:solidFill>
                <a:latin typeface="Poppins SemiBold"/>
                <a:cs typeface="Poppins SemiBold"/>
              </a:rPr>
              <a:t>inviável</a:t>
            </a:r>
            <a:r>
              <a:rPr sz="1950" b="1" spc="95" dirty="0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sz="1950" b="1" spc="-25" dirty="0">
                <a:solidFill>
                  <a:srgbClr val="FFFFFF"/>
                </a:solidFill>
                <a:latin typeface="Poppins SemiBold"/>
                <a:cs typeface="Poppins SemiBold"/>
              </a:rPr>
              <a:t>em </a:t>
            </a:r>
            <a:r>
              <a:rPr sz="1950" b="1" dirty="0">
                <a:solidFill>
                  <a:srgbClr val="FFFFFF"/>
                </a:solidFill>
                <a:latin typeface="Poppins SemiBold"/>
                <a:cs typeface="Poppins SemiBold"/>
              </a:rPr>
              <a:t>regiões</a:t>
            </a:r>
            <a:r>
              <a:rPr sz="1950" b="1" spc="55" dirty="0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sz="1950" b="1" dirty="0">
                <a:solidFill>
                  <a:srgbClr val="FFFFFF"/>
                </a:solidFill>
                <a:latin typeface="Poppins SemiBold"/>
                <a:cs typeface="Poppins SemiBold"/>
              </a:rPr>
              <a:t>de</a:t>
            </a:r>
            <a:r>
              <a:rPr sz="1950" b="1" spc="55" dirty="0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sz="1950" b="1" dirty="0">
                <a:solidFill>
                  <a:srgbClr val="FFFFFF"/>
                </a:solidFill>
                <a:latin typeface="Poppins SemiBold"/>
                <a:cs typeface="Poppins SemiBold"/>
              </a:rPr>
              <a:t>baixa</a:t>
            </a:r>
            <a:r>
              <a:rPr sz="1950" b="1" spc="55" dirty="0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Poppins SemiBold"/>
                <a:cs typeface="Poppins SemiBold"/>
              </a:rPr>
              <a:t>escala</a:t>
            </a:r>
            <a:endParaRPr sz="1950">
              <a:latin typeface="Poppins SemiBold"/>
              <a:cs typeface="Poppins SemiBold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26264" y="166286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7012" y="166286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07761" y="166286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8511" y="166286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89259" y="166286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30008" y="166286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6264" y="180361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67012" y="180361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7761" y="180361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48511" y="180361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89259" y="1803617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26264" y="194436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67012" y="194436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07761" y="194436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48511" y="1944366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26264" y="208511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67012" y="208511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07761" y="208511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26264" y="222586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67012" y="222586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26264" y="236661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9" name="Gráfico 48">
            <a:extLst>
              <a:ext uri="{FF2B5EF4-FFF2-40B4-BE49-F238E27FC236}">
                <a16:creationId xmlns:a16="http://schemas.microsoft.com/office/drawing/2014/main" id="{5F054CC5-898B-B290-FB56-81A1C1B4B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01568" y="394569"/>
            <a:ext cx="899282" cy="252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650" y="2359555"/>
            <a:ext cx="12705080" cy="2053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Setor com margem 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apertada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não suporta mais 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perdas</a:t>
            </a:r>
            <a:endParaRPr sz="6650" dirty="0">
              <a:latin typeface="Poppins"/>
              <a:cs typeface="Poppi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650" y="1587854"/>
            <a:ext cx="662622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0" dirty="0">
                <a:solidFill>
                  <a:srgbClr val="3E3E3E"/>
                </a:solidFill>
                <a:latin typeface="Poppins Light"/>
                <a:cs typeface="Poppins Light"/>
              </a:rPr>
              <a:t>Margem liquida </a:t>
            </a:r>
            <a:r>
              <a:rPr sz="3650" b="0" spc="-10" dirty="0">
                <a:solidFill>
                  <a:srgbClr val="3E3E3E"/>
                </a:solidFill>
                <a:latin typeface="Poppins Light"/>
                <a:cs typeface="Poppins Light"/>
              </a:rPr>
              <a:t>comprimida</a:t>
            </a:r>
            <a:endParaRPr sz="3650" dirty="0">
              <a:latin typeface="Poppins Light"/>
              <a:cs typeface="Poppins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3724" y="5405418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4">
                <a:moveTo>
                  <a:pt x="146833" y="0"/>
                </a:moveTo>
                <a:lnTo>
                  <a:pt x="100421" y="7485"/>
                </a:lnTo>
                <a:lnTo>
                  <a:pt x="60114" y="28328"/>
                </a:lnTo>
                <a:lnTo>
                  <a:pt x="28329" y="60111"/>
                </a:lnTo>
                <a:lnTo>
                  <a:pt x="7485" y="100415"/>
                </a:lnTo>
                <a:lnTo>
                  <a:pt x="0" y="146822"/>
                </a:lnTo>
                <a:lnTo>
                  <a:pt x="7485" y="193229"/>
                </a:lnTo>
                <a:lnTo>
                  <a:pt x="28329" y="233533"/>
                </a:lnTo>
                <a:lnTo>
                  <a:pt x="60114" y="265316"/>
                </a:lnTo>
                <a:lnTo>
                  <a:pt x="100421" y="286160"/>
                </a:lnTo>
                <a:lnTo>
                  <a:pt x="146833" y="293645"/>
                </a:lnTo>
                <a:lnTo>
                  <a:pt x="193240" y="286160"/>
                </a:lnTo>
                <a:lnTo>
                  <a:pt x="233544" y="265316"/>
                </a:lnTo>
                <a:lnTo>
                  <a:pt x="265327" y="233533"/>
                </a:lnTo>
                <a:lnTo>
                  <a:pt x="286170" y="193229"/>
                </a:lnTo>
                <a:lnTo>
                  <a:pt x="293655" y="146822"/>
                </a:lnTo>
                <a:lnTo>
                  <a:pt x="286170" y="100415"/>
                </a:lnTo>
                <a:lnTo>
                  <a:pt x="265327" y="60111"/>
                </a:lnTo>
                <a:lnTo>
                  <a:pt x="233544" y="28328"/>
                </a:lnTo>
                <a:lnTo>
                  <a:pt x="193240" y="7485"/>
                </a:lnTo>
                <a:lnTo>
                  <a:pt x="146833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9051" y="5367932"/>
            <a:ext cx="8915400" cy="4153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400" dirty="0">
                <a:latin typeface="Poppins" panose="00000500000000000000" pitchFamily="2" charset="0"/>
                <a:cs typeface="Poppins" panose="00000500000000000000" pitchFamily="2" charset="0"/>
              </a:rPr>
              <a:t>Margem líquida média: </a:t>
            </a:r>
            <a:r>
              <a:rPr lang="pt-BR" sz="2400" b="1" dirty="0">
                <a:latin typeface="Poppins" panose="00000500000000000000" pitchFamily="2" charset="0"/>
                <a:cs typeface="Poppins" panose="00000500000000000000" pitchFamily="2" charset="0"/>
              </a:rPr>
              <a:t>3% a 6%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pt-BR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400" dirty="0">
                <a:latin typeface="Poppins" panose="00000500000000000000" pitchFamily="2" charset="0"/>
                <a:cs typeface="Poppins" panose="00000500000000000000" pitchFamily="2" charset="0"/>
              </a:rPr>
              <a:t>Perda de faturamento derruba a margem para patamares </a:t>
            </a:r>
            <a:r>
              <a:rPr lang="pt-BR" sz="2400" b="1" dirty="0">
                <a:latin typeface="Poppins" panose="00000500000000000000" pitchFamily="2" charset="0"/>
                <a:cs typeface="Poppins" panose="00000500000000000000" pitchFamily="2" charset="0"/>
              </a:rPr>
              <a:t>próximos de 2%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pt-BR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400" dirty="0">
                <a:latin typeface="Poppins" panose="00000500000000000000" pitchFamily="2" charset="0"/>
                <a:cs typeface="Poppins" panose="00000500000000000000" pitchFamily="2" charset="0"/>
              </a:rPr>
              <a:t>O setor já enfrenta </a:t>
            </a:r>
            <a:r>
              <a:rPr lang="pt-BR" sz="2400" b="1" dirty="0">
                <a:latin typeface="Poppins" panose="00000500000000000000" pitchFamily="2" charset="0"/>
                <a:cs typeface="Poppins" panose="00000500000000000000" pitchFamily="2" charset="0"/>
              </a:rPr>
              <a:t>forte pressão regulatória, tributária e econômica</a:t>
            </a:r>
            <a:r>
              <a:rPr lang="pt-BR" sz="2400" dirty="0">
                <a:latin typeface="Poppins" panose="00000500000000000000" pitchFamily="2" charset="0"/>
                <a:cs typeface="Poppins" panose="00000500000000000000" pitchFamily="2" charset="0"/>
              </a:rPr>
              <a:t> — com juros elevados e custos operacionais crescentes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pt-BR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2400" dirty="0">
                <a:latin typeface="Poppins" panose="00000500000000000000" pitchFamily="2" charset="0"/>
                <a:cs typeface="Poppins" panose="00000500000000000000" pitchFamily="2" charset="0"/>
              </a:rPr>
              <a:t>Risco real de inviabilizar milhares de farmácia, empregos e acesso à saúde</a:t>
            </a:r>
          </a:p>
        </p:txBody>
      </p:sp>
      <p:sp>
        <p:nvSpPr>
          <p:cNvPr id="6" name="object 6"/>
          <p:cNvSpPr/>
          <p:nvPr/>
        </p:nvSpPr>
        <p:spPr>
          <a:xfrm>
            <a:off x="804546" y="6332193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4">
                <a:moveTo>
                  <a:pt x="146833" y="0"/>
                </a:moveTo>
                <a:lnTo>
                  <a:pt x="100421" y="7485"/>
                </a:lnTo>
                <a:lnTo>
                  <a:pt x="60114" y="28328"/>
                </a:lnTo>
                <a:lnTo>
                  <a:pt x="28329" y="60111"/>
                </a:lnTo>
                <a:lnTo>
                  <a:pt x="7485" y="100415"/>
                </a:lnTo>
                <a:lnTo>
                  <a:pt x="0" y="146822"/>
                </a:lnTo>
                <a:lnTo>
                  <a:pt x="7485" y="193229"/>
                </a:lnTo>
                <a:lnTo>
                  <a:pt x="28329" y="233533"/>
                </a:lnTo>
                <a:lnTo>
                  <a:pt x="60114" y="265316"/>
                </a:lnTo>
                <a:lnTo>
                  <a:pt x="100421" y="286160"/>
                </a:lnTo>
                <a:lnTo>
                  <a:pt x="146833" y="293645"/>
                </a:lnTo>
                <a:lnTo>
                  <a:pt x="193240" y="286160"/>
                </a:lnTo>
                <a:lnTo>
                  <a:pt x="233544" y="265316"/>
                </a:lnTo>
                <a:lnTo>
                  <a:pt x="265327" y="233533"/>
                </a:lnTo>
                <a:lnTo>
                  <a:pt x="286170" y="193229"/>
                </a:lnTo>
                <a:lnTo>
                  <a:pt x="293655" y="146822"/>
                </a:lnTo>
                <a:lnTo>
                  <a:pt x="286170" y="100415"/>
                </a:lnTo>
                <a:lnTo>
                  <a:pt x="265327" y="60111"/>
                </a:lnTo>
                <a:lnTo>
                  <a:pt x="233544" y="28328"/>
                </a:lnTo>
                <a:lnTo>
                  <a:pt x="193240" y="7485"/>
                </a:lnTo>
                <a:lnTo>
                  <a:pt x="146833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879948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79948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879948" y="103787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79948" y="117862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879948" y="131937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879948" y="146011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739189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739189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739189" y="103787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739189" y="117862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739189" y="131937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598450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598450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598450" y="103787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598450" y="117862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57701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457701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457701" y="103787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3" y="58878"/>
                </a:lnTo>
                <a:lnTo>
                  <a:pt x="52302" y="52312"/>
                </a:lnTo>
                <a:lnTo>
                  <a:pt x="58867" y="42573"/>
                </a:lnTo>
                <a:lnTo>
                  <a:pt x="61275" y="30648"/>
                </a:lnTo>
                <a:lnTo>
                  <a:pt x="58867" y="18716"/>
                </a:lnTo>
                <a:lnTo>
                  <a:pt x="52302" y="8974"/>
                </a:lnTo>
                <a:lnTo>
                  <a:pt x="42563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316942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316942" y="89712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48" y="0"/>
                </a:moveTo>
                <a:lnTo>
                  <a:pt x="18720" y="2407"/>
                </a:lnTo>
                <a:lnTo>
                  <a:pt x="8978" y="8974"/>
                </a:lnTo>
                <a:lnTo>
                  <a:pt x="2409" y="18716"/>
                </a:lnTo>
                <a:lnTo>
                  <a:pt x="0" y="30648"/>
                </a:lnTo>
                <a:lnTo>
                  <a:pt x="2409" y="42573"/>
                </a:lnTo>
                <a:lnTo>
                  <a:pt x="8978" y="52312"/>
                </a:lnTo>
                <a:lnTo>
                  <a:pt x="18720" y="58878"/>
                </a:lnTo>
                <a:lnTo>
                  <a:pt x="30648" y="61286"/>
                </a:lnTo>
                <a:lnTo>
                  <a:pt x="42573" y="58878"/>
                </a:lnTo>
                <a:lnTo>
                  <a:pt x="52312" y="52312"/>
                </a:lnTo>
                <a:lnTo>
                  <a:pt x="58878" y="42573"/>
                </a:lnTo>
                <a:lnTo>
                  <a:pt x="61286" y="30648"/>
                </a:lnTo>
                <a:lnTo>
                  <a:pt x="58878" y="18716"/>
                </a:lnTo>
                <a:lnTo>
                  <a:pt x="52312" y="8974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176203" y="756373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4">
                <a:moveTo>
                  <a:pt x="30637" y="0"/>
                </a:moveTo>
                <a:lnTo>
                  <a:pt x="18712" y="2407"/>
                </a:lnTo>
                <a:lnTo>
                  <a:pt x="8973" y="8974"/>
                </a:lnTo>
                <a:lnTo>
                  <a:pt x="2407" y="18716"/>
                </a:lnTo>
                <a:lnTo>
                  <a:pt x="0" y="30648"/>
                </a:lnTo>
                <a:lnTo>
                  <a:pt x="2407" y="42573"/>
                </a:lnTo>
                <a:lnTo>
                  <a:pt x="8973" y="52312"/>
                </a:lnTo>
                <a:lnTo>
                  <a:pt x="18712" y="58878"/>
                </a:lnTo>
                <a:lnTo>
                  <a:pt x="30637" y="61286"/>
                </a:lnTo>
                <a:lnTo>
                  <a:pt x="42565" y="58878"/>
                </a:lnTo>
                <a:lnTo>
                  <a:pt x="52307" y="52312"/>
                </a:lnTo>
                <a:lnTo>
                  <a:pt x="58876" y="42573"/>
                </a:lnTo>
                <a:lnTo>
                  <a:pt x="61286" y="30648"/>
                </a:lnTo>
                <a:lnTo>
                  <a:pt x="58876" y="18716"/>
                </a:lnTo>
                <a:lnTo>
                  <a:pt x="52307" y="8974"/>
                </a:lnTo>
                <a:lnTo>
                  <a:pt x="42565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Gráfico 32">
            <a:extLst>
              <a:ext uri="{FF2B5EF4-FFF2-40B4-BE49-F238E27FC236}">
                <a16:creationId xmlns:a16="http://schemas.microsoft.com/office/drawing/2014/main" id="{F58B17CA-AD61-9F95-EFAE-43A413AD6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354" y="10531475"/>
            <a:ext cx="1058333" cy="297076"/>
          </a:xfrm>
          <a:prstGeom prst="rect">
            <a:avLst/>
          </a:prstGeom>
        </p:spPr>
      </p:pic>
      <p:pic>
        <p:nvPicPr>
          <p:cNvPr id="29" name="Imagem 28" descr="Gráfico, Gráfico de linhas&#10;&#10;O conteúdo gerado por IA pode estar incorreto.">
            <a:extLst>
              <a:ext uri="{FF2B5EF4-FFF2-40B4-BE49-F238E27FC236}">
                <a16:creationId xmlns:a16="http://schemas.microsoft.com/office/drawing/2014/main" id="{8431D2C8-E718-4A36-7637-4EE7545DE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450" y="4597926"/>
            <a:ext cx="9232200" cy="6230625"/>
          </a:xfrm>
          <a:prstGeom prst="rect">
            <a:avLst/>
          </a:prstGeom>
        </p:spPr>
      </p:pic>
      <p:sp>
        <p:nvSpPr>
          <p:cNvPr id="30" name="object 6">
            <a:extLst>
              <a:ext uri="{FF2B5EF4-FFF2-40B4-BE49-F238E27FC236}">
                <a16:creationId xmlns:a16="http://schemas.microsoft.com/office/drawing/2014/main" id="{D043ABC8-69CA-9691-24C3-498FFABD9412}"/>
              </a:ext>
            </a:extLst>
          </p:cNvPr>
          <p:cNvSpPr/>
          <p:nvPr/>
        </p:nvSpPr>
        <p:spPr>
          <a:xfrm>
            <a:off x="792461" y="7370906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4">
                <a:moveTo>
                  <a:pt x="146833" y="0"/>
                </a:moveTo>
                <a:lnTo>
                  <a:pt x="100421" y="7485"/>
                </a:lnTo>
                <a:lnTo>
                  <a:pt x="60114" y="28328"/>
                </a:lnTo>
                <a:lnTo>
                  <a:pt x="28329" y="60111"/>
                </a:lnTo>
                <a:lnTo>
                  <a:pt x="7485" y="100415"/>
                </a:lnTo>
                <a:lnTo>
                  <a:pt x="0" y="146822"/>
                </a:lnTo>
                <a:lnTo>
                  <a:pt x="7485" y="193229"/>
                </a:lnTo>
                <a:lnTo>
                  <a:pt x="28329" y="233533"/>
                </a:lnTo>
                <a:lnTo>
                  <a:pt x="60114" y="265316"/>
                </a:lnTo>
                <a:lnTo>
                  <a:pt x="100421" y="286160"/>
                </a:lnTo>
                <a:lnTo>
                  <a:pt x="146833" y="293645"/>
                </a:lnTo>
                <a:lnTo>
                  <a:pt x="193240" y="286160"/>
                </a:lnTo>
                <a:lnTo>
                  <a:pt x="233544" y="265316"/>
                </a:lnTo>
                <a:lnTo>
                  <a:pt x="265327" y="233533"/>
                </a:lnTo>
                <a:lnTo>
                  <a:pt x="286170" y="193229"/>
                </a:lnTo>
                <a:lnTo>
                  <a:pt x="293655" y="146822"/>
                </a:lnTo>
                <a:lnTo>
                  <a:pt x="286170" y="100415"/>
                </a:lnTo>
                <a:lnTo>
                  <a:pt x="265327" y="60111"/>
                </a:lnTo>
                <a:lnTo>
                  <a:pt x="233544" y="28328"/>
                </a:lnTo>
                <a:lnTo>
                  <a:pt x="193240" y="7485"/>
                </a:lnTo>
                <a:lnTo>
                  <a:pt x="146833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8D106653-5AD9-BD0F-EB0D-759C121B9403}"/>
              </a:ext>
            </a:extLst>
          </p:cNvPr>
          <p:cNvSpPr/>
          <p:nvPr/>
        </p:nvSpPr>
        <p:spPr>
          <a:xfrm>
            <a:off x="783388" y="8894794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4">
                <a:moveTo>
                  <a:pt x="146833" y="0"/>
                </a:moveTo>
                <a:lnTo>
                  <a:pt x="100421" y="7485"/>
                </a:lnTo>
                <a:lnTo>
                  <a:pt x="60114" y="28328"/>
                </a:lnTo>
                <a:lnTo>
                  <a:pt x="28329" y="60111"/>
                </a:lnTo>
                <a:lnTo>
                  <a:pt x="7485" y="100415"/>
                </a:lnTo>
                <a:lnTo>
                  <a:pt x="0" y="146822"/>
                </a:lnTo>
                <a:lnTo>
                  <a:pt x="7485" y="193229"/>
                </a:lnTo>
                <a:lnTo>
                  <a:pt x="28329" y="233533"/>
                </a:lnTo>
                <a:lnTo>
                  <a:pt x="60114" y="265316"/>
                </a:lnTo>
                <a:lnTo>
                  <a:pt x="100421" y="286160"/>
                </a:lnTo>
                <a:lnTo>
                  <a:pt x="146833" y="293645"/>
                </a:lnTo>
                <a:lnTo>
                  <a:pt x="193240" y="286160"/>
                </a:lnTo>
                <a:lnTo>
                  <a:pt x="233544" y="265316"/>
                </a:lnTo>
                <a:lnTo>
                  <a:pt x="265327" y="233533"/>
                </a:lnTo>
                <a:lnTo>
                  <a:pt x="286170" y="193229"/>
                </a:lnTo>
                <a:lnTo>
                  <a:pt x="293655" y="146822"/>
                </a:lnTo>
                <a:lnTo>
                  <a:pt x="286170" y="100415"/>
                </a:lnTo>
                <a:lnTo>
                  <a:pt x="265327" y="60111"/>
                </a:lnTo>
                <a:lnTo>
                  <a:pt x="233544" y="28328"/>
                </a:lnTo>
                <a:lnTo>
                  <a:pt x="193240" y="7485"/>
                </a:lnTo>
                <a:lnTo>
                  <a:pt x="146833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áfico 21">
            <a:extLst>
              <a:ext uri="{FF2B5EF4-FFF2-40B4-BE49-F238E27FC236}">
                <a16:creationId xmlns:a16="http://schemas.microsoft.com/office/drawing/2014/main" id="{5C464820-9220-9530-A226-24A8F254A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12165" y="7038385"/>
            <a:ext cx="17334567" cy="1715876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417099" y="1520522"/>
            <a:ext cx="8093075" cy="49212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890"/>
              </a:spcBef>
            </a:pPr>
            <a:r>
              <a:rPr sz="3650" b="0" dirty="0">
                <a:solidFill>
                  <a:srgbClr val="3E3E3E"/>
                </a:solidFill>
                <a:latin typeface="Poppins Light"/>
                <a:cs typeface="Poppins Light"/>
              </a:rPr>
              <a:t>Impactos</a:t>
            </a:r>
            <a:r>
              <a:rPr sz="3650" b="0" spc="-1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3650" b="0" dirty="0">
                <a:solidFill>
                  <a:srgbClr val="3E3E3E"/>
                </a:solidFill>
                <a:latin typeface="Poppins Light"/>
                <a:cs typeface="Poppins Light"/>
              </a:rPr>
              <a:t>econômicos</a:t>
            </a:r>
            <a:r>
              <a:rPr sz="3650" b="0" spc="-1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3650" b="0" dirty="0">
                <a:solidFill>
                  <a:srgbClr val="3E3E3E"/>
                </a:solidFill>
                <a:latin typeface="Poppins Light"/>
                <a:cs typeface="Poppins Light"/>
              </a:rPr>
              <a:t>e</a:t>
            </a:r>
            <a:r>
              <a:rPr sz="3650" b="0" spc="-5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3650" b="0" spc="-10" dirty="0">
                <a:solidFill>
                  <a:srgbClr val="3E3E3E"/>
                </a:solidFill>
                <a:latin typeface="Poppins Light"/>
                <a:cs typeface="Poppins Light"/>
              </a:rPr>
              <a:t>sociais</a:t>
            </a:r>
            <a:endParaRPr sz="3650" dirty="0">
              <a:latin typeface="Poppins Light"/>
              <a:cs typeface="Poppins Light"/>
            </a:endParaRP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Sem MIPs, </a:t>
            </a:r>
            <a:r>
              <a:rPr sz="6650" b="1" spc="-20" dirty="0">
                <a:solidFill>
                  <a:srgbClr val="008563"/>
                </a:solidFill>
                <a:latin typeface="Poppins"/>
                <a:cs typeface="Poppins"/>
              </a:rPr>
              <a:t>mais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farmácias 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fecham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e</a:t>
            </a:r>
            <a:r>
              <a:rPr sz="6650" b="1" spc="-15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mais</a:t>
            </a:r>
            <a:r>
              <a:rPr sz="6650" b="1" spc="-15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gente</a:t>
            </a:r>
            <a:r>
              <a:rPr sz="6650" b="1" spc="-15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6650" b="1" spc="-25" dirty="0">
                <a:solidFill>
                  <a:srgbClr val="008563"/>
                </a:solidFill>
                <a:latin typeface="Poppins"/>
                <a:cs typeface="Poppins"/>
              </a:rPr>
              <a:t>vai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ao </a:t>
            </a:r>
            <a:r>
              <a:rPr sz="6650" b="1" spc="-25" dirty="0">
                <a:solidFill>
                  <a:srgbClr val="008563"/>
                </a:solidFill>
                <a:latin typeface="Poppins"/>
                <a:cs typeface="Poppins"/>
              </a:rPr>
              <a:t>SUS</a:t>
            </a:r>
            <a:endParaRPr sz="6650" dirty="0">
              <a:latin typeface="Poppins"/>
              <a:cs typeface="Poppin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83697" y="5556"/>
            <a:ext cx="4336156" cy="113030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97203" y="1116440"/>
            <a:ext cx="1357630" cy="99899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pt-BR" sz="6400" b="1" spc="80" dirty="0">
                <a:solidFill>
                  <a:srgbClr val="008563"/>
                </a:solidFill>
                <a:latin typeface="Poppins"/>
                <a:cs typeface="Poppins"/>
              </a:rPr>
              <a:t>13</a:t>
            </a:r>
            <a:r>
              <a:rPr sz="2450" spc="80" dirty="0">
                <a:solidFill>
                  <a:srgbClr val="008563"/>
                </a:solidFill>
                <a:latin typeface="Poppins"/>
                <a:cs typeface="Poppins"/>
              </a:rPr>
              <a:t>mil</a:t>
            </a:r>
            <a:endParaRPr sz="2450" dirty="0">
              <a:latin typeface="Poppins"/>
              <a:cs typeface="Poppi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7119" y="1228982"/>
            <a:ext cx="2279650" cy="766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lang="pt-BR" sz="2450" spc="-10" dirty="0">
                <a:latin typeface="Poppins"/>
                <a:cs typeface="Poppins"/>
              </a:rPr>
              <a:t>F</a:t>
            </a:r>
            <a:r>
              <a:rPr sz="2450" spc="-10" dirty="0">
                <a:latin typeface="Poppins"/>
                <a:cs typeface="Poppins"/>
              </a:rPr>
              <a:t>arm</a:t>
            </a:r>
            <a:r>
              <a:rPr lang="pt-BR" sz="2450" spc="-10" dirty="0">
                <a:latin typeface="Poppins"/>
                <a:cs typeface="Poppins"/>
              </a:rPr>
              <a:t>á</a:t>
            </a:r>
            <a:r>
              <a:rPr sz="2450" spc="-10" dirty="0" err="1">
                <a:latin typeface="Poppins"/>
                <a:cs typeface="Poppins"/>
              </a:rPr>
              <a:t>cias</a:t>
            </a:r>
            <a:r>
              <a:rPr lang="pt-BR" sz="2450" spc="-10" dirty="0">
                <a:latin typeface="Poppins"/>
                <a:cs typeface="Poppins"/>
              </a:rPr>
              <a:t> fechadas</a:t>
            </a:r>
            <a:r>
              <a:rPr sz="2450" spc="-10" dirty="0">
                <a:latin typeface="Poppins"/>
                <a:cs typeface="Poppins"/>
              </a:rPr>
              <a:t> </a:t>
            </a:r>
            <a:r>
              <a:rPr sz="2450" spc="85" dirty="0">
                <a:latin typeface="Poppins"/>
                <a:cs typeface="Poppins"/>
              </a:rPr>
              <a:t> </a:t>
            </a:r>
            <a:endParaRPr sz="2450" dirty="0">
              <a:latin typeface="Poppins"/>
              <a:cs typeface="Poppi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5419" y="3627264"/>
            <a:ext cx="3147695" cy="7816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dirty="0">
                <a:latin typeface="Poppins"/>
                <a:cs typeface="Poppins"/>
              </a:rPr>
              <a:t>empregos</a:t>
            </a:r>
            <a:r>
              <a:rPr sz="2450" spc="130" dirty="0">
                <a:latin typeface="Poppins"/>
                <a:cs typeface="Poppins"/>
              </a:rPr>
              <a:t> </a:t>
            </a:r>
            <a:r>
              <a:rPr sz="2450" spc="-10" dirty="0">
                <a:latin typeface="Poppins"/>
                <a:cs typeface="Poppins"/>
              </a:rPr>
              <a:t>diretos</a:t>
            </a:r>
            <a:endParaRPr sz="2450" dirty="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50" dirty="0">
                <a:latin typeface="Poppins"/>
                <a:cs typeface="Poppins"/>
              </a:rPr>
              <a:t>e</a:t>
            </a:r>
            <a:r>
              <a:rPr sz="2450" spc="60" dirty="0">
                <a:latin typeface="Poppins"/>
                <a:cs typeface="Poppins"/>
              </a:rPr>
              <a:t> </a:t>
            </a:r>
            <a:r>
              <a:rPr sz="2450" dirty="0">
                <a:latin typeface="Poppins"/>
                <a:cs typeface="Poppins"/>
              </a:rPr>
              <a:t>indiretos</a:t>
            </a:r>
            <a:r>
              <a:rPr sz="2450" spc="55" dirty="0">
                <a:latin typeface="Poppins"/>
                <a:cs typeface="Poppins"/>
              </a:rPr>
              <a:t> </a:t>
            </a:r>
            <a:r>
              <a:rPr sz="2450" spc="-10" dirty="0">
                <a:latin typeface="Poppins"/>
                <a:cs typeface="Poppins"/>
              </a:rPr>
              <a:t>perdidos</a:t>
            </a:r>
            <a:endParaRPr sz="2450" dirty="0">
              <a:latin typeface="Poppins"/>
              <a:cs typeface="Poppi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6883" y="3538196"/>
            <a:ext cx="1413510" cy="1002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400" b="1" dirty="0">
                <a:solidFill>
                  <a:srgbClr val="008563"/>
                </a:solidFill>
                <a:latin typeface="Poppins"/>
                <a:cs typeface="Poppins"/>
              </a:rPr>
              <a:t>91</a:t>
            </a:r>
            <a:r>
              <a:rPr sz="6400" b="1" spc="-560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2450" spc="-25" dirty="0">
                <a:solidFill>
                  <a:srgbClr val="008563"/>
                </a:solidFill>
                <a:latin typeface="Poppins"/>
                <a:cs typeface="Poppins"/>
              </a:rPr>
              <a:t>mil</a:t>
            </a:r>
            <a:endParaRPr sz="2450">
              <a:latin typeface="Poppins"/>
              <a:cs typeface="Poppi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90245" y="9498450"/>
            <a:ext cx="2734945" cy="781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sz="2450" dirty="0">
                <a:latin typeface="Poppins"/>
                <a:cs typeface="Poppins"/>
              </a:rPr>
              <a:t>de</a:t>
            </a:r>
            <a:r>
              <a:rPr sz="2450" spc="35" dirty="0">
                <a:latin typeface="Poppins"/>
                <a:cs typeface="Poppins"/>
              </a:rPr>
              <a:t> </a:t>
            </a:r>
            <a:r>
              <a:rPr sz="2450" spc="-10" dirty="0">
                <a:latin typeface="Poppins"/>
                <a:cs typeface="Poppins"/>
              </a:rPr>
              <a:t>atendimentos </a:t>
            </a:r>
            <a:r>
              <a:rPr sz="2450" dirty="0">
                <a:latin typeface="Poppins"/>
                <a:cs typeface="Poppins"/>
              </a:rPr>
              <a:t>extras</a:t>
            </a:r>
            <a:r>
              <a:rPr sz="2450" spc="60" dirty="0">
                <a:latin typeface="Poppins"/>
                <a:cs typeface="Poppins"/>
              </a:rPr>
              <a:t> </a:t>
            </a:r>
            <a:r>
              <a:rPr sz="2450" dirty="0">
                <a:latin typeface="Poppins"/>
                <a:cs typeface="Poppins"/>
              </a:rPr>
              <a:t>no</a:t>
            </a:r>
            <a:r>
              <a:rPr sz="2450" spc="55" dirty="0">
                <a:latin typeface="Poppins"/>
                <a:cs typeface="Poppins"/>
              </a:rPr>
              <a:t> </a:t>
            </a:r>
            <a:r>
              <a:rPr sz="2450" spc="-25" dirty="0">
                <a:latin typeface="Poppins"/>
                <a:cs typeface="Poppins"/>
              </a:rPr>
              <a:t>SUS</a:t>
            </a:r>
            <a:endParaRPr sz="2450">
              <a:latin typeface="Poppins"/>
              <a:cs typeface="Poppi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88144" y="9245613"/>
            <a:ext cx="1383665" cy="8439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350" b="1" spc="-20" dirty="0">
                <a:solidFill>
                  <a:srgbClr val="008563"/>
                </a:solidFill>
                <a:latin typeface="Poppins"/>
                <a:cs typeface="Poppins"/>
              </a:rPr>
              <a:t>10,4</a:t>
            </a:r>
            <a:endParaRPr sz="5350">
              <a:latin typeface="Poppins"/>
              <a:cs typeface="Poppi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2524" y="9978516"/>
            <a:ext cx="1268095" cy="4038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450" spc="-10" dirty="0">
                <a:solidFill>
                  <a:srgbClr val="008563"/>
                </a:solidFill>
                <a:latin typeface="Poppins"/>
                <a:cs typeface="Poppins"/>
              </a:rPr>
              <a:t>milhões</a:t>
            </a:r>
            <a:endParaRPr sz="2450">
              <a:latin typeface="Poppins"/>
              <a:cs typeface="Poppi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42078" y="6478950"/>
            <a:ext cx="3582035" cy="766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latin typeface="Poppins"/>
                <a:cs typeface="Poppins"/>
              </a:rPr>
              <a:t>de</a:t>
            </a:r>
            <a:r>
              <a:rPr sz="2450" spc="40" dirty="0">
                <a:latin typeface="Poppins"/>
                <a:cs typeface="Poppins"/>
              </a:rPr>
              <a:t> </a:t>
            </a:r>
            <a:r>
              <a:rPr sz="2450" dirty="0">
                <a:latin typeface="Poppins"/>
                <a:cs typeface="Poppins"/>
              </a:rPr>
              <a:t>reais</a:t>
            </a:r>
            <a:r>
              <a:rPr sz="2450" spc="50" dirty="0">
                <a:latin typeface="Poppins"/>
                <a:cs typeface="Poppins"/>
              </a:rPr>
              <a:t> </a:t>
            </a:r>
            <a:r>
              <a:rPr sz="2450" dirty="0">
                <a:latin typeface="Poppins"/>
                <a:cs typeface="Poppins"/>
              </a:rPr>
              <a:t>ao</a:t>
            </a:r>
            <a:r>
              <a:rPr sz="2450" spc="50" dirty="0">
                <a:latin typeface="Poppins"/>
                <a:cs typeface="Poppins"/>
              </a:rPr>
              <a:t> </a:t>
            </a:r>
            <a:r>
              <a:rPr sz="2450" spc="-25" dirty="0">
                <a:latin typeface="Poppins"/>
                <a:cs typeface="Poppins"/>
              </a:rPr>
              <a:t>ano </a:t>
            </a:r>
            <a:r>
              <a:rPr sz="2450" dirty="0">
                <a:latin typeface="Poppins"/>
                <a:cs typeface="Poppins"/>
              </a:rPr>
              <a:t>de</a:t>
            </a:r>
            <a:r>
              <a:rPr sz="2450" spc="50" dirty="0">
                <a:latin typeface="Poppins"/>
                <a:cs typeface="Poppins"/>
              </a:rPr>
              <a:t> </a:t>
            </a:r>
            <a:r>
              <a:rPr sz="2450" spc="-10" dirty="0">
                <a:latin typeface="Poppins"/>
                <a:cs typeface="Poppins"/>
              </a:rPr>
              <a:t>impacto</a:t>
            </a:r>
            <a:endParaRPr sz="2450" dirty="0">
              <a:latin typeface="Poppins"/>
              <a:cs typeface="Poppi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96871" y="6000629"/>
            <a:ext cx="1922780" cy="1394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950" b="1" spc="-25" dirty="0">
                <a:solidFill>
                  <a:srgbClr val="008563"/>
                </a:solidFill>
                <a:latin typeface="Poppins"/>
                <a:cs typeface="Poppins"/>
              </a:rPr>
              <a:t>561</a:t>
            </a:r>
            <a:endParaRPr sz="8950" dirty="0">
              <a:latin typeface="Poppins"/>
              <a:cs typeface="Poppi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93993" y="7156705"/>
            <a:ext cx="1822450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50" spc="-10" dirty="0">
                <a:solidFill>
                  <a:srgbClr val="008563"/>
                </a:solidFill>
                <a:latin typeface="Poppins"/>
                <a:cs typeface="Poppins"/>
              </a:rPr>
              <a:t>milhões</a:t>
            </a:r>
            <a:endParaRPr sz="3550" dirty="0">
              <a:latin typeface="Poppins"/>
              <a:cs typeface="Poppi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94519" y="9152291"/>
            <a:ext cx="5388610" cy="1390015"/>
          </a:xfrm>
          <a:custGeom>
            <a:avLst/>
            <a:gdLst/>
            <a:ahLst/>
            <a:cxnLst/>
            <a:rect l="l" t="t" r="r" b="b"/>
            <a:pathLst>
              <a:path w="5388609" h="1390015">
                <a:moveTo>
                  <a:pt x="5147298" y="0"/>
                </a:moveTo>
                <a:lnTo>
                  <a:pt x="241060" y="0"/>
                </a:lnTo>
                <a:lnTo>
                  <a:pt x="192477" y="4897"/>
                </a:lnTo>
                <a:lnTo>
                  <a:pt x="147227" y="18944"/>
                </a:lnTo>
                <a:lnTo>
                  <a:pt x="106279" y="41171"/>
                </a:lnTo>
                <a:lnTo>
                  <a:pt x="70603" y="70607"/>
                </a:lnTo>
                <a:lnTo>
                  <a:pt x="41168" y="106284"/>
                </a:lnTo>
                <a:lnTo>
                  <a:pt x="18943" y="147232"/>
                </a:lnTo>
                <a:lnTo>
                  <a:pt x="4897" y="192480"/>
                </a:lnTo>
                <a:lnTo>
                  <a:pt x="0" y="241060"/>
                </a:lnTo>
                <a:lnTo>
                  <a:pt x="0" y="1148572"/>
                </a:lnTo>
                <a:lnTo>
                  <a:pt x="4897" y="1197155"/>
                </a:lnTo>
                <a:lnTo>
                  <a:pt x="18943" y="1242405"/>
                </a:lnTo>
                <a:lnTo>
                  <a:pt x="41168" y="1283353"/>
                </a:lnTo>
                <a:lnTo>
                  <a:pt x="70603" y="1319029"/>
                </a:lnTo>
                <a:lnTo>
                  <a:pt x="106279" y="1348464"/>
                </a:lnTo>
                <a:lnTo>
                  <a:pt x="147227" y="1370689"/>
                </a:lnTo>
                <a:lnTo>
                  <a:pt x="192477" y="1384735"/>
                </a:lnTo>
                <a:lnTo>
                  <a:pt x="241060" y="1389633"/>
                </a:lnTo>
                <a:lnTo>
                  <a:pt x="5147298" y="1389633"/>
                </a:lnTo>
                <a:lnTo>
                  <a:pt x="5195881" y="1384735"/>
                </a:lnTo>
                <a:lnTo>
                  <a:pt x="5241131" y="1370689"/>
                </a:lnTo>
                <a:lnTo>
                  <a:pt x="5282079" y="1348464"/>
                </a:lnTo>
                <a:lnTo>
                  <a:pt x="5317755" y="1319029"/>
                </a:lnTo>
                <a:lnTo>
                  <a:pt x="5347190" y="1283353"/>
                </a:lnTo>
                <a:lnTo>
                  <a:pt x="5369416" y="1242405"/>
                </a:lnTo>
                <a:lnTo>
                  <a:pt x="5383462" y="1197155"/>
                </a:lnTo>
                <a:lnTo>
                  <a:pt x="5388359" y="1148572"/>
                </a:lnTo>
                <a:lnTo>
                  <a:pt x="5388359" y="241060"/>
                </a:lnTo>
                <a:lnTo>
                  <a:pt x="5383462" y="192480"/>
                </a:lnTo>
                <a:lnTo>
                  <a:pt x="5369416" y="147232"/>
                </a:lnTo>
                <a:lnTo>
                  <a:pt x="5347190" y="106284"/>
                </a:lnTo>
                <a:lnTo>
                  <a:pt x="5317755" y="70607"/>
                </a:lnTo>
                <a:lnTo>
                  <a:pt x="5282079" y="41171"/>
                </a:lnTo>
                <a:lnTo>
                  <a:pt x="5241131" y="18944"/>
                </a:lnTo>
                <a:lnTo>
                  <a:pt x="5195881" y="4897"/>
                </a:lnTo>
                <a:lnTo>
                  <a:pt x="5147298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436455" y="9419318"/>
            <a:ext cx="4545965" cy="841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0"/>
              </a:spcBef>
            </a:pPr>
            <a:r>
              <a:rPr sz="2650" b="1" dirty="0">
                <a:solidFill>
                  <a:srgbClr val="FFFFFF"/>
                </a:solidFill>
                <a:latin typeface="Poppins"/>
                <a:cs typeface="Poppins"/>
              </a:rPr>
              <a:t>Farmácias</a:t>
            </a:r>
            <a:r>
              <a:rPr sz="2650" b="1" spc="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2650" b="1" dirty="0">
                <a:solidFill>
                  <a:srgbClr val="FFFFFF"/>
                </a:solidFill>
                <a:latin typeface="Poppins"/>
                <a:cs typeface="Poppins"/>
              </a:rPr>
              <a:t>evitam</a:t>
            </a:r>
            <a:r>
              <a:rPr sz="2650" b="1" spc="7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2650" b="1" dirty="0">
                <a:solidFill>
                  <a:srgbClr val="FFFFFF"/>
                </a:solidFill>
                <a:latin typeface="Poppins SemiBold"/>
                <a:cs typeface="Poppins SemiBold"/>
              </a:rPr>
              <a:t>de</a:t>
            </a:r>
            <a:r>
              <a:rPr sz="2650" b="1" spc="5" dirty="0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sz="2650" b="1" spc="-25" dirty="0">
                <a:solidFill>
                  <a:srgbClr val="FFFFFF"/>
                </a:solidFill>
                <a:latin typeface="Poppins SemiBold"/>
                <a:cs typeface="Poppins SemiBold"/>
              </a:rPr>
              <a:t>500 </a:t>
            </a:r>
            <a:r>
              <a:rPr sz="2650" b="1" dirty="0">
                <a:solidFill>
                  <a:srgbClr val="FFFFFF"/>
                </a:solidFill>
                <a:latin typeface="Poppins SemiBold"/>
                <a:cs typeface="Poppins SemiBold"/>
              </a:rPr>
              <a:t>a</a:t>
            </a:r>
            <a:r>
              <a:rPr sz="2650" b="1" spc="5" dirty="0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sz="2650" b="1" dirty="0">
                <a:solidFill>
                  <a:srgbClr val="FFFFFF"/>
                </a:solidFill>
                <a:latin typeface="Poppins SemiBold"/>
                <a:cs typeface="Poppins SemiBold"/>
              </a:rPr>
              <a:t>1200</a:t>
            </a:r>
            <a:r>
              <a:rPr sz="2650" b="1" spc="5" dirty="0">
                <a:solidFill>
                  <a:srgbClr val="FFFFFF"/>
                </a:solidFill>
                <a:latin typeface="Poppins SemiBold"/>
                <a:cs typeface="Poppins SemiBold"/>
              </a:rPr>
              <a:t> </a:t>
            </a:r>
            <a:r>
              <a:rPr sz="2650" b="1" spc="-10" dirty="0">
                <a:solidFill>
                  <a:srgbClr val="FFFFFF"/>
                </a:solidFill>
                <a:latin typeface="Poppins SemiBold"/>
                <a:cs typeface="Poppins SemiBold"/>
              </a:rPr>
              <a:t>atendimentos/ano.</a:t>
            </a:r>
            <a:endParaRPr sz="2650" dirty="0">
              <a:latin typeface="Poppins SemiBold"/>
              <a:cs typeface="Poppins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17137" y="4147458"/>
            <a:ext cx="207749" cy="3013710"/>
          </a:xfrm>
          <a:prstGeom prst="rect">
            <a:avLst/>
          </a:prstGeom>
        </p:spPr>
        <p:txBody>
          <a:bodyPr vert="vert270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350" b="1" dirty="0">
                <a:solidFill>
                  <a:srgbClr val="3E3E3E"/>
                </a:solidFill>
                <a:latin typeface="Poppins SemiBold"/>
                <a:cs typeface="Poppins SemiBold"/>
              </a:rPr>
              <a:t>Fonte:</a:t>
            </a:r>
            <a:r>
              <a:rPr sz="1350" b="1" spc="30" dirty="0">
                <a:solidFill>
                  <a:srgbClr val="3E3E3E"/>
                </a:solidFill>
                <a:latin typeface="Poppins SemiBold"/>
                <a:cs typeface="Poppins SemiBold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ICTQ</a:t>
            </a:r>
            <a:r>
              <a:rPr sz="1350" b="0" spc="45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/</a:t>
            </a:r>
            <a:r>
              <a:rPr sz="1350" b="0" spc="45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spc="-10" dirty="0">
                <a:solidFill>
                  <a:srgbClr val="3E3E3E"/>
                </a:solidFill>
                <a:latin typeface="Poppins Light"/>
                <a:cs typeface="Poppins Light"/>
              </a:rPr>
              <a:t>Abcfarma</a:t>
            </a:r>
            <a:endParaRPr sz="1350" dirty="0">
              <a:latin typeface="Poppins Light"/>
              <a:cs typeface="Poppins Light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C7489885-13C1-2976-1DC6-5DACB5F2D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01568" y="394569"/>
            <a:ext cx="899282" cy="252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8580" y="5441819"/>
            <a:ext cx="4916805" cy="476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50" dirty="0">
                <a:latin typeface="Poppins"/>
                <a:cs typeface="Poppins"/>
              </a:rPr>
              <a:t>Resultados </a:t>
            </a:r>
            <a:r>
              <a:rPr sz="2950" spc="-10" dirty="0">
                <a:latin typeface="Poppins"/>
                <a:cs typeface="Poppins"/>
              </a:rPr>
              <a:t>comprovados:</a:t>
            </a:r>
            <a:endParaRPr sz="2950">
              <a:latin typeface="Poppins"/>
              <a:cs typeface="Poppi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890"/>
              </a:spcBef>
            </a:pPr>
            <a:r>
              <a:rPr dirty="0"/>
              <a:t>Farmácia</a:t>
            </a:r>
            <a:r>
              <a:rPr spc="-50" dirty="0"/>
              <a:t> </a:t>
            </a:r>
            <a:r>
              <a:rPr dirty="0"/>
              <a:t>popular</a:t>
            </a:r>
            <a:r>
              <a:rPr spc="-50" dirty="0"/>
              <a:t> </a:t>
            </a:r>
            <a:r>
              <a:rPr dirty="0"/>
              <a:t>depende</a:t>
            </a:r>
            <a:r>
              <a:rPr spc="-50" dirty="0"/>
              <a:t> </a:t>
            </a:r>
            <a:r>
              <a:rPr dirty="0"/>
              <a:t>da</a:t>
            </a:r>
            <a:r>
              <a:rPr spc="-50" dirty="0"/>
              <a:t> </a:t>
            </a:r>
            <a:r>
              <a:rPr dirty="0"/>
              <a:t>rede</a:t>
            </a:r>
            <a:r>
              <a:rPr spc="-50" dirty="0"/>
              <a:t> </a:t>
            </a:r>
            <a:r>
              <a:rPr spc="-10" dirty="0"/>
              <a:t>física</a:t>
            </a:r>
          </a:p>
          <a:p>
            <a:pPr marL="12700" marR="5080">
              <a:lnSpc>
                <a:spcPct val="100000"/>
              </a:lnSpc>
              <a:spcBef>
                <a:spcPts val="1440"/>
              </a:spcBef>
            </a:pP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Fragilizar</a:t>
            </a:r>
            <a:r>
              <a:rPr sz="6650" b="1" spc="-15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as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farmácias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é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 enfraquecer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politicas públicas de 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saúde</a:t>
            </a:r>
            <a:endParaRPr sz="6650">
              <a:latin typeface="Poppins"/>
              <a:cs typeface="Poppi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65351" y="6985130"/>
            <a:ext cx="4592320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Poppins"/>
                <a:cs typeface="Poppins"/>
              </a:rPr>
              <a:t>23%</a:t>
            </a:r>
            <a:r>
              <a:rPr sz="3400" b="1" spc="-35" dirty="0">
                <a:latin typeface="Poppins"/>
                <a:cs typeface="Poppins"/>
              </a:rPr>
              <a:t> </a:t>
            </a:r>
            <a:r>
              <a:rPr sz="3400" b="1" dirty="0">
                <a:latin typeface="Poppins"/>
                <a:cs typeface="Poppins"/>
              </a:rPr>
              <a:t>nas</a:t>
            </a:r>
            <a:r>
              <a:rPr sz="3400" b="1" spc="-35" dirty="0">
                <a:latin typeface="Poppins"/>
                <a:cs typeface="Poppins"/>
              </a:rPr>
              <a:t> </a:t>
            </a:r>
            <a:r>
              <a:rPr sz="3400" b="1" spc="-10" dirty="0">
                <a:latin typeface="Poppins"/>
                <a:cs typeface="Poppins"/>
              </a:rPr>
              <a:t>internações</a:t>
            </a:r>
            <a:endParaRPr sz="3400" dirty="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400" dirty="0">
                <a:latin typeface="Poppins"/>
                <a:cs typeface="Poppins"/>
              </a:rPr>
              <a:t>por </a:t>
            </a:r>
            <a:r>
              <a:rPr sz="3400" spc="-10" dirty="0">
                <a:latin typeface="Poppins"/>
                <a:cs typeface="Poppins"/>
              </a:rPr>
              <a:t>hipertensão</a:t>
            </a:r>
            <a:endParaRPr sz="3400" dirty="0">
              <a:latin typeface="Poppins"/>
              <a:cs typeface="Poppi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5351" y="8723269"/>
            <a:ext cx="4449445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Poppins SemiBold"/>
                <a:cs typeface="Poppins SemiBold"/>
              </a:rPr>
              <a:t>13% nas </a:t>
            </a:r>
            <a:r>
              <a:rPr sz="3400" b="1" spc="-10" dirty="0">
                <a:latin typeface="Poppins SemiBold"/>
                <a:cs typeface="Poppins SemiBold"/>
              </a:rPr>
              <a:t>internações</a:t>
            </a:r>
            <a:endParaRPr sz="3400">
              <a:latin typeface="Poppins SemiBold"/>
              <a:cs typeface="Poppins Semi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400" dirty="0">
                <a:latin typeface="Poppins"/>
                <a:cs typeface="Poppins"/>
              </a:rPr>
              <a:t>por </a:t>
            </a:r>
            <a:r>
              <a:rPr sz="3400" spc="-10" dirty="0">
                <a:latin typeface="Poppins"/>
                <a:cs typeface="Poppins"/>
              </a:rPr>
              <a:t>diabetes</a:t>
            </a:r>
            <a:endParaRPr sz="3400">
              <a:latin typeface="Poppins"/>
              <a:cs typeface="Poppi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30480" y="6958775"/>
            <a:ext cx="5564505" cy="1062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dirty="0">
                <a:latin typeface="Poppins"/>
                <a:cs typeface="Poppins"/>
              </a:rPr>
              <a:t>1,3%</a:t>
            </a:r>
            <a:r>
              <a:rPr sz="3400" b="1" spc="-40" dirty="0">
                <a:latin typeface="Poppins"/>
                <a:cs typeface="Poppins"/>
              </a:rPr>
              <a:t> </a:t>
            </a:r>
            <a:r>
              <a:rPr sz="3400" b="1" dirty="0">
                <a:latin typeface="Poppins"/>
                <a:cs typeface="Poppins"/>
              </a:rPr>
              <a:t>morte/100</a:t>
            </a:r>
            <a:r>
              <a:rPr sz="3400" b="1" spc="-35" dirty="0">
                <a:latin typeface="Poppins"/>
                <a:cs typeface="Poppins"/>
              </a:rPr>
              <a:t> </a:t>
            </a:r>
            <a:r>
              <a:rPr sz="3400" b="1" spc="-25" dirty="0">
                <a:latin typeface="Poppins"/>
                <a:cs typeface="Poppins"/>
              </a:rPr>
              <a:t>mil</a:t>
            </a:r>
            <a:endParaRPr sz="34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400" dirty="0">
                <a:latin typeface="Poppins"/>
                <a:cs typeface="Poppins"/>
              </a:rPr>
              <a:t>por doenças </a:t>
            </a:r>
            <a:r>
              <a:rPr sz="3400" spc="-10" dirty="0">
                <a:latin typeface="Poppins"/>
                <a:cs typeface="Poppins"/>
              </a:rPr>
              <a:t>circulatórias</a:t>
            </a:r>
            <a:endParaRPr sz="3400">
              <a:latin typeface="Poppins"/>
              <a:cs typeface="Poppi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39037" y="8830824"/>
            <a:ext cx="5368290" cy="9632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050" b="1" dirty="0">
                <a:latin typeface="Poppins"/>
                <a:cs typeface="Poppins"/>
              </a:rPr>
              <a:t>Redução</a:t>
            </a:r>
            <a:r>
              <a:rPr sz="3050" b="1" spc="-5" dirty="0">
                <a:latin typeface="Poppins"/>
                <a:cs typeface="Poppins"/>
              </a:rPr>
              <a:t> </a:t>
            </a:r>
            <a:r>
              <a:rPr sz="3050" b="1" dirty="0">
                <a:latin typeface="Poppins"/>
                <a:cs typeface="Poppins"/>
              </a:rPr>
              <a:t>direta</a:t>
            </a:r>
            <a:r>
              <a:rPr sz="3050" b="1" spc="5" dirty="0">
                <a:latin typeface="Poppins"/>
                <a:cs typeface="Poppins"/>
              </a:rPr>
              <a:t> </a:t>
            </a:r>
            <a:r>
              <a:rPr sz="3050" b="1" dirty="0">
                <a:latin typeface="Poppins"/>
                <a:cs typeface="Poppins"/>
              </a:rPr>
              <a:t>dos</a:t>
            </a:r>
            <a:r>
              <a:rPr sz="3050" b="1" spc="5" dirty="0">
                <a:latin typeface="Poppins"/>
                <a:cs typeface="Poppins"/>
              </a:rPr>
              <a:t> </a:t>
            </a:r>
            <a:r>
              <a:rPr sz="3050" b="1" spc="-10" dirty="0">
                <a:latin typeface="Poppins"/>
                <a:cs typeface="Poppins"/>
              </a:rPr>
              <a:t>gastos</a:t>
            </a:r>
            <a:endParaRPr sz="305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3050" dirty="0">
                <a:latin typeface="Poppins"/>
                <a:cs typeface="Poppins"/>
              </a:rPr>
              <a:t>hospitalares</a:t>
            </a:r>
            <a:r>
              <a:rPr sz="3050" spc="5" dirty="0">
                <a:latin typeface="Poppins"/>
                <a:cs typeface="Poppins"/>
              </a:rPr>
              <a:t> </a:t>
            </a:r>
            <a:r>
              <a:rPr sz="3050" dirty="0">
                <a:latin typeface="Poppins"/>
                <a:cs typeface="Poppins"/>
              </a:rPr>
              <a:t>do</a:t>
            </a:r>
            <a:r>
              <a:rPr sz="3050" spc="5" dirty="0">
                <a:latin typeface="Poppins"/>
                <a:cs typeface="Poppins"/>
              </a:rPr>
              <a:t> </a:t>
            </a:r>
            <a:r>
              <a:rPr sz="3050" b="1" spc="-25" dirty="0">
                <a:latin typeface="Poppins"/>
                <a:cs typeface="Poppins"/>
              </a:rPr>
              <a:t>SUS</a:t>
            </a:r>
            <a:endParaRPr sz="3050">
              <a:latin typeface="Poppins"/>
              <a:cs typeface="Poppi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460346" y="7159872"/>
            <a:ext cx="640715" cy="685800"/>
          </a:xfrm>
          <a:custGeom>
            <a:avLst/>
            <a:gdLst/>
            <a:ahLst/>
            <a:cxnLst/>
            <a:rect l="l" t="t" r="r" b="b"/>
            <a:pathLst>
              <a:path w="640715" h="685800">
                <a:moveTo>
                  <a:pt x="179717" y="11798"/>
                </a:moveTo>
                <a:lnTo>
                  <a:pt x="179108" y="12141"/>
                </a:lnTo>
                <a:lnTo>
                  <a:pt x="179298" y="12141"/>
                </a:lnTo>
                <a:lnTo>
                  <a:pt x="179717" y="11798"/>
                </a:lnTo>
                <a:close/>
              </a:path>
              <a:path w="640715" h="685800">
                <a:moveTo>
                  <a:pt x="640537" y="282181"/>
                </a:moveTo>
                <a:lnTo>
                  <a:pt x="620547" y="240512"/>
                </a:lnTo>
                <a:lnTo>
                  <a:pt x="600710" y="235178"/>
                </a:lnTo>
                <a:lnTo>
                  <a:pt x="520966" y="235178"/>
                </a:lnTo>
                <a:lnTo>
                  <a:pt x="520966" y="314604"/>
                </a:lnTo>
                <a:lnTo>
                  <a:pt x="320509" y="579424"/>
                </a:lnTo>
                <a:lnTo>
                  <a:pt x="320357" y="579666"/>
                </a:lnTo>
                <a:lnTo>
                  <a:pt x="305117" y="559714"/>
                </a:lnTo>
                <a:lnTo>
                  <a:pt x="119583" y="314604"/>
                </a:lnTo>
                <a:lnTo>
                  <a:pt x="207937" y="314604"/>
                </a:lnTo>
                <a:lnTo>
                  <a:pt x="223240" y="311416"/>
                </a:lnTo>
                <a:lnTo>
                  <a:pt x="235927" y="302780"/>
                </a:lnTo>
                <a:lnTo>
                  <a:pt x="244576" y="290106"/>
                </a:lnTo>
                <a:lnTo>
                  <a:pt x="247777" y="274777"/>
                </a:lnTo>
                <a:lnTo>
                  <a:pt x="247777" y="79654"/>
                </a:lnTo>
                <a:lnTo>
                  <a:pt x="392849" y="79654"/>
                </a:lnTo>
                <a:lnTo>
                  <a:pt x="392849" y="274777"/>
                </a:lnTo>
                <a:lnTo>
                  <a:pt x="395757" y="288721"/>
                </a:lnTo>
                <a:lnTo>
                  <a:pt x="396062" y="290106"/>
                </a:lnTo>
                <a:lnTo>
                  <a:pt x="404710" y="302780"/>
                </a:lnTo>
                <a:lnTo>
                  <a:pt x="417410" y="311416"/>
                </a:lnTo>
                <a:lnTo>
                  <a:pt x="432689" y="314604"/>
                </a:lnTo>
                <a:lnTo>
                  <a:pt x="520966" y="314604"/>
                </a:lnTo>
                <a:lnTo>
                  <a:pt x="520966" y="235178"/>
                </a:lnTo>
                <a:lnTo>
                  <a:pt x="472440" y="235178"/>
                </a:lnTo>
                <a:lnTo>
                  <a:pt x="472440" y="79654"/>
                </a:lnTo>
                <a:lnTo>
                  <a:pt x="472440" y="39979"/>
                </a:lnTo>
                <a:lnTo>
                  <a:pt x="469252" y="24688"/>
                </a:lnTo>
                <a:lnTo>
                  <a:pt x="460616" y="12001"/>
                </a:lnTo>
                <a:lnTo>
                  <a:pt x="447941" y="3352"/>
                </a:lnTo>
                <a:lnTo>
                  <a:pt x="432612" y="152"/>
                </a:lnTo>
                <a:lnTo>
                  <a:pt x="212559" y="152"/>
                </a:lnTo>
                <a:lnTo>
                  <a:pt x="210972" y="0"/>
                </a:lnTo>
                <a:lnTo>
                  <a:pt x="207949" y="0"/>
                </a:lnTo>
                <a:lnTo>
                  <a:pt x="199377" y="1016"/>
                </a:lnTo>
                <a:lnTo>
                  <a:pt x="199758" y="1016"/>
                </a:lnTo>
                <a:lnTo>
                  <a:pt x="200253" y="965"/>
                </a:lnTo>
                <a:lnTo>
                  <a:pt x="192595" y="3352"/>
                </a:lnTo>
                <a:lnTo>
                  <a:pt x="192735" y="3276"/>
                </a:lnTo>
                <a:lnTo>
                  <a:pt x="199898" y="1016"/>
                </a:lnTo>
                <a:lnTo>
                  <a:pt x="192709" y="3060"/>
                </a:lnTo>
                <a:lnTo>
                  <a:pt x="185762" y="6578"/>
                </a:lnTo>
                <a:lnTo>
                  <a:pt x="180365" y="11099"/>
                </a:lnTo>
                <a:lnTo>
                  <a:pt x="179819" y="11633"/>
                </a:lnTo>
                <a:lnTo>
                  <a:pt x="180594" y="11099"/>
                </a:lnTo>
                <a:lnTo>
                  <a:pt x="179743" y="11785"/>
                </a:lnTo>
                <a:lnTo>
                  <a:pt x="178943" y="12585"/>
                </a:lnTo>
                <a:lnTo>
                  <a:pt x="177355" y="14490"/>
                </a:lnTo>
                <a:lnTo>
                  <a:pt x="177025" y="14808"/>
                </a:lnTo>
                <a:lnTo>
                  <a:pt x="176872" y="15049"/>
                </a:lnTo>
                <a:lnTo>
                  <a:pt x="176707" y="15214"/>
                </a:lnTo>
                <a:lnTo>
                  <a:pt x="173012" y="20942"/>
                </a:lnTo>
                <a:lnTo>
                  <a:pt x="170357" y="26873"/>
                </a:lnTo>
                <a:lnTo>
                  <a:pt x="168681" y="33210"/>
                </a:lnTo>
                <a:lnTo>
                  <a:pt x="168656" y="33401"/>
                </a:lnTo>
                <a:lnTo>
                  <a:pt x="168554" y="33616"/>
                </a:lnTo>
                <a:lnTo>
                  <a:pt x="168338" y="37211"/>
                </a:lnTo>
                <a:lnTo>
                  <a:pt x="168109" y="39979"/>
                </a:lnTo>
                <a:lnTo>
                  <a:pt x="168109" y="235013"/>
                </a:lnTo>
                <a:lnTo>
                  <a:pt x="39839" y="235013"/>
                </a:lnTo>
                <a:lnTo>
                  <a:pt x="29540" y="236397"/>
                </a:lnTo>
                <a:lnTo>
                  <a:pt x="0" y="267677"/>
                </a:lnTo>
                <a:lnTo>
                  <a:pt x="50" y="282181"/>
                </a:lnTo>
                <a:lnTo>
                  <a:pt x="1841" y="288721"/>
                </a:lnTo>
                <a:lnTo>
                  <a:pt x="5422" y="294932"/>
                </a:lnTo>
                <a:lnTo>
                  <a:pt x="285381" y="664743"/>
                </a:lnTo>
                <a:lnTo>
                  <a:pt x="285534" y="664984"/>
                </a:lnTo>
                <a:lnTo>
                  <a:pt x="285699" y="665149"/>
                </a:lnTo>
                <a:lnTo>
                  <a:pt x="285864" y="665391"/>
                </a:lnTo>
                <a:lnTo>
                  <a:pt x="289356" y="671372"/>
                </a:lnTo>
                <a:lnTo>
                  <a:pt x="294144" y="676135"/>
                </a:lnTo>
                <a:lnTo>
                  <a:pt x="306489" y="683399"/>
                </a:lnTo>
                <a:lnTo>
                  <a:pt x="313182" y="685228"/>
                </a:lnTo>
                <a:lnTo>
                  <a:pt x="327520" y="685228"/>
                </a:lnTo>
                <a:lnTo>
                  <a:pt x="354685" y="665543"/>
                </a:lnTo>
                <a:lnTo>
                  <a:pt x="419735" y="579666"/>
                </a:lnTo>
                <a:lnTo>
                  <a:pt x="600557" y="340817"/>
                </a:lnTo>
                <a:lnTo>
                  <a:pt x="617753" y="318389"/>
                </a:lnTo>
                <a:lnTo>
                  <a:pt x="626287" y="307111"/>
                </a:lnTo>
                <a:lnTo>
                  <a:pt x="634644" y="295719"/>
                </a:lnTo>
                <a:lnTo>
                  <a:pt x="634796" y="295478"/>
                </a:lnTo>
                <a:lnTo>
                  <a:pt x="634974" y="295325"/>
                </a:lnTo>
                <a:lnTo>
                  <a:pt x="635127" y="295084"/>
                </a:lnTo>
                <a:lnTo>
                  <a:pt x="638708" y="288874"/>
                </a:lnTo>
                <a:lnTo>
                  <a:pt x="640537" y="282181"/>
                </a:lnTo>
                <a:close/>
              </a:path>
            </a:pathLst>
          </a:custGeom>
          <a:solidFill>
            <a:srgbClr val="F1B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59649" y="7159872"/>
            <a:ext cx="640715" cy="685800"/>
          </a:xfrm>
          <a:custGeom>
            <a:avLst/>
            <a:gdLst/>
            <a:ahLst/>
            <a:cxnLst/>
            <a:rect l="l" t="t" r="r" b="b"/>
            <a:pathLst>
              <a:path w="640714" h="685800">
                <a:moveTo>
                  <a:pt x="179717" y="11798"/>
                </a:moveTo>
                <a:lnTo>
                  <a:pt x="179108" y="12141"/>
                </a:lnTo>
                <a:lnTo>
                  <a:pt x="179285" y="12141"/>
                </a:lnTo>
                <a:lnTo>
                  <a:pt x="179717" y="11798"/>
                </a:lnTo>
                <a:close/>
              </a:path>
              <a:path w="640714" h="685800">
                <a:moveTo>
                  <a:pt x="640537" y="282181"/>
                </a:moveTo>
                <a:lnTo>
                  <a:pt x="620547" y="240512"/>
                </a:lnTo>
                <a:lnTo>
                  <a:pt x="600710" y="235178"/>
                </a:lnTo>
                <a:lnTo>
                  <a:pt x="520954" y="235178"/>
                </a:lnTo>
                <a:lnTo>
                  <a:pt x="520954" y="314604"/>
                </a:lnTo>
                <a:lnTo>
                  <a:pt x="320509" y="579424"/>
                </a:lnTo>
                <a:lnTo>
                  <a:pt x="320344" y="579666"/>
                </a:lnTo>
                <a:lnTo>
                  <a:pt x="305104" y="559714"/>
                </a:lnTo>
                <a:lnTo>
                  <a:pt x="119583" y="314604"/>
                </a:lnTo>
                <a:lnTo>
                  <a:pt x="207937" y="314604"/>
                </a:lnTo>
                <a:lnTo>
                  <a:pt x="223240" y="311416"/>
                </a:lnTo>
                <a:lnTo>
                  <a:pt x="235927" y="302780"/>
                </a:lnTo>
                <a:lnTo>
                  <a:pt x="244576" y="290106"/>
                </a:lnTo>
                <a:lnTo>
                  <a:pt x="247777" y="274777"/>
                </a:lnTo>
                <a:lnTo>
                  <a:pt x="247777" y="79654"/>
                </a:lnTo>
                <a:lnTo>
                  <a:pt x="392849" y="79654"/>
                </a:lnTo>
                <a:lnTo>
                  <a:pt x="392849" y="274777"/>
                </a:lnTo>
                <a:lnTo>
                  <a:pt x="395757" y="288721"/>
                </a:lnTo>
                <a:lnTo>
                  <a:pt x="396062" y="290106"/>
                </a:lnTo>
                <a:lnTo>
                  <a:pt x="404710" y="302780"/>
                </a:lnTo>
                <a:lnTo>
                  <a:pt x="417398" y="311416"/>
                </a:lnTo>
                <a:lnTo>
                  <a:pt x="432676" y="314604"/>
                </a:lnTo>
                <a:lnTo>
                  <a:pt x="520954" y="314604"/>
                </a:lnTo>
                <a:lnTo>
                  <a:pt x="520954" y="235178"/>
                </a:lnTo>
                <a:lnTo>
                  <a:pt x="472440" y="235178"/>
                </a:lnTo>
                <a:lnTo>
                  <a:pt x="472440" y="79654"/>
                </a:lnTo>
                <a:lnTo>
                  <a:pt x="472440" y="39979"/>
                </a:lnTo>
                <a:lnTo>
                  <a:pt x="469252" y="24688"/>
                </a:lnTo>
                <a:lnTo>
                  <a:pt x="460616" y="12001"/>
                </a:lnTo>
                <a:lnTo>
                  <a:pt x="447941" y="3352"/>
                </a:lnTo>
                <a:lnTo>
                  <a:pt x="432600" y="152"/>
                </a:lnTo>
                <a:lnTo>
                  <a:pt x="212559" y="152"/>
                </a:lnTo>
                <a:lnTo>
                  <a:pt x="210959" y="0"/>
                </a:lnTo>
                <a:lnTo>
                  <a:pt x="207937" y="0"/>
                </a:lnTo>
                <a:lnTo>
                  <a:pt x="199377" y="1016"/>
                </a:lnTo>
                <a:lnTo>
                  <a:pt x="199758" y="1016"/>
                </a:lnTo>
                <a:lnTo>
                  <a:pt x="200240" y="965"/>
                </a:lnTo>
                <a:lnTo>
                  <a:pt x="192595" y="3352"/>
                </a:lnTo>
                <a:lnTo>
                  <a:pt x="192735" y="3276"/>
                </a:lnTo>
                <a:lnTo>
                  <a:pt x="199898" y="1016"/>
                </a:lnTo>
                <a:lnTo>
                  <a:pt x="192697" y="3060"/>
                </a:lnTo>
                <a:lnTo>
                  <a:pt x="185750" y="6578"/>
                </a:lnTo>
                <a:lnTo>
                  <a:pt x="180365" y="11099"/>
                </a:lnTo>
                <a:lnTo>
                  <a:pt x="179819" y="11633"/>
                </a:lnTo>
                <a:lnTo>
                  <a:pt x="180581" y="11099"/>
                </a:lnTo>
                <a:lnTo>
                  <a:pt x="179730" y="11785"/>
                </a:lnTo>
                <a:lnTo>
                  <a:pt x="178943" y="12585"/>
                </a:lnTo>
                <a:lnTo>
                  <a:pt x="177342" y="14490"/>
                </a:lnTo>
                <a:lnTo>
                  <a:pt x="177025" y="14808"/>
                </a:lnTo>
                <a:lnTo>
                  <a:pt x="176860" y="15049"/>
                </a:lnTo>
                <a:lnTo>
                  <a:pt x="176707" y="15214"/>
                </a:lnTo>
                <a:lnTo>
                  <a:pt x="173012" y="20942"/>
                </a:lnTo>
                <a:lnTo>
                  <a:pt x="170345" y="26873"/>
                </a:lnTo>
                <a:lnTo>
                  <a:pt x="168681" y="33210"/>
                </a:lnTo>
                <a:lnTo>
                  <a:pt x="168656" y="33375"/>
                </a:lnTo>
                <a:lnTo>
                  <a:pt x="168541" y="33616"/>
                </a:lnTo>
                <a:lnTo>
                  <a:pt x="168338" y="37147"/>
                </a:lnTo>
                <a:lnTo>
                  <a:pt x="168097" y="39979"/>
                </a:lnTo>
                <a:lnTo>
                  <a:pt x="168097" y="235013"/>
                </a:lnTo>
                <a:lnTo>
                  <a:pt x="39827" y="235013"/>
                </a:lnTo>
                <a:lnTo>
                  <a:pt x="29540" y="236397"/>
                </a:lnTo>
                <a:lnTo>
                  <a:pt x="0" y="267677"/>
                </a:lnTo>
                <a:lnTo>
                  <a:pt x="50" y="282181"/>
                </a:lnTo>
                <a:lnTo>
                  <a:pt x="1828" y="288721"/>
                </a:lnTo>
                <a:lnTo>
                  <a:pt x="5410" y="294932"/>
                </a:lnTo>
                <a:lnTo>
                  <a:pt x="285369" y="664743"/>
                </a:lnTo>
                <a:lnTo>
                  <a:pt x="285534" y="664984"/>
                </a:lnTo>
                <a:lnTo>
                  <a:pt x="285686" y="665149"/>
                </a:lnTo>
                <a:lnTo>
                  <a:pt x="285851" y="665391"/>
                </a:lnTo>
                <a:lnTo>
                  <a:pt x="289356" y="671372"/>
                </a:lnTo>
                <a:lnTo>
                  <a:pt x="294144" y="676135"/>
                </a:lnTo>
                <a:lnTo>
                  <a:pt x="306489" y="683399"/>
                </a:lnTo>
                <a:lnTo>
                  <a:pt x="313169" y="685228"/>
                </a:lnTo>
                <a:lnTo>
                  <a:pt x="327520" y="685228"/>
                </a:lnTo>
                <a:lnTo>
                  <a:pt x="354685" y="665543"/>
                </a:lnTo>
                <a:lnTo>
                  <a:pt x="419735" y="579666"/>
                </a:lnTo>
                <a:lnTo>
                  <a:pt x="600544" y="340817"/>
                </a:lnTo>
                <a:lnTo>
                  <a:pt x="617740" y="318389"/>
                </a:lnTo>
                <a:lnTo>
                  <a:pt x="626275" y="307111"/>
                </a:lnTo>
                <a:lnTo>
                  <a:pt x="634644" y="295719"/>
                </a:lnTo>
                <a:lnTo>
                  <a:pt x="634796" y="295478"/>
                </a:lnTo>
                <a:lnTo>
                  <a:pt x="634961" y="295325"/>
                </a:lnTo>
                <a:lnTo>
                  <a:pt x="635127" y="295084"/>
                </a:lnTo>
                <a:lnTo>
                  <a:pt x="638708" y="288874"/>
                </a:lnTo>
                <a:lnTo>
                  <a:pt x="640537" y="282181"/>
                </a:lnTo>
                <a:close/>
              </a:path>
            </a:pathLst>
          </a:custGeom>
          <a:solidFill>
            <a:srgbClr val="F1B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59649" y="8911507"/>
            <a:ext cx="640715" cy="685800"/>
          </a:xfrm>
          <a:custGeom>
            <a:avLst/>
            <a:gdLst/>
            <a:ahLst/>
            <a:cxnLst/>
            <a:rect l="l" t="t" r="r" b="b"/>
            <a:pathLst>
              <a:path w="640714" h="685800">
                <a:moveTo>
                  <a:pt x="179717" y="11798"/>
                </a:moveTo>
                <a:lnTo>
                  <a:pt x="179108" y="12141"/>
                </a:lnTo>
                <a:lnTo>
                  <a:pt x="179285" y="12141"/>
                </a:lnTo>
                <a:lnTo>
                  <a:pt x="179717" y="11798"/>
                </a:lnTo>
                <a:close/>
              </a:path>
              <a:path w="640714" h="685800">
                <a:moveTo>
                  <a:pt x="640537" y="282181"/>
                </a:moveTo>
                <a:lnTo>
                  <a:pt x="620547" y="240512"/>
                </a:lnTo>
                <a:lnTo>
                  <a:pt x="600710" y="235178"/>
                </a:lnTo>
                <a:lnTo>
                  <a:pt x="520954" y="235178"/>
                </a:lnTo>
                <a:lnTo>
                  <a:pt x="520954" y="314604"/>
                </a:lnTo>
                <a:lnTo>
                  <a:pt x="320509" y="579424"/>
                </a:lnTo>
                <a:lnTo>
                  <a:pt x="320344" y="579666"/>
                </a:lnTo>
                <a:lnTo>
                  <a:pt x="305104" y="559714"/>
                </a:lnTo>
                <a:lnTo>
                  <a:pt x="119583" y="314604"/>
                </a:lnTo>
                <a:lnTo>
                  <a:pt x="207937" y="314604"/>
                </a:lnTo>
                <a:lnTo>
                  <a:pt x="223240" y="311416"/>
                </a:lnTo>
                <a:lnTo>
                  <a:pt x="235927" y="302780"/>
                </a:lnTo>
                <a:lnTo>
                  <a:pt x="244576" y="290106"/>
                </a:lnTo>
                <a:lnTo>
                  <a:pt x="247777" y="274764"/>
                </a:lnTo>
                <a:lnTo>
                  <a:pt x="247777" y="79667"/>
                </a:lnTo>
                <a:lnTo>
                  <a:pt x="392849" y="79667"/>
                </a:lnTo>
                <a:lnTo>
                  <a:pt x="392849" y="274764"/>
                </a:lnTo>
                <a:lnTo>
                  <a:pt x="395757" y="288721"/>
                </a:lnTo>
                <a:lnTo>
                  <a:pt x="396062" y="290106"/>
                </a:lnTo>
                <a:lnTo>
                  <a:pt x="404710" y="302780"/>
                </a:lnTo>
                <a:lnTo>
                  <a:pt x="417398" y="311416"/>
                </a:lnTo>
                <a:lnTo>
                  <a:pt x="432676" y="314604"/>
                </a:lnTo>
                <a:lnTo>
                  <a:pt x="520954" y="314604"/>
                </a:lnTo>
                <a:lnTo>
                  <a:pt x="520954" y="235178"/>
                </a:lnTo>
                <a:lnTo>
                  <a:pt x="472440" y="235178"/>
                </a:lnTo>
                <a:lnTo>
                  <a:pt x="472440" y="79667"/>
                </a:lnTo>
                <a:lnTo>
                  <a:pt x="472440" y="39979"/>
                </a:lnTo>
                <a:lnTo>
                  <a:pt x="469252" y="24688"/>
                </a:lnTo>
                <a:lnTo>
                  <a:pt x="460616" y="12001"/>
                </a:lnTo>
                <a:lnTo>
                  <a:pt x="447941" y="3352"/>
                </a:lnTo>
                <a:lnTo>
                  <a:pt x="432600" y="152"/>
                </a:lnTo>
                <a:lnTo>
                  <a:pt x="212559" y="152"/>
                </a:lnTo>
                <a:lnTo>
                  <a:pt x="210959" y="0"/>
                </a:lnTo>
                <a:lnTo>
                  <a:pt x="207937" y="0"/>
                </a:lnTo>
                <a:lnTo>
                  <a:pt x="199377" y="1016"/>
                </a:lnTo>
                <a:lnTo>
                  <a:pt x="199758" y="1016"/>
                </a:lnTo>
                <a:lnTo>
                  <a:pt x="200240" y="965"/>
                </a:lnTo>
                <a:lnTo>
                  <a:pt x="192595" y="3352"/>
                </a:lnTo>
                <a:lnTo>
                  <a:pt x="192735" y="3276"/>
                </a:lnTo>
                <a:lnTo>
                  <a:pt x="199898" y="1016"/>
                </a:lnTo>
                <a:lnTo>
                  <a:pt x="192697" y="3060"/>
                </a:lnTo>
                <a:lnTo>
                  <a:pt x="185750" y="6578"/>
                </a:lnTo>
                <a:lnTo>
                  <a:pt x="180365" y="11099"/>
                </a:lnTo>
                <a:lnTo>
                  <a:pt x="179819" y="11633"/>
                </a:lnTo>
                <a:lnTo>
                  <a:pt x="180581" y="11099"/>
                </a:lnTo>
                <a:lnTo>
                  <a:pt x="179730" y="11785"/>
                </a:lnTo>
                <a:lnTo>
                  <a:pt x="178943" y="12573"/>
                </a:lnTo>
                <a:lnTo>
                  <a:pt x="177342" y="14490"/>
                </a:lnTo>
                <a:lnTo>
                  <a:pt x="177025" y="14808"/>
                </a:lnTo>
                <a:lnTo>
                  <a:pt x="176860" y="15049"/>
                </a:lnTo>
                <a:lnTo>
                  <a:pt x="176707" y="15201"/>
                </a:lnTo>
                <a:lnTo>
                  <a:pt x="173012" y="20942"/>
                </a:lnTo>
                <a:lnTo>
                  <a:pt x="170345" y="26873"/>
                </a:lnTo>
                <a:lnTo>
                  <a:pt x="168681" y="33210"/>
                </a:lnTo>
                <a:lnTo>
                  <a:pt x="168656" y="33375"/>
                </a:lnTo>
                <a:lnTo>
                  <a:pt x="168541" y="33616"/>
                </a:lnTo>
                <a:lnTo>
                  <a:pt x="168338" y="37147"/>
                </a:lnTo>
                <a:lnTo>
                  <a:pt x="168097" y="39979"/>
                </a:lnTo>
                <a:lnTo>
                  <a:pt x="168097" y="235013"/>
                </a:lnTo>
                <a:lnTo>
                  <a:pt x="39827" y="235013"/>
                </a:lnTo>
                <a:lnTo>
                  <a:pt x="29540" y="236397"/>
                </a:lnTo>
                <a:lnTo>
                  <a:pt x="0" y="267677"/>
                </a:lnTo>
                <a:lnTo>
                  <a:pt x="50" y="282181"/>
                </a:lnTo>
                <a:lnTo>
                  <a:pt x="1828" y="288721"/>
                </a:lnTo>
                <a:lnTo>
                  <a:pt x="5410" y="294932"/>
                </a:lnTo>
                <a:lnTo>
                  <a:pt x="285369" y="664743"/>
                </a:lnTo>
                <a:lnTo>
                  <a:pt x="285534" y="664984"/>
                </a:lnTo>
                <a:lnTo>
                  <a:pt x="285686" y="665149"/>
                </a:lnTo>
                <a:lnTo>
                  <a:pt x="285851" y="665391"/>
                </a:lnTo>
                <a:lnTo>
                  <a:pt x="289356" y="671360"/>
                </a:lnTo>
                <a:lnTo>
                  <a:pt x="294144" y="676135"/>
                </a:lnTo>
                <a:lnTo>
                  <a:pt x="306489" y="683399"/>
                </a:lnTo>
                <a:lnTo>
                  <a:pt x="313169" y="685228"/>
                </a:lnTo>
                <a:lnTo>
                  <a:pt x="327520" y="685228"/>
                </a:lnTo>
                <a:lnTo>
                  <a:pt x="354685" y="665543"/>
                </a:lnTo>
                <a:lnTo>
                  <a:pt x="419735" y="579666"/>
                </a:lnTo>
                <a:lnTo>
                  <a:pt x="600544" y="340817"/>
                </a:lnTo>
                <a:lnTo>
                  <a:pt x="617740" y="318389"/>
                </a:lnTo>
                <a:lnTo>
                  <a:pt x="626275" y="307111"/>
                </a:lnTo>
                <a:lnTo>
                  <a:pt x="634644" y="295719"/>
                </a:lnTo>
                <a:lnTo>
                  <a:pt x="634796" y="295478"/>
                </a:lnTo>
                <a:lnTo>
                  <a:pt x="634961" y="295325"/>
                </a:lnTo>
                <a:lnTo>
                  <a:pt x="635127" y="295084"/>
                </a:lnTo>
                <a:lnTo>
                  <a:pt x="638708" y="288874"/>
                </a:lnTo>
                <a:lnTo>
                  <a:pt x="640537" y="282181"/>
                </a:lnTo>
                <a:close/>
              </a:path>
            </a:pathLst>
          </a:custGeom>
          <a:solidFill>
            <a:srgbClr val="F1B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96068" y="8613157"/>
            <a:ext cx="6545580" cy="1447800"/>
          </a:xfrm>
          <a:custGeom>
            <a:avLst/>
            <a:gdLst/>
            <a:ahLst/>
            <a:cxnLst/>
            <a:rect l="l" t="t" r="r" b="b"/>
            <a:pathLst>
              <a:path w="6545580" h="1447800">
                <a:moveTo>
                  <a:pt x="6293588" y="1447526"/>
                </a:moveTo>
                <a:lnTo>
                  <a:pt x="251741" y="1447526"/>
                </a:lnTo>
                <a:lnTo>
                  <a:pt x="206490" y="1443470"/>
                </a:lnTo>
                <a:lnTo>
                  <a:pt x="163900" y="1431777"/>
                </a:lnTo>
                <a:lnTo>
                  <a:pt x="124682" y="1413156"/>
                </a:lnTo>
                <a:lnTo>
                  <a:pt x="89547" y="1388320"/>
                </a:lnTo>
                <a:lnTo>
                  <a:pt x="59206" y="1357978"/>
                </a:lnTo>
                <a:lnTo>
                  <a:pt x="34370" y="1322843"/>
                </a:lnTo>
                <a:lnTo>
                  <a:pt x="15749" y="1283626"/>
                </a:lnTo>
                <a:lnTo>
                  <a:pt x="4055" y="1241036"/>
                </a:lnTo>
                <a:lnTo>
                  <a:pt x="0" y="1195785"/>
                </a:lnTo>
                <a:lnTo>
                  <a:pt x="0" y="251741"/>
                </a:lnTo>
                <a:lnTo>
                  <a:pt x="4055" y="206490"/>
                </a:lnTo>
                <a:lnTo>
                  <a:pt x="15749" y="163900"/>
                </a:lnTo>
                <a:lnTo>
                  <a:pt x="34370" y="124682"/>
                </a:lnTo>
                <a:lnTo>
                  <a:pt x="59206" y="89547"/>
                </a:lnTo>
                <a:lnTo>
                  <a:pt x="89547" y="59206"/>
                </a:lnTo>
                <a:lnTo>
                  <a:pt x="124682" y="34370"/>
                </a:lnTo>
                <a:lnTo>
                  <a:pt x="163900" y="15749"/>
                </a:lnTo>
                <a:lnTo>
                  <a:pt x="206490" y="4055"/>
                </a:lnTo>
                <a:lnTo>
                  <a:pt x="251741" y="0"/>
                </a:lnTo>
                <a:lnTo>
                  <a:pt x="6293588" y="0"/>
                </a:lnTo>
                <a:lnTo>
                  <a:pt x="6338839" y="4055"/>
                </a:lnTo>
                <a:lnTo>
                  <a:pt x="6381428" y="15749"/>
                </a:lnTo>
                <a:lnTo>
                  <a:pt x="6420646" y="34370"/>
                </a:lnTo>
                <a:lnTo>
                  <a:pt x="6455781" y="59206"/>
                </a:lnTo>
                <a:lnTo>
                  <a:pt x="6486123" y="89547"/>
                </a:lnTo>
                <a:lnTo>
                  <a:pt x="6510959" y="124682"/>
                </a:lnTo>
                <a:lnTo>
                  <a:pt x="6529579" y="163900"/>
                </a:lnTo>
                <a:lnTo>
                  <a:pt x="6541273" y="206490"/>
                </a:lnTo>
                <a:lnTo>
                  <a:pt x="6545329" y="251741"/>
                </a:lnTo>
                <a:lnTo>
                  <a:pt x="6545329" y="1195785"/>
                </a:lnTo>
                <a:lnTo>
                  <a:pt x="6541273" y="1241036"/>
                </a:lnTo>
                <a:lnTo>
                  <a:pt x="6529579" y="1283626"/>
                </a:lnTo>
                <a:lnTo>
                  <a:pt x="6510959" y="1322843"/>
                </a:lnTo>
                <a:lnTo>
                  <a:pt x="6486123" y="1357978"/>
                </a:lnTo>
                <a:lnTo>
                  <a:pt x="6455781" y="1388320"/>
                </a:lnTo>
                <a:lnTo>
                  <a:pt x="6420646" y="1413156"/>
                </a:lnTo>
                <a:lnTo>
                  <a:pt x="6381428" y="1431777"/>
                </a:lnTo>
                <a:lnTo>
                  <a:pt x="6338839" y="1443470"/>
                </a:lnTo>
                <a:lnTo>
                  <a:pt x="6293588" y="1447526"/>
                </a:lnTo>
                <a:close/>
              </a:path>
            </a:pathLst>
          </a:custGeom>
          <a:ln w="20941">
            <a:solidFill>
              <a:srgbClr val="0085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4284" y="5222354"/>
            <a:ext cx="128905" cy="974090"/>
          </a:xfrm>
          <a:custGeom>
            <a:avLst/>
            <a:gdLst/>
            <a:ahLst/>
            <a:cxnLst/>
            <a:rect l="l" t="t" r="r" b="b"/>
            <a:pathLst>
              <a:path w="128905" h="974089">
                <a:moveTo>
                  <a:pt x="128362" y="0"/>
                </a:moveTo>
                <a:lnTo>
                  <a:pt x="0" y="0"/>
                </a:lnTo>
                <a:lnTo>
                  <a:pt x="0" y="973603"/>
                </a:lnTo>
                <a:lnTo>
                  <a:pt x="128362" y="973603"/>
                </a:lnTo>
                <a:lnTo>
                  <a:pt x="128362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540121" y="991795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399373" y="991795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58623" y="991795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117873" y="991795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977125" y="991795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836377" y="9917959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540121" y="977721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399373" y="977721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258623" y="977721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117873" y="977721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77125" y="9777210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540121" y="963646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399373" y="963646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258623" y="963646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117873" y="9636462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8540121" y="949571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399373" y="949571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258623" y="949571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48" y="0"/>
                </a:moveTo>
                <a:lnTo>
                  <a:pt x="18716" y="2407"/>
                </a:lnTo>
                <a:lnTo>
                  <a:pt x="8974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4" y="52302"/>
                </a:lnTo>
                <a:lnTo>
                  <a:pt x="18716" y="58867"/>
                </a:lnTo>
                <a:lnTo>
                  <a:pt x="30648" y="61275"/>
                </a:lnTo>
                <a:lnTo>
                  <a:pt x="42573" y="58867"/>
                </a:lnTo>
                <a:lnTo>
                  <a:pt x="52312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2" y="8973"/>
                </a:lnTo>
                <a:lnTo>
                  <a:pt x="42573" y="2407"/>
                </a:lnTo>
                <a:lnTo>
                  <a:pt x="30648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540121" y="935496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399373" y="9354964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540121" y="9214215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4" h="61595">
                <a:moveTo>
                  <a:pt x="30637" y="0"/>
                </a:moveTo>
                <a:lnTo>
                  <a:pt x="18712" y="2407"/>
                </a:lnTo>
                <a:lnTo>
                  <a:pt x="8973" y="8973"/>
                </a:lnTo>
                <a:lnTo>
                  <a:pt x="2407" y="18712"/>
                </a:lnTo>
                <a:lnTo>
                  <a:pt x="0" y="30637"/>
                </a:lnTo>
                <a:lnTo>
                  <a:pt x="2407" y="42563"/>
                </a:lnTo>
                <a:lnTo>
                  <a:pt x="8973" y="52302"/>
                </a:lnTo>
                <a:lnTo>
                  <a:pt x="18712" y="58867"/>
                </a:lnTo>
                <a:lnTo>
                  <a:pt x="30637" y="61275"/>
                </a:lnTo>
                <a:lnTo>
                  <a:pt x="42569" y="58867"/>
                </a:lnTo>
                <a:lnTo>
                  <a:pt x="52311" y="52302"/>
                </a:lnTo>
                <a:lnTo>
                  <a:pt x="58878" y="42563"/>
                </a:lnTo>
                <a:lnTo>
                  <a:pt x="61286" y="30637"/>
                </a:lnTo>
                <a:lnTo>
                  <a:pt x="58878" y="18712"/>
                </a:lnTo>
                <a:lnTo>
                  <a:pt x="52311" y="8973"/>
                </a:lnTo>
                <a:lnTo>
                  <a:pt x="42569" y="2407"/>
                </a:lnTo>
                <a:lnTo>
                  <a:pt x="30637" y="0"/>
                </a:lnTo>
                <a:close/>
              </a:path>
            </a:pathLst>
          </a:custGeom>
          <a:solidFill>
            <a:srgbClr val="008563">
              <a:alpha val="3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87724" y="733239"/>
            <a:ext cx="3716020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b="1" dirty="0">
                <a:solidFill>
                  <a:srgbClr val="3E3E3E"/>
                </a:solidFill>
                <a:latin typeface="Poppins SemiBold"/>
                <a:cs typeface="Poppins SemiBold"/>
              </a:rPr>
              <a:t>Fonte:</a:t>
            </a:r>
            <a:r>
              <a:rPr sz="1350" b="1" spc="70" dirty="0">
                <a:solidFill>
                  <a:srgbClr val="3E3E3E"/>
                </a:solidFill>
                <a:latin typeface="Poppins SemiBold"/>
                <a:cs typeface="Poppins SemiBold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Costa</a:t>
            </a:r>
            <a:r>
              <a:rPr sz="1350" b="0" spc="3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et</a:t>
            </a:r>
            <a:r>
              <a:rPr sz="1350" b="0" spc="3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al.</a:t>
            </a:r>
            <a:r>
              <a:rPr sz="1350" b="0" spc="3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/</a:t>
            </a:r>
            <a:r>
              <a:rPr sz="1350" b="0" spc="3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BMC</a:t>
            </a:r>
            <a:r>
              <a:rPr sz="1350" b="0" spc="3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Public</a:t>
            </a:r>
            <a:r>
              <a:rPr sz="1350" b="0" spc="3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Health</a:t>
            </a:r>
            <a:r>
              <a:rPr sz="1350" b="0" spc="3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/</a:t>
            </a:r>
            <a:r>
              <a:rPr sz="1350" b="0" spc="3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spc="-25" dirty="0">
                <a:solidFill>
                  <a:srgbClr val="3E3E3E"/>
                </a:solidFill>
                <a:latin typeface="Poppins Light"/>
                <a:cs typeface="Poppins Light"/>
              </a:rPr>
              <a:t>MS</a:t>
            </a:r>
            <a:endParaRPr sz="1350">
              <a:latin typeface="Poppins Light"/>
              <a:cs typeface="Poppins Light"/>
            </a:endParaRPr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9E29151C-65FE-F562-3C3A-C4964A285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400" y="10594544"/>
            <a:ext cx="899282" cy="252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419A960-D185-4670-A2A3-569006F61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áfico 28">
            <a:extLst>
              <a:ext uri="{FF2B5EF4-FFF2-40B4-BE49-F238E27FC236}">
                <a16:creationId xmlns:a16="http://schemas.microsoft.com/office/drawing/2014/main" id="{79B1473E-7775-2B1B-7422-E94967585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479404" y="-4479925"/>
            <a:ext cx="23446434" cy="23208642"/>
          </a:xfrm>
          <a:prstGeom prst="rect">
            <a:avLst/>
          </a:prstGeom>
        </p:spPr>
      </p:pic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3B42D37C-7664-731A-21E5-7E85EB8201F1}"/>
              </a:ext>
            </a:extLst>
          </p:cNvPr>
          <p:cNvSpPr/>
          <p:nvPr/>
        </p:nvSpPr>
        <p:spPr>
          <a:xfrm>
            <a:off x="1517650" y="1311275"/>
            <a:ext cx="7520940" cy="8821687"/>
          </a:xfrm>
          <a:prstGeom prst="roundRect">
            <a:avLst>
              <a:gd name="adj" fmla="val 5604"/>
            </a:avLst>
          </a:prstGeom>
          <a:solidFill>
            <a:srgbClr val="008664"/>
          </a:solidFill>
          <a:ln>
            <a:solidFill>
              <a:srgbClr val="0086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01A051CA-35DF-EE5C-C56B-DC50114EDFF7}"/>
              </a:ext>
            </a:extLst>
          </p:cNvPr>
          <p:cNvSpPr/>
          <p:nvPr/>
        </p:nvSpPr>
        <p:spPr>
          <a:xfrm>
            <a:off x="11547378" y="2776695"/>
            <a:ext cx="8557260" cy="776605"/>
          </a:xfrm>
          <a:custGeom>
            <a:avLst/>
            <a:gdLst/>
            <a:ahLst/>
            <a:cxnLst/>
            <a:rect l="l" t="t" r="r" b="b"/>
            <a:pathLst>
              <a:path w="8557260" h="776605">
                <a:moveTo>
                  <a:pt x="8556721" y="0"/>
                </a:moveTo>
                <a:lnTo>
                  <a:pt x="242128" y="0"/>
                </a:lnTo>
                <a:lnTo>
                  <a:pt x="193331" y="4919"/>
                </a:lnTo>
                <a:lnTo>
                  <a:pt x="147881" y="19029"/>
                </a:lnTo>
                <a:lnTo>
                  <a:pt x="106752" y="41355"/>
                </a:lnTo>
                <a:lnTo>
                  <a:pt x="70917" y="70923"/>
                </a:lnTo>
                <a:lnTo>
                  <a:pt x="41351" y="106759"/>
                </a:lnTo>
                <a:lnTo>
                  <a:pt x="19027" y="147890"/>
                </a:lnTo>
                <a:lnTo>
                  <a:pt x="4919" y="193341"/>
                </a:lnTo>
                <a:lnTo>
                  <a:pt x="0" y="242139"/>
                </a:lnTo>
                <a:lnTo>
                  <a:pt x="0" y="534287"/>
                </a:lnTo>
                <a:lnTo>
                  <a:pt x="4919" y="583088"/>
                </a:lnTo>
                <a:lnTo>
                  <a:pt x="19027" y="628540"/>
                </a:lnTo>
                <a:lnTo>
                  <a:pt x="41351" y="669671"/>
                </a:lnTo>
                <a:lnTo>
                  <a:pt x="70917" y="705507"/>
                </a:lnTo>
                <a:lnTo>
                  <a:pt x="106752" y="735074"/>
                </a:lnTo>
                <a:lnTo>
                  <a:pt x="147881" y="757398"/>
                </a:lnTo>
                <a:lnTo>
                  <a:pt x="193331" y="771507"/>
                </a:lnTo>
                <a:lnTo>
                  <a:pt x="242128" y="776426"/>
                </a:lnTo>
                <a:lnTo>
                  <a:pt x="8556721" y="776426"/>
                </a:lnTo>
                <a:lnTo>
                  <a:pt x="8556721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F8C0C73B-97F3-9238-0158-02697B3BDB4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55210" y="1608801"/>
            <a:ext cx="6847988" cy="8222956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E414F050-0519-3ED1-9775-7E371ABB41A3}"/>
              </a:ext>
            </a:extLst>
          </p:cNvPr>
          <p:cNvSpPr/>
          <p:nvPr/>
        </p:nvSpPr>
        <p:spPr>
          <a:xfrm>
            <a:off x="2429828" y="9776065"/>
            <a:ext cx="15244444" cy="960119"/>
          </a:xfrm>
          <a:custGeom>
            <a:avLst/>
            <a:gdLst/>
            <a:ahLst/>
            <a:cxnLst/>
            <a:rect l="l" t="t" r="r" b="b"/>
            <a:pathLst>
              <a:path w="15244444" h="960120">
                <a:moveTo>
                  <a:pt x="14992360" y="0"/>
                </a:moveTo>
                <a:lnTo>
                  <a:pt x="251741" y="0"/>
                </a:lnTo>
                <a:lnTo>
                  <a:pt x="206490" y="4055"/>
                </a:lnTo>
                <a:lnTo>
                  <a:pt x="163900" y="15749"/>
                </a:lnTo>
                <a:lnTo>
                  <a:pt x="124682" y="34370"/>
                </a:lnTo>
                <a:lnTo>
                  <a:pt x="89547" y="59206"/>
                </a:lnTo>
                <a:lnTo>
                  <a:pt x="59206" y="89547"/>
                </a:lnTo>
                <a:lnTo>
                  <a:pt x="34370" y="124682"/>
                </a:lnTo>
                <a:lnTo>
                  <a:pt x="15749" y="163900"/>
                </a:lnTo>
                <a:lnTo>
                  <a:pt x="4055" y="206490"/>
                </a:lnTo>
                <a:lnTo>
                  <a:pt x="0" y="251741"/>
                </a:lnTo>
                <a:lnTo>
                  <a:pt x="0" y="708261"/>
                </a:lnTo>
                <a:lnTo>
                  <a:pt x="4055" y="753511"/>
                </a:lnTo>
                <a:lnTo>
                  <a:pt x="15749" y="796101"/>
                </a:lnTo>
                <a:lnTo>
                  <a:pt x="34370" y="835319"/>
                </a:lnTo>
                <a:lnTo>
                  <a:pt x="59206" y="870454"/>
                </a:lnTo>
                <a:lnTo>
                  <a:pt x="89547" y="900795"/>
                </a:lnTo>
                <a:lnTo>
                  <a:pt x="124682" y="925632"/>
                </a:lnTo>
                <a:lnTo>
                  <a:pt x="163900" y="944252"/>
                </a:lnTo>
                <a:lnTo>
                  <a:pt x="206490" y="955946"/>
                </a:lnTo>
                <a:lnTo>
                  <a:pt x="251741" y="960002"/>
                </a:lnTo>
                <a:lnTo>
                  <a:pt x="14992360" y="960002"/>
                </a:lnTo>
                <a:lnTo>
                  <a:pt x="15037610" y="955946"/>
                </a:lnTo>
                <a:lnTo>
                  <a:pt x="15080200" y="944252"/>
                </a:lnTo>
                <a:lnTo>
                  <a:pt x="15119418" y="925632"/>
                </a:lnTo>
                <a:lnTo>
                  <a:pt x="15154553" y="900795"/>
                </a:lnTo>
                <a:lnTo>
                  <a:pt x="15184894" y="870454"/>
                </a:lnTo>
                <a:lnTo>
                  <a:pt x="15209731" y="835319"/>
                </a:lnTo>
                <a:lnTo>
                  <a:pt x="15228351" y="796101"/>
                </a:lnTo>
                <a:lnTo>
                  <a:pt x="15240045" y="753511"/>
                </a:lnTo>
                <a:lnTo>
                  <a:pt x="15244101" y="708261"/>
                </a:lnTo>
                <a:lnTo>
                  <a:pt x="15244101" y="251741"/>
                </a:lnTo>
                <a:lnTo>
                  <a:pt x="15240045" y="206490"/>
                </a:lnTo>
                <a:lnTo>
                  <a:pt x="15228351" y="163900"/>
                </a:lnTo>
                <a:lnTo>
                  <a:pt x="15209731" y="124682"/>
                </a:lnTo>
                <a:lnTo>
                  <a:pt x="15184894" y="89547"/>
                </a:lnTo>
                <a:lnTo>
                  <a:pt x="15154553" y="59206"/>
                </a:lnTo>
                <a:lnTo>
                  <a:pt x="15119418" y="34370"/>
                </a:lnTo>
                <a:lnTo>
                  <a:pt x="15080200" y="15749"/>
                </a:lnTo>
                <a:lnTo>
                  <a:pt x="15037610" y="4055"/>
                </a:lnTo>
                <a:lnTo>
                  <a:pt x="14992360" y="0"/>
                </a:lnTo>
                <a:close/>
              </a:path>
            </a:pathLst>
          </a:custGeom>
          <a:solidFill>
            <a:srgbClr val="F1B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1F2FEB1C-FDD2-FF8C-63F1-88B216D31293}"/>
              </a:ext>
            </a:extLst>
          </p:cNvPr>
          <p:cNvSpPr txBox="1"/>
          <p:nvPr/>
        </p:nvSpPr>
        <p:spPr>
          <a:xfrm>
            <a:off x="2972794" y="9993736"/>
            <a:ext cx="14121130" cy="4946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9551035" algn="l"/>
              </a:tabLst>
            </a:pPr>
            <a:r>
              <a:rPr sz="3050" dirty="0">
                <a:latin typeface="Poppins"/>
                <a:cs typeface="Poppins"/>
              </a:rPr>
              <a:t>Venda</a:t>
            </a:r>
            <a:r>
              <a:rPr sz="3050" spc="15" dirty="0">
                <a:latin typeface="Poppins"/>
                <a:cs typeface="Poppins"/>
              </a:rPr>
              <a:t> </a:t>
            </a:r>
            <a:r>
              <a:rPr sz="3050" dirty="0">
                <a:latin typeface="Poppins"/>
                <a:cs typeface="Poppins"/>
              </a:rPr>
              <a:t>de</a:t>
            </a:r>
            <a:r>
              <a:rPr sz="3050" spc="20" dirty="0">
                <a:latin typeface="Poppins"/>
                <a:cs typeface="Poppins"/>
              </a:rPr>
              <a:t> </a:t>
            </a:r>
            <a:r>
              <a:rPr sz="3050" b="1" dirty="0">
                <a:latin typeface="Poppins"/>
                <a:cs typeface="Poppins"/>
              </a:rPr>
              <a:t>MIPs</a:t>
            </a:r>
            <a:r>
              <a:rPr sz="3050" b="1" spc="10" dirty="0">
                <a:latin typeface="Poppins"/>
                <a:cs typeface="Poppins"/>
              </a:rPr>
              <a:t> </a:t>
            </a:r>
            <a:r>
              <a:rPr sz="3050" b="1" dirty="0">
                <a:latin typeface="Poppins"/>
                <a:cs typeface="Poppins"/>
              </a:rPr>
              <a:t>em</a:t>
            </a:r>
            <a:r>
              <a:rPr sz="3050" b="1" spc="15" dirty="0">
                <a:latin typeface="Poppins"/>
                <a:cs typeface="Poppins"/>
              </a:rPr>
              <a:t> </a:t>
            </a:r>
            <a:r>
              <a:rPr sz="3050" b="1" dirty="0">
                <a:latin typeface="Poppins"/>
                <a:cs typeface="Poppins"/>
              </a:rPr>
              <a:t>supermercados</a:t>
            </a:r>
            <a:r>
              <a:rPr sz="3050" b="1" spc="15" dirty="0">
                <a:latin typeface="Poppins"/>
                <a:cs typeface="Poppins"/>
              </a:rPr>
              <a:t> </a:t>
            </a:r>
            <a:r>
              <a:rPr sz="3050" b="1" spc="-10" dirty="0">
                <a:latin typeface="Poppins"/>
                <a:cs typeface="Poppins"/>
              </a:rPr>
              <a:t>enfraquece</a:t>
            </a:r>
            <a:r>
              <a:rPr sz="3050" b="1" dirty="0">
                <a:latin typeface="Poppins"/>
                <a:cs typeface="Poppins"/>
              </a:rPr>
              <a:t>	essa</a:t>
            </a:r>
            <a:r>
              <a:rPr sz="3050" b="1" spc="40" dirty="0">
                <a:latin typeface="Poppins"/>
                <a:cs typeface="Poppins"/>
              </a:rPr>
              <a:t> </a:t>
            </a:r>
            <a:r>
              <a:rPr sz="3050" b="1" dirty="0">
                <a:latin typeface="Poppins"/>
                <a:cs typeface="Poppins"/>
              </a:rPr>
              <a:t>rede</a:t>
            </a:r>
            <a:r>
              <a:rPr sz="3050" b="1" spc="40" dirty="0">
                <a:latin typeface="Poppins"/>
                <a:cs typeface="Poppins"/>
              </a:rPr>
              <a:t> </a:t>
            </a:r>
            <a:r>
              <a:rPr sz="3050" b="1" spc="-10" dirty="0">
                <a:latin typeface="Poppins"/>
                <a:cs typeface="Poppins"/>
              </a:rPr>
              <a:t>capilarizada</a:t>
            </a:r>
            <a:endParaRPr sz="3050" dirty="0">
              <a:latin typeface="Poppins"/>
              <a:cs typeface="Poppins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551E4BD6-04F3-22EE-AE89-50F41973AB06}"/>
              </a:ext>
            </a:extLst>
          </p:cNvPr>
          <p:cNvSpPr txBox="1"/>
          <p:nvPr/>
        </p:nvSpPr>
        <p:spPr>
          <a:xfrm>
            <a:off x="969584" y="2394159"/>
            <a:ext cx="269240" cy="6520180"/>
          </a:xfrm>
          <a:prstGeom prst="rect">
            <a:avLst/>
          </a:prstGeom>
        </p:spPr>
        <p:txBody>
          <a:bodyPr vert="vert270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350" b="1" dirty="0">
                <a:solidFill>
                  <a:srgbClr val="3E3E3E"/>
                </a:solidFill>
                <a:latin typeface="Poppins SemiBold"/>
                <a:cs typeface="Poppins SemiBold"/>
              </a:rPr>
              <a:t>Fonte:</a:t>
            </a:r>
            <a:r>
              <a:rPr sz="1350" b="1" spc="85" dirty="0">
                <a:solidFill>
                  <a:srgbClr val="3E3E3E"/>
                </a:solidFill>
                <a:latin typeface="Poppins SemiBold"/>
                <a:cs typeface="Poppins SemiBold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https://novasage.saude.gov.br</a:t>
            </a:r>
            <a:r>
              <a:rPr sz="1350" b="0" spc="45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/</a:t>
            </a:r>
            <a:r>
              <a:rPr sz="1350" b="0" spc="45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Costa</a:t>
            </a:r>
            <a:r>
              <a:rPr sz="1350" b="0" spc="4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et</a:t>
            </a:r>
            <a:r>
              <a:rPr sz="1350" b="0" spc="45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al.</a:t>
            </a:r>
            <a:r>
              <a:rPr sz="1350" b="0" spc="45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/</a:t>
            </a:r>
            <a:r>
              <a:rPr sz="1350" b="0" spc="45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BMC</a:t>
            </a:r>
            <a:r>
              <a:rPr sz="1350" b="0" spc="4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Public</a:t>
            </a:r>
            <a:r>
              <a:rPr sz="1350" b="0" spc="45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Health</a:t>
            </a:r>
            <a:r>
              <a:rPr sz="1350" b="0" spc="45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dirty="0">
                <a:solidFill>
                  <a:srgbClr val="3E3E3E"/>
                </a:solidFill>
                <a:latin typeface="Poppins Light"/>
                <a:cs typeface="Poppins Light"/>
              </a:rPr>
              <a:t>/</a:t>
            </a:r>
            <a:r>
              <a:rPr sz="1350" b="0" spc="40" dirty="0">
                <a:solidFill>
                  <a:srgbClr val="3E3E3E"/>
                </a:solidFill>
                <a:latin typeface="Poppins Light"/>
                <a:cs typeface="Poppins Light"/>
              </a:rPr>
              <a:t> </a:t>
            </a:r>
            <a:r>
              <a:rPr sz="1350" b="0" spc="-35" dirty="0">
                <a:solidFill>
                  <a:srgbClr val="3E3E3E"/>
                </a:solidFill>
                <a:latin typeface="Poppins Light"/>
                <a:cs typeface="Poppins Light"/>
              </a:rPr>
              <a:t>MS</a:t>
            </a:r>
            <a:endParaRPr sz="1350">
              <a:latin typeface="Poppins Light"/>
              <a:cs typeface="Poppins Light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0A81A906-5B49-3794-BB78-639013506EE8}"/>
              </a:ext>
            </a:extLst>
          </p:cNvPr>
          <p:cNvSpPr/>
          <p:nvPr/>
        </p:nvSpPr>
        <p:spPr>
          <a:xfrm>
            <a:off x="11859171" y="3019474"/>
            <a:ext cx="299720" cy="299720"/>
          </a:xfrm>
          <a:custGeom>
            <a:avLst/>
            <a:gdLst/>
            <a:ahLst/>
            <a:cxnLst/>
            <a:rect l="l" t="t" r="r" b="b"/>
            <a:pathLst>
              <a:path w="299720" h="299719">
                <a:moveTo>
                  <a:pt x="299656" y="120065"/>
                </a:moveTo>
                <a:lnTo>
                  <a:pt x="179590" y="120065"/>
                </a:lnTo>
                <a:lnTo>
                  <a:pt x="179590" y="0"/>
                </a:lnTo>
                <a:lnTo>
                  <a:pt x="120065" y="0"/>
                </a:lnTo>
                <a:lnTo>
                  <a:pt x="120065" y="120065"/>
                </a:lnTo>
                <a:lnTo>
                  <a:pt x="0" y="120065"/>
                </a:lnTo>
                <a:lnTo>
                  <a:pt x="0" y="179578"/>
                </a:lnTo>
                <a:lnTo>
                  <a:pt x="120065" y="179578"/>
                </a:lnTo>
                <a:lnTo>
                  <a:pt x="120065" y="299656"/>
                </a:lnTo>
                <a:lnTo>
                  <a:pt x="179590" y="299656"/>
                </a:lnTo>
                <a:lnTo>
                  <a:pt x="179590" y="179578"/>
                </a:lnTo>
                <a:lnTo>
                  <a:pt x="299656" y="179578"/>
                </a:lnTo>
                <a:lnTo>
                  <a:pt x="299656" y="1200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65ED3829-61C5-B3E1-F45D-1111D4622D5F}"/>
              </a:ext>
            </a:extLst>
          </p:cNvPr>
          <p:cNvSpPr txBox="1"/>
          <p:nvPr/>
        </p:nvSpPr>
        <p:spPr>
          <a:xfrm>
            <a:off x="12364019" y="2941295"/>
            <a:ext cx="523183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Poppins"/>
                <a:cs typeface="Poppins"/>
              </a:rPr>
              <a:t>Resultados</a:t>
            </a:r>
            <a:r>
              <a:rPr sz="2800" spc="-135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Poppins"/>
                <a:cs typeface="Poppins"/>
              </a:rPr>
              <a:t>comprovados:</a:t>
            </a:r>
            <a:endParaRPr sz="2800" dirty="0">
              <a:latin typeface="Poppins"/>
              <a:cs typeface="Poppins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86FD4E9C-03A4-5993-7CB0-B3E415AA88FB}"/>
              </a:ext>
            </a:extLst>
          </p:cNvPr>
          <p:cNvSpPr txBox="1"/>
          <p:nvPr/>
        </p:nvSpPr>
        <p:spPr>
          <a:xfrm>
            <a:off x="11421789" y="4391500"/>
            <a:ext cx="8557261" cy="3168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lang="pt-BR" sz="3600" b="1" dirty="0">
                <a:latin typeface="Poppins"/>
                <a:cs typeface="Poppins"/>
              </a:rPr>
              <a:t>31</a:t>
            </a:r>
            <a:r>
              <a:rPr lang="pt-BR" sz="3600" b="1" spc="-55" dirty="0">
                <a:latin typeface="Poppins"/>
                <a:cs typeface="Poppins"/>
              </a:rPr>
              <a:t> </a:t>
            </a:r>
            <a:r>
              <a:rPr lang="pt-BR" sz="3600" b="1" dirty="0">
                <a:latin typeface="Poppins"/>
                <a:cs typeface="Poppins"/>
              </a:rPr>
              <a:t>mil</a:t>
            </a:r>
            <a:r>
              <a:rPr lang="pt-BR" sz="3600" b="1" spc="-55" dirty="0">
                <a:latin typeface="Poppins"/>
                <a:cs typeface="Poppins"/>
              </a:rPr>
              <a:t> </a:t>
            </a:r>
            <a:r>
              <a:rPr lang="pt-BR" sz="3600" b="1" dirty="0">
                <a:latin typeface="Poppins"/>
                <a:cs typeface="Poppins"/>
              </a:rPr>
              <a:t>farmácias</a:t>
            </a:r>
            <a:r>
              <a:rPr lang="pt-BR" sz="3600" b="1" spc="45" dirty="0">
                <a:latin typeface="Poppins"/>
                <a:cs typeface="Poppins"/>
              </a:rPr>
              <a:t> </a:t>
            </a:r>
            <a:r>
              <a:rPr lang="pt-BR" sz="3600" spc="-10" dirty="0">
                <a:latin typeface="Poppins"/>
                <a:cs typeface="Poppins"/>
              </a:rPr>
              <a:t>credenciadas</a:t>
            </a:r>
            <a:endParaRPr lang="pt-BR" sz="3600" dirty="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pt-BR" sz="3600" b="1" dirty="0">
                <a:latin typeface="Poppins"/>
                <a:cs typeface="Poppins"/>
              </a:rPr>
              <a:t>65%</a:t>
            </a:r>
            <a:r>
              <a:rPr lang="pt-BR" sz="3600" b="1" spc="65" dirty="0">
                <a:latin typeface="Poppins"/>
                <a:cs typeface="Poppins"/>
              </a:rPr>
              <a:t> </a:t>
            </a:r>
            <a:r>
              <a:rPr lang="pt-BR" sz="3600" spc="-10" dirty="0">
                <a:latin typeface="Poppins"/>
                <a:cs typeface="Poppins"/>
              </a:rPr>
              <a:t>pequenas/médias</a:t>
            </a:r>
            <a:endParaRPr lang="pt-BR" sz="3600" dirty="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lang="pt-BR" sz="3600" b="1" dirty="0">
                <a:latin typeface="Poppins"/>
                <a:cs typeface="Poppins"/>
              </a:rPr>
              <a:t>22</a:t>
            </a:r>
            <a:r>
              <a:rPr lang="pt-BR" sz="3600" b="1" spc="-60" dirty="0">
                <a:latin typeface="Poppins"/>
                <a:cs typeface="Poppins"/>
              </a:rPr>
              <a:t> </a:t>
            </a:r>
            <a:r>
              <a:rPr lang="pt-BR" sz="3600" b="1" dirty="0">
                <a:latin typeface="Poppins"/>
                <a:cs typeface="Poppins"/>
              </a:rPr>
              <a:t>milhões</a:t>
            </a:r>
            <a:r>
              <a:rPr lang="pt-BR" sz="3600" b="1" spc="50" dirty="0">
                <a:latin typeface="Poppins"/>
                <a:cs typeface="Poppins"/>
              </a:rPr>
              <a:t> </a:t>
            </a:r>
            <a:r>
              <a:rPr lang="pt-BR" sz="3600" dirty="0">
                <a:latin typeface="Poppins"/>
                <a:cs typeface="Poppins"/>
              </a:rPr>
              <a:t>de</a:t>
            </a:r>
            <a:r>
              <a:rPr lang="pt-BR" sz="3600" spc="-70" dirty="0">
                <a:latin typeface="Poppins"/>
                <a:cs typeface="Poppins"/>
              </a:rPr>
              <a:t> </a:t>
            </a:r>
            <a:r>
              <a:rPr lang="pt-BR" sz="3600" dirty="0">
                <a:latin typeface="Poppins"/>
                <a:cs typeface="Poppins"/>
              </a:rPr>
              <a:t>brasileiros</a:t>
            </a:r>
            <a:r>
              <a:rPr lang="pt-BR" sz="3600" spc="-70" dirty="0">
                <a:latin typeface="Poppins"/>
                <a:cs typeface="Poppins"/>
              </a:rPr>
              <a:t> </a:t>
            </a:r>
            <a:r>
              <a:rPr lang="pt-BR" sz="3600" spc="-10" dirty="0">
                <a:latin typeface="Poppins"/>
                <a:cs typeface="Poppins"/>
              </a:rPr>
              <a:t>atendidos</a:t>
            </a:r>
            <a:endParaRPr lang="pt-BR" sz="3600" dirty="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lang="pt-BR" sz="3600" b="1" dirty="0">
                <a:latin typeface="Poppins"/>
                <a:cs typeface="Poppins"/>
              </a:rPr>
              <a:t>Estudos:</a:t>
            </a:r>
            <a:r>
              <a:rPr lang="pt-BR" sz="3600" b="1" spc="40" dirty="0">
                <a:latin typeface="Poppins"/>
                <a:cs typeface="Poppins"/>
              </a:rPr>
              <a:t> </a:t>
            </a:r>
            <a:r>
              <a:rPr lang="pt-BR" sz="3600" dirty="0">
                <a:latin typeface="Poppins"/>
                <a:cs typeface="Poppins"/>
              </a:rPr>
              <a:t>redução</a:t>
            </a:r>
            <a:r>
              <a:rPr lang="pt-BR" sz="3600" spc="-75" dirty="0">
                <a:latin typeface="Poppins"/>
                <a:cs typeface="Poppins"/>
              </a:rPr>
              <a:t> </a:t>
            </a:r>
            <a:r>
              <a:rPr lang="pt-BR" sz="3600" dirty="0">
                <a:latin typeface="Poppins"/>
                <a:cs typeface="Poppins"/>
              </a:rPr>
              <a:t>de</a:t>
            </a:r>
            <a:r>
              <a:rPr lang="pt-BR" sz="3600" spc="-75" dirty="0">
                <a:latin typeface="Poppins"/>
                <a:cs typeface="Poppins"/>
              </a:rPr>
              <a:t> </a:t>
            </a:r>
            <a:r>
              <a:rPr lang="pt-BR" sz="3600" dirty="0">
                <a:latin typeface="Poppins"/>
                <a:cs typeface="Poppins"/>
              </a:rPr>
              <a:t>mortalidade</a:t>
            </a:r>
            <a:r>
              <a:rPr lang="pt-BR" sz="3600" spc="-70" dirty="0">
                <a:latin typeface="Poppins"/>
                <a:cs typeface="Poppins"/>
              </a:rPr>
              <a:t> </a:t>
            </a:r>
            <a:r>
              <a:rPr lang="pt-BR" sz="3600" dirty="0">
                <a:latin typeface="Poppins"/>
                <a:cs typeface="Poppins"/>
              </a:rPr>
              <a:t>e</a:t>
            </a:r>
            <a:r>
              <a:rPr lang="pt-BR" sz="3600" spc="-75" dirty="0">
                <a:latin typeface="Poppins"/>
                <a:cs typeface="Poppins"/>
              </a:rPr>
              <a:t> </a:t>
            </a:r>
            <a:r>
              <a:rPr lang="pt-BR" sz="3600" spc="-10" dirty="0">
                <a:latin typeface="Poppins"/>
                <a:cs typeface="Poppins"/>
              </a:rPr>
              <a:t>custos</a:t>
            </a:r>
            <a:endParaRPr lang="pt-BR" sz="3600" dirty="0">
              <a:latin typeface="Poppins"/>
              <a:cs typeface="Poppins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B0F8A569-97A2-CEA8-EC71-8E1C2D4AFA61}"/>
              </a:ext>
            </a:extLst>
          </p:cNvPr>
          <p:cNvSpPr/>
          <p:nvPr/>
        </p:nvSpPr>
        <p:spPr>
          <a:xfrm>
            <a:off x="10903645" y="4467700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4">
                <a:moveTo>
                  <a:pt x="146833" y="0"/>
                </a:moveTo>
                <a:lnTo>
                  <a:pt x="100421" y="7485"/>
                </a:lnTo>
                <a:lnTo>
                  <a:pt x="60114" y="28328"/>
                </a:lnTo>
                <a:lnTo>
                  <a:pt x="28329" y="60111"/>
                </a:lnTo>
                <a:lnTo>
                  <a:pt x="7485" y="100415"/>
                </a:lnTo>
                <a:lnTo>
                  <a:pt x="0" y="146822"/>
                </a:lnTo>
                <a:lnTo>
                  <a:pt x="7485" y="193229"/>
                </a:lnTo>
                <a:lnTo>
                  <a:pt x="28329" y="233533"/>
                </a:lnTo>
                <a:lnTo>
                  <a:pt x="60114" y="265316"/>
                </a:lnTo>
                <a:lnTo>
                  <a:pt x="100421" y="286160"/>
                </a:lnTo>
                <a:lnTo>
                  <a:pt x="146833" y="293645"/>
                </a:lnTo>
                <a:lnTo>
                  <a:pt x="193240" y="286160"/>
                </a:lnTo>
                <a:lnTo>
                  <a:pt x="233544" y="265316"/>
                </a:lnTo>
                <a:lnTo>
                  <a:pt x="265327" y="233533"/>
                </a:lnTo>
                <a:lnTo>
                  <a:pt x="286170" y="193229"/>
                </a:lnTo>
                <a:lnTo>
                  <a:pt x="293655" y="146822"/>
                </a:lnTo>
                <a:lnTo>
                  <a:pt x="286170" y="100415"/>
                </a:lnTo>
                <a:lnTo>
                  <a:pt x="265327" y="60111"/>
                </a:lnTo>
                <a:lnTo>
                  <a:pt x="233544" y="28328"/>
                </a:lnTo>
                <a:lnTo>
                  <a:pt x="193240" y="7485"/>
                </a:lnTo>
                <a:lnTo>
                  <a:pt x="146833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E9CAD505-A41C-3C7B-3119-20BE1CFCB79D}"/>
              </a:ext>
            </a:extLst>
          </p:cNvPr>
          <p:cNvSpPr/>
          <p:nvPr/>
        </p:nvSpPr>
        <p:spPr>
          <a:xfrm>
            <a:off x="10903645" y="5163062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4">
                <a:moveTo>
                  <a:pt x="146833" y="0"/>
                </a:moveTo>
                <a:lnTo>
                  <a:pt x="100421" y="7485"/>
                </a:lnTo>
                <a:lnTo>
                  <a:pt x="60114" y="28328"/>
                </a:lnTo>
                <a:lnTo>
                  <a:pt x="28329" y="60111"/>
                </a:lnTo>
                <a:lnTo>
                  <a:pt x="7485" y="100415"/>
                </a:lnTo>
                <a:lnTo>
                  <a:pt x="0" y="146822"/>
                </a:lnTo>
                <a:lnTo>
                  <a:pt x="7485" y="193229"/>
                </a:lnTo>
                <a:lnTo>
                  <a:pt x="28329" y="233533"/>
                </a:lnTo>
                <a:lnTo>
                  <a:pt x="60114" y="265316"/>
                </a:lnTo>
                <a:lnTo>
                  <a:pt x="100421" y="286160"/>
                </a:lnTo>
                <a:lnTo>
                  <a:pt x="146833" y="293645"/>
                </a:lnTo>
                <a:lnTo>
                  <a:pt x="193240" y="286160"/>
                </a:lnTo>
                <a:lnTo>
                  <a:pt x="233544" y="265316"/>
                </a:lnTo>
                <a:lnTo>
                  <a:pt x="265327" y="233533"/>
                </a:lnTo>
                <a:lnTo>
                  <a:pt x="286170" y="193229"/>
                </a:lnTo>
                <a:lnTo>
                  <a:pt x="293655" y="146822"/>
                </a:lnTo>
                <a:lnTo>
                  <a:pt x="286170" y="100415"/>
                </a:lnTo>
                <a:lnTo>
                  <a:pt x="265327" y="60111"/>
                </a:lnTo>
                <a:lnTo>
                  <a:pt x="233544" y="28328"/>
                </a:lnTo>
                <a:lnTo>
                  <a:pt x="193240" y="7485"/>
                </a:lnTo>
                <a:lnTo>
                  <a:pt x="146833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ABDE593B-2733-60AB-D290-2BC52150BE79}"/>
              </a:ext>
            </a:extLst>
          </p:cNvPr>
          <p:cNvSpPr/>
          <p:nvPr/>
        </p:nvSpPr>
        <p:spPr>
          <a:xfrm>
            <a:off x="10903645" y="5849490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4">
                <a:moveTo>
                  <a:pt x="146833" y="0"/>
                </a:moveTo>
                <a:lnTo>
                  <a:pt x="100421" y="7485"/>
                </a:lnTo>
                <a:lnTo>
                  <a:pt x="60114" y="28328"/>
                </a:lnTo>
                <a:lnTo>
                  <a:pt x="28329" y="60111"/>
                </a:lnTo>
                <a:lnTo>
                  <a:pt x="7485" y="100415"/>
                </a:lnTo>
                <a:lnTo>
                  <a:pt x="0" y="146822"/>
                </a:lnTo>
                <a:lnTo>
                  <a:pt x="7485" y="193229"/>
                </a:lnTo>
                <a:lnTo>
                  <a:pt x="28329" y="233533"/>
                </a:lnTo>
                <a:lnTo>
                  <a:pt x="60114" y="265316"/>
                </a:lnTo>
                <a:lnTo>
                  <a:pt x="100421" y="286160"/>
                </a:lnTo>
                <a:lnTo>
                  <a:pt x="146833" y="293645"/>
                </a:lnTo>
                <a:lnTo>
                  <a:pt x="193240" y="286160"/>
                </a:lnTo>
                <a:lnTo>
                  <a:pt x="233544" y="265316"/>
                </a:lnTo>
                <a:lnTo>
                  <a:pt x="265327" y="233533"/>
                </a:lnTo>
                <a:lnTo>
                  <a:pt x="286170" y="193229"/>
                </a:lnTo>
                <a:lnTo>
                  <a:pt x="293655" y="146822"/>
                </a:lnTo>
                <a:lnTo>
                  <a:pt x="286170" y="100415"/>
                </a:lnTo>
                <a:lnTo>
                  <a:pt x="265327" y="60111"/>
                </a:lnTo>
                <a:lnTo>
                  <a:pt x="233544" y="28328"/>
                </a:lnTo>
                <a:lnTo>
                  <a:pt x="193240" y="7485"/>
                </a:lnTo>
                <a:lnTo>
                  <a:pt x="146833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71AB6B62-D70B-7EF0-7B3F-A636F2A3B8B3}"/>
              </a:ext>
            </a:extLst>
          </p:cNvPr>
          <p:cNvSpPr/>
          <p:nvPr/>
        </p:nvSpPr>
        <p:spPr>
          <a:xfrm>
            <a:off x="10903645" y="6544852"/>
            <a:ext cx="294005" cy="294005"/>
          </a:xfrm>
          <a:custGeom>
            <a:avLst/>
            <a:gdLst/>
            <a:ahLst/>
            <a:cxnLst/>
            <a:rect l="l" t="t" r="r" b="b"/>
            <a:pathLst>
              <a:path w="294005" h="294004">
                <a:moveTo>
                  <a:pt x="146833" y="0"/>
                </a:moveTo>
                <a:lnTo>
                  <a:pt x="100421" y="7485"/>
                </a:lnTo>
                <a:lnTo>
                  <a:pt x="60114" y="28328"/>
                </a:lnTo>
                <a:lnTo>
                  <a:pt x="28329" y="60111"/>
                </a:lnTo>
                <a:lnTo>
                  <a:pt x="7485" y="100415"/>
                </a:lnTo>
                <a:lnTo>
                  <a:pt x="0" y="146822"/>
                </a:lnTo>
                <a:lnTo>
                  <a:pt x="7485" y="193229"/>
                </a:lnTo>
                <a:lnTo>
                  <a:pt x="28329" y="233533"/>
                </a:lnTo>
                <a:lnTo>
                  <a:pt x="60114" y="265316"/>
                </a:lnTo>
                <a:lnTo>
                  <a:pt x="100421" y="286160"/>
                </a:lnTo>
                <a:lnTo>
                  <a:pt x="146833" y="293645"/>
                </a:lnTo>
                <a:lnTo>
                  <a:pt x="193240" y="286160"/>
                </a:lnTo>
                <a:lnTo>
                  <a:pt x="233544" y="265316"/>
                </a:lnTo>
                <a:lnTo>
                  <a:pt x="265327" y="233533"/>
                </a:lnTo>
                <a:lnTo>
                  <a:pt x="286170" y="193229"/>
                </a:lnTo>
                <a:lnTo>
                  <a:pt x="293655" y="146822"/>
                </a:lnTo>
                <a:lnTo>
                  <a:pt x="286170" y="100415"/>
                </a:lnTo>
                <a:lnTo>
                  <a:pt x="265327" y="60111"/>
                </a:lnTo>
                <a:lnTo>
                  <a:pt x="233544" y="28328"/>
                </a:lnTo>
                <a:lnTo>
                  <a:pt x="193240" y="7485"/>
                </a:lnTo>
                <a:lnTo>
                  <a:pt x="146833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FCF9011F-C9B7-40E9-6054-DFDB9D337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6400" y="10594544"/>
            <a:ext cx="899282" cy="2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9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áfico 51">
            <a:extLst>
              <a:ext uri="{FF2B5EF4-FFF2-40B4-BE49-F238E27FC236}">
                <a16:creationId xmlns:a16="http://schemas.microsoft.com/office/drawing/2014/main" id="{63813F63-6CCE-E0D2-18ED-49FB45682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2974" y="-3644445"/>
            <a:ext cx="20206469" cy="20001536"/>
          </a:xfrm>
          <a:prstGeom prst="rect">
            <a:avLst/>
          </a:prstGeom>
        </p:spPr>
      </p:pic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8C8FD38C-9FD3-E5FA-AFC5-FC6A377CD12F}"/>
              </a:ext>
            </a:extLst>
          </p:cNvPr>
          <p:cNvSpPr/>
          <p:nvPr/>
        </p:nvSpPr>
        <p:spPr>
          <a:xfrm>
            <a:off x="7634879" y="2676907"/>
            <a:ext cx="11185450" cy="7730192"/>
          </a:xfrm>
          <a:prstGeom prst="roundRect">
            <a:avLst>
              <a:gd name="adj" fmla="val 3884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" name="Gráfico 50">
            <a:extLst>
              <a:ext uri="{FF2B5EF4-FFF2-40B4-BE49-F238E27FC236}">
                <a16:creationId xmlns:a16="http://schemas.microsoft.com/office/drawing/2014/main" id="{8D0C12FD-0E85-E93A-A850-80446F8FC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4879" y="2676906"/>
            <a:ext cx="11171330" cy="7717995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8033925"/>
            <a:ext cx="5149215" cy="735965"/>
          </a:xfrm>
          <a:custGeom>
            <a:avLst/>
            <a:gdLst/>
            <a:ahLst/>
            <a:cxnLst/>
            <a:rect l="l" t="t" r="r" b="b"/>
            <a:pathLst>
              <a:path w="5149215" h="735965">
                <a:moveTo>
                  <a:pt x="4906982" y="0"/>
                </a:moveTo>
                <a:lnTo>
                  <a:pt x="0" y="0"/>
                </a:lnTo>
                <a:lnTo>
                  <a:pt x="0" y="735642"/>
                </a:lnTo>
                <a:lnTo>
                  <a:pt x="4906982" y="735642"/>
                </a:lnTo>
                <a:lnTo>
                  <a:pt x="4955783" y="730722"/>
                </a:lnTo>
                <a:lnTo>
                  <a:pt x="5001235" y="716613"/>
                </a:lnTo>
                <a:lnTo>
                  <a:pt x="5042366" y="694287"/>
                </a:lnTo>
                <a:lnTo>
                  <a:pt x="5078202" y="664719"/>
                </a:lnTo>
                <a:lnTo>
                  <a:pt x="5107769" y="628882"/>
                </a:lnTo>
                <a:lnTo>
                  <a:pt x="5130093" y="587752"/>
                </a:lnTo>
                <a:lnTo>
                  <a:pt x="5144202" y="542301"/>
                </a:lnTo>
                <a:lnTo>
                  <a:pt x="5149121" y="493503"/>
                </a:lnTo>
                <a:lnTo>
                  <a:pt x="5149121" y="242139"/>
                </a:lnTo>
                <a:lnTo>
                  <a:pt x="5144202" y="193338"/>
                </a:lnTo>
                <a:lnTo>
                  <a:pt x="5130093" y="147885"/>
                </a:lnTo>
                <a:lnTo>
                  <a:pt x="5107769" y="106754"/>
                </a:lnTo>
                <a:lnTo>
                  <a:pt x="5078202" y="70919"/>
                </a:lnTo>
                <a:lnTo>
                  <a:pt x="5042366" y="41352"/>
                </a:lnTo>
                <a:lnTo>
                  <a:pt x="5001235" y="19027"/>
                </a:lnTo>
                <a:lnTo>
                  <a:pt x="4955783" y="4919"/>
                </a:lnTo>
                <a:lnTo>
                  <a:pt x="4906982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17542" y="8226390"/>
            <a:ext cx="291211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dirty="0">
                <a:solidFill>
                  <a:srgbClr val="FFFFFF"/>
                </a:solidFill>
                <a:latin typeface="Poppins"/>
                <a:cs typeface="Poppins"/>
              </a:rPr>
              <a:t>Tabela</a:t>
            </a:r>
            <a:r>
              <a:rPr sz="2150" spc="70" dirty="0">
                <a:solidFill>
                  <a:srgbClr val="FFFFFF"/>
                </a:solidFill>
                <a:latin typeface="Poppins"/>
                <a:cs typeface="Poppins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Poppins"/>
                <a:cs typeface="Poppins"/>
              </a:rPr>
              <a:t>comparativa:</a:t>
            </a:r>
            <a:endParaRPr sz="2150">
              <a:latin typeface="Poppins"/>
              <a:cs typeface="Poppi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53655" y="8274815"/>
            <a:ext cx="56515" cy="284480"/>
          </a:xfrm>
          <a:custGeom>
            <a:avLst/>
            <a:gdLst/>
            <a:ahLst/>
            <a:cxnLst/>
            <a:rect l="l" t="t" r="r" b="b"/>
            <a:pathLst>
              <a:path w="56515" h="284479">
                <a:moveTo>
                  <a:pt x="56385" y="0"/>
                </a:moveTo>
                <a:lnTo>
                  <a:pt x="0" y="0"/>
                </a:lnTo>
                <a:lnTo>
                  <a:pt x="0" y="283907"/>
                </a:lnTo>
                <a:lnTo>
                  <a:pt x="56385" y="283907"/>
                </a:lnTo>
                <a:lnTo>
                  <a:pt x="56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96671" y="2417308"/>
            <a:ext cx="5299710" cy="509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A 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regulação precisa </a:t>
            </a:r>
            <a:r>
              <a:rPr sz="6650" b="1" dirty="0">
                <a:solidFill>
                  <a:srgbClr val="008563"/>
                </a:solidFill>
                <a:latin typeface="Poppins"/>
                <a:cs typeface="Poppins"/>
              </a:rPr>
              <a:t>refletir</a:t>
            </a:r>
            <a:r>
              <a:rPr sz="6650" b="1" spc="-229" dirty="0">
                <a:solidFill>
                  <a:srgbClr val="008563"/>
                </a:solidFill>
                <a:latin typeface="Poppins"/>
                <a:cs typeface="Poppins"/>
              </a:rPr>
              <a:t> </a:t>
            </a:r>
            <a:r>
              <a:rPr sz="6650" b="1" spc="-50" dirty="0">
                <a:solidFill>
                  <a:srgbClr val="008563"/>
                </a:solidFill>
                <a:latin typeface="Poppins"/>
                <a:cs typeface="Poppins"/>
              </a:rPr>
              <a:t>a </a:t>
            </a:r>
            <a:r>
              <a:rPr sz="6650" b="1" spc="-10" dirty="0">
                <a:solidFill>
                  <a:srgbClr val="008563"/>
                </a:solidFill>
                <a:latin typeface="Poppins"/>
                <a:cs typeface="Poppins"/>
              </a:rPr>
              <a:t>realidade brasileira</a:t>
            </a:r>
            <a:endParaRPr sz="6650">
              <a:latin typeface="Poppins"/>
              <a:cs typeface="Poppi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06482" y="1573118"/>
            <a:ext cx="7604125" cy="58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Realidade educacional </a:t>
            </a:r>
            <a:r>
              <a:rPr spc="-10" dirty="0"/>
              <a:t>brasileira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54769" y="2959130"/>
            <a:ext cx="111061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0" dirty="0">
                <a:solidFill>
                  <a:srgbClr val="FFFFFF"/>
                </a:solidFill>
                <a:latin typeface="Poppins"/>
                <a:cs typeface="Poppins"/>
              </a:rPr>
              <a:t>Aspecto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54769" y="3880929"/>
            <a:ext cx="1976120" cy="9474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000" b="1" dirty="0">
                <a:solidFill>
                  <a:srgbClr val="FFFFFF"/>
                </a:solidFill>
                <a:latin typeface="Poppins"/>
                <a:cs typeface="Poppins"/>
              </a:rPr>
              <a:t>Taxa </a:t>
            </a:r>
            <a:r>
              <a:rPr sz="2000" b="1" spc="-25" dirty="0">
                <a:solidFill>
                  <a:srgbClr val="FFFFFF"/>
                </a:solidFill>
                <a:latin typeface="Poppins"/>
                <a:cs typeface="Poppins"/>
              </a:rPr>
              <a:t>de </a:t>
            </a:r>
            <a:r>
              <a:rPr sz="2000" b="1" spc="-10" dirty="0">
                <a:solidFill>
                  <a:srgbClr val="FFFFFF"/>
                </a:solidFill>
                <a:latin typeface="Poppins"/>
                <a:cs typeface="Poppins"/>
              </a:rPr>
              <a:t>analfabetismo funcional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54769" y="5417259"/>
            <a:ext cx="1739264" cy="640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FF"/>
                </a:solidFill>
                <a:latin typeface="Poppins"/>
                <a:cs typeface="Poppins"/>
              </a:rPr>
              <a:t>Escolaridade média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54769" y="6646322"/>
            <a:ext cx="1863089" cy="640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FFFFFF"/>
                </a:solidFill>
                <a:latin typeface="Poppins"/>
                <a:cs typeface="Poppins"/>
              </a:rPr>
              <a:t>Desigualdade social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54769" y="7875387"/>
            <a:ext cx="280797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dirty="0">
                <a:solidFill>
                  <a:srgbClr val="FFFFFF"/>
                </a:solidFill>
                <a:latin typeface="Poppins"/>
                <a:cs typeface="Poppins"/>
              </a:rPr>
              <a:t>Acesso à </a:t>
            </a:r>
            <a:r>
              <a:rPr sz="2000" b="1" spc="-10" dirty="0">
                <a:solidFill>
                  <a:srgbClr val="FFFFFF"/>
                </a:solidFill>
                <a:latin typeface="Poppins"/>
                <a:cs typeface="Poppins"/>
              </a:rPr>
              <a:t>informação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54769" y="8182654"/>
            <a:ext cx="250698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dirty="0">
                <a:solidFill>
                  <a:srgbClr val="FFFFFF"/>
                </a:solidFill>
                <a:latin typeface="Poppins"/>
                <a:cs typeface="Poppins"/>
              </a:rPr>
              <a:t>digital a </a:t>
            </a:r>
            <a:r>
              <a:rPr sz="2000" b="1" spc="-10" dirty="0">
                <a:solidFill>
                  <a:srgbClr val="FFFFFF"/>
                </a:solidFill>
                <a:latin typeface="Poppins"/>
                <a:cs typeface="Poppins"/>
              </a:rPr>
              <a:t>educativa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54769" y="9104452"/>
            <a:ext cx="203835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dirty="0">
                <a:solidFill>
                  <a:srgbClr val="FFFFFF"/>
                </a:solidFill>
                <a:latin typeface="Poppins"/>
                <a:cs typeface="Poppins"/>
              </a:rPr>
              <a:t>Capacidade </a:t>
            </a:r>
            <a:r>
              <a:rPr sz="2000" b="1" spc="-25" dirty="0">
                <a:solidFill>
                  <a:srgbClr val="FFFFFF"/>
                </a:solidFill>
                <a:latin typeface="Poppins"/>
                <a:cs typeface="Poppins"/>
              </a:rPr>
              <a:t>de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54769" y="9411717"/>
            <a:ext cx="224218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dirty="0">
                <a:solidFill>
                  <a:srgbClr val="FFFFFF"/>
                </a:solidFill>
                <a:latin typeface="Poppins"/>
                <a:cs typeface="Poppins"/>
              </a:rPr>
              <a:t>interpretação </a:t>
            </a:r>
            <a:r>
              <a:rPr sz="2000" b="1" spc="-25" dirty="0">
                <a:solidFill>
                  <a:srgbClr val="FFFFFF"/>
                </a:solidFill>
                <a:latin typeface="Poppins"/>
                <a:cs typeface="Poppins"/>
              </a:rPr>
              <a:t>de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54769" y="9718983"/>
            <a:ext cx="204470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dirty="0">
                <a:solidFill>
                  <a:srgbClr val="FFFFFF"/>
                </a:solidFill>
                <a:latin typeface="Poppins"/>
                <a:cs typeface="Poppins"/>
              </a:rPr>
              <a:t>rótulos e </a:t>
            </a:r>
            <a:r>
              <a:rPr sz="2000" b="1" spc="-10" dirty="0">
                <a:solidFill>
                  <a:srgbClr val="FFFFFF"/>
                </a:solidFill>
                <a:latin typeface="Poppins"/>
                <a:cs typeface="Poppins"/>
              </a:rPr>
              <a:t>textos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729928" y="2959130"/>
            <a:ext cx="77216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0" dirty="0">
                <a:solidFill>
                  <a:srgbClr val="FFFFFF"/>
                </a:solidFill>
                <a:latin typeface="Poppins"/>
                <a:cs typeface="Poppins"/>
              </a:rPr>
              <a:t>Brasil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29928" y="3880929"/>
            <a:ext cx="1540510" cy="640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000" spc="-25" dirty="0">
                <a:latin typeface="Poppins"/>
                <a:cs typeface="Poppins"/>
              </a:rPr>
              <a:t>29% </a:t>
            </a:r>
            <a:r>
              <a:rPr sz="2000" spc="-10" dirty="0">
                <a:latin typeface="Poppins"/>
                <a:cs typeface="Poppins"/>
              </a:rPr>
              <a:t>(INAF/2025)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729928" y="5417259"/>
            <a:ext cx="1141522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latin typeface="Poppins"/>
                <a:cs typeface="Poppins"/>
              </a:rPr>
              <a:t>9</a:t>
            </a:r>
            <a:r>
              <a:rPr lang="pt-BR" sz="2000" dirty="0">
                <a:latin typeface="Poppins"/>
                <a:cs typeface="Poppins"/>
              </a:rPr>
              <a:t>,9</a:t>
            </a:r>
            <a:r>
              <a:rPr sz="2000" dirty="0">
                <a:latin typeface="Poppins"/>
                <a:cs typeface="Poppins"/>
              </a:rPr>
              <a:t> </a:t>
            </a:r>
            <a:r>
              <a:rPr sz="2000" spc="-20" dirty="0">
                <a:latin typeface="Poppins"/>
                <a:cs typeface="Poppins"/>
              </a:rPr>
              <a:t>anos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29928" y="6646322"/>
            <a:ext cx="2116455" cy="640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000" dirty="0">
                <a:latin typeface="Poppins"/>
                <a:cs typeface="Poppins"/>
              </a:rPr>
              <a:t>Alta</a:t>
            </a:r>
            <a:r>
              <a:rPr sz="2000" spc="50" dirty="0">
                <a:latin typeface="Poppins"/>
                <a:cs typeface="Poppins"/>
              </a:rPr>
              <a:t> </a:t>
            </a:r>
            <a:r>
              <a:rPr sz="2000" dirty="0">
                <a:latin typeface="Poppins"/>
                <a:cs typeface="Poppins"/>
              </a:rPr>
              <a:t>(índice</a:t>
            </a:r>
            <a:r>
              <a:rPr sz="2000" spc="55" dirty="0">
                <a:latin typeface="Poppins"/>
                <a:cs typeface="Poppins"/>
              </a:rPr>
              <a:t> </a:t>
            </a:r>
            <a:r>
              <a:rPr sz="2000" spc="-25" dirty="0">
                <a:latin typeface="Poppins"/>
                <a:cs typeface="Poppins"/>
              </a:rPr>
              <a:t>de </a:t>
            </a:r>
            <a:r>
              <a:rPr sz="2000" dirty="0">
                <a:latin typeface="Poppins"/>
                <a:cs typeface="Poppins"/>
              </a:rPr>
              <a:t>Gini:</a:t>
            </a:r>
            <a:r>
              <a:rPr sz="2000" spc="10" dirty="0">
                <a:latin typeface="Poppins"/>
                <a:cs typeface="Poppins"/>
              </a:rPr>
              <a:t> </a:t>
            </a:r>
            <a:r>
              <a:rPr sz="2000" dirty="0">
                <a:latin typeface="Poppins"/>
                <a:cs typeface="Poppins"/>
              </a:rPr>
              <a:t>0,49</a:t>
            </a:r>
            <a:r>
              <a:rPr sz="2000" spc="15" dirty="0">
                <a:latin typeface="Poppins"/>
                <a:cs typeface="Poppins"/>
              </a:rPr>
              <a:t> </a:t>
            </a:r>
            <a:r>
              <a:rPr sz="2000" dirty="0">
                <a:latin typeface="Poppins"/>
                <a:cs typeface="Poppins"/>
              </a:rPr>
              <a:t>-</a:t>
            </a:r>
            <a:r>
              <a:rPr sz="2000" spc="15" dirty="0">
                <a:latin typeface="Poppins"/>
                <a:cs typeface="Poppins"/>
              </a:rPr>
              <a:t> </a:t>
            </a:r>
            <a:r>
              <a:rPr sz="2000" spc="-10" dirty="0">
                <a:latin typeface="Poppins"/>
                <a:cs typeface="Poppins"/>
              </a:rPr>
              <a:t>IBGE)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29928" y="7875387"/>
            <a:ext cx="2422525" cy="640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000" dirty="0">
                <a:latin typeface="Poppins"/>
                <a:cs typeface="Poppins"/>
              </a:rPr>
              <a:t>Limitado</a:t>
            </a:r>
            <a:r>
              <a:rPr sz="2000" spc="40" dirty="0">
                <a:latin typeface="Poppins"/>
                <a:cs typeface="Poppins"/>
              </a:rPr>
              <a:t> </a:t>
            </a:r>
            <a:r>
              <a:rPr sz="2000" dirty="0">
                <a:latin typeface="Poppins"/>
                <a:cs typeface="Poppins"/>
              </a:rPr>
              <a:t>em</a:t>
            </a:r>
            <a:r>
              <a:rPr sz="2000" spc="45" dirty="0">
                <a:latin typeface="Poppins"/>
                <a:cs typeface="Poppins"/>
              </a:rPr>
              <a:t> </a:t>
            </a:r>
            <a:r>
              <a:rPr sz="2000" spc="-10" dirty="0">
                <a:latin typeface="Poppins"/>
                <a:cs typeface="Poppins"/>
              </a:rPr>
              <a:t>áreas </a:t>
            </a:r>
            <a:r>
              <a:rPr sz="2000" dirty="0">
                <a:latin typeface="Poppins"/>
                <a:cs typeface="Poppins"/>
              </a:rPr>
              <a:t>periféricas</a:t>
            </a:r>
            <a:r>
              <a:rPr sz="2000" spc="5" dirty="0">
                <a:latin typeface="Poppins"/>
                <a:cs typeface="Poppins"/>
              </a:rPr>
              <a:t> </a:t>
            </a:r>
            <a:r>
              <a:rPr sz="2000" dirty="0">
                <a:latin typeface="Poppins"/>
                <a:cs typeface="Poppins"/>
              </a:rPr>
              <a:t>e</a:t>
            </a:r>
            <a:r>
              <a:rPr sz="2000" spc="5" dirty="0">
                <a:latin typeface="Poppins"/>
                <a:cs typeface="Poppins"/>
              </a:rPr>
              <a:t> </a:t>
            </a:r>
            <a:r>
              <a:rPr sz="2000" spc="-10" dirty="0">
                <a:latin typeface="Poppins"/>
                <a:cs typeface="Poppins"/>
              </a:rPr>
              <a:t>rurais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729928" y="9104452"/>
            <a:ext cx="2625090" cy="938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000" dirty="0">
                <a:latin typeface="Poppins"/>
                <a:cs typeface="Poppins"/>
              </a:rPr>
              <a:t>Prejudicada </a:t>
            </a:r>
            <a:r>
              <a:rPr sz="2000" spc="-25" dirty="0">
                <a:latin typeface="Poppins"/>
                <a:cs typeface="Poppins"/>
              </a:rPr>
              <a:t>por </a:t>
            </a:r>
            <a:r>
              <a:rPr sz="2000" dirty="0">
                <a:latin typeface="Poppins"/>
                <a:cs typeface="Poppins"/>
              </a:rPr>
              <a:t>falhas </a:t>
            </a:r>
            <a:r>
              <a:rPr sz="2000" spc="-10" dirty="0" err="1">
                <a:latin typeface="Poppins"/>
                <a:cs typeface="Poppins"/>
              </a:rPr>
              <a:t>educacionais</a:t>
            </a:r>
            <a:r>
              <a:rPr sz="2000" spc="-10" dirty="0">
                <a:latin typeface="Poppins"/>
                <a:cs typeface="Poppins"/>
              </a:rPr>
              <a:t> </a:t>
            </a:r>
            <a:r>
              <a:rPr lang="pt-BR" sz="2000" spc="-10" dirty="0">
                <a:latin typeface="Poppins"/>
                <a:cs typeface="Poppins"/>
              </a:rPr>
              <a:t> e 29% de </a:t>
            </a:r>
            <a:r>
              <a:rPr lang="pt-BR" sz="2000" spc="-10" dirty="0" err="1">
                <a:latin typeface="Poppins"/>
                <a:cs typeface="Poppins"/>
              </a:rPr>
              <a:t>analf</a:t>
            </a:r>
            <a:r>
              <a:rPr lang="pt-BR" sz="2000" spc="-10" dirty="0">
                <a:latin typeface="Poppins"/>
                <a:cs typeface="Poppins"/>
              </a:rPr>
              <a:t>. </a:t>
            </a:r>
            <a:r>
              <a:rPr lang="pt-BR" sz="2000" spc="-10" dirty="0" err="1">
                <a:latin typeface="Poppins"/>
                <a:cs typeface="Poppins"/>
              </a:rPr>
              <a:t>Func</a:t>
            </a:r>
            <a:r>
              <a:rPr lang="pt-BR" sz="2000" spc="-10" dirty="0">
                <a:latin typeface="Poppins"/>
                <a:cs typeface="Poppins"/>
              </a:rPr>
              <a:t>.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323404" y="2959130"/>
            <a:ext cx="158115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0" dirty="0">
                <a:solidFill>
                  <a:srgbClr val="FFFFFF"/>
                </a:solidFill>
                <a:latin typeface="Poppins"/>
                <a:cs typeface="Poppins"/>
              </a:rPr>
              <a:t>EUA/Europa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323404" y="3779379"/>
            <a:ext cx="3148330" cy="124585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000" spc="-20" dirty="0">
                <a:latin typeface="Poppins"/>
                <a:cs typeface="Poppins"/>
              </a:rPr>
              <a:t>EUA: 21% (NCES/PIACC) / EUROPA OCDE: 5-15% (PIACC)</a:t>
            </a:r>
            <a:endParaRPr sz="2000" dirty="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Poppins"/>
              <a:cs typeface="Poppi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5270436" y="5321778"/>
            <a:ext cx="3034446" cy="938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pt-BR" sz="2000" dirty="0">
                <a:latin typeface="Poppins"/>
                <a:cs typeface="Poppins"/>
              </a:rPr>
              <a:t>EUA: 13,7 anos (US Census) / Europa:  </a:t>
            </a:r>
            <a:r>
              <a:rPr sz="2000" dirty="0">
                <a:latin typeface="Poppins"/>
                <a:cs typeface="Poppins"/>
              </a:rPr>
              <a:t>12 a 14 </a:t>
            </a:r>
            <a:r>
              <a:rPr sz="2000" spc="-20" dirty="0">
                <a:latin typeface="Poppins"/>
                <a:cs typeface="Poppins"/>
              </a:rPr>
              <a:t>anos </a:t>
            </a:r>
            <a:r>
              <a:rPr sz="2000" dirty="0">
                <a:latin typeface="Poppins"/>
                <a:cs typeface="Poppins"/>
              </a:rPr>
              <a:t>(média </a:t>
            </a:r>
            <a:r>
              <a:rPr sz="2000" spc="-10" dirty="0">
                <a:latin typeface="Poppins"/>
                <a:cs typeface="Poppins"/>
              </a:rPr>
              <a:t>OCDE)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323404" y="6646322"/>
            <a:ext cx="2648585" cy="938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000" dirty="0">
                <a:latin typeface="Poppins"/>
                <a:cs typeface="Poppins"/>
              </a:rPr>
              <a:t>Baixa a </a:t>
            </a:r>
            <a:r>
              <a:rPr sz="2000" spc="-10" dirty="0">
                <a:latin typeface="Poppins"/>
                <a:cs typeface="Poppins"/>
              </a:rPr>
              <a:t>moderada </a:t>
            </a:r>
            <a:r>
              <a:rPr sz="2000" dirty="0">
                <a:latin typeface="Poppins"/>
                <a:cs typeface="Poppins"/>
              </a:rPr>
              <a:t>(média OCDE: </a:t>
            </a:r>
            <a:r>
              <a:rPr sz="2000" spc="-10" dirty="0">
                <a:latin typeface="Poppins"/>
                <a:cs typeface="Poppins"/>
              </a:rPr>
              <a:t>0,</a:t>
            </a:r>
            <a:r>
              <a:rPr lang="pt-BR" sz="2000" spc="-10" dirty="0">
                <a:latin typeface="Poppins"/>
                <a:cs typeface="Poppins"/>
              </a:rPr>
              <a:t>26 – 0,35</a:t>
            </a:r>
            <a:r>
              <a:rPr sz="2000" spc="-10" dirty="0">
                <a:latin typeface="Poppins"/>
                <a:cs typeface="Poppins"/>
              </a:rPr>
              <a:t>)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323404" y="7875387"/>
            <a:ext cx="3305175" cy="6400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dirty="0">
                <a:latin typeface="Poppins"/>
                <a:cs typeface="Poppins"/>
              </a:rPr>
              <a:t>Alta</a:t>
            </a:r>
            <a:r>
              <a:rPr sz="2000" spc="60" dirty="0">
                <a:latin typeface="Poppins"/>
                <a:cs typeface="Poppins"/>
              </a:rPr>
              <a:t> </a:t>
            </a:r>
            <a:r>
              <a:rPr sz="2000" dirty="0">
                <a:latin typeface="Poppins"/>
                <a:cs typeface="Poppins"/>
              </a:rPr>
              <a:t>inclusão</a:t>
            </a:r>
            <a:r>
              <a:rPr sz="2000" spc="60" dirty="0">
                <a:latin typeface="Poppins"/>
                <a:cs typeface="Poppins"/>
              </a:rPr>
              <a:t> </a:t>
            </a:r>
            <a:r>
              <a:rPr sz="2000" spc="-10" dirty="0">
                <a:latin typeface="Poppins"/>
                <a:cs typeface="Poppins"/>
              </a:rPr>
              <a:t>digital</a:t>
            </a:r>
            <a:endParaRPr sz="200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Poppins"/>
                <a:cs typeface="Poppins"/>
              </a:rPr>
              <a:t>e</a:t>
            </a:r>
            <a:r>
              <a:rPr sz="2000" spc="5" dirty="0">
                <a:latin typeface="Poppins"/>
                <a:cs typeface="Poppins"/>
              </a:rPr>
              <a:t> </a:t>
            </a:r>
            <a:r>
              <a:rPr sz="2000" dirty="0">
                <a:latin typeface="Poppins"/>
                <a:cs typeface="Poppins"/>
              </a:rPr>
              <a:t>alfabetização</a:t>
            </a:r>
            <a:r>
              <a:rPr sz="2000" spc="5" dirty="0">
                <a:latin typeface="Poppins"/>
                <a:cs typeface="Poppins"/>
              </a:rPr>
              <a:t> </a:t>
            </a:r>
            <a:r>
              <a:rPr sz="2000" spc="-10" dirty="0">
                <a:latin typeface="Poppins"/>
                <a:cs typeface="Poppins"/>
              </a:rPr>
              <a:t>midiática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323404" y="9104452"/>
            <a:ext cx="3148330" cy="938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sz="2000" dirty="0">
                <a:latin typeface="Poppins"/>
                <a:cs typeface="Poppins"/>
              </a:rPr>
              <a:t>Alta</a:t>
            </a:r>
            <a:r>
              <a:rPr lang="pt-BR" sz="2000" dirty="0">
                <a:latin typeface="Poppins"/>
                <a:cs typeface="Poppins"/>
              </a:rPr>
              <a:t>, associada à educação básica universal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658551" y="8961586"/>
            <a:ext cx="5090160" cy="124587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850" b="1" dirty="0">
                <a:latin typeface="Poppins"/>
                <a:cs typeface="Poppins"/>
              </a:rPr>
              <a:t>Analfabetismo</a:t>
            </a:r>
            <a:r>
              <a:rPr sz="1850" b="1" spc="70" dirty="0">
                <a:latin typeface="Poppins"/>
                <a:cs typeface="Poppins"/>
              </a:rPr>
              <a:t> </a:t>
            </a:r>
            <a:r>
              <a:rPr sz="1850" b="1" dirty="0">
                <a:latin typeface="Poppins"/>
                <a:cs typeface="Poppins"/>
              </a:rPr>
              <a:t>funcional:</a:t>
            </a:r>
            <a:r>
              <a:rPr sz="1850" b="1" spc="190" dirty="0">
                <a:latin typeface="Poppins"/>
                <a:cs typeface="Poppins"/>
              </a:rPr>
              <a:t> </a:t>
            </a:r>
            <a:r>
              <a:rPr sz="1850" dirty="0">
                <a:latin typeface="Poppins"/>
                <a:cs typeface="Poppins"/>
              </a:rPr>
              <a:t>29%</a:t>
            </a:r>
            <a:r>
              <a:rPr sz="1850" spc="90" dirty="0">
                <a:latin typeface="Poppins"/>
                <a:cs typeface="Poppins"/>
              </a:rPr>
              <a:t> </a:t>
            </a:r>
            <a:r>
              <a:rPr sz="1850" dirty="0">
                <a:latin typeface="Poppins"/>
                <a:cs typeface="Poppins"/>
              </a:rPr>
              <a:t>(INAF</a:t>
            </a:r>
            <a:r>
              <a:rPr sz="1850" spc="90" dirty="0">
                <a:latin typeface="Poppins"/>
                <a:cs typeface="Poppins"/>
              </a:rPr>
              <a:t> </a:t>
            </a:r>
            <a:r>
              <a:rPr sz="1850" spc="-10" dirty="0">
                <a:latin typeface="Poppins"/>
                <a:cs typeface="Poppins"/>
              </a:rPr>
              <a:t>2025)</a:t>
            </a:r>
            <a:endParaRPr sz="1850">
              <a:latin typeface="Poppins"/>
              <a:cs typeface="Poppins"/>
            </a:endParaRPr>
          </a:p>
          <a:p>
            <a:pPr marL="12700" marR="906144">
              <a:lnSpc>
                <a:spcPct val="144200"/>
              </a:lnSpc>
            </a:pPr>
            <a:r>
              <a:rPr sz="1850" b="1" dirty="0">
                <a:latin typeface="Poppins"/>
                <a:cs typeface="Poppins"/>
              </a:rPr>
              <a:t>Escolaridade</a:t>
            </a:r>
            <a:r>
              <a:rPr sz="1850" b="1" spc="55" dirty="0">
                <a:latin typeface="Poppins"/>
                <a:cs typeface="Poppins"/>
              </a:rPr>
              <a:t> </a:t>
            </a:r>
            <a:r>
              <a:rPr sz="1850" b="1" dirty="0">
                <a:latin typeface="Poppins"/>
                <a:cs typeface="Poppins"/>
              </a:rPr>
              <a:t>média:</a:t>
            </a:r>
            <a:r>
              <a:rPr sz="1850" b="1" spc="170" dirty="0">
                <a:latin typeface="Poppins"/>
                <a:cs typeface="Poppins"/>
              </a:rPr>
              <a:t> </a:t>
            </a:r>
            <a:r>
              <a:rPr sz="1850" dirty="0">
                <a:latin typeface="Poppins"/>
                <a:cs typeface="Poppins"/>
              </a:rPr>
              <a:t>9</a:t>
            </a:r>
            <a:r>
              <a:rPr sz="1850" spc="70" dirty="0">
                <a:latin typeface="Poppins"/>
                <a:cs typeface="Poppins"/>
              </a:rPr>
              <a:t> </a:t>
            </a:r>
            <a:r>
              <a:rPr sz="1850" dirty="0">
                <a:latin typeface="Poppins"/>
                <a:cs typeface="Poppins"/>
              </a:rPr>
              <a:t>anos</a:t>
            </a:r>
            <a:r>
              <a:rPr sz="1850" spc="70" dirty="0">
                <a:latin typeface="Poppins"/>
                <a:cs typeface="Poppins"/>
              </a:rPr>
              <a:t> </a:t>
            </a:r>
            <a:r>
              <a:rPr sz="1850" spc="-10" dirty="0">
                <a:latin typeface="Poppins"/>
                <a:cs typeface="Poppins"/>
              </a:rPr>
              <a:t>(IBGE) </a:t>
            </a:r>
            <a:r>
              <a:rPr sz="1850" dirty="0">
                <a:latin typeface="Poppins"/>
                <a:cs typeface="Poppins"/>
              </a:rPr>
              <a:t>Alta</a:t>
            </a:r>
            <a:r>
              <a:rPr sz="1850" spc="70" dirty="0">
                <a:latin typeface="Poppins"/>
                <a:cs typeface="Poppins"/>
              </a:rPr>
              <a:t> </a:t>
            </a:r>
            <a:r>
              <a:rPr sz="1850" dirty="0">
                <a:latin typeface="Poppins"/>
                <a:cs typeface="Poppins"/>
              </a:rPr>
              <a:t>desigualdade</a:t>
            </a:r>
            <a:r>
              <a:rPr sz="1850" spc="75" dirty="0">
                <a:latin typeface="Poppins"/>
                <a:cs typeface="Poppins"/>
              </a:rPr>
              <a:t> </a:t>
            </a:r>
            <a:r>
              <a:rPr sz="1850" dirty="0">
                <a:latin typeface="Poppins"/>
                <a:cs typeface="Poppins"/>
              </a:rPr>
              <a:t>(Gini</a:t>
            </a:r>
            <a:r>
              <a:rPr sz="1850" spc="75" dirty="0">
                <a:latin typeface="Poppins"/>
                <a:cs typeface="Poppins"/>
              </a:rPr>
              <a:t> </a:t>
            </a:r>
            <a:r>
              <a:rPr sz="1850" spc="-10" dirty="0">
                <a:latin typeface="Poppins"/>
                <a:cs typeface="Poppins"/>
              </a:rPr>
              <a:t>0,49)</a:t>
            </a:r>
            <a:endParaRPr sz="1850">
              <a:latin typeface="Poppins"/>
              <a:cs typeface="Poppins"/>
            </a:endParaRPr>
          </a:p>
        </p:txBody>
      </p:sp>
      <p:pic>
        <p:nvPicPr>
          <p:cNvPr id="45" name="object 4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0146" y="9157745"/>
            <a:ext cx="164235" cy="16422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0146" y="9583793"/>
            <a:ext cx="164235" cy="16422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0146" y="9989002"/>
            <a:ext cx="164235" cy="164225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FDD48BD5-F186-10B7-5826-F44B0EBE49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601568" y="394569"/>
            <a:ext cx="899282" cy="2524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EAB7-BECB-435F-F5CD-C1B6CB19A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ráfico 51">
            <a:extLst>
              <a:ext uri="{FF2B5EF4-FFF2-40B4-BE49-F238E27FC236}">
                <a16:creationId xmlns:a16="http://schemas.microsoft.com/office/drawing/2014/main" id="{B8E95FB9-C33C-03F4-D811-2F63E532E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2974" y="-3644445"/>
            <a:ext cx="20206469" cy="20001536"/>
          </a:xfrm>
          <a:prstGeom prst="rect">
            <a:avLst/>
          </a:prstGeom>
        </p:spPr>
      </p:pic>
      <p:sp>
        <p:nvSpPr>
          <p:cNvPr id="53" name="Retângulo: Cantos Arredondados 52">
            <a:extLst>
              <a:ext uri="{FF2B5EF4-FFF2-40B4-BE49-F238E27FC236}">
                <a16:creationId xmlns:a16="http://schemas.microsoft.com/office/drawing/2014/main" id="{CA9EC006-F7F3-ECF8-2E40-A627A7FA45E2}"/>
              </a:ext>
            </a:extLst>
          </p:cNvPr>
          <p:cNvSpPr/>
          <p:nvPr/>
        </p:nvSpPr>
        <p:spPr>
          <a:xfrm>
            <a:off x="7634879" y="2676907"/>
            <a:ext cx="11185450" cy="7730192"/>
          </a:xfrm>
          <a:prstGeom prst="roundRect">
            <a:avLst>
              <a:gd name="adj" fmla="val 3884"/>
            </a:avLst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" name="Gráfico 50">
            <a:extLst>
              <a:ext uri="{FF2B5EF4-FFF2-40B4-BE49-F238E27FC236}">
                <a16:creationId xmlns:a16="http://schemas.microsoft.com/office/drawing/2014/main" id="{1DDD8A9D-0E65-CACD-D781-5A31827FA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4879" y="2676906"/>
            <a:ext cx="11171330" cy="7717995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E6D509ED-4AAB-BB9A-7B50-6589D23FA506}"/>
              </a:ext>
            </a:extLst>
          </p:cNvPr>
          <p:cNvSpPr/>
          <p:nvPr/>
        </p:nvSpPr>
        <p:spPr>
          <a:xfrm>
            <a:off x="0" y="8033925"/>
            <a:ext cx="5149215" cy="735965"/>
          </a:xfrm>
          <a:custGeom>
            <a:avLst/>
            <a:gdLst/>
            <a:ahLst/>
            <a:cxnLst/>
            <a:rect l="l" t="t" r="r" b="b"/>
            <a:pathLst>
              <a:path w="5149215" h="735965">
                <a:moveTo>
                  <a:pt x="4906982" y="0"/>
                </a:moveTo>
                <a:lnTo>
                  <a:pt x="0" y="0"/>
                </a:lnTo>
                <a:lnTo>
                  <a:pt x="0" y="735642"/>
                </a:lnTo>
                <a:lnTo>
                  <a:pt x="4906982" y="735642"/>
                </a:lnTo>
                <a:lnTo>
                  <a:pt x="4955783" y="730722"/>
                </a:lnTo>
                <a:lnTo>
                  <a:pt x="5001235" y="716613"/>
                </a:lnTo>
                <a:lnTo>
                  <a:pt x="5042366" y="694287"/>
                </a:lnTo>
                <a:lnTo>
                  <a:pt x="5078202" y="664719"/>
                </a:lnTo>
                <a:lnTo>
                  <a:pt x="5107769" y="628882"/>
                </a:lnTo>
                <a:lnTo>
                  <a:pt x="5130093" y="587752"/>
                </a:lnTo>
                <a:lnTo>
                  <a:pt x="5144202" y="542301"/>
                </a:lnTo>
                <a:lnTo>
                  <a:pt x="5149121" y="493503"/>
                </a:lnTo>
                <a:lnTo>
                  <a:pt x="5149121" y="242139"/>
                </a:lnTo>
                <a:lnTo>
                  <a:pt x="5144202" y="193338"/>
                </a:lnTo>
                <a:lnTo>
                  <a:pt x="5130093" y="147885"/>
                </a:lnTo>
                <a:lnTo>
                  <a:pt x="5107769" y="106754"/>
                </a:lnTo>
                <a:lnTo>
                  <a:pt x="5078202" y="70919"/>
                </a:lnTo>
                <a:lnTo>
                  <a:pt x="5042366" y="41352"/>
                </a:lnTo>
                <a:lnTo>
                  <a:pt x="5001235" y="19027"/>
                </a:lnTo>
                <a:lnTo>
                  <a:pt x="4955783" y="4919"/>
                </a:lnTo>
                <a:lnTo>
                  <a:pt x="4906982" y="0"/>
                </a:lnTo>
                <a:close/>
              </a:path>
            </a:pathLst>
          </a:custGeom>
          <a:solidFill>
            <a:srgbClr val="0085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5B9AC0F-60D7-0ADB-E975-157F4E62D525}"/>
              </a:ext>
            </a:extLst>
          </p:cNvPr>
          <p:cNvSpPr txBox="1"/>
          <p:nvPr/>
        </p:nvSpPr>
        <p:spPr>
          <a:xfrm>
            <a:off x="574122" y="8116893"/>
            <a:ext cx="4192434" cy="57002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pt-BR" b="1" dirty="0">
                <a:solidFill>
                  <a:srgbClr val="FFFFFF"/>
                </a:solidFill>
                <a:latin typeface="Poppins"/>
                <a:cs typeface="Poppins"/>
              </a:rPr>
              <a:t>Alta exposição, falta de controle, ausência de orientação resulta em</a:t>
            </a:r>
            <a:r>
              <a:rPr b="1" spc="-10" dirty="0">
                <a:solidFill>
                  <a:srgbClr val="FFFFFF"/>
                </a:solidFill>
                <a:latin typeface="Poppins"/>
                <a:cs typeface="Poppins"/>
              </a:rPr>
              <a:t>:</a:t>
            </a:r>
            <a:endParaRPr b="1" dirty="0">
              <a:latin typeface="Poppins"/>
              <a:cs typeface="Poppin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BB20187-DD5F-14D2-AB94-49DFAD39C364}"/>
              </a:ext>
            </a:extLst>
          </p:cNvPr>
          <p:cNvSpPr/>
          <p:nvPr/>
        </p:nvSpPr>
        <p:spPr>
          <a:xfrm>
            <a:off x="343071" y="8259667"/>
            <a:ext cx="56515" cy="284480"/>
          </a:xfrm>
          <a:custGeom>
            <a:avLst/>
            <a:gdLst/>
            <a:ahLst/>
            <a:cxnLst/>
            <a:rect l="l" t="t" r="r" b="b"/>
            <a:pathLst>
              <a:path w="56515" h="284479">
                <a:moveTo>
                  <a:pt x="56385" y="0"/>
                </a:moveTo>
                <a:lnTo>
                  <a:pt x="0" y="0"/>
                </a:lnTo>
                <a:lnTo>
                  <a:pt x="0" y="283907"/>
                </a:lnTo>
                <a:lnTo>
                  <a:pt x="56385" y="283907"/>
                </a:lnTo>
                <a:lnTo>
                  <a:pt x="56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9FE0D18-CE9F-871D-3381-3E7196A0C850}"/>
              </a:ext>
            </a:extLst>
          </p:cNvPr>
          <p:cNvSpPr txBox="1"/>
          <p:nvPr/>
        </p:nvSpPr>
        <p:spPr>
          <a:xfrm>
            <a:off x="1296671" y="2417308"/>
            <a:ext cx="5299710" cy="5368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t-BR" sz="5800" b="1" dirty="0">
                <a:solidFill>
                  <a:srgbClr val="008563"/>
                </a:solidFill>
                <a:latin typeface="Poppins"/>
                <a:cs typeface="Poppins"/>
              </a:rPr>
              <a:t>Trazer isso para o Brasil é importar um problema e não uma solução</a:t>
            </a:r>
            <a:endParaRPr sz="5800" dirty="0">
              <a:latin typeface="Poppins"/>
              <a:cs typeface="Poppins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0DFB5F9-A7E8-9EE8-063A-893412B613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70925" y="726795"/>
            <a:ext cx="7604125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10" dirty="0"/>
              <a:t>O modelo dos EUA não é referência </a:t>
            </a:r>
            <a:endParaRPr spc="-10" dirty="0"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D17131E-6AC1-BD8A-788B-BA65042A097D}"/>
              </a:ext>
            </a:extLst>
          </p:cNvPr>
          <p:cNvSpPr txBox="1"/>
          <p:nvPr/>
        </p:nvSpPr>
        <p:spPr>
          <a:xfrm>
            <a:off x="8054769" y="2959130"/>
            <a:ext cx="1362928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000" b="1" spc="-10" dirty="0">
                <a:solidFill>
                  <a:srgbClr val="FFFFFF"/>
                </a:solidFill>
                <a:latin typeface="Poppins"/>
                <a:cs typeface="Poppins"/>
              </a:rPr>
              <a:t>Indicador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A7EA374D-9B17-03E3-9991-B248D4344352}"/>
              </a:ext>
            </a:extLst>
          </p:cNvPr>
          <p:cNvSpPr txBox="1"/>
          <p:nvPr/>
        </p:nvSpPr>
        <p:spPr>
          <a:xfrm>
            <a:off x="8054769" y="3880929"/>
            <a:ext cx="1976120" cy="938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pt-BR" sz="2000" b="1" dirty="0">
                <a:solidFill>
                  <a:srgbClr val="FFFFFF"/>
                </a:solidFill>
                <a:latin typeface="Poppins"/>
                <a:cs typeface="Poppins"/>
              </a:rPr>
              <a:t>Exposição Infantil (0 a 5 anos)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8F36DA5-502C-5E89-6174-AA4B337D3172}"/>
              </a:ext>
            </a:extLst>
          </p:cNvPr>
          <p:cNvSpPr txBox="1"/>
          <p:nvPr/>
        </p:nvSpPr>
        <p:spPr>
          <a:xfrm>
            <a:off x="8054769" y="5363620"/>
            <a:ext cx="2648584" cy="938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pt-BR" sz="2000" b="1" spc="-10" dirty="0">
                <a:solidFill>
                  <a:srgbClr val="FFFFFF"/>
                </a:solidFill>
                <a:latin typeface="Poppins"/>
                <a:cs typeface="Poppins"/>
              </a:rPr>
              <a:t>Atendimentos de emergência em crianças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825D4B9-B684-4F94-1827-74042BBFF369}"/>
              </a:ext>
            </a:extLst>
          </p:cNvPr>
          <p:cNvSpPr txBox="1"/>
          <p:nvPr/>
        </p:nvSpPr>
        <p:spPr>
          <a:xfrm>
            <a:off x="8054769" y="6646322"/>
            <a:ext cx="2807970" cy="938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pt-BR" sz="2000" b="1" spc="-10" dirty="0" err="1">
                <a:solidFill>
                  <a:srgbClr val="FFFFFF"/>
                </a:solidFill>
                <a:latin typeface="Poppins"/>
                <a:cs typeface="Poppins"/>
              </a:rPr>
              <a:t>Autoenvenenamento</a:t>
            </a:r>
            <a:r>
              <a:rPr lang="pt-BR" sz="2000" b="1" spc="-10" dirty="0">
                <a:solidFill>
                  <a:srgbClr val="FFFFFF"/>
                </a:solidFill>
                <a:latin typeface="Poppins"/>
                <a:cs typeface="Poppins"/>
              </a:rPr>
              <a:t> em jovens (10 a 25 anos) 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48D01E9A-643B-E817-3B26-323250F3D586}"/>
              </a:ext>
            </a:extLst>
          </p:cNvPr>
          <p:cNvSpPr txBox="1"/>
          <p:nvPr/>
        </p:nvSpPr>
        <p:spPr>
          <a:xfrm>
            <a:off x="8054769" y="7942075"/>
            <a:ext cx="280797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000" b="1" spc="-10" dirty="0">
                <a:solidFill>
                  <a:srgbClr val="FFFFFF"/>
                </a:solidFill>
                <a:latin typeface="Poppins"/>
                <a:cs typeface="Poppins"/>
              </a:rPr>
              <a:t>Política Sanitária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8411B55-1B68-23EF-5C47-990E008480AD}"/>
              </a:ext>
            </a:extLst>
          </p:cNvPr>
          <p:cNvSpPr txBox="1"/>
          <p:nvPr/>
        </p:nvSpPr>
        <p:spPr>
          <a:xfrm>
            <a:off x="8054769" y="9104452"/>
            <a:ext cx="203835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000" b="1" dirty="0">
                <a:solidFill>
                  <a:srgbClr val="FFFFFF"/>
                </a:solidFill>
                <a:latin typeface="Poppins"/>
                <a:cs typeface="Poppins"/>
              </a:rPr>
              <a:t>Consequência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A66589BF-A452-B378-EF9D-00305F03E9D3}"/>
              </a:ext>
            </a:extLst>
          </p:cNvPr>
          <p:cNvSpPr txBox="1"/>
          <p:nvPr/>
        </p:nvSpPr>
        <p:spPr>
          <a:xfrm>
            <a:off x="8054769" y="9411717"/>
            <a:ext cx="2242185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000" b="1" dirty="0">
                <a:solidFill>
                  <a:srgbClr val="FFFFFF"/>
                </a:solidFill>
                <a:latin typeface="Poppins"/>
                <a:cs typeface="Poppins"/>
              </a:rPr>
              <a:t>Sanitária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376D450F-B3AE-C99B-4890-BBD14F1BDB37}"/>
              </a:ext>
            </a:extLst>
          </p:cNvPr>
          <p:cNvSpPr txBox="1"/>
          <p:nvPr/>
        </p:nvSpPr>
        <p:spPr>
          <a:xfrm>
            <a:off x="11729928" y="2959130"/>
            <a:ext cx="77216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0" dirty="0">
                <a:solidFill>
                  <a:srgbClr val="FFFFFF"/>
                </a:solidFill>
                <a:latin typeface="Poppins"/>
                <a:cs typeface="Poppins"/>
              </a:rPr>
              <a:t>Brasil</a:t>
            </a:r>
            <a:endParaRPr sz="2000">
              <a:latin typeface="Poppins"/>
              <a:cs typeface="Poppins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73DBBF89-0EA0-812F-C081-55C56DB657D3}"/>
              </a:ext>
            </a:extLst>
          </p:cNvPr>
          <p:cNvSpPr txBox="1"/>
          <p:nvPr/>
        </p:nvSpPr>
        <p:spPr>
          <a:xfrm>
            <a:off x="11589521" y="3880929"/>
            <a:ext cx="2948377" cy="938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pt-BR" sz="2000" spc="-25" dirty="0">
                <a:latin typeface="Poppins"/>
                <a:cs typeface="Poppins"/>
              </a:rPr>
              <a:t>Dados muito inferiores. Venda restrita e com orientação técnica.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3F00192-FD73-AAF4-6228-F3C6E99D88E5}"/>
              </a:ext>
            </a:extLst>
          </p:cNvPr>
          <p:cNvSpPr txBox="1"/>
          <p:nvPr/>
        </p:nvSpPr>
        <p:spPr>
          <a:xfrm>
            <a:off x="11589521" y="5333008"/>
            <a:ext cx="2948377" cy="93807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000" dirty="0">
                <a:latin typeface="Poppins"/>
                <a:cs typeface="Poppins"/>
              </a:rPr>
              <a:t>Presença do farmacêutico reduz risco (</a:t>
            </a:r>
            <a:r>
              <a:rPr lang="pt-BR" sz="2000" dirty="0" err="1">
                <a:latin typeface="Poppins"/>
                <a:cs typeface="Poppins"/>
              </a:rPr>
              <a:t>Sintox</a:t>
            </a:r>
            <a:r>
              <a:rPr lang="pt-BR" sz="2000" dirty="0">
                <a:latin typeface="Poppins"/>
                <a:cs typeface="Poppins"/>
              </a:rPr>
              <a:t>/Fiocruz)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57064016-EBF1-CBFF-3B43-17034938D942}"/>
              </a:ext>
            </a:extLst>
          </p:cNvPr>
          <p:cNvSpPr txBox="1"/>
          <p:nvPr/>
        </p:nvSpPr>
        <p:spPr>
          <a:xfrm>
            <a:off x="11722193" y="6741138"/>
            <a:ext cx="2625090" cy="3171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pt-BR" sz="2000" dirty="0">
                <a:latin typeface="Poppins"/>
                <a:cs typeface="Poppins"/>
              </a:rPr>
              <a:t>Sem dados críticos.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E2FB868B-F518-DC83-4A3E-B4A63F2800E3}"/>
              </a:ext>
            </a:extLst>
          </p:cNvPr>
          <p:cNvSpPr txBox="1"/>
          <p:nvPr/>
        </p:nvSpPr>
        <p:spPr>
          <a:xfrm>
            <a:off x="11695341" y="7848639"/>
            <a:ext cx="2807970" cy="5972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pt-BR" sz="1900" b="1" dirty="0">
                <a:latin typeface="Poppins"/>
                <a:cs typeface="Poppins"/>
              </a:rPr>
              <a:t>Baseada na proteção da saúde pública. </a:t>
            </a:r>
            <a:endParaRPr sz="1900" b="1" dirty="0">
              <a:latin typeface="Poppins"/>
              <a:cs typeface="Poppins"/>
            </a:endParaRPr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FC162EE8-5E18-7870-9A15-DBC64C95288C}"/>
              </a:ext>
            </a:extLst>
          </p:cNvPr>
          <p:cNvSpPr txBox="1"/>
          <p:nvPr/>
        </p:nvSpPr>
        <p:spPr>
          <a:xfrm>
            <a:off x="11589521" y="8934471"/>
            <a:ext cx="2807969" cy="14057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pt-BR" b="1" dirty="0">
                <a:latin typeface="Poppins"/>
                <a:cs typeface="Poppins"/>
              </a:rPr>
              <a:t>Menor índices de intoxicações</a:t>
            </a:r>
            <a:r>
              <a:rPr lang="pt-BR" dirty="0">
                <a:latin typeface="Poppins"/>
                <a:cs typeface="Poppins"/>
              </a:rPr>
              <a:t>, com uso mais seguro e racional. Proteção sanitária efetiva.</a:t>
            </a:r>
            <a:endParaRPr dirty="0">
              <a:latin typeface="Poppins"/>
              <a:cs typeface="Poppins"/>
            </a:endParaRPr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C2AFF190-E75B-A73B-79AD-779A0B6E4294}"/>
              </a:ext>
            </a:extLst>
          </p:cNvPr>
          <p:cNvSpPr txBox="1"/>
          <p:nvPr/>
        </p:nvSpPr>
        <p:spPr>
          <a:xfrm>
            <a:off x="16455664" y="2959130"/>
            <a:ext cx="1581150" cy="332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000" b="1" spc="-10" dirty="0">
                <a:solidFill>
                  <a:srgbClr val="FFFFFF"/>
                </a:solidFill>
                <a:latin typeface="Poppins"/>
                <a:cs typeface="Poppins"/>
              </a:rPr>
              <a:t>EUA</a:t>
            </a:r>
            <a:endParaRPr sz="2000" dirty="0">
              <a:latin typeface="Poppins"/>
              <a:cs typeface="Poppins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36FFE796-50AB-08B4-C35E-FEE99294C7A0}"/>
              </a:ext>
            </a:extLst>
          </p:cNvPr>
          <p:cNvSpPr txBox="1"/>
          <p:nvPr/>
        </p:nvSpPr>
        <p:spPr>
          <a:xfrm>
            <a:off x="15003224" y="3779379"/>
            <a:ext cx="3468510" cy="155362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sz="2000" b="1" spc="-20" dirty="0">
                <a:latin typeface="Poppins"/>
                <a:cs typeface="Poppins"/>
              </a:rPr>
              <a:t>&gt;500 mi casos/ano </a:t>
            </a:r>
            <a:r>
              <a:rPr lang="pt-BR" sz="2000" spc="-20" dirty="0">
                <a:latin typeface="Poppins"/>
                <a:cs typeface="Poppins"/>
              </a:rPr>
              <a:t>de exposição acidental a medicamentos (Safe Kids </a:t>
            </a:r>
            <a:r>
              <a:rPr lang="pt-BR" sz="2000" spc="-20" dirty="0" err="1">
                <a:latin typeface="Poppins"/>
                <a:cs typeface="Poppins"/>
              </a:rPr>
              <a:t>Wordwide</a:t>
            </a:r>
            <a:r>
              <a:rPr lang="pt-BR" sz="2000" spc="-20" dirty="0">
                <a:latin typeface="Poppins"/>
                <a:cs typeface="Poppins"/>
              </a:rPr>
              <a:t>)</a:t>
            </a:r>
            <a:endParaRPr sz="2000" dirty="0">
              <a:latin typeface="Poppins"/>
              <a:cs typeface="Poppins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endParaRPr sz="2000" dirty="0">
              <a:latin typeface="Poppins"/>
              <a:cs typeface="Poppins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03B22929-5975-B978-7450-5D2FE0351C80}"/>
              </a:ext>
            </a:extLst>
          </p:cNvPr>
          <p:cNvSpPr txBox="1"/>
          <p:nvPr/>
        </p:nvSpPr>
        <p:spPr>
          <a:xfrm>
            <a:off x="15003224" y="5267944"/>
            <a:ext cx="3625356" cy="10641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pt-BR" sz="1700" b="1" dirty="0">
                <a:latin typeface="Poppins"/>
                <a:cs typeface="Poppins"/>
              </a:rPr>
              <a:t>60 mil atendimentos/ano </a:t>
            </a:r>
            <a:r>
              <a:rPr lang="pt-BR" sz="1700" dirty="0">
                <a:latin typeface="Poppins"/>
                <a:cs typeface="Poppins"/>
              </a:rPr>
              <a:t>por ingestão acidental de medicamentos (Centers for </a:t>
            </a:r>
            <a:r>
              <a:rPr lang="pt-BR" sz="1700" dirty="0" err="1">
                <a:latin typeface="Poppins"/>
                <a:cs typeface="Poppins"/>
              </a:rPr>
              <a:t>Disease</a:t>
            </a:r>
            <a:r>
              <a:rPr lang="pt-BR" sz="1700" dirty="0">
                <a:latin typeface="Poppins"/>
                <a:cs typeface="Poppins"/>
              </a:rPr>
              <a:t> </a:t>
            </a:r>
            <a:r>
              <a:rPr lang="pt-BR" sz="1700" dirty="0" err="1">
                <a:latin typeface="Poppins"/>
                <a:cs typeface="Poppins"/>
              </a:rPr>
              <a:t>Control</a:t>
            </a:r>
            <a:r>
              <a:rPr lang="pt-BR" sz="1700" dirty="0">
                <a:latin typeface="Poppins"/>
                <a:cs typeface="Poppins"/>
              </a:rPr>
              <a:t> </a:t>
            </a:r>
            <a:r>
              <a:rPr lang="pt-BR" sz="1700" dirty="0" err="1">
                <a:latin typeface="Poppins"/>
                <a:cs typeface="Poppins"/>
              </a:rPr>
              <a:t>and</a:t>
            </a:r>
            <a:r>
              <a:rPr lang="pt-BR" sz="1700" dirty="0">
                <a:latin typeface="Poppins"/>
                <a:cs typeface="Poppins"/>
              </a:rPr>
              <a:t> </a:t>
            </a:r>
            <a:r>
              <a:rPr lang="pt-BR" sz="1700" dirty="0" err="1">
                <a:latin typeface="Poppins"/>
                <a:cs typeface="Poppins"/>
              </a:rPr>
              <a:t>Prevention</a:t>
            </a:r>
            <a:r>
              <a:rPr lang="pt-BR" sz="1700" dirty="0">
                <a:latin typeface="Poppins"/>
                <a:cs typeface="Poppins"/>
              </a:rPr>
              <a:t>)</a:t>
            </a:r>
            <a:endParaRPr sz="1700" dirty="0">
              <a:latin typeface="Poppins"/>
              <a:cs typeface="Poppins"/>
            </a:endParaRP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873D81AA-626E-10F3-1DAB-A39FC8587AE8}"/>
              </a:ext>
            </a:extLst>
          </p:cNvPr>
          <p:cNvSpPr txBox="1"/>
          <p:nvPr/>
        </p:nvSpPr>
        <p:spPr>
          <a:xfrm>
            <a:off x="15003224" y="6535183"/>
            <a:ext cx="3533427" cy="846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pt-BR" b="1" dirty="0">
                <a:latin typeface="Poppins"/>
                <a:cs typeface="Poppins"/>
              </a:rPr>
              <a:t>27,5 % </a:t>
            </a:r>
            <a:r>
              <a:rPr lang="pt-BR" dirty="0">
                <a:latin typeface="Poppins"/>
                <a:cs typeface="Poppins"/>
              </a:rPr>
              <a:t>dos casos envolvem analgésicos de venda livre  (Clinical </a:t>
            </a:r>
            <a:r>
              <a:rPr lang="pt-BR" dirty="0" err="1">
                <a:latin typeface="Poppins"/>
                <a:cs typeface="Poppins"/>
              </a:rPr>
              <a:t>Toxicology</a:t>
            </a:r>
            <a:r>
              <a:rPr lang="pt-BR" dirty="0">
                <a:latin typeface="Poppins"/>
                <a:cs typeface="Poppins"/>
              </a:rPr>
              <a:t> – </a:t>
            </a:r>
            <a:r>
              <a:rPr lang="pt-BR" dirty="0" err="1">
                <a:latin typeface="Poppins"/>
                <a:cs typeface="Poppins"/>
              </a:rPr>
              <a:t>PubMed</a:t>
            </a:r>
            <a:r>
              <a:rPr lang="pt-BR" dirty="0">
                <a:latin typeface="Poppins"/>
                <a:cs typeface="Poppins"/>
              </a:rPr>
              <a:t>)</a:t>
            </a:r>
            <a:endParaRPr dirty="0">
              <a:latin typeface="Poppins"/>
              <a:cs typeface="Poppins"/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40454788-CB6F-DE5B-0311-25D8D1E7FE95}"/>
              </a:ext>
            </a:extLst>
          </p:cNvPr>
          <p:cNvSpPr txBox="1"/>
          <p:nvPr/>
        </p:nvSpPr>
        <p:spPr>
          <a:xfrm>
            <a:off x="15051151" y="7804474"/>
            <a:ext cx="3533426" cy="84574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pt-BR" b="1" dirty="0">
                <a:latin typeface="Poppins"/>
                <a:cs typeface="Poppins"/>
              </a:rPr>
              <a:t>Baseada no livre mercado com foco no consumo</a:t>
            </a:r>
            <a:r>
              <a:rPr lang="pt-BR" dirty="0">
                <a:latin typeface="Poppins"/>
                <a:cs typeface="Poppins"/>
              </a:rPr>
              <a:t>, não na </a:t>
            </a:r>
            <a:r>
              <a:rPr lang="pt-BR">
                <a:latin typeface="Poppins"/>
                <a:cs typeface="Poppins"/>
              </a:rPr>
              <a:t>vigilância sanitária.</a:t>
            </a:r>
            <a:endParaRPr dirty="0">
              <a:latin typeface="Poppins"/>
              <a:cs typeface="Poppins"/>
            </a:endParaRPr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DA398A4D-A7B9-2137-A211-CD05EE0ACB33}"/>
              </a:ext>
            </a:extLst>
          </p:cNvPr>
          <p:cNvSpPr txBox="1"/>
          <p:nvPr/>
        </p:nvSpPr>
        <p:spPr>
          <a:xfrm>
            <a:off x="15045695" y="8988884"/>
            <a:ext cx="3381035" cy="11259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pt-BR" b="1" dirty="0">
                <a:latin typeface="Poppins"/>
                <a:cs typeface="Poppins"/>
              </a:rPr>
              <a:t>Alta taxa de intoxicações, </a:t>
            </a:r>
            <a:r>
              <a:rPr lang="pt-BR" dirty="0">
                <a:latin typeface="Poppins"/>
                <a:cs typeface="Poppins"/>
              </a:rPr>
              <a:t>especialmente em crianças e jovens. Impacto no sistema de saúde.</a:t>
            </a:r>
            <a:endParaRPr dirty="0">
              <a:latin typeface="Poppins"/>
              <a:cs typeface="Poppins"/>
            </a:endParaRPr>
          </a:p>
        </p:txBody>
      </p:sp>
      <p:sp>
        <p:nvSpPr>
          <p:cNvPr id="44" name="object 44">
            <a:extLst>
              <a:ext uri="{FF2B5EF4-FFF2-40B4-BE49-F238E27FC236}">
                <a16:creationId xmlns:a16="http://schemas.microsoft.com/office/drawing/2014/main" id="{0E6E3BCA-10E6-E39A-3B72-5CC36CFCB2BC}"/>
              </a:ext>
            </a:extLst>
          </p:cNvPr>
          <p:cNvSpPr txBox="1"/>
          <p:nvPr/>
        </p:nvSpPr>
        <p:spPr>
          <a:xfrm>
            <a:off x="1658551" y="8961586"/>
            <a:ext cx="6396218" cy="1616468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lang="pt-BR" sz="1850" b="1" dirty="0">
                <a:latin typeface="Poppins"/>
                <a:cs typeface="Poppins"/>
              </a:rPr>
              <a:t>Mais intoxicações</a:t>
            </a:r>
            <a:endParaRPr sz="1850" dirty="0">
              <a:latin typeface="Poppins"/>
              <a:cs typeface="Poppins"/>
            </a:endParaRPr>
          </a:p>
          <a:p>
            <a:pPr marL="12700" marR="906144">
              <a:lnSpc>
                <a:spcPct val="144200"/>
              </a:lnSpc>
            </a:pPr>
            <a:r>
              <a:rPr lang="pt-BR" sz="1850" b="1" dirty="0">
                <a:latin typeface="Poppins"/>
                <a:cs typeface="Poppins"/>
              </a:rPr>
              <a:t>Maior pressão sobre o sistema de saúde</a:t>
            </a:r>
            <a:r>
              <a:rPr sz="1850" spc="70" dirty="0">
                <a:latin typeface="Poppins"/>
                <a:cs typeface="Poppins"/>
              </a:rPr>
              <a:t> </a:t>
            </a:r>
            <a:endParaRPr lang="pt-BR" sz="1850" spc="70" dirty="0">
              <a:latin typeface="Poppins"/>
              <a:cs typeface="Poppins"/>
            </a:endParaRPr>
          </a:p>
          <a:p>
            <a:pPr marL="12700" marR="906144">
              <a:lnSpc>
                <a:spcPct val="144200"/>
              </a:lnSpc>
            </a:pPr>
            <a:r>
              <a:rPr lang="pt-BR" sz="1850" spc="70" dirty="0">
                <a:latin typeface="Poppins"/>
                <a:cs typeface="Poppins"/>
              </a:rPr>
              <a:t>Mais riscos para crianças, idosos e populações vulneráveis</a:t>
            </a:r>
          </a:p>
        </p:txBody>
      </p:sp>
      <p:pic>
        <p:nvPicPr>
          <p:cNvPr id="45" name="object 45">
            <a:extLst>
              <a:ext uri="{FF2B5EF4-FFF2-40B4-BE49-F238E27FC236}">
                <a16:creationId xmlns:a16="http://schemas.microsoft.com/office/drawing/2014/main" id="{E74BF20B-233B-BEAF-EB3C-0C3C5158206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00146" y="9157745"/>
            <a:ext cx="164235" cy="164225"/>
          </a:xfrm>
          <a:prstGeom prst="rect">
            <a:avLst/>
          </a:prstGeom>
        </p:spPr>
      </p:pic>
      <p:pic>
        <p:nvPicPr>
          <p:cNvPr id="46" name="object 46">
            <a:extLst>
              <a:ext uri="{FF2B5EF4-FFF2-40B4-BE49-F238E27FC236}">
                <a16:creationId xmlns:a16="http://schemas.microsoft.com/office/drawing/2014/main" id="{EC064E9E-4CA3-847F-9405-34F21139810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0146" y="9583793"/>
            <a:ext cx="164235" cy="164225"/>
          </a:xfrm>
          <a:prstGeom prst="rect">
            <a:avLst/>
          </a:prstGeom>
        </p:spPr>
      </p:pic>
      <p:pic>
        <p:nvPicPr>
          <p:cNvPr id="47" name="object 47">
            <a:extLst>
              <a:ext uri="{FF2B5EF4-FFF2-40B4-BE49-F238E27FC236}">
                <a16:creationId xmlns:a16="http://schemas.microsoft.com/office/drawing/2014/main" id="{FDCAFBD6-321D-8A60-6B2B-AFFB5D6C4CD9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00146" y="9989002"/>
            <a:ext cx="164235" cy="164225"/>
          </a:xfrm>
          <a:prstGeom prst="rect">
            <a:avLst/>
          </a:prstGeom>
        </p:spPr>
      </p:pic>
      <p:pic>
        <p:nvPicPr>
          <p:cNvPr id="49" name="Gráfico 48">
            <a:extLst>
              <a:ext uri="{FF2B5EF4-FFF2-40B4-BE49-F238E27FC236}">
                <a16:creationId xmlns:a16="http://schemas.microsoft.com/office/drawing/2014/main" id="{1DFB5CCB-AD49-5520-3E86-6262E21606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601568" y="394569"/>
            <a:ext cx="899282" cy="25243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D537C71-B5B3-7796-A242-69A9C0B4907C}"/>
              </a:ext>
            </a:extLst>
          </p:cNvPr>
          <p:cNvSpPr txBox="1"/>
          <p:nvPr/>
        </p:nvSpPr>
        <p:spPr>
          <a:xfrm>
            <a:off x="7634879" y="10610200"/>
            <a:ext cx="10265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Fontes: CDC (Centers for </a:t>
            </a:r>
            <a:r>
              <a:rPr lang="pt-BR" sz="1400" dirty="0" err="1"/>
              <a:t>Disease</a:t>
            </a:r>
            <a:r>
              <a:rPr lang="pt-BR" sz="1400" dirty="0"/>
              <a:t> </a:t>
            </a:r>
            <a:r>
              <a:rPr lang="pt-BR" sz="1400" dirty="0" err="1"/>
              <a:t>Control</a:t>
            </a:r>
            <a:r>
              <a:rPr lang="pt-BR" sz="1400" dirty="0"/>
              <a:t> </a:t>
            </a:r>
            <a:r>
              <a:rPr lang="pt-BR" sz="1400" dirty="0" err="1"/>
              <a:t>and</a:t>
            </a:r>
            <a:r>
              <a:rPr lang="pt-BR" sz="1400" dirty="0"/>
              <a:t> </a:t>
            </a:r>
            <a:r>
              <a:rPr lang="pt-BR" sz="1400" dirty="0" err="1"/>
              <a:t>Prevention</a:t>
            </a:r>
            <a:r>
              <a:rPr lang="pt-BR" sz="1400" dirty="0"/>
              <a:t>); Safe Kids WorldWide; Clinical </a:t>
            </a:r>
            <a:r>
              <a:rPr lang="pt-BR" sz="1400" dirty="0" err="1"/>
              <a:t>Toxicology</a:t>
            </a:r>
            <a:r>
              <a:rPr lang="pt-BR" sz="1400" dirty="0"/>
              <a:t> – </a:t>
            </a:r>
            <a:r>
              <a:rPr lang="pt-BR" sz="1400" dirty="0" err="1"/>
              <a:t>PubMed</a:t>
            </a:r>
            <a:r>
              <a:rPr lang="pt-BR" sz="1400" dirty="0"/>
              <a:t> (2019); Fiocruz; RDC 44/2009; Lei Federal nº 5.991/73.</a:t>
            </a:r>
          </a:p>
        </p:txBody>
      </p:sp>
    </p:spTree>
    <p:extLst>
      <p:ext uri="{BB962C8B-B14F-4D97-AF65-F5344CB8AC3E}">
        <p14:creationId xmlns:p14="http://schemas.microsoft.com/office/powerpoint/2010/main" val="1996245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3E3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</TotalTime>
  <Words>1064</Words>
  <Application>Microsoft Office PowerPoint</Application>
  <PresentationFormat>Personalizar</PresentationFormat>
  <Paragraphs>147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Poppins</vt:lpstr>
      <vt:lpstr>Poppins Light</vt:lpstr>
      <vt:lpstr>Poppins SemiBold</vt:lpstr>
      <vt:lpstr>Calibri</vt:lpstr>
      <vt:lpstr>Office Theme</vt:lpstr>
      <vt:lpstr>Apresentação do PowerPoint</vt:lpstr>
      <vt:lpstr>A presença das farmácias no Brasil</vt:lpstr>
      <vt:lpstr>Apresentação do PowerPoint</vt:lpstr>
      <vt:lpstr>Setor com margem apertada não suporta mais perdas</vt:lpstr>
      <vt:lpstr>Apresentação do PowerPoint</vt:lpstr>
      <vt:lpstr>Farmácia popular depende da rede física Fragilizar as farmácias é enfraquecer politicas públicas de saúde</vt:lpstr>
      <vt:lpstr>Apresentação do PowerPoint</vt:lpstr>
      <vt:lpstr>Realidade educacional brasileira</vt:lpstr>
      <vt:lpstr>O modelo dos EUA não é referência </vt:lpstr>
      <vt:lpstr>O papel da farmácia como unidade de saúde e geradora de empregos A farmácia é a porta de entrada da saúde  e motor de desenvolvimento local no Brasil</vt:lpstr>
      <vt:lpstr>Moderação e capilaridade Capilaridade com moderação de preços: O modelo atual funciona</vt:lpstr>
      <vt:lpstr>Unanimidade técnica contra a liberação Órgãos técnicos alertam: vender fora da farmácia é risco!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Abcfarma - Apresentação Senado cópia</dc:title>
  <dc:creator>Malu Scholz</dc:creator>
  <cp:lastModifiedBy>Ana Beatriz Soares dos Santos</cp:lastModifiedBy>
  <cp:revision>4</cp:revision>
  <dcterms:created xsi:type="dcterms:W3CDTF">2025-05-23T19:46:09Z</dcterms:created>
  <dcterms:modified xsi:type="dcterms:W3CDTF">2025-05-27T13:43:33Z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2025-05-23T00:00:00Z</vt:filetime>
  </property>
  <property fmtid="{D5CDD505-2E9C-101B-9397-08002B2CF9AE}" pid="3" name="Creator">
    <vt:lpwstr>Adobe Illustrator 29.5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2025-05-23T00:00:00Z</vt:filetime>
  </property>
  <property fmtid="{D5CDD505-2E9C-101B-9397-08002B2CF9AE}" pid="6" name="Producer">
    <vt:lpwstr>Adobe PDF library 17.00</vt:lpwstr>
  </property>
</Properties>
</file>