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9" r:id="rId3"/>
    <p:sldId id="284" r:id="rId4"/>
    <p:sldId id="262" r:id="rId5"/>
    <p:sldId id="257" r:id="rId6"/>
    <p:sldId id="258" r:id="rId7"/>
    <p:sldId id="260" r:id="rId8"/>
    <p:sldId id="263" r:id="rId9"/>
    <p:sldId id="265" r:id="rId10"/>
    <p:sldId id="266" r:id="rId11"/>
    <p:sldId id="264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6" r:id="rId25"/>
    <p:sldId id="287" r:id="rId26"/>
    <p:sldId id="288" r:id="rId27"/>
    <p:sldId id="289" r:id="rId28"/>
    <p:sldId id="280" r:id="rId29"/>
    <p:sldId id="282" r:id="rId30"/>
    <p:sldId id="283" r:id="rId31"/>
    <p:sldId id="290" r:id="rId32"/>
    <p:sldId id="291" r:id="rId33"/>
    <p:sldId id="292" r:id="rId34"/>
    <p:sldId id="293" r:id="rId35"/>
    <p:sldId id="294" r:id="rId36"/>
    <p:sldId id="295" r:id="rId37"/>
    <p:sldId id="297" r:id="rId38"/>
    <p:sldId id="298" r:id="rId39"/>
    <p:sldId id="300" r:id="rId40"/>
    <p:sldId id="301" r:id="rId41"/>
    <p:sldId id="302" r:id="rId4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FA0E-51DE-4E21-A5CA-4DD91D20B818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80D7-97BB-4A05-926D-E279E620E4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55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FA0E-51DE-4E21-A5CA-4DD91D20B818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80D7-97BB-4A05-926D-E279E620E4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69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FA0E-51DE-4E21-A5CA-4DD91D20B818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80D7-97BB-4A05-926D-E279E620E4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47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FA0E-51DE-4E21-A5CA-4DD91D20B818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80D7-97BB-4A05-926D-E279E620E4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24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FA0E-51DE-4E21-A5CA-4DD91D20B818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80D7-97BB-4A05-926D-E279E620E4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75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FA0E-51DE-4E21-A5CA-4DD91D20B818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80D7-97BB-4A05-926D-E279E620E4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86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FA0E-51DE-4E21-A5CA-4DD91D20B818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80D7-97BB-4A05-926D-E279E620E4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04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FA0E-51DE-4E21-A5CA-4DD91D20B818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80D7-97BB-4A05-926D-E279E620E4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23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FA0E-51DE-4E21-A5CA-4DD91D20B818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80D7-97BB-4A05-926D-E279E620E4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66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FA0E-51DE-4E21-A5CA-4DD91D20B818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80D7-97BB-4A05-926D-E279E620E4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54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FA0E-51DE-4E21-A5CA-4DD91D20B818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80D7-97BB-4A05-926D-E279E620E4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59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2FA0E-51DE-4E21-A5CA-4DD91D20B818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080D7-97BB-4A05-926D-E279E620E4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6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ssdataexplorer.norc.org/" TargetMode="External"/><Relationship Id="rId2" Type="http://schemas.openxmlformats.org/officeDocument/2006/relationships/hyperlink" Target="http://ec.europa.eu/commfrontoffice/publicopinion/index.cfm/Chart/inde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tinobarometro.org/latOnline.jsp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s.org/" TargetMode="External"/><Relationship Id="rId2" Type="http://schemas.openxmlformats.org/officeDocument/2006/relationships/hyperlink" Target="http://www.nsd.uib.no/european_election_database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Ciclos ou Tendências:</a:t>
            </a:r>
            <a:br>
              <a:rPr lang="pt-BR" dirty="0" smtClean="0"/>
            </a:br>
            <a:r>
              <a:rPr lang="pt-BR" dirty="0" smtClean="0"/>
              <a:t>Crise de Representação na Europa, EUA e América Latina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524000" y="412324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Lucio Rennó</a:t>
            </a:r>
          </a:p>
          <a:p>
            <a:r>
              <a:rPr lang="pt-BR" dirty="0" smtClean="0"/>
              <a:t>Professor Associado de Ciência Política/UnB</a:t>
            </a:r>
          </a:p>
          <a:p>
            <a:r>
              <a:rPr lang="pt-BR" dirty="0" smtClean="0"/>
              <a:t>Presidente da Companhia de Planejamento do Distrito Federal/</a:t>
            </a:r>
            <a:r>
              <a:rPr lang="pt-BR" dirty="0" err="1" smtClean="0"/>
              <a:t>Codeplan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294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166812"/>
            <a:ext cx="90487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58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166812"/>
            <a:ext cx="90487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21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Confiança no Governo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8452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166812"/>
            <a:ext cx="90487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55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166812"/>
            <a:ext cx="90487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63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166812"/>
            <a:ext cx="90487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05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Confiança nos Partidos Políticos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692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166812"/>
            <a:ext cx="90487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87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166812"/>
            <a:ext cx="90487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54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166812"/>
            <a:ext cx="90487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26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Vivemos hoje uma crise que impõe mudanças na prática política ou a recorrência de experiências anteriores?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72513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Ondas: alternância entre partidos políticos segue lógica dos ciclos econômicos de retração e expansão. Ciclo entendido como período entre crises econômicas: gera circulação no poder entre partidos políticos </a:t>
            </a:r>
            <a:r>
              <a:rPr lang="pt-BR" b="1" dirty="0" smtClean="0"/>
              <a:t>dadas suas agendas econômicas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PSDB e PT no Brasil; Democratas e Republicanos nos EUA; Republicanos e Socialistas na França; CDU e SPD na Alemanha; PSOE e PP na Espanha...</a:t>
            </a:r>
          </a:p>
          <a:p>
            <a:pPr lvl="1"/>
            <a:r>
              <a:rPr lang="pt-BR" dirty="0" err="1"/>
              <a:t>Trump</a:t>
            </a:r>
            <a:r>
              <a:rPr lang="pt-BR" dirty="0"/>
              <a:t> como parte de uma onda conservadora</a:t>
            </a:r>
            <a:r>
              <a:rPr lang="pt-BR" dirty="0" smtClean="0"/>
              <a:t>.</a:t>
            </a:r>
          </a:p>
          <a:p>
            <a:r>
              <a:rPr lang="pt-BR" dirty="0" smtClean="0"/>
              <a:t>Realinhamentos ideológicos: mudanças estruturais nas preferências do eleitorado.</a:t>
            </a:r>
          </a:p>
          <a:p>
            <a:pPr lvl="1"/>
            <a:r>
              <a:rPr lang="pt-BR" dirty="0" smtClean="0"/>
              <a:t>Derrocada do Partido Democrata no Sul dos EUA durante o Movimento dos Direitos Civis.</a:t>
            </a:r>
          </a:p>
          <a:p>
            <a:pPr lvl="1"/>
            <a:r>
              <a:rPr lang="pt-BR" dirty="0" err="1" smtClean="0"/>
              <a:t>Lulismo</a:t>
            </a:r>
            <a:r>
              <a:rPr lang="pt-BR" dirty="0" smtClean="0"/>
              <a:t> é realinhamento ideológico? </a:t>
            </a:r>
            <a:r>
              <a:rPr lang="pt-BR" dirty="0" err="1" smtClean="0"/>
              <a:t>Macron</a:t>
            </a:r>
            <a:r>
              <a:rPr lang="pt-BR" dirty="0" smtClean="0"/>
              <a:t> é realinhamento ideológico?</a:t>
            </a:r>
          </a:p>
          <a:p>
            <a:r>
              <a:rPr lang="pt-BR" dirty="0" smtClean="0"/>
              <a:t>Há uma perene crise de representatividade das instituições políticas tradicionais.</a:t>
            </a:r>
          </a:p>
          <a:p>
            <a:pPr lvl="1"/>
            <a:r>
              <a:rPr lang="pt-BR" dirty="0" err="1" smtClean="0"/>
              <a:t>Trump</a:t>
            </a:r>
            <a:r>
              <a:rPr lang="pt-BR" dirty="0" smtClean="0"/>
              <a:t> e </a:t>
            </a:r>
            <a:r>
              <a:rPr lang="pt-BR" dirty="0" err="1" smtClean="0"/>
              <a:t>Macron</a:t>
            </a:r>
            <a:r>
              <a:rPr lang="pt-BR" dirty="0"/>
              <a:t> </a:t>
            </a:r>
            <a:r>
              <a:rPr lang="pt-BR" dirty="0" smtClean="0"/>
              <a:t>como novidades, embora com significados muito distintos; Podemos na Espanha; Nova Política no Brasil.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3104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Piores Problemas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8237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166812"/>
            <a:ext cx="90487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45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166812"/>
            <a:ext cx="90487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166812"/>
            <a:ext cx="90487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1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Apego (</a:t>
            </a:r>
            <a:r>
              <a:rPr lang="pt-BR" dirty="0" err="1" smtClean="0"/>
              <a:t>attachment</a:t>
            </a:r>
            <a:r>
              <a:rPr lang="pt-BR" dirty="0" smtClean="0"/>
              <a:t>) à Europa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1980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166812"/>
            <a:ext cx="90487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77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166812"/>
            <a:ext cx="90487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85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166812"/>
            <a:ext cx="90487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54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Estados Unidos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Confiança no Poder Executivo e Legislativo, aborto, raça e cobertura médica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6427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169" y="1365163"/>
            <a:ext cx="6869591" cy="38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4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de dados: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Análises Online:</a:t>
            </a:r>
          </a:p>
          <a:p>
            <a:pPr lvl="1"/>
            <a:r>
              <a:rPr lang="pt-BR" dirty="0" smtClean="0"/>
              <a:t>Europa – </a:t>
            </a:r>
            <a:r>
              <a:rPr lang="pt-BR" dirty="0" err="1" smtClean="0"/>
              <a:t>Eurobarometro</a:t>
            </a:r>
            <a:endParaRPr lang="pt-BR" dirty="0" smtClean="0"/>
          </a:p>
          <a:p>
            <a:pPr lvl="2"/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ec.europa.eu/commfrontoffice/publicopinion/index.cfm/Chart/index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lvl="1"/>
            <a:r>
              <a:rPr lang="pt-BR" dirty="0" smtClean="0"/>
              <a:t>Estados Unidos – General Social </a:t>
            </a:r>
            <a:r>
              <a:rPr lang="pt-BR" dirty="0" err="1" smtClean="0"/>
              <a:t>Survey</a:t>
            </a:r>
            <a:endParaRPr lang="pt-BR" dirty="0" smtClean="0"/>
          </a:p>
          <a:p>
            <a:pPr lvl="2"/>
            <a:r>
              <a:rPr lang="pt-BR" dirty="0">
                <a:hlinkClick r:id="rId3"/>
              </a:rPr>
              <a:t>https://gssdataexplorer.norc.org</a:t>
            </a:r>
            <a:r>
              <a:rPr lang="pt-BR" dirty="0" smtClean="0">
                <a:hlinkClick r:id="rId3"/>
              </a:rPr>
              <a:t>/</a:t>
            </a:r>
            <a:endParaRPr lang="pt-BR" dirty="0" smtClean="0"/>
          </a:p>
          <a:p>
            <a:pPr lvl="1"/>
            <a:endParaRPr lang="pt-BR" dirty="0"/>
          </a:p>
          <a:p>
            <a:pPr lvl="1"/>
            <a:r>
              <a:rPr lang="pt-BR" dirty="0" smtClean="0"/>
              <a:t>América Latina – </a:t>
            </a:r>
            <a:r>
              <a:rPr lang="pt-BR" dirty="0" err="1" smtClean="0"/>
              <a:t>Latinobarometro</a:t>
            </a:r>
            <a:endParaRPr lang="pt-BR" dirty="0" smtClean="0"/>
          </a:p>
          <a:p>
            <a:pPr lvl="2"/>
            <a:r>
              <a:rPr lang="pt-BR" dirty="0">
                <a:hlinkClick r:id="rId4"/>
              </a:rPr>
              <a:t>http://</a:t>
            </a:r>
            <a:r>
              <a:rPr lang="pt-BR" dirty="0" smtClean="0">
                <a:hlinkClick r:id="rId4"/>
              </a:rPr>
              <a:t>www.latinobarometro.org/latOnline.jsp</a:t>
            </a: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25968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743" y="1231833"/>
            <a:ext cx="7599049" cy="42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69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312" y="996696"/>
            <a:ext cx="6583680" cy="46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4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992" y="1234440"/>
            <a:ext cx="7370063" cy="43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38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68" y="1353312"/>
            <a:ext cx="6684264" cy="4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25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América Latina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Satisfação com a </a:t>
            </a:r>
            <a:r>
              <a:rPr lang="pt-BR" dirty="0" err="1" smtClean="0"/>
              <a:t>Democracia,Confiança</a:t>
            </a:r>
            <a:r>
              <a:rPr lang="pt-BR" dirty="0" smtClean="0"/>
              <a:t> no Congresso e Governo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137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106424"/>
            <a:ext cx="6534150" cy="442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5994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056" y="1289304"/>
            <a:ext cx="6720840" cy="397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451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1590675"/>
            <a:ext cx="680275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373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590675"/>
            <a:ext cx="65341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113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Considerações Finais: poucos sinais de realinhamentos e muitos padrões compartilhados.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Instituições políticas e democracia, em geral, mal avaliadas na América Latina: pouca variação entre países e no tempo. Venezuela apresenta maiores oscilações.</a:t>
            </a:r>
          </a:p>
          <a:p>
            <a:endParaRPr lang="pt-BR" dirty="0"/>
          </a:p>
          <a:p>
            <a:r>
              <a:rPr lang="pt-BR" dirty="0" smtClean="0"/>
              <a:t>Na Europa, França de diferencia por sua maior e crescente descrença institucional e insatisfação com democracia.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Não há evidências de mudanças estruturadas nas preferências dos eleitores nos EUA: tendências consistentes no tempo matizadas pela polarização partidária.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78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 da Democracia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84793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Questões adicionais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u="sng" dirty="0" smtClean="0">
              <a:hlinkClick r:id="rId2"/>
            </a:endParaRPr>
          </a:p>
          <a:p>
            <a:endParaRPr lang="pt-BR" u="sng" dirty="0">
              <a:hlinkClick r:id="rId2"/>
            </a:endParaRPr>
          </a:p>
          <a:p>
            <a:r>
              <a:rPr lang="pt-BR" u="sng" dirty="0" smtClean="0">
                <a:hlinkClick r:id="rId2"/>
              </a:rPr>
              <a:t>http</a:t>
            </a:r>
            <a:r>
              <a:rPr lang="pt-BR" u="sng" dirty="0">
                <a:hlinkClick r:id="rId2"/>
              </a:rPr>
              <a:t>://www.nsd.uib.no/european_election_database/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>
                <a:hlinkClick r:id="rId3"/>
              </a:rPr>
              <a:t>http://www.cses.org</a:t>
            </a:r>
            <a:r>
              <a:rPr lang="pt-BR" dirty="0" smtClean="0">
                <a:hlinkClick r:id="rId3"/>
              </a:rPr>
              <a:t>/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Levantar dados eleitorais nos principais países para avaliar alternância e consistência das escolhas no tempo: há muitas mudanças de partidos com visões ideológicas distintas disputando as eleições presidenciais? Há realinhamento ideológico da população com base em temas sociais e eventos correntes?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9968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59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166812"/>
            <a:ext cx="90487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45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166812"/>
            <a:ext cx="90487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2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166812"/>
            <a:ext cx="90487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31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Confiança no Parlamento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5941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166812"/>
            <a:ext cx="90487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169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338</Words>
  <Application>Microsoft Office PowerPoint</Application>
  <PresentationFormat>Widescreen</PresentationFormat>
  <Paragraphs>47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Tema do Office</vt:lpstr>
      <vt:lpstr>Ciclos ou Tendências: Crise de Representação na Europa, EUA e América Latina</vt:lpstr>
      <vt:lpstr>Vivemos hoje uma crise que impõe mudanças na prática política ou a recorrência de experiências anteriores?</vt:lpstr>
      <vt:lpstr>Fontes de dados:</vt:lpstr>
      <vt:lpstr>Avaliação da Democracia</vt:lpstr>
      <vt:lpstr>Apresentação do PowerPoint</vt:lpstr>
      <vt:lpstr>Apresentação do PowerPoint</vt:lpstr>
      <vt:lpstr>Apresentação do PowerPoint</vt:lpstr>
      <vt:lpstr>Confiança no Parlamento</vt:lpstr>
      <vt:lpstr>Apresentação do PowerPoint</vt:lpstr>
      <vt:lpstr>Apresentação do PowerPoint</vt:lpstr>
      <vt:lpstr>Apresentação do PowerPoint</vt:lpstr>
      <vt:lpstr>Confiança no Governo</vt:lpstr>
      <vt:lpstr>Apresentação do PowerPoint</vt:lpstr>
      <vt:lpstr>Apresentação do PowerPoint</vt:lpstr>
      <vt:lpstr>Apresentação do PowerPoint</vt:lpstr>
      <vt:lpstr>Confiança nos Partidos Políticos</vt:lpstr>
      <vt:lpstr>Apresentação do PowerPoint</vt:lpstr>
      <vt:lpstr>Apresentação do PowerPoint</vt:lpstr>
      <vt:lpstr>Apresentação do PowerPoint</vt:lpstr>
      <vt:lpstr>Piores Problemas</vt:lpstr>
      <vt:lpstr>Apresentação do PowerPoint</vt:lpstr>
      <vt:lpstr>Apresentação do PowerPoint</vt:lpstr>
      <vt:lpstr>Apresentação do PowerPoint</vt:lpstr>
      <vt:lpstr>Apego (attachment) à Europa</vt:lpstr>
      <vt:lpstr>Apresentação do PowerPoint</vt:lpstr>
      <vt:lpstr>Apresentação do PowerPoint</vt:lpstr>
      <vt:lpstr>Apresentação do PowerPoint</vt:lpstr>
      <vt:lpstr>Estados Unidos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América Latina</vt:lpstr>
      <vt:lpstr>Apresentação do PowerPoint</vt:lpstr>
      <vt:lpstr>Apresentação do PowerPoint</vt:lpstr>
      <vt:lpstr>Apresentação do PowerPoint</vt:lpstr>
      <vt:lpstr>Apresentação do PowerPoint</vt:lpstr>
      <vt:lpstr>Considerações Finais: poucos sinais de realinhamentos e muitos padrões compartilhados.</vt:lpstr>
      <vt:lpstr>Questões adicionais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Lúcio Remuzat Rennó Junior</dc:creator>
  <cp:lastModifiedBy>Lúcio Remuzat Rennó Junior</cp:lastModifiedBy>
  <cp:revision>37</cp:revision>
  <dcterms:created xsi:type="dcterms:W3CDTF">2017-05-05T13:17:04Z</dcterms:created>
  <dcterms:modified xsi:type="dcterms:W3CDTF">2017-05-08T20:08:26Z</dcterms:modified>
</cp:coreProperties>
</file>