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9"/>
  </p:notesMasterIdLst>
  <p:sldIdLst>
    <p:sldId id="257" r:id="rId2"/>
    <p:sldId id="272" r:id="rId3"/>
    <p:sldId id="258" r:id="rId4"/>
    <p:sldId id="274" r:id="rId5"/>
    <p:sldId id="259" r:id="rId6"/>
    <p:sldId id="279" r:id="rId7"/>
    <p:sldId id="282" r:id="rId8"/>
    <p:sldId id="280" r:id="rId9"/>
    <p:sldId id="283" r:id="rId10"/>
    <p:sldId id="281" r:id="rId11"/>
    <p:sldId id="275" r:id="rId12"/>
    <p:sldId id="260" r:id="rId13"/>
    <p:sldId id="270" r:id="rId14"/>
    <p:sldId id="276" r:id="rId15"/>
    <p:sldId id="277" r:id="rId16"/>
    <p:sldId id="271" r:id="rId17"/>
    <p:sldId id="261" r:id="rId18"/>
    <p:sldId id="262" r:id="rId19"/>
    <p:sldId id="263" r:id="rId20"/>
    <p:sldId id="265" r:id="rId21"/>
    <p:sldId id="278" r:id="rId22"/>
    <p:sldId id="267" r:id="rId23"/>
    <p:sldId id="266" r:id="rId24"/>
    <p:sldId id="273" r:id="rId25"/>
    <p:sldId id="268" r:id="rId26"/>
    <p:sldId id="269" r:id="rId27"/>
    <p:sldId id="264" r:id="rId2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50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30C81-7F07-4E6D-86A6-C3C3AF2A49DB}" type="datetimeFigureOut">
              <a:rPr lang="pt-BR" smtClean="0"/>
              <a:t>19/09/2019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617CA4-7E30-4E8A-B8AC-EF806FB574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3219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617CA4-7E30-4E8A-B8AC-EF806FB57409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2455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E586027-BBFF-4A5F-978F-997C35F3FEBE}" type="datetimeFigureOut">
              <a:rPr lang="pt-BR" smtClean="0"/>
              <a:t>19/09/2019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10" name="Retângul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tângul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ector reto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ector reto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tângul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E77244FF-4C45-4992-A4E7-F21ACDBD1289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86027-BBFF-4A5F-978F-997C35F3FEBE}" type="datetimeFigureOut">
              <a:rPr lang="pt-BR" smtClean="0"/>
              <a:t>19/09/2019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244FF-4C45-4992-A4E7-F21ACDBD1289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86027-BBFF-4A5F-978F-997C35F3FEBE}" type="datetimeFigureOut">
              <a:rPr lang="pt-BR" smtClean="0"/>
              <a:t>19/09/2019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244FF-4C45-4992-A4E7-F21ACDBD1289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E586027-BBFF-4A5F-978F-997C35F3FEBE}" type="datetimeFigureOut">
              <a:rPr lang="pt-BR" smtClean="0"/>
              <a:t>19/09/2019</a:t>
            </a:fld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77244FF-4C45-4992-A4E7-F21ACDBD1289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E586027-BBFF-4A5F-978F-997C35F3FEBE}" type="datetimeFigureOut">
              <a:rPr lang="pt-BR" smtClean="0"/>
              <a:t>19/09/2019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9" name="Retângul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ector reto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ector reto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tângul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ector reto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E77244FF-4C45-4992-A4E7-F21ACDBD1289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86027-BBFF-4A5F-978F-997C35F3FEBE}" type="datetimeFigureOut">
              <a:rPr lang="pt-BR" smtClean="0"/>
              <a:t>19/09/2019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244FF-4C45-4992-A4E7-F21ACDBD1289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86027-BBFF-4A5F-978F-997C35F3FEBE}" type="datetimeFigureOut">
              <a:rPr lang="pt-BR" smtClean="0"/>
              <a:t>19/09/2019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244FF-4C45-4992-A4E7-F21ACDBD1289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2" name="Espaço Reservado para Tex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14" name="Espaço Reservado para Tex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E586027-BBFF-4A5F-978F-997C35F3FEBE}" type="datetimeFigureOut">
              <a:rPr lang="pt-BR" smtClean="0"/>
              <a:t>19/09/2019</a:t>
            </a:fld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77244FF-4C45-4992-A4E7-F21ACDBD1289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86027-BBFF-4A5F-978F-997C35F3FEBE}" type="datetimeFigureOut">
              <a:rPr lang="pt-BR" smtClean="0"/>
              <a:t>19/09/2019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244FF-4C45-4992-A4E7-F21ACDBD1289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ço Reservado para Conteúd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1" name="Espaço Reservado para Dat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E586027-BBFF-4A5F-978F-997C35F3FEBE}" type="datetimeFigureOut">
              <a:rPr lang="pt-BR" smtClean="0"/>
              <a:t>19/09/2019</a:t>
            </a:fld>
            <a:endParaRPr lang="pt-BR"/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77244FF-4C45-4992-A4E7-F21ACDBD1289}" type="slidenum">
              <a:rPr lang="pt-BR" smtClean="0"/>
              <a:t>‹nº›</a:t>
            </a:fld>
            <a:endParaRPr lang="pt-BR"/>
          </a:p>
        </p:txBody>
      </p:sp>
      <p:sp>
        <p:nvSpPr>
          <p:cNvPr id="23" name="Espaço Reservado para Rodapé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ector reto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ector reto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ço Reservado para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E586027-BBFF-4A5F-978F-997C35F3FEBE}" type="datetimeFigureOut">
              <a:rPr lang="pt-BR" smtClean="0"/>
              <a:t>19/09/2019</a:t>
            </a:fld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77244FF-4C45-4992-A4E7-F21ACDBD1289}" type="slidenum">
              <a:rPr lang="pt-BR" smtClean="0"/>
              <a:t>‹nº›</a:t>
            </a:fld>
            <a:endParaRPr lang="pt-BR"/>
          </a:p>
        </p:txBody>
      </p:sp>
      <p:sp>
        <p:nvSpPr>
          <p:cNvPr id="21" name="Espaço Reservado para Rodapé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E586027-BBFF-4A5F-978F-997C35F3FEBE}" type="datetimeFigureOut">
              <a:rPr lang="pt-BR" smtClean="0"/>
              <a:t>19/09/2019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77244FF-4C45-4992-A4E7-F21ACDBD1289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2.camara.leg.br/a-camara/estruturaadm/altosestudos/lancamento-do-livro-seguranca-publica-prioridade-naciona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sz="quarter" idx="1"/>
          </p:nvPr>
        </p:nvSpPr>
        <p:spPr>
          <a:xfrm>
            <a:off x="107504" y="188640"/>
            <a:ext cx="8712968" cy="6480720"/>
          </a:xfrm>
        </p:spPr>
        <p:txBody>
          <a:bodyPr>
            <a:normAutofit/>
          </a:bodyPr>
          <a:lstStyle/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  <a:p>
            <a:pPr marL="0" indent="0" algn="ctr">
              <a:buNone/>
            </a:pPr>
            <a:endParaRPr lang="pt-BR" sz="2800" b="1" dirty="0" smtClean="0"/>
          </a:p>
          <a:p>
            <a:pPr marL="0" indent="0" algn="ctr">
              <a:buNone/>
            </a:pPr>
            <a:endParaRPr lang="pt-BR" sz="2800" b="1" dirty="0" smtClean="0"/>
          </a:p>
          <a:p>
            <a:pPr marL="0" indent="0" algn="ctr">
              <a:buNone/>
            </a:pPr>
            <a:endParaRPr lang="pt-BR" sz="2800" b="1" dirty="0" smtClean="0">
              <a:latin typeface="+mj-lt"/>
            </a:endParaRPr>
          </a:p>
          <a:p>
            <a:pPr marL="0" indent="0" algn="ctr">
              <a:buNone/>
            </a:pPr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Associação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Nacional de Altos Estudos de Guarda Municipal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Scientia</a:t>
            </a:r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et </a:t>
            </a:r>
            <a:r>
              <a:rPr lang="pt-BR" b="1" dirty="0" err="1">
                <a:latin typeface="Arial" panose="020B0604020202020204" pitchFamily="34" charset="0"/>
                <a:cs typeface="Arial" panose="020B0604020202020204" pitchFamily="34" charset="0"/>
              </a:rPr>
              <a:t>Virtus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endParaRPr lang="pt-B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pt-BR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t-BR" sz="3200" b="1" i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APRESENTAÇÃO </a:t>
            </a:r>
          </a:p>
          <a:p>
            <a:pPr marL="0" indent="0" algn="ctr">
              <a:buNone/>
            </a:pPr>
            <a:endParaRPr lang="pt-B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t-B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Izdalfredo</a:t>
            </a:r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Nogueira </a:t>
            </a:r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ctr">
              <a:buNone/>
            </a:pPr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Diretor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Presidente da ANAEGM</a:t>
            </a: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7" name="Espaço Reservado para Conteúdo 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256" y="341040"/>
            <a:ext cx="2736304" cy="25922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8566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User\Downloads\WhatsApp Image 2019-03-13 at 17.46.11.jpeg"/>
          <p:cNvPicPr>
            <a:picLocks noGrp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6" t="5404" r="2461" b="1775"/>
          <a:stretch/>
        </p:blipFill>
        <p:spPr bwMode="auto">
          <a:xfrm>
            <a:off x="107504" y="0"/>
            <a:ext cx="8640960" cy="67413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443276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07504" y="188640"/>
            <a:ext cx="8712968" cy="640871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E) O mandado de injunção 5948 de 2016 julgado pelo Supremo Tribunal Federal em caráter liminar garantiu a todos os guardas municipais do território nacional ter o direito do porte de arma de fogo por prerrogativa de função. </a:t>
            </a:r>
            <a:endParaRPr lang="pt-B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ministro Alexandre de Moraes, do Supremo Tribunal Federal (STF), concedeu medida cautelar na Ação Direta de Inconstitucionalidade (ADI) 5948 para autorizar suspender os efeitos de trecho da Lei 10.826/2003</a:t>
            </a:r>
          </a:p>
          <a:p>
            <a:pPr algn="just"/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Portanto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, as guardas municipais tem direito ao porte em detrimento do risco que corre, por ter alto índice de mortalidade nas atividades que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desempenham.</a:t>
            </a:r>
          </a:p>
          <a:p>
            <a:pPr algn="just"/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F) A Constituição Federal de 1988,  também regulamentou o parágrafo 7º do Artigo 144, dando assim, competências específicas e obrigações igualitárias aos entes Federados conforme Lei Federal nº 13.675 de 2018, denominada Sistema Único de Segurança Pública-SUSP;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04143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07504" y="188640"/>
            <a:ext cx="8712968" cy="6408712"/>
          </a:xfrm>
        </p:spPr>
        <p:txBody>
          <a:bodyPr>
            <a:normAutofit/>
          </a:bodyPr>
          <a:lstStyle/>
          <a:p>
            <a:pPr algn="just"/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G) O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Artigo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9º do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Sistema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Ú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nico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Segurança Pública cita as guardas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municipais no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rol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taxativo, como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entes operadores da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Segurança Pública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pt-B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Deste modo, verifica-se a presença de enorme relevância da questão constitucional, considerada a natureza essencial dos serviços das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guardas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unicipais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na Segurança Pública, pelo seu trabalho de proximidade na prevenção dos crimes junto aos munícipes;</a:t>
            </a:r>
          </a:p>
          <a:p>
            <a:pPr algn="just"/>
            <a:endParaRPr lang="pt-B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0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8812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07504" y="116632"/>
            <a:ext cx="8712968" cy="6552728"/>
          </a:xfrm>
        </p:spPr>
        <p:txBody>
          <a:bodyPr>
            <a:normAutofit/>
          </a:bodyPr>
          <a:lstStyle/>
          <a:p>
            <a:pPr algn="just"/>
            <a:r>
              <a:rPr lang="pt-B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Cada </a:t>
            </a:r>
            <a:r>
              <a:rPr lang="pt-BR" sz="2600" dirty="0">
                <a:latin typeface="Arial" panose="020B0604020202020204" pitchFamily="34" charset="0"/>
                <a:cs typeface="Arial" panose="020B0604020202020204" pitchFamily="34" charset="0"/>
              </a:rPr>
              <a:t>equipamento que o estado usa nas suas atividades de gestão ele precisa do município. </a:t>
            </a:r>
            <a:endParaRPr lang="pt-BR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pt-BR" sz="2600" dirty="0">
                <a:latin typeface="Arial" panose="020B0604020202020204" pitchFamily="34" charset="0"/>
                <a:cs typeface="Arial" panose="020B0604020202020204" pitchFamily="34" charset="0"/>
              </a:rPr>
              <a:t>uma viatura com força de segurança pública circula na cidade, ela circula nas ruas de algum município. </a:t>
            </a:r>
            <a:endParaRPr lang="pt-BR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pt-BR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Assim </a:t>
            </a:r>
            <a:r>
              <a:rPr lang="pt-BR" sz="2600" dirty="0">
                <a:latin typeface="Arial" panose="020B0604020202020204" pitchFamily="34" charset="0"/>
                <a:cs typeface="Arial" panose="020B0604020202020204" pitchFamily="34" charset="0"/>
              </a:rPr>
              <a:t>como, se um doente é atendido em algum hospital do Estado este hospital é construído em algum município. </a:t>
            </a:r>
            <a:endParaRPr lang="pt-BR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pt-BR" sz="2600" dirty="0">
                <a:latin typeface="Arial" panose="020B0604020202020204" pitchFamily="34" charset="0"/>
                <a:cs typeface="Arial" panose="020B0604020202020204" pitchFamily="34" charset="0"/>
              </a:rPr>
              <a:t>um preso é recolhido uma cela de algum presídio, seja Federal ou Estadual, este presídio é construído em algum município. </a:t>
            </a:r>
          </a:p>
          <a:p>
            <a:pPr marL="0" indent="0" algn="just">
              <a:buNone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5210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07504" y="260648"/>
            <a:ext cx="8712968" cy="6336704"/>
          </a:xfrm>
        </p:spPr>
        <p:txBody>
          <a:bodyPr>
            <a:normAutofit/>
          </a:bodyPr>
          <a:lstStyle/>
          <a:p>
            <a:pPr algn="just"/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Portanto, a necessidade de se consolidar o fortalecimento das guardas municipais para melhor atender na Segurança Pública local nos municípios brasileiros. </a:t>
            </a:r>
          </a:p>
          <a:p>
            <a:pPr algn="just"/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E, para melhor segurança jurídica das suas atividades há necessidade de reconhecimento do direito à Aposentadoria Especial dessa tão importante categoria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pt-B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92442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07504" y="188640"/>
            <a:ext cx="8712968" cy="6408712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Portanto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, nenhum cidadão mora na União e nem tão pouco  constrói uma casa no estado. Todos utilizam os municípios que são a terceira esfera, o terceiro ente Federado. </a:t>
            </a:r>
            <a:endParaRPr lang="pt-B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, estes vem sofrendo discriminação maciça, apenas por manutenção de poder e não consegue enxergar que estamos sob o manto da Constituição Federal. </a:t>
            </a:r>
          </a:p>
          <a:p>
            <a:pPr algn="just"/>
            <a:endParaRPr lang="pt-BR" sz="2800" dirty="0"/>
          </a:p>
          <a:p>
            <a:pPr algn="just"/>
            <a:r>
              <a:rPr lang="pt-BR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t-BR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Pacto Federativo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deve ser respeitado em igualdade de direitos, deveres e garantias fundamentais, e servem pra manter a isonomia nas condições que o cidadão tem direito à saúde educação e segurança. </a:t>
            </a:r>
          </a:p>
          <a:p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66786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07504" y="188640"/>
            <a:ext cx="8712968" cy="6480720"/>
          </a:xfrm>
        </p:spPr>
        <p:txBody>
          <a:bodyPr>
            <a:normAutofit/>
          </a:bodyPr>
          <a:lstStyle/>
          <a:p>
            <a:pPr algn="just"/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Assim, as garantias constitucionais, as quais,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os seus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cidadãos trabalhadores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também devem ter reconhecido a importância por cada atividade que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desempenha.</a:t>
            </a:r>
          </a:p>
          <a:p>
            <a:pPr marL="0" indent="0" algn="just">
              <a:buNone/>
            </a:pPr>
            <a:endParaRPr lang="pt-B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Portanto, as atividades dos guardas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civis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municipais, são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atividades de natureza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policial, pois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exercem atividade de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risco.</a:t>
            </a:r>
          </a:p>
          <a:p>
            <a:pPr algn="just"/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) No ano de 2015 o Supremo Tribunal Federal </a:t>
            </a:r>
            <a:r>
              <a:rPr lang="pt-BR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determinou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que as guardas municipais são agentes da </a:t>
            </a:r>
            <a:r>
              <a:rPr lang="pt-BR" sz="2800" u="sng" dirty="0">
                <a:latin typeface="Arial" panose="020B0604020202020204" pitchFamily="34" charset="0"/>
                <a:cs typeface="Arial" panose="020B0604020202020204" pitchFamily="34" charset="0"/>
              </a:rPr>
              <a:t>autoridade de trânsito com competência fiscalizatória sobre as vias do município, inclusive, nos crimes de trânsito;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2020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07504" y="116632"/>
            <a:ext cx="8640960" cy="6552728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I) No ano de 2017 o Supremo Tribunal Federal julgou </a:t>
            </a:r>
            <a:r>
              <a:rPr lang="pt-B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Recurso </a:t>
            </a:r>
            <a:r>
              <a:rPr lang="pt-BR" b="1" i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pt-B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special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que proibiu as g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uardas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unicipais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de realizar atos de greve considerando que o órgão é de extrema necessidade as suas populações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; Assim, o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STF no Recurso Extraordinário (RE) 846854, com repercussão, entendeu que não cabe, no caso, discutir direito a greve, uma vez que se trata de serviço de segurança pública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) Dentro das </a:t>
            </a:r>
            <a:r>
              <a:rPr lang="pt-B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Competências </a:t>
            </a:r>
            <a:r>
              <a:rPr lang="pt-BR" b="1" i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pt-B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specíficas </a:t>
            </a:r>
            <a:r>
              <a:rPr lang="pt-BR" b="1" i="1" dirty="0">
                <a:latin typeface="Arial" panose="020B0604020202020204" pitchFamily="34" charset="0"/>
                <a:cs typeface="Arial" panose="020B0604020202020204" pitchFamily="34" charset="0"/>
              </a:rPr>
              <a:t>da Lei Federal nº 13.022 de 2014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venho destacar pontos que são de suma importância para garantir o direito à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Aposentadoria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special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dos guardas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municipais, o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qual tem a garantia do porte de arma de fogo e a obrigação de deter e apresentar autoridade competente a quem se encontra em flagrante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delito. </a:t>
            </a:r>
          </a:p>
          <a:p>
            <a:pPr algn="just"/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Portanto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colocando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assim,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 sua vida em risco em detrimento da sociedade;</a:t>
            </a:r>
          </a:p>
          <a:p>
            <a:pPr algn="just"/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7763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07504" y="116632"/>
            <a:ext cx="8640960" cy="648072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L)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Notadamente,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precisamos evoluir nas formas de combate à criminalidade, efetivando um maior entrosamento dos diversos órgãos governamentais na investigação à criminalidade organizada, na repressão à impunidade e na punição da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corrupção. </a:t>
            </a:r>
          </a:p>
          <a:p>
            <a:pPr algn="just"/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E,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portanto, estabelecer uma legislação que fortaleça a união entre esferas dos entes federados: União,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estados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Distrito Federal e os municípios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brasileiros,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sem discriminação do ente federado municipal e seus agentes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guardas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unicipais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M) O não reconhecimento de direito à Aposentadoria Especial para os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guardas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unicipais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faz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deles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uma Categoria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excludente,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dentro do processo de Segurança Pública. Sendo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que,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essa é a 3ª Categoria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que está no capítulo da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Segurança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Pública na CF/88, que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mais morre em detrimento do trabalho que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exercem .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/>
          </a:p>
          <a:p>
            <a:pPr algn="just"/>
            <a:endParaRPr lang="pt-BR" dirty="0" smtClean="0"/>
          </a:p>
          <a:p>
            <a:pPr algn="just"/>
            <a:endParaRPr lang="pt-BR" dirty="0"/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7576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07504" y="260648"/>
            <a:ext cx="8712968" cy="6408712"/>
          </a:xfrm>
        </p:spPr>
        <p:txBody>
          <a:bodyPr/>
          <a:lstStyle/>
          <a:p>
            <a:pPr algn="just"/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Com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base em todas as considerações acima verificamos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que,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não há possibilidade alguma da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guarda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unicipal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ficar de fora do contexto em regime de igualdade com as demais polícias que garantiram o direito Aposentadoria Especial na Reforma da Previdência. </a:t>
            </a:r>
            <a:endParaRPr lang="pt-B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Reiteramos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a necessidade de tratamento isonômico entre as forças de Segurança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Pública,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entre os entes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federados,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sem processo de hierarquização e </a:t>
            </a:r>
            <a:r>
              <a:rPr lang="pt-B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excludência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de direitos, pois as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guardas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unicipais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são essenciais para as populações locais e, presente em 60% dos municípios brasileiros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dirty="0"/>
          </a:p>
          <a:p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1236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07504" y="260648"/>
            <a:ext cx="8712968" cy="6408712"/>
          </a:xfrm>
        </p:spPr>
        <p:txBody>
          <a:bodyPr>
            <a:normAutofit/>
          </a:bodyPr>
          <a:lstStyle/>
          <a:p>
            <a:pPr marL="176213" indent="-176213">
              <a:lnSpc>
                <a:spcPct val="120000"/>
              </a:lnSpc>
            </a:pPr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ANAEGM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é pioneira em Altos Estudos de Guarda Municipal no Brasil.</a:t>
            </a:r>
          </a:p>
          <a:p>
            <a:pPr marL="176213" indent="-176213">
              <a:lnSpc>
                <a:spcPct val="120000"/>
              </a:lnSpc>
            </a:pPr>
            <a:r>
              <a:rPr lang="pt-BR" sz="2000" dirty="0">
                <a:latin typeface="Arial Black" panose="020B0A04020102020204" pitchFamily="34" charset="0"/>
                <a:cs typeface="Arial" panose="020B0604020202020204" pitchFamily="34" charset="0"/>
              </a:rPr>
              <a:t>Juntos construiremos uma Guarda Municipal </a:t>
            </a:r>
            <a:r>
              <a:rPr lang="pt-BR" sz="2000" dirty="0" smtClean="0">
                <a:latin typeface="Arial Black" panose="020B0A04020102020204" pitchFamily="34" charset="0"/>
                <a:cs typeface="Arial" panose="020B0604020202020204" pitchFamily="34" charset="0"/>
              </a:rPr>
              <a:t>melhor!</a:t>
            </a:r>
            <a:endParaRPr lang="pt-BR" sz="20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176213" indent="-176213">
              <a:lnSpc>
                <a:spcPct val="120000"/>
              </a:lnSpc>
            </a:pP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6213" indent="-176213" algn="just">
              <a:lnSpc>
                <a:spcPct val="120000"/>
              </a:lnSpc>
            </a:pP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Endereço: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SHCS Setor de Habitações Coletivas Sul, CR Comércio Residencial, Quadra 502, Bloco C, Loja 37, Parte 727, CEP: 70.330-530,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Brasília-DF; </a:t>
            </a:r>
          </a:p>
          <a:p>
            <a:pPr marL="176213" indent="-176213" algn="just">
              <a:lnSpc>
                <a:spcPct val="120000"/>
              </a:lnSpc>
            </a:pPr>
            <a:r>
              <a:rPr lang="pt-B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Tel</a:t>
            </a:r>
            <a:r>
              <a:rPr lang="pt-BR" sz="1800" b="1" dirty="0">
                <a:latin typeface="Arial" panose="020B0604020202020204" pitchFamily="34" charset="0"/>
                <a:cs typeface="Arial" panose="020B0604020202020204" pitchFamily="34" charset="0"/>
              </a:rPr>
              <a:t>.: (71) 993064844 GM </a:t>
            </a:r>
            <a:r>
              <a:rPr lang="pt-B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NOGUEIRA-BA (</a:t>
            </a:r>
            <a:r>
              <a:rPr lang="pt-BR" sz="1800" b="1" dirty="0">
                <a:latin typeface="Arial" panose="020B0604020202020204" pitchFamily="34" charset="0"/>
                <a:cs typeface="Arial" panose="020B0604020202020204" pitchFamily="34" charset="0"/>
              </a:rPr>
              <a:t>63) 988426009 GM </a:t>
            </a:r>
            <a:r>
              <a:rPr lang="pt-B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KÊNIA-TO.</a:t>
            </a:r>
          </a:p>
          <a:p>
            <a:pPr marL="176213" indent="-176213">
              <a:lnSpc>
                <a:spcPct val="150000"/>
              </a:lnSpc>
            </a:pPr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https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://www.facebook.com/anaegmmissoesestrategicas/</a:t>
            </a:r>
          </a:p>
          <a:p>
            <a:pPr marL="176213" indent="-176213" algn="just">
              <a:lnSpc>
                <a:spcPct val="150000"/>
              </a:lnSpc>
            </a:pP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Site: Anaegm.com.br</a:t>
            </a:r>
          </a:p>
          <a:p>
            <a:pPr marL="176213" indent="-176213" algn="just">
              <a:lnSpc>
                <a:spcPct val="150000"/>
              </a:lnSpc>
            </a:pP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E-mail: missoesestrategicas2018@gmail.com</a:t>
            </a:r>
          </a:p>
          <a:p>
            <a:pPr marL="176213" indent="-176213" algn="just">
              <a:lnSpc>
                <a:spcPct val="150000"/>
              </a:lnSpc>
              <a:tabLst>
                <a:tab pos="354013" algn="l"/>
              </a:tabLst>
            </a:pP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E-mail: nogueiraconsult@yahoo.com.b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</a:p>
          <a:p>
            <a:pPr>
              <a:lnSpc>
                <a:spcPct val="150000"/>
              </a:lnSpc>
              <a:defRPr/>
            </a:pP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Tel.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(71) 98816-6792 -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Watsapp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 - OI / Tel.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(71) 99306-4844 -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 TIM</a:t>
            </a:r>
          </a:p>
          <a:p>
            <a:pPr>
              <a:lnSpc>
                <a:spcPct val="150000"/>
              </a:lnSpc>
            </a:pP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4282905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07504" y="116632"/>
            <a:ext cx="8712968" cy="6624736"/>
          </a:xfrm>
        </p:spPr>
        <p:txBody>
          <a:bodyPr>
            <a:normAutofit fontScale="92500"/>
          </a:bodyPr>
          <a:lstStyle/>
          <a:p>
            <a:r>
              <a:rPr lang="pt-B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Por exemplo: </a:t>
            </a:r>
          </a:p>
          <a:p>
            <a:endParaRPr lang="pt-B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Em São Paulo, estado onde há maior quantidade de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guardas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unicipais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armadas e que fazem o papel de Segurança Pública e, que responde por quase 90% das ocorrências apresentadas nas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delegacias. </a:t>
            </a:r>
          </a:p>
          <a:p>
            <a:pPr algn="just"/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Após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edição da PEC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06/2019, na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qual o risco Previdenciário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está sendo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retirado, como ficará essa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população?</a:t>
            </a:r>
          </a:p>
          <a:p>
            <a:pPr algn="just"/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Qual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estratégia do governo, investimento em efetivo? </a:t>
            </a:r>
            <a:endParaRPr lang="pt-B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Ocupação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pela Força Nacional e Exército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/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418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07504" y="116632"/>
            <a:ext cx="8712968" cy="6552728"/>
          </a:xfrm>
        </p:spPr>
        <p:txBody>
          <a:bodyPr/>
          <a:lstStyle/>
          <a:p>
            <a:pPr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Cito também, as cidades do interior do Brasil, nas regiões mais distantes em que, o braço da Segurança Pública do Estado não alcança. Onde as guardas municipais fazem o papel de Defesa Civil, do transporte de grávidas, de deficientes para atendimentos hospitalares, dentre outras atividades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A Segurança Pública de fato e a manutenção da ordem pública como ficará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/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As guardas municipais sempre desenvolveram atividades de policiamento ostensivo e preventivo, dentro de suas capacidades. Sendo posicionadas em eventos como carnaval e outras festas populares, em ruas, praças e logradouros públicos municipais ao longo dos tempos em nossa sociedade. </a:t>
            </a:r>
          </a:p>
          <a:p>
            <a:pPr algn="just"/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9646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07504" y="116632"/>
            <a:ext cx="8712968" cy="6480720"/>
          </a:xfrm>
        </p:spPr>
        <p:txBody>
          <a:bodyPr>
            <a:normAutofit/>
          </a:bodyPr>
          <a:lstStyle/>
          <a:p>
            <a:pPr algn="just"/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Pesquisas mostram que, cidades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que armaram suas guardas municipais após a permissão do Estatuto do Desarmamento, em 2003, </a:t>
            </a:r>
            <a:r>
              <a:rPr lang="pt-BR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apresentaram queda acentuada na taxa de homicídios e agressões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, na comparação com municípios similares que não usam armas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800" dirty="0" smtClean="0"/>
              <a:t>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Portanto, conclui-se que, as guardas municipais desempenham atividades eficazes para a sociedade e possuem extrema necessidade de estar  inclusas no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direito à Aposentadoria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Especial na PEC 06/2019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86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07504" y="188640"/>
            <a:ext cx="8640960" cy="6408712"/>
          </a:xfrm>
        </p:spPr>
        <p:txBody>
          <a:bodyPr>
            <a:normAutofit/>
          </a:bodyPr>
          <a:lstStyle/>
          <a:p>
            <a:pPr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 inclusão das guardas municipais na </a:t>
            </a:r>
            <a:r>
              <a:rPr lang="pt-BR" b="1" i="1" dirty="0">
                <a:latin typeface="Arial" panose="020B0604020202020204" pitchFamily="34" charset="0"/>
                <a:cs typeface="Arial" panose="020B0604020202020204" pitchFamily="34" charset="0"/>
              </a:rPr>
              <a:t>Aposentadoria Especial na Reforma da Previdência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trará a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todos os direitos e garantias fundamentais constituídos como órgão de natureza policial, para atividades e direitos dos seus integrantes das instituições como melhora da segurança jurídica na atividade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fim e,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em detrimento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sempre da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sociedade que sofre com o aumento absurdo da violência nos 5.570  municípios do país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CONSIDERAÇÕES FINAIS</a:t>
            </a:r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Essa própria Casa incluindo o Congresso N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acional aprovou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uma Norma infraconstitucional a qual fortaleceu a Segurança Pública nos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municípios. </a:t>
            </a:r>
          </a:p>
          <a:p>
            <a:pPr algn="just"/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48838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07504" y="188640"/>
            <a:ext cx="8712968" cy="6285312"/>
          </a:xfrm>
        </p:spPr>
        <p:txBody>
          <a:bodyPr/>
          <a:lstStyle/>
          <a:p>
            <a:pPr algn="just"/>
            <a:r>
              <a:rPr lang="pt-BR" sz="2600" dirty="0">
                <a:latin typeface="Arial" panose="020B0604020202020204" pitchFamily="34" charset="0"/>
                <a:cs typeface="Arial" panose="020B0604020202020204" pitchFamily="34" charset="0"/>
              </a:rPr>
              <a:t>Dessa forma, como a inclusão dos guardas municipais nesse enfrentamento em diversas frentes de </a:t>
            </a:r>
            <a:r>
              <a:rPr lang="pt-B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trabalho.</a:t>
            </a:r>
          </a:p>
          <a:p>
            <a:pPr algn="just"/>
            <a:endParaRPr lang="pt-BR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Tais como: </a:t>
            </a:r>
            <a:r>
              <a:rPr lang="pt-BR" sz="2600" dirty="0">
                <a:latin typeface="Arial" panose="020B0604020202020204" pitchFamily="34" charset="0"/>
                <a:cs typeface="Arial" panose="020B0604020202020204" pitchFamily="34" charset="0"/>
              </a:rPr>
              <a:t>patrulhamento preventivo, condução de pessoas que se encontra em flagrante de crime, proteção as autoridades e agentes do município em caráter fiscalizatório</a:t>
            </a:r>
            <a:r>
              <a:rPr lang="pt-B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endParaRPr lang="pt-BR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600" dirty="0">
                <a:latin typeface="Arial" panose="020B0604020202020204" pitchFamily="34" charset="0"/>
                <a:cs typeface="Arial" panose="020B0604020202020204" pitchFamily="34" charset="0"/>
              </a:rPr>
              <a:t>Onde as guardas municipais exercem o poder de polícia administrativo, uso de arma de fogo no espaço público em detrimento da proteção de pessoas da sociedade, proteção aos serviços públicos municipais, </a:t>
            </a:r>
            <a:r>
              <a:rPr lang="pt-B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incluindo: transportes </a:t>
            </a:r>
            <a:r>
              <a:rPr lang="pt-BR" sz="2600" dirty="0">
                <a:latin typeface="Arial" panose="020B0604020202020204" pitchFamily="34" charset="0"/>
                <a:cs typeface="Arial" panose="020B0604020202020204" pitchFamily="34" charset="0"/>
              </a:rPr>
              <a:t>coletivos, saúde, educação através das rondas escolares. 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99046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07504" y="116632"/>
            <a:ext cx="8712968" cy="65527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Todas essas ações usam principalmente, o homem, a pessoa humana como ferramenta principal na redução da violência e da criminalidade em todo o território nacional. </a:t>
            </a:r>
          </a:p>
          <a:p>
            <a:pPr marL="0" indent="0" algn="just">
              <a:buNone/>
            </a:pPr>
            <a:endParaRPr lang="pt-B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/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São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inúmeras e inúmeras cidades que têm nas suas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estatísticas, a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redução da violência e da criminalidade por parte da atuação dos guardas municipais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/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/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Esses profissionais que hoje sofrem o maior ato de discriminação profissional de uma categoria. Na qual essa  mesma Casa os reconheceu com seu direito legítimo. </a:t>
            </a:r>
          </a:p>
          <a:p>
            <a:pPr marL="273050" indent="-7938" algn="just"/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46592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07504" y="116632"/>
            <a:ext cx="8712968" cy="6552728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20000"/>
              </a:lnSpc>
            </a:pPr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</a:pP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E,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essa atuação hoje sem nenhuma explicação retira este direito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deixando,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não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só,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pais e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mães de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família operadores do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Sistema Único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Segurança Pública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desprotegidos</a:t>
            </a:r>
            <a:r>
              <a:rPr lang="pt-BR" sz="3600" smtClean="0">
                <a:latin typeface="Arial" panose="020B0604020202020204" pitchFamily="34" charset="0"/>
                <a:cs typeface="Arial" panose="020B0604020202020204" pitchFamily="34" charset="0"/>
              </a:rPr>
              <a:t>, mas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também, toda sociedade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pt-B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</a:pP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Desta forma,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sociedade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também ficará desprotegida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, desamparada e cada vez mais temerosa com as ações futuras, através das decisões e aprovações de projetos de leis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que,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não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entende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ou não querem entender a importância das guardas municipais no cenário da Segurança Pública Municipal em todo território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nacional.</a:t>
            </a:r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53123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07504" y="116632"/>
            <a:ext cx="8856984" cy="6480720"/>
          </a:xfrm>
        </p:spPr>
        <p:txBody>
          <a:bodyPr>
            <a:normAutofit lnSpcReduction="10000"/>
          </a:bodyPr>
          <a:lstStyle/>
          <a:p>
            <a:endParaRPr lang="pt-BR" b="1" dirty="0" smtClean="0"/>
          </a:p>
          <a:p>
            <a:endParaRPr lang="pt-BR" b="1" dirty="0"/>
          </a:p>
          <a:p>
            <a:endParaRPr lang="pt-BR" b="1" dirty="0" smtClean="0"/>
          </a:p>
          <a:p>
            <a:endParaRPr lang="pt-BR" b="1" dirty="0"/>
          </a:p>
          <a:p>
            <a:endParaRPr lang="pt-BR" b="1" dirty="0" smtClean="0"/>
          </a:p>
          <a:p>
            <a:endParaRPr lang="pt-BR" b="1" dirty="0"/>
          </a:p>
          <a:p>
            <a:endParaRPr lang="pt-BR" b="1" dirty="0"/>
          </a:p>
          <a:p>
            <a:r>
              <a:rPr lang="pt-BR" b="1" dirty="0" smtClean="0"/>
              <a:t> </a:t>
            </a:r>
            <a:r>
              <a:rPr lang="pt-BR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INSTRUTOR DE ARMAMENTO E TIRO</a:t>
            </a:r>
          </a:p>
          <a:p>
            <a:endParaRPr lang="pt-B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Izdalfredo</a:t>
            </a:r>
            <a:r>
              <a:rPr lang="pt-BR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Nogueira</a:t>
            </a:r>
            <a:endParaRPr lang="pt-BR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800" i="1" dirty="0">
                <a:latin typeface="Arial" panose="020B0604020202020204" pitchFamily="34" charset="0"/>
                <a:cs typeface="Arial" panose="020B0604020202020204" pitchFamily="34" charset="0"/>
              </a:rPr>
              <a:t>Guarda Municipal de </a:t>
            </a:r>
            <a:r>
              <a:rPr lang="pt-BR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Salvador-BA</a:t>
            </a:r>
            <a:endParaRPr lang="pt-BR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Presidente</a:t>
            </a:r>
            <a:r>
              <a:rPr lang="pt-BR" sz="2800" i="1" dirty="0">
                <a:latin typeface="Arial" panose="020B0604020202020204" pitchFamily="34" charset="0"/>
                <a:cs typeface="Arial" panose="020B0604020202020204" pitchFamily="34" charset="0"/>
              </a:rPr>
              <a:t> da ANAEGM-Associação Nacional </a:t>
            </a:r>
            <a:r>
              <a:rPr lang="pt-BR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de Altos </a:t>
            </a:r>
            <a:r>
              <a:rPr lang="pt-BR" sz="2800" i="1" dirty="0">
                <a:latin typeface="Arial" panose="020B0604020202020204" pitchFamily="34" charset="0"/>
                <a:cs typeface="Arial" panose="020B0604020202020204" pitchFamily="34" charset="0"/>
              </a:rPr>
              <a:t>Estudos em Guarda Municipal</a:t>
            </a:r>
            <a:r>
              <a:rPr lang="pt-BR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pt-BR" sz="28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Brasília/DF, 19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de setembro de 2019</a:t>
            </a:r>
          </a:p>
          <a:p>
            <a:endParaRPr lang="pt-BR" dirty="0"/>
          </a:p>
          <a:p>
            <a:endParaRPr lang="pt-BR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D:\User\Desktop\MISSOES ESTRATEGICAS\Material Site ANAEGM\45846974_2289389517801763_5998488828971581440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55846"/>
            <a:ext cx="2664296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3869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07504" y="188640"/>
            <a:ext cx="8640960" cy="6480720"/>
          </a:xfrm>
        </p:spPr>
        <p:txBody>
          <a:bodyPr>
            <a:normAutofit/>
          </a:bodyPr>
          <a:lstStyle/>
          <a:p>
            <a:pPr algn="just"/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A Diretoria Jurídica da Associação Nacional de Altos Estudos em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Guarda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unicipal-</a:t>
            </a:r>
            <a: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ANAEGM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fez uma profunda análise no texto da PEC da Reforma da Previdência e chegou a seguinte conclusão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pt-B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A) As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guardas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unicipais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estão citadas no rol do capítulo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da Segurança Pública,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no Artigo 144 da Constituição Federal de 1988. </a:t>
            </a:r>
            <a:endParaRPr lang="pt-B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Inclusive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, a própria Constituição Federal ao incluir os agentes da g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uarda municipal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no capítulo da S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egurança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ública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atribuiu-lhes, de fato</a:t>
            </a:r>
            <a:r>
              <a:rPr lang="pt-BR" sz="2800" smtClean="0">
                <a:latin typeface="Arial" panose="020B0604020202020204" pitchFamily="34" charset="0"/>
                <a:cs typeface="Arial" panose="020B0604020202020204" pitchFamily="34" charset="0"/>
              </a:rPr>
              <a:t>, o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dever geral de preservação da ordem pública e da incolumidade das pessoas e do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patrimônio;</a:t>
            </a:r>
          </a:p>
          <a:p>
            <a:pPr algn="just"/>
            <a:endParaRPr lang="pt-BR" sz="2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800" dirty="0"/>
          </a:p>
          <a:p>
            <a:pPr algn="just"/>
            <a:endParaRPr lang="pt-B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98767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07504" y="188640"/>
            <a:ext cx="8712968" cy="6480720"/>
          </a:xfrm>
        </p:spPr>
        <p:txBody>
          <a:bodyPr/>
          <a:lstStyle/>
          <a:p>
            <a:pPr algn="just"/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B) Sendo que, já possuem o § 8º do Artigo 144 normatizado pela lei infraconstitucional de número 13.022 sancionada em 08 de agosto de 2014 pela presidência da república e, está válida; </a:t>
            </a:r>
          </a:p>
          <a:p>
            <a:pPr algn="just"/>
            <a:endParaRPr lang="pt-BR" sz="2800" dirty="0" smtClean="0"/>
          </a:p>
          <a:p>
            <a:pPr algn="just"/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C) Criou-se uma desigualdade arbitrária entre os integrantes das guardas municipais, e os órgãos de Segurança Pública da União, dos estados e do Distrito federal, ante a fixação da Reforma do novo modelo de capitalização previdenciário, deixando os guardas municipais fora da Aposentadoria Especial;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9058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07504" y="260648"/>
            <a:ext cx="8784976" cy="6264696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) Somos a única Categoria do município citada no Estatuto do Desarmamento. </a:t>
            </a:r>
            <a:endParaRPr lang="pt-B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Portanto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, destaca-se que, o </a:t>
            </a:r>
            <a:r>
              <a:rPr lang="pt-BR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pt-BR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acto Federativo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exige uma condição de igualdade formal entre os entes políticos da Federação, não se admitindo o estabelecimento de deveres e prerrogativas que, de certa forma, promovam a hierarquização dos Municípios. </a:t>
            </a:r>
            <a:endParaRPr lang="pt-B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Sendo as guardas municipais em números estatísticos atual de 250 mil agentes, contribuindo com a Segurança Pública em cerca de 60% dos municípios da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Federação. Segue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FONTE:</a:t>
            </a:r>
          </a:p>
          <a:p>
            <a:pPr marL="0" indent="0" algn="just">
              <a:buNone/>
            </a:pPr>
            <a:endParaRPr lang="pt-BR" sz="10600" dirty="0" smtClean="0"/>
          </a:p>
          <a:p>
            <a:pPr algn="just"/>
            <a:endParaRPr lang="pt-B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200" dirty="0"/>
          </a:p>
          <a:p>
            <a:pPr algn="just"/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5852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07504" y="188640"/>
            <a:ext cx="8640960" cy="6552728"/>
          </a:xfrm>
        </p:spPr>
        <p:txBody>
          <a:bodyPr>
            <a:normAutofit lnSpcReduction="10000"/>
          </a:bodyPr>
          <a:lstStyle/>
          <a:p>
            <a:pPr marL="176213" indent="-176213" algn="just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 Um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estudo foi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realizado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pelo Deputado Federal Capitão Augusto,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e a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Consultoria Legislativa do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Congresso Nacional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realizaram Pesquisa de Campo para identificar problemas na Segurança Pública e suas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Instituições e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 obra Coordenada por Claudionor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Rocha;</a:t>
            </a:r>
          </a:p>
          <a:p>
            <a:pPr marL="176213" indent="-176213" algn="just"/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6213" indent="-176213"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ditada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pelo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CEDES - Centro de Estudos e Debates Estratégicos da Câmara dos </a:t>
            </a:r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Deputados.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SEGURANÇA PÚBLICA: PRIORIDADE </a:t>
            </a:r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NACIONAL. 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(ISBN 978-85-402-0681-6).  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Este Trabalho de Pesquisa compõe o décimo volume da série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6213" indent="-176213"/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6213" indent="-176213" algn="just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páginas: 75/79. Segue link da Pesquisa, abra e click em Publicações – Series de Estudos Estratégicos nº 10:  </a:t>
            </a:r>
            <a:r>
              <a:rPr lang="pt-BR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http://www2.camara.leg.br/a-camara/estruturaadm/altosestudos/lancamento-do-livro-seguranca-publica-prioridade-nacional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95277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07504" y="188640"/>
            <a:ext cx="8640960" cy="64807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altLang="pt-BR" sz="3800" b="1" dirty="0">
                <a:latin typeface="Arial" panose="020B0604020202020204" pitchFamily="34" charset="0"/>
                <a:cs typeface="Arial" panose="020B0604020202020204" pitchFamily="34" charset="0"/>
              </a:rPr>
              <a:t>ESTATÍSTICAS</a:t>
            </a:r>
          </a:p>
          <a:p>
            <a:pPr marL="176213" indent="-176213" algn="just">
              <a:lnSpc>
                <a:spcPct val="120000"/>
              </a:lnSpc>
              <a:defRPr/>
            </a:pPr>
            <a:r>
              <a:rPr lang="pt-BR" sz="2800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A </a:t>
            </a:r>
            <a:r>
              <a:rPr lang="pt-BR" sz="280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situação dos estados em relação a criminalidade é muito grande quando comparamos aos países em </a:t>
            </a:r>
            <a:r>
              <a:rPr lang="pt-BR" sz="2800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guerra;</a:t>
            </a:r>
            <a:endParaRPr lang="pt-BR" sz="2800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marL="176213" indent="-176213" algn="just">
              <a:lnSpc>
                <a:spcPct val="120000"/>
              </a:lnSpc>
              <a:defRPr/>
            </a:pPr>
            <a:r>
              <a:rPr lang="pt-BR" sz="2800" b="1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Brasil</a:t>
            </a:r>
            <a:r>
              <a:rPr lang="pt-BR" sz="2800" b="1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: </a:t>
            </a:r>
            <a:r>
              <a:rPr lang="pt-BR" sz="280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7º lugar entre os 100 avaliados no </a:t>
            </a:r>
            <a:r>
              <a:rPr lang="pt-BR" sz="2800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mundo;</a:t>
            </a:r>
            <a:endParaRPr lang="pt-BR" sz="2800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marL="176213" indent="-176213" algn="just">
              <a:lnSpc>
                <a:spcPct val="120000"/>
              </a:lnSpc>
              <a:defRPr/>
            </a:pPr>
            <a:r>
              <a:rPr lang="pt-BR" sz="2800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No </a:t>
            </a:r>
            <a:r>
              <a:rPr lang="pt-BR" sz="280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ano de 2012 morreram 154 pessoas  por </a:t>
            </a:r>
            <a:r>
              <a:rPr lang="pt-BR" sz="2800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dia 56.337 </a:t>
            </a:r>
            <a:r>
              <a:rPr lang="pt-BR" sz="280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pessoas foram assassinadas de forma violenta, 7% a mais que </a:t>
            </a:r>
            <a:r>
              <a:rPr lang="pt-BR" sz="2800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2011;</a:t>
            </a:r>
            <a:endParaRPr lang="pt-BR" sz="2800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marL="176213" indent="-176213" algn="just">
              <a:lnSpc>
                <a:spcPct val="120000"/>
              </a:lnSpc>
              <a:defRPr/>
            </a:pPr>
            <a:r>
              <a:rPr lang="pt-BR" sz="280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2002 a 2014 o percentual de crescimento da violência foi 11.1</a:t>
            </a:r>
            <a:r>
              <a:rPr lang="pt-BR" sz="2800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%;</a:t>
            </a:r>
            <a:endParaRPr lang="pt-BR" sz="2800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marL="176213" indent="-176213" algn="just">
              <a:lnSpc>
                <a:spcPct val="120000"/>
              </a:lnSpc>
              <a:defRPr/>
            </a:pPr>
            <a:r>
              <a:rPr lang="pt-BR" sz="2800" b="1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Salvador</a:t>
            </a:r>
            <a:r>
              <a:rPr lang="pt-BR" sz="2800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pt-BR" sz="280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11º cidade mais violenta do mundo, e a 3ª capital mais violenta do </a:t>
            </a:r>
            <a:r>
              <a:rPr lang="pt-BR" sz="2800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país;</a:t>
            </a:r>
            <a:endParaRPr lang="pt-BR" sz="2800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marL="176213" indent="-176213" algn="just">
              <a:lnSpc>
                <a:spcPct val="120000"/>
              </a:lnSpc>
              <a:defRPr/>
            </a:pPr>
            <a:endParaRPr lang="pt-BR" sz="2800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925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07504" y="116632"/>
            <a:ext cx="8640960" cy="6357320"/>
          </a:xfrm>
        </p:spPr>
        <p:txBody>
          <a:bodyPr>
            <a:normAutofit/>
          </a:bodyPr>
          <a:lstStyle/>
          <a:p>
            <a:pPr marL="176213" indent="-176213" algn="just">
              <a:lnSpc>
                <a:spcPct val="120000"/>
              </a:lnSpc>
              <a:defRPr/>
            </a:pPr>
            <a:r>
              <a:rPr lang="pt-BR" sz="2800" b="1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Brasil </a:t>
            </a:r>
            <a:r>
              <a:rPr lang="pt-BR" sz="280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possui 11 das 100 cidades mais violentas do mundo;</a:t>
            </a:r>
            <a:endParaRPr lang="pt-BR" sz="2800" dirty="0" smtClean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marL="176213" indent="-176213" algn="just">
              <a:lnSpc>
                <a:spcPct val="120000"/>
              </a:lnSpc>
              <a:defRPr/>
            </a:pPr>
            <a:r>
              <a:rPr lang="pt-BR" sz="2800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A </a:t>
            </a:r>
            <a:r>
              <a:rPr lang="pt-BR" sz="280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violência contra os </a:t>
            </a:r>
            <a:r>
              <a:rPr lang="pt-BR" sz="2800" b="1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agentes de segurança pública </a:t>
            </a:r>
            <a:r>
              <a:rPr lang="pt-BR" sz="280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está exorbitante, sendo que em 2015 </a:t>
            </a:r>
            <a:r>
              <a:rPr lang="pt-BR" sz="2800" b="1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na Bahia</a:t>
            </a:r>
            <a:r>
              <a:rPr lang="pt-BR" sz="280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: foram 08 policiais militares, 00 policiais civis,07 guardas municipais, 00 agentes penitenciários </a:t>
            </a:r>
            <a:r>
              <a:rPr lang="pt-BR" sz="2800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mortos;</a:t>
            </a:r>
            <a:endParaRPr lang="pt-BR" sz="2800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marL="176213" indent="-176213" algn="just">
              <a:lnSpc>
                <a:spcPct val="120000"/>
              </a:lnSpc>
              <a:defRPr/>
            </a:pPr>
            <a:r>
              <a:rPr lang="pt-BR" sz="2800" b="1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Bahia</a:t>
            </a:r>
            <a:r>
              <a:rPr lang="pt-BR" sz="2800" b="1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: </a:t>
            </a:r>
            <a:r>
              <a:rPr lang="pt-BR" sz="280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1º maior estado com morte de agentes de segurança em </a:t>
            </a:r>
            <a:r>
              <a:rPr lang="pt-BR" sz="2800" dirty="0" smtClean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2016;</a:t>
            </a:r>
          </a:p>
          <a:p>
            <a:pPr marL="176213" indent="-176213" algn="just">
              <a:lnSpc>
                <a:spcPct val="120000"/>
              </a:lnSpc>
              <a:defRPr/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As </a:t>
            </a: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vítimas principais são do sexo masculino e </a:t>
            </a: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negros possuem </a:t>
            </a: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idade entre 15 e 29 </a:t>
            </a: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anos;</a:t>
            </a:r>
          </a:p>
          <a:p>
            <a:pPr marL="0" indent="0" algn="just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87175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07504" y="260648"/>
            <a:ext cx="8640960" cy="6408712"/>
          </a:xfrm>
        </p:spPr>
        <p:txBody>
          <a:bodyPr/>
          <a:lstStyle/>
          <a:p>
            <a:pPr marL="176213" indent="-176213" algn="just">
              <a:lnSpc>
                <a:spcPct val="120000"/>
              </a:lnSpc>
              <a:defRPr/>
            </a:pP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Ao </a:t>
            </a: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todo foram assassinados 30.072 jovens na faixa etária;</a:t>
            </a:r>
          </a:p>
          <a:p>
            <a:pPr marL="176213" indent="-176213" algn="just">
              <a:lnSpc>
                <a:spcPct val="120000"/>
              </a:lnSpc>
              <a:defRPr/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número representa 53,4% do total de mortes no país 91,6% destas mortes eram homens;</a:t>
            </a:r>
          </a:p>
          <a:p>
            <a:pPr algn="just">
              <a:lnSpc>
                <a:spcPct val="120000"/>
              </a:lnSpc>
              <a:defRPr/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Negros </a:t>
            </a: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foram 41.127 em 2012 e 14.928 </a:t>
            </a: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brancos;</a:t>
            </a:r>
            <a:endParaRPr lang="pt-B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defRPr/>
            </a:pP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Considerando os anos de 2002 a 2012 o número de </a:t>
            </a: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assassinatos;</a:t>
            </a:r>
            <a:endParaRPr lang="pt-B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defRPr/>
            </a:pP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 brancos reduziu passando de 20.000 mil para 15.000 mil </a:t>
            </a: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2012;</a:t>
            </a:r>
            <a:endParaRPr lang="pt-B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defRPr/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Enquanto </a:t>
            </a: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as vítimas negras cresceram de quase 30.000 mil para  41.000 mil no mesmo </a:t>
            </a: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período</a:t>
            </a: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515753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lcão Envidraçado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alcão Envidraçado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alcão Envidraçad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417</TotalTime>
  <Words>2108</Words>
  <Application>Microsoft Office PowerPoint</Application>
  <PresentationFormat>Apresentação na tela (4:3)</PresentationFormat>
  <Paragraphs>173</Paragraphs>
  <Slides>27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5" baseType="lpstr">
      <vt:lpstr>Arial Unicode MS</vt:lpstr>
      <vt:lpstr>Arial</vt:lpstr>
      <vt:lpstr>Arial Black</vt:lpstr>
      <vt:lpstr>Calibri</vt:lpstr>
      <vt:lpstr>Century Schoolbook</vt:lpstr>
      <vt:lpstr>Wingdings</vt:lpstr>
      <vt:lpstr>Wingdings 2</vt:lpstr>
      <vt:lpstr>Balcão Envidraçado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User</dc:creator>
  <cp:lastModifiedBy>Ronaldo Alves de Carvalho</cp:lastModifiedBy>
  <cp:revision>56</cp:revision>
  <dcterms:created xsi:type="dcterms:W3CDTF">2019-09-14T01:48:41Z</dcterms:created>
  <dcterms:modified xsi:type="dcterms:W3CDTF">2019-09-19T17:40:40Z</dcterms:modified>
</cp:coreProperties>
</file>