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68" r:id="rId4"/>
    <p:sldId id="271" r:id="rId5"/>
    <p:sldId id="260" r:id="rId6"/>
    <p:sldId id="263" r:id="rId7"/>
    <p:sldId id="262" r:id="rId8"/>
    <p:sldId id="272" r:id="rId9"/>
    <p:sldId id="27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52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8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3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36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65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8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52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91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15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75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24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B507-0AAF-4548-BE33-13A558AC4933}" type="datetimeFigureOut">
              <a:rPr lang="pt-BR" smtClean="0"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8081-900F-42FE-AB57-66CBE438C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96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skar.klingl@secti.df.gov.b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80551"/>
            <a:ext cx="9026769" cy="675408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Parque Tecnológico Capital Digital</a:t>
            </a: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6" y="173327"/>
            <a:ext cx="1312573" cy="13125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" y="173326"/>
            <a:ext cx="1312573" cy="13125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" y="142149"/>
            <a:ext cx="1312573" cy="1312573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26027" y="1787232"/>
            <a:ext cx="11398827" cy="304454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3200" b="1" dirty="0" smtClean="0"/>
              <a:t>	</a:t>
            </a:r>
          </a:p>
          <a:p>
            <a:pPr algn="just"/>
            <a:r>
              <a:rPr lang="pt-BR" sz="9600" b="1" dirty="0" smtClean="0"/>
              <a:t>Histórico:</a:t>
            </a:r>
            <a:endParaRPr lang="pt-BR" sz="9600" b="1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 smtClean="0"/>
              <a:t>2002	Lei Complementar </a:t>
            </a:r>
            <a:r>
              <a:rPr lang="pt-BR" sz="8000" dirty="0"/>
              <a:t>679 </a:t>
            </a:r>
            <a:r>
              <a:rPr lang="pt-BR" sz="8000" dirty="0" smtClean="0"/>
              <a:t>- </a:t>
            </a:r>
            <a:r>
              <a:rPr lang="pt-BR" sz="8000" dirty="0"/>
              <a:t>Cria área para instalação do Parque Tecnológico Capital </a:t>
            </a:r>
            <a:r>
              <a:rPr lang="pt-BR" sz="8000" dirty="0" smtClean="0"/>
              <a:t>Digital;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 smtClean="0"/>
              <a:t>2014	Licitação frustrada para operação do PTCD;</a:t>
            </a:r>
          </a:p>
          <a:p>
            <a:pPr marL="914400" indent="-914400" algn="just">
              <a:lnSpc>
                <a:spcPct val="170000"/>
              </a:lnSpc>
              <a:spcBef>
                <a:spcPts val="0"/>
              </a:spcBef>
              <a:buAutoNum type="arabicPlain" startAt="2015"/>
            </a:pPr>
            <a:r>
              <a:rPr lang="pt-BR" sz="8000" dirty="0" smtClean="0"/>
              <a:t>Início do Governo </a:t>
            </a:r>
            <a:r>
              <a:rPr lang="pt-BR" sz="8000" dirty="0" err="1" smtClean="0"/>
              <a:t>Rollemberg</a:t>
            </a:r>
            <a:r>
              <a:rPr lang="pt-BR" sz="8000" dirty="0" smtClean="0"/>
              <a:t> e retomada do Projeto do Parque Tecnológico</a:t>
            </a:r>
          </a:p>
          <a:p>
            <a:pPr algn="just"/>
            <a:endParaRPr lang="pt-BR" sz="4500" dirty="0" smtClean="0"/>
          </a:p>
          <a:p>
            <a:pPr lvl="1" algn="just"/>
            <a:r>
              <a:rPr lang="pt-BR" sz="9200" b="1" dirty="0"/>
              <a:t>Premissa: 	</a:t>
            </a:r>
          </a:p>
          <a:p>
            <a:pPr lvl="0" algn="just"/>
            <a:endParaRPr lang="pt-BR" sz="2000" dirty="0"/>
          </a:p>
          <a:p>
            <a:pPr marL="1143000" lvl="1" indent="-1800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8000" dirty="0"/>
              <a:t>Modelo de desenvolvimento (Adm. Pública);</a:t>
            </a:r>
          </a:p>
          <a:p>
            <a:pPr marL="1143000" indent="-180000" algn="just">
              <a:buFont typeface="Arial" panose="020B0604020202020204" pitchFamily="34" charset="0"/>
              <a:buChar char="•"/>
            </a:pPr>
            <a:r>
              <a:rPr lang="pt-BR" sz="8000" dirty="0" smtClean="0"/>
              <a:t>Conhecimento/inovação; </a:t>
            </a:r>
          </a:p>
          <a:p>
            <a:pPr marL="1143000" indent="-180000" algn="just">
              <a:buFont typeface="Arial" panose="020B0604020202020204" pitchFamily="34" charset="0"/>
              <a:buChar char="•"/>
            </a:pPr>
            <a:r>
              <a:rPr lang="pt-BR" sz="8000" dirty="0" smtClean="0"/>
              <a:t>Ambiente </a:t>
            </a:r>
            <a:r>
              <a:rPr lang="pt-BR" sz="8000" dirty="0"/>
              <a:t>fértil para </a:t>
            </a:r>
            <a:r>
              <a:rPr lang="pt-BR" sz="8000" dirty="0" smtClean="0"/>
              <a:t>inovação; </a:t>
            </a:r>
          </a:p>
          <a:p>
            <a:pPr marL="1143000" indent="-180000" algn="just">
              <a:buFont typeface="Arial" panose="020B0604020202020204" pitchFamily="34" charset="0"/>
              <a:buChar char="•"/>
            </a:pPr>
            <a:r>
              <a:rPr lang="pt-BR" sz="8000" dirty="0" smtClean="0"/>
              <a:t>Vocação </a:t>
            </a:r>
            <a:r>
              <a:rPr lang="pt-BR" sz="8000" dirty="0"/>
              <a:t>das Instituições de P,D&amp;I para TIC, energia, biotecnologia e medicina tropical; </a:t>
            </a:r>
            <a:endParaRPr lang="pt-BR" sz="8000" dirty="0" smtClean="0"/>
          </a:p>
          <a:p>
            <a:pPr marL="1143000" indent="-180000" algn="just">
              <a:buFont typeface="Arial" panose="020B0604020202020204" pitchFamily="34" charset="0"/>
              <a:buChar char="•"/>
            </a:pPr>
            <a:r>
              <a:rPr lang="pt-BR" sz="8000" dirty="0" smtClean="0"/>
              <a:t>Modelo multitemático.</a:t>
            </a:r>
          </a:p>
          <a:p>
            <a:pPr algn="just"/>
            <a:r>
              <a:rPr lang="pt-BR" sz="2000" dirty="0"/>
              <a:t>	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3921" y="83949"/>
            <a:ext cx="8112643" cy="600915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Convivência de Diversos Modelos de Gestão</a:t>
            </a: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6" y="173327"/>
            <a:ext cx="1312573" cy="13125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" y="173326"/>
            <a:ext cx="1312573" cy="13125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" y="214889"/>
            <a:ext cx="1312573" cy="131257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3072809" y="956931"/>
            <a:ext cx="6305108" cy="5677786"/>
            <a:chOff x="3072809" y="956931"/>
            <a:chExt cx="6305108" cy="5677786"/>
          </a:xfrm>
        </p:grpSpPr>
        <p:sp>
          <p:nvSpPr>
            <p:cNvPr id="5" name="Retângulo 4"/>
            <p:cNvSpPr/>
            <p:nvPr/>
          </p:nvSpPr>
          <p:spPr>
            <a:xfrm>
              <a:off x="3072809" y="956931"/>
              <a:ext cx="6305108" cy="56777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930" y="1122454"/>
              <a:ext cx="5957894" cy="53569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6" name="Retângulo 15"/>
            <p:cNvSpPr/>
            <p:nvPr/>
          </p:nvSpPr>
          <p:spPr>
            <a:xfrm>
              <a:off x="6490243" y="3081626"/>
              <a:ext cx="1261052" cy="736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dirty="0" smtClean="0">
                  <a:solidFill>
                    <a:prstClr val="black"/>
                  </a:solidFill>
                </a:rPr>
                <a:t>Lote 1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PPP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(958.898,00 m²)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355940" y="5140275"/>
              <a:ext cx="1943100" cy="12053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dirty="0" smtClean="0">
                  <a:solidFill>
                    <a:prstClr val="black"/>
                  </a:solidFill>
                </a:rPr>
                <a:t>Lote 3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PPP (BB/CEF/GBT)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DATA CENTER BB/CEF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(40.000,00 m²)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767129" y="3161001"/>
              <a:ext cx="1178620" cy="9468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dirty="0" smtClean="0">
                  <a:solidFill>
                    <a:prstClr val="black"/>
                  </a:solidFill>
                </a:rPr>
                <a:t>Lote 5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D.C. BRB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(A confirmar)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(3.200,00 m²)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766399" y="2103628"/>
              <a:ext cx="1179350" cy="9779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dirty="0" smtClean="0">
                  <a:solidFill>
                    <a:prstClr val="black"/>
                  </a:solidFill>
                </a:rPr>
                <a:t>Lote 4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FAP/DF-SECTI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Tendência OS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(6.400,00 m²)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766399" y="4182222"/>
              <a:ext cx="1179350" cy="8749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dirty="0" smtClean="0">
                  <a:solidFill>
                    <a:prstClr val="black"/>
                  </a:solidFill>
                </a:rPr>
                <a:t>Lote 6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CEB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Gestão própria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(8000,00 m²)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766399" y="1073678"/>
              <a:ext cx="1179350" cy="9468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dirty="0" smtClean="0">
                  <a:solidFill>
                    <a:prstClr val="black"/>
                  </a:solidFill>
                </a:rPr>
                <a:t>Lote 2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Escola Superior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S/ confirmação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200" dirty="0" smtClean="0">
                  <a:solidFill>
                    <a:prstClr val="black"/>
                  </a:solidFill>
                </a:rPr>
                <a:t>(14.064,00 m²)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4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7963" y="1371618"/>
            <a:ext cx="4372850" cy="385378"/>
          </a:xfrm>
        </p:spPr>
        <p:txBody>
          <a:bodyPr>
            <a:noAutofit/>
          </a:bodyPr>
          <a:lstStyle/>
          <a:p>
            <a:r>
              <a:rPr lang="pt-BR" sz="1800" b="1" dirty="0" smtClean="0"/>
              <a:t>Lote 3 – Datacenter do BB e CEF</a:t>
            </a:r>
            <a:endParaRPr lang="pt-BR" sz="18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28" y="2037861"/>
            <a:ext cx="5166911" cy="29063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885" y="3505288"/>
            <a:ext cx="5263012" cy="30470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6" y="173327"/>
            <a:ext cx="1312573" cy="13125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" y="173326"/>
            <a:ext cx="1312573" cy="13125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" y="214889"/>
            <a:ext cx="1312573" cy="131257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391114" y="173326"/>
            <a:ext cx="5422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Em funcionamento no PTCD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7817106" y="2908145"/>
            <a:ext cx="27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+mj-lt"/>
              </a:rPr>
              <a:t>Lote </a:t>
            </a:r>
            <a:r>
              <a:rPr lang="pt-BR" b="1" dirty="0" smtClean="0">
                <a:latin typeface="+mj-lt"/>
              </a:rPr>
              <a:t>6 </a:t>
            </a:r>
            <a:r>
              <a:rPr lang="pt-BR" b="1" dirty="0">
                <a:latin typeface="+mj-lt"/>
              </a:rPr>
              <a:t>– </a:t>
            </a:r>
            <a:r>
              <a:rPr lang="pt-BR" b="1" dirty="0" smtClean="0">
                <a:latin typeface="+mj-lt"/>
              </a:rPr>
              <a:t>Subestação da CEB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81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/>
          <p:cNvSpPr/>
          <p:nvPr/>
        </p:nvSpPr>
        <p:spPr>
          <a:xfrm>
            <a:off x="727365" y="1732074"/>
            <a:ext cx="10546772" cy="3866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" y="214889"/>
            <a:ext cx="1312573" cy="131257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46865" y="214889"/>
            <a:ext cx="9144000" cy="675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Governança do Parque Tecnológico Capital Digital</a:t>
            </a:r>
            <a:endParaRPr lang="pt-BR" sz="36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171949" y="1465287"/>
            <a:ext cx="1761428" cy="3737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COLEGIADO</a:t>
            </a:r>
            <a:endParaRPr lang="pt-BR" sz="2400" b="1" dirty="0">
              <a:solidFill>
                <a:schemeClr val="tx1"/>
              </a:solidFill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3415758" y="2138379"/>
            <a:ext cx="7323112" cy="1491551"/>
            <a:chOff x="863174" y="2583276"/>
            <a:chExt cx="4282316" cy="1491551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1009890" y="2583276"/>
              <a:ext cx="4135600" cy="1491551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 smtClean="0"/>
                <a:t>Sec. de Estado de Ciência e Tecnologia do DF  - Coordenação;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 smtClean="0"/>
                <a:t>Sec</a:t>
              </a:r>
              <a:r>
                <a:rPr lang="pt-BR" sz="2000" dirty="0"/>
                <a:t>.</a:t>
              </a:r>
              <a:r>
                <a:rPr lang="pt-BR" sz="2000" dirty="0" smtClean="0"/>
                <a:t> de Estado de Economia e Desenvolvimento Sustentável;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63174" y="2608190"/>
              <a:ext cx="1146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/>
                <a:t>Órgãos do GDF</a:t>
              </a:r>
              <a:endParaRPr lang="pt-BR" sz="2000" b="1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1357285" y="3283400"/>
            <a:ext cx="2183921" cy="1041142"/>
            <a:chOff x="3780546" y="1960176"/>
            <a:chExt cx="2183921" cy="1041142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4159255" y="2128478"/>
              <a:ext cx="1739898" cy="872840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 smtClean="0"/>
                <a:t>EMBRAPA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 smtClean="0"/>
                <a:t>TERRACAP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780546" y="1960176"/>
              <a:ext cx="2183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/>
                <a:t>Empresa pública</a:t>
              </a:r>
              <a:endParaRPr lang="pt-BR" sz="2000" b="1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387216" y="3400039"/>
            <a:ext cx="2351654" cy="1041142"/>
            <a:chOff x="7389853" y="2191750"/>
            <a:chExt cx="1595816" cy="1041142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7615440" y="2360052"/>
              <a:ext cx="1134053" cy="872840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 smtClean="0"/>
                <a:t>Fibra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 smtClean="0"/>
                <a:t>Sebrae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389853" y="2191750"/>
              <a:ext cx="1595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/>
                <a:t>Instituições Privadas</a:t>
              </a:r>
              <a:endParaRPr lang="pt-BR" sz="2000" b="1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514137" y="3914674"/>
            <a:ext cx="5348016" cy="1198810"/>
            <a:chOff x="8783320" y="2552277"/>
            <a:chExt cx="3312694" cy="1198810"/>
          </a:xfrm>
        </p:grpSpPr>
        <p:sp>
          <p:nvSpPr>
            <p:cNvPr id="27" name="Retângulo de cantos arredondados 26"/>
            <p:cNvSpPr/>
            <p:nvPr/>
          </p:nvSpPr>
          <p:spPr>
            <a:xfrm>
              <a:off x="8984950" y="2878247"/>
              <a:ext cx="3111064" cy="872840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 smtClean="0"/>
                <a:t>Universidade de Brasília - UnB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 smtClean="0"/>
                <a:t>Universidade Católica de Brasília – UCB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2000" dirty="0" smtClean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8783320" y="2552277"/>
              <a:ext cx="1586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/>
                <a:t>Universidade</a:t>
              </a:r>
              <a:endParaRPr lang="pt-BR" sz="2000" b="1" dirty="0"/>
            </a:p>
          </p:txBody>
        </p:sp>
      </p:grpSp>
      <p:sp>
        <p:nvSpPr>
          <p:cNvPr id="36" name="Retângulo 35"/>
          <p:cNvSpPr/>
          <p:nvPr/>
        </p:nvSpPr>
        <p:spPr>
          <a:xfrm>
            <a:off x="630706" y="6182136"/>
            <a:ext cx="11440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As entidades que não integram a Administração Pública do Distrito Federal </a:t>
            </a:r>
            <a:r>
              <a:rPr lang="pt-BR" sz="2000" dirty="0" smtClean="0"/>
              <a:t>participam </a:t>
            </a:r>
            <a:r>
              <a:rPr lang="pt-BR" sz="2000" dirty="0"/>
              <a:t>como convidadas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37" name="Retângulo 36"/>
          <p:cNvSpPr/>
          <p:nvPr/>
        </p:nvSpPr>
        <p:spPr>
          <a:xfrm>
            <a:off x="3746583" y="825322"/>
            <a:ext cx="461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DECRETO Nº 36.612, DE 16 DE JULHO DE 2015.</a:t>
            </a:r>
          </a:p>
        </p:txBody>
      </p:sp>
    </p:spTree>
    <p:extLst>
      <p:ext uri="{BB962C8B-B14F-4D97-AF65-F5344CB8AC3E}">
        <p14:creationId xmlns:p14="http://schemas.microsoft.com/office/powerpoint/2010/main" val="10315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63682"/>
            <a:ext cx="9041176" cy="60267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Modelo de Negócio</a:t>
            </a: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6" y="173327"/>
            <a:ext cx="1312573" cy="13125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" y="173326"/>
            <a:ext cx="1312573" cy="13125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" y="214889"/>
            <a:ext cx="1312573" cy="13125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75822" y="2151643"/>
            <a:ext cx="80307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 smtClean="0"/>
              <a:t>Parceria Público Privada (PPP) – Resolução nº 72 de 09.11.2015: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Seleção de um grupo de investidores responsáveis pelos aportes;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 smtClean="0"/>
              <a:t>Sociedade de Propósito Específico (SPE);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 smtClean="0"/>
              <a:t>05 Propostas recebidas, que se encontram em análise.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39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65560"/>
            <a:ext cx="9129311" cy="538449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Fato Relevante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8300" y="1610591"/>
            <a:ext cx="9137073" cy="1880754"/>
          </a:xfrm>
        </p:spPr>
        <p:txBody>
          <a:bodyPr>
            <a:noAutofit/>
          </a:bodyPr>
          <a:lstStyle/>
          <a:p>
            <a:r>
              <a:rPr lang="pt-BR" sz="2000" dirty="0" smtClean="0"/>
              <a:t>Início da Construção da Sede de Governança – 2015</a:t>
            </a:r>
          </a:p>
          <a:p>
            <a:r>
              <a:rPr lang="pt-BR" sz="2000" dirty="0" smtClean="0"/>
              <a:t>Investimento: 32 milhões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6" y="173327"/>
            <a:ext cx="1312573" cy="13125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" y="173326"/>
            <a:ext cx="1312573" cy="13125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" y="214889"/>
            <a:ext cx="1312573" cy="13125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864" y="2698423"/>
            <a:ext cx="5278581" cy="2789060"/>
          </a:xfrm>
          <a:prstGeom prst="rect">
            <a:avLst/>
          </a:prstGeom>
        </p:spPr>
      </p:pic>
      <p:sp>
        <p:nvSpPr>
          <p:cNvPr id="9" name="AutoShape 2" descr="Resultado de imagem para Parque Tecnologico Capital Digital"/>
          <p:cNvSpPr>
            <a:spLocks noChangeAspect="1" noChangeArrowheads="1"/>
          </p:cNvSpPr>
          <p:nvPr/>
        </p:nvSpPr>
        <p:spPr bwMode="auto">
          <a:xfrm>
            <a:off x="8396192" y="36160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7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8300" y="318842"/>
            <a:ext cx="8982808" cy="78970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1ª Fase – R$ 4 milhões – 12,5%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458" y="1749769"/>
            <a:ext cx="3288577" cy="517906"/>
          </a:xfrm>
        </p:spPr>
        <p:txBody>
          <a:bodyPr>
            <a:noAutofit/>
          </a:bodyPr>
          <a:lstStyle/>
          <a:p>
            <a:pPr algn="l"/>
            <a:r>
              <a:rPr lang="pt-BR" sz="2000" dirty="0" smtClean="0"/>
              <a:t>Andamento da obra – Lote 4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6" y="173327"/>
            <a:ext cx="1312573" cy="13125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" y="173326"/>
            <a:ext cx="1312573" cy="13125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" y="214889"/>
            <a:ext cx="1312573" cy="131257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514655" y="5097954"/>
            <a:ext cx="4909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2ª Fase - 2016 – R$ 15 milhões – 46,87%</a:t>
            </a:r>
          </a:p>
          <a:p>
            <a:r>
              <a:rPr lang="pt-BR" sz="2000" dirty="0" smtClean="0"/>
              <a:t>Última Fase - 2017 – R$ 13 milhões – 40,63%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3" y="2670485"/>
            <a:ext cx="5282045" cy="29670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80" y="1667550"/>
            <a:ext cx="5479473" cy="30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55132" y="1158129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404040"/>
                </a:solidFill>
                <a:latin typeface="Helvetica Neue"/>
              </a:rPr>
              <a:t>Andamento 2016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5" y="214888"/>
            <a:ext cx="1312573" cy="131257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18837" y="2308831"/>
            <a:ext cx="110838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Ampliação do </a:t>
            </a:r>
            <a:r>
              <a:rPr lang="pt-BR" sz="2000" dirty="0" smtClean="0"/>
              <a:t>escopo do PTCD para Bioeconomia e a TIC. (Parque Tecnológico </a:t>
            </a:r>
            <a:r>
              <a:rPr lang="pt-BR" sz="2000" dirty="0" err="1" smtClean="0"/>
              <a:t>BioTic</a:t>
            </a:r>
            <a:r>
              <a:rPr lang="pt-BR" sz="2000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P</a:t>
            </a:r>
            <a:r>
              <a:rPr lang="pt-BR" sz="2000" dirty="0" smtClean="0"/>
              <a:t>roposta da Embrapa - Núcleo de Inovação Tecnológica (Embrapa </a:t>
            </a:r>
            <a:r>
              <a:rPr lang="pt-BR" sz="2000" dirty="0" err="1" smtClean="0"/>
              <a:t>Tec</a:t>
            </a:r>
            <a:r>
              <a:rPr lang="pt-BR" sz="2000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Análise conceitual e de modelagem, junto a TERRACAP sobre a Embrapa </a:t>
            </a:r>
            <a:r>
              <a:rPr lang="pt-BR" sz="2000" dirty="0" err="1" smtClean="0"/>
              <a:t>Tec</a:t>
            </a:r>
            <a:r>
              <a:rPr lang="pt-BR" sz="2000" dirty="0" smtClean="0"/>
              <a:t>;        </a:t>
            </a:r>
            <a:endParaRPr lang="pt-B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Recebimento e análise das manifestações de interesse privado para instalação das estruturas – Lote 1, </a:t>
            </a:r>
          </a:p>
        </p:txBody>
      </p:sp>
    </p:spTree>
    <p:extLst>
      <p:ext uri="{BB962C8B-B14F-4D97-AF65-F5344CB8AC3E}">
        <p14:creationId xmlns:p14="http://schemas.microsoft.com/office/powerpoint/2010/main" val="38336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polinario.Rebelo\Downloads\Ponte JK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"/>
          <a:stretch/>
        </p:blipFill>
        <p:spPr bwMode="auto">
          <a:xfrm>
            <a:off x="1" y="-1"/>
            <a:ext cx="12191999" cy="74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053937" y="1760894"/>
            <a:ext cx="9816030" cy="22753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bg1"/>
                </a:solidFill>
              </a:rPr>
              <a:t>Secretaria de Estado da Casa Civil, das Relações Institucionais e Sociais</a:t>
            </a:r>
          </a:p>
          <a:p>
            <a:r>
              <a:rPr lang="pt-BR" sz="4000" dirty="0" smtClean="0">
                <a:solidFill>
                  <a:schemeClr val="bg1"/>
                </a:solidFill>
              </a:rPr>
              <a:t/>
            </a:r>
            <a:br>
              <a:rPr lang="pt-BR" sz="4000" dirty="0" smtClean="0">
                <a:solidFill>
                  <a:schemeClr val="bg1"/>
                </a:solidFill>
              </a:rPr>
            </a:br>
            <a:r>
              <a:rPr lang="pt-BR" sz="3600" dirty="0" smtClean="0">
                <a:solidFill>
                  <a:schemeClr val="bg1"/>
                </a:solidFill>
              </a:rPr>
              <a:t>      </a:t>
            </a:r>
            <a:r>
              <a:rPr lang="pt-BR" sz="3100" dirty="0" smtClean="0">
                <a:solidFill>
                  <a:schemeClr val="bg1"/>
                </a:solidFill>
              </a:rPr>
              <a:t>Secretaria Adjunta de Ciências, Tecnologia e Inovação</a:t>
            </a:r>
            <a:endParaRPr lang="pt-BR" sz="3100" dirty="0">
              <a:solidFill>
                <a:schemeClr val="bg1"/>
              </a:solidFill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721835" y="4855255"/>
            <a:ext cx="9033831" cy="2472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Oskar Klingl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Secretário Adjunto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E-mail</a:t>
            </a:r>
            <a:r>
              <a:rPr lang="pt-BR" sz="2000" smtClean="0">
                <a:solidFill>
                  <a:schemeClr val="bg1"/>
                </a:solidFill>
              </a:rPr>
              <a:t>: </a:t>
            </a:r>
            <a:r>
              <a:rPr lang="pt-BR" sz="2000" smtClean="0">
                <a:solidFill>
                  <a:schemeClr val="bg1"/>
                </a:solidFill>
                <a:hlinkClick r:id="rId3"/>
              </a:rPr>
              <a:t>oskar.klingl@secti.df.gov.br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Fone: (61) 3462 8888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6" y="258391"/>
            <a:ext cx="1316850" cy="1316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644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353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Wingdings</vt:lpstr>
      <vt:lpstr>Tema do Office</vt:lpstr>
      <vt:lpstr>Parque Tecnológico Capital Digital</vt:lpstr>
      <vt:lpstr>Convivência de Diversos Modelos de Gestão</vt:lpstr>
      <vt:lpstr>Lote 3 – Datacenter do BB e CEF</vt:lpstr>
      <vt:lpstr>Apresentação do PowerPoint</vt:lpstr>
      <vt:lpstr>Modelo de Negócio</vt:lpstr>
      <vt:lpstr>Fato Relevante</vt:lpstr>
      <vt:lpstr>1ª Fase – R$ 4 milhões – 12,5% </vt:lpstr>
      <vt:lpstr>Apresentação do PowerPoint</vt:lpstr>
      <vt:lpstr>Apresentação do PowerPoint</vt:lpstr>
    </vt:vector>
  </TitlesOfParts>
  <Company>Casa Civil do Distrito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Governança do Parque Tecnológico Capital Digital</dc:title>
  <dc:creator>Luiz Fernando Okamura</dc:creator>
  <cp:lastModifiedBy>Anna  Paula de Almeida Barros</cp:lastModifiedBy>
  <cp:revision>95</cp:revision>
  <dcterms:created xsi:type="dcterms:W3CDTF">2015-12-14T16:50:22Z</dcterms:created>
  <dcterms:modified xsi:type="dcterms:W3CDTF">2016-04-18T13:26:51Z</dcterms:modified>
</cp:coreProperties>
</file>