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D71E4-736D-4342-AEF9-00F5F73024DC}" type="datetimeFigureOut">
              <a:rPr lang="pt-BR" smtClean="0"/>
              <a:t>25/11/2015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09865-FE4F-4FD1-B683-ECF511B931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0951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A09865-FE4F-4FD1-B683-ECF511B93105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0358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A09865-FE4F-4FD1-B683-ECF511B93105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8549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22731-7A97-44B6-9871-794A14AAFD27}" type="datetime1">
              <a:rPr lang="pt-BR" smtClean="0"/>
              <a:t>25/11/2015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4435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9E56-1AD1-47D5-844C-E7D4F3E253B1}" type="datetime1">
              <a:rPr lang="pt-BR" smtClean="0"/>
              <a:t>25/11/2015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4626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0BBB3-E7A3-4E3C-9F0B-1ED681FAA999}" type="datetime1">
              <a:rPr lang="pt-BR" smtClean="0"/>
              <a:t>25/11/2015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3844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0BD0-E168-43C8-ADFA-3EF0C9F4794E}" type="datetime1">
              <a:rPr lang="pt-BR" smtClean="0"/>
              <a:t>25/11/2015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989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D07A1-DDBC-4825-97D9-498137B32953}" type="datetime1">
              <a:rPr lang="pt-BR" smtClean="0"/>
              <a:t>25/11/2015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4160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C70D7-CE46-496B-8F9B-BA51CF3B2954}" type="datetime1">
              <a:rPr lang="pt-BR" smtClean="0"/>
              <a:t>25/11/2015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2821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97BDF-0A04-49B4-86D1-340A77E8454B}" type="datetime1">
              <a:rPr lang="pt-BR" smtClean="0"/>
              <a:t>25/11/2015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6718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26B0B-58A6-4746-903D-94FC8CC715CF}" type="datetime1">
              <a:rPr lang="pt-BR" smtClean="0"/>
              <a:t>25/11/2015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2077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7BE9-49A4-4349-92EE-DFBD062F9176}" type="datetime1">
              <a:rPr lang="pt-BR" smtClean="0"/>
              <a:t>25/11/2015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215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81A4E-5822-4912-8B2D-453F8245C331}" type="datetime1">
              <a:rPr lang="pt-BR" smtClean="0"/>
              <a:t>25/11/2015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6993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2D1F9-1A6B-4BAD-B979-520DD032D038}" type="datetime1">
              <a:rPr lang="pt-BR" smtClean="0"/>
              <a:t>25/11/2015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4369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87E6F-610C-4340-9A77-BB81C0B49486}" type="datetime1">
              <a:rPr lang="pt-BR" smtClean="0"/>
              <a:t>25/11/2015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28C4F-7700-42EA-A204-1B23E26544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850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177574"/>
            <a:ext cx="12192000" cy="70772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51562"/>
          </a:xfrm>
          <a:prstGeom prst="rect">
            <a:avLst/>
          </a:prstGeom>
        </p:spPr>
      </p:pic>
      <p:cxnSp>
        <p:nvCxnSpPr>
          <p:cNvPr id="6" name="Conector reto 5"/>
          <p:cNvCxnSpPr/>
          <p:nvPr/>
        </p:nvCxnSpPr>
        <p:spPr>
          <a:xfrm flipV="1">
            <a:off x="1517737" y="3987105"/>
            <a:ext cx="9156526" cy="2505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8" name="Image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37" y="6530975"/>
            <a:ext cx="1371600" cy="190500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0" y="1902752"/>
            <a:ext cx="12192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pt-BR" sz="2400" b="1" dirty="0" smtClean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SENADO FEDERAL</a:t>
            </a:r>
            <a:endParaRPr lang="pt-BR" sz="2400" dirty="0" smtClean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pt-BR" sz="2400" b="1" dirty="0" smtClean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COMISSÃO DE EDUCAÇÃO, CULTURA E ESPORTE – CE</a:t>
            </a:r>
            <a:endParaRPr lang="pt-BR" sz="2400" dirty="0" smtClean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pt-BR" sz="2800" i="1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“Processo de escolha de dirigentes das instituições de educação superior.”</a:t>
            </a:r>
          </a:p>
          <a:p>
            <a:pPr algn="ctr">
              <a:tabLst>
                <a:tab pos="2700020" algn="ctr"/>
                <a:tab pos="5400040" algn="r"/>
              </a:tabLst>
            </a:pPr>
            <a:r>
              <a:rPr lang="pt-BR" sz="2800" b="1" dirty="0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Audiência Publica</a:t>
            </a:r>
            <a:endParaRPr lang="pt-BR" sz="28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pt-BR" sz="280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Subsídios ao PLS </a:t>
            </a:r>
            <a:r>
              <a:rPr lang="pt-BR" sz="280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379/2013</a:t>
            </a:r>
            <a:endParaRPr lang="pt-BR" sz="28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8454412" y="5718854"/>
            <a:ext cx="3661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pt-BR" b="1" dirty="0" smtClean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Participação: Marcos Formiga - UnB</a:t>
            </a:r>
            <a:r>
              <a:rPr lang="pt-BR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         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1" name="Imagem 1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224" y="915966"/>
            <a:ext cx="1002081" cy="98704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CaixaDeTexto 11"/>
          <p:cNvSpPr txBox="1"/>
          <p:nvPr/>
        </p:nvSpPr>
        <p:spPr>
          <a:xfrm>
            <a:off x="10591412" y="6591703"/>
            <a:ext cx="15247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b="1" dirty="0" smtClean="0">
                <a:solidFill>
                  <a:schemeClr val="bg1"/>
                </a:solidFill>
              </a:rPr>
              <a:t>Brasília – DF - 26.11.2015</a:t>
            </a:r>
            <a:endParaRPr lang="pt-BR" sz="1000" b="1" dirty="0">
              <a:solidFill>
                <a:schemeClr val="bg1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785143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150279"/>
            <a:ext cx="12192000" cy="70772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51562"/>
          </a:xfrm>
          <a:prstGeom prst="rect">
            <a:avLst/>
          </a:prstGeom>
        </p:spPr>
      </p:pic>
      <p:cxnSp>
        <p:nvCxnSpPr>
          <p:cNvPr id="5" name="Conector reto 4"/>
          <p:cNvCxnSpPr/>
          <p:nvPr/>
        </p:nvCxnSpPr>
        <p:spPr>
          <a:xfrm flipV="1">
            <a:off x="1465545" y="3244241"/>
            <a:ext cx="9156526" cy="2505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10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37" y="6530975"/>
            <a:ext cx="1371600" cy="190500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0" y="1132258"/>
            <a:ext cx="12192000" cy="49939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pt-BR" altLang="en-US" sz="32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altLang="en-US" sz="3200" i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“Somos o que fazemos, mas, principalmente, o que fazemos para mudar o que somos”</a:t>
            </a:r>
            <a:endParaRPr lang="pt-BR" altLang="en-US" sz="3200" dirty="0" smtClean="0">
              <a:solidFill>
                <a:schemeClr val="tx2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FontTx/>
              <a:buNone/>
            </a:pPr>
            <a:r>
              <a:rPr lang="pt-BR" alt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Eduardo Galeano</a:t>
            </a:r>
          </a:p>
          <a:p>
            <a:pPr marL="0" indent="0" algn="ctr">
              <a:buFontTx/>
              <a:buNone/>
            </a:pPr>
            <a:r>
              <a:rPr lang="pt-BR" alt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t-BR" alt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Escritor, Jornalista Uruguaio 1940 - 2015)</a:t>
            </a:r>
          </a:p>
          <a:p>
            <a:pPr marL="0" indent="0" algn="ctr">
              <a:buFontTx/>
              <a:buNone/>
            </a:pPr>
            <a:endParaRPr lang="pt-BR" altLang="en-US" sz="3200" dirty="0" smtClean="0">
              <a:solidFill>
                <a:schemeClr val="tx2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FontTx/>
              <a:buNone/>
            </a:pPr>
            <a:r>
              <a:rPr lang="pt-BR" altLang="en-US" sz="54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Obrigado!</a:t>
            </a:r>
          </a:p>
          <a:p>
            <a:pPr marL="0" indent="0" algn="ctr">
              <a:buFontTx/>
              <a:buNone/>
            </a:pPr>
            <a:r>
              <a:rPr lang="pt-BR" altLang="en-US" sz="20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Marcos Formiga, UnB</a:t>
            </a:r>
          </a:p>
          <a:p>
            <a:pPr marL="0" indent="0" algn="ctr">
              <a:buFontTx/>
              <a:buNone/>
            </a:pPr>
            <a:r>
              <a:rPr lang="pt-BR" alt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mformiga@cnpq.br</a:t>
            </a:r>
          </a:p>
          <a:p>
            <a:pPr marL="0" indent="0" algn="ctr">
              <a:buFontTx/>
              <a:buNone/>
            </a:pPr>
            <a:r>
              <a:rPr lang="pt-BR" alt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formiga@unb.br </a:t>
            </a:r>
          </a:p>
          <a:p>
            <a:pPr marL="0" indent="0" algn="ctr">
              <a:lnSpc>
                <a:spcPct val="150000"/>
              </a:lnSpc>
              <a:buFontTx/>
              <a:buNone/>
            </a:pPr>
            <a:endParaRPr lang="pt-BR" altLang="en-US" sz="2000" dirty="0">
              <a:solidFill>
                <a:schemeClr val="tx2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5302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150279"/>
            <a:ext cx="12192000" cy="707720"/>
          </a:xfrm>
          <a:prstGeom prst="rect">
            <a:avLst/>
          </a:prstGeom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2</a:t>
            </a:fld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37" y="6530975"/>
            <a:ext cx="1371600" cy="190500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1535307"/>
            <a:ext cx="12192000" cy="46060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alt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1968 - Viés autoritário. Lista sêxtupla do Conselho Universitário - sem consulta externa</a:t>
            </a:r>
          </a:p>
          <a:p>
            <a:r>
              <a:rPr lang="pt-BR" alt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1995 - Lista tríplice, consulta facultativa: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pt-BR" altLang="en-US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70% corpo docente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pt-BR" altLang="en-US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15% estudantes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pt-BR" altLang="en-US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15% servidores</a:t>
            </a:r>
          </a:p>
          <a:p>
            <a:r>
              <a:rPr lang="pt-BR" alt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1996 - LDB, reafirma 70% docentes para todos órgãos colegiados deliberativos; revoga legislação de 1968 exceção dispositivo alterado em 1995</a:t>
            </a:r>
          </a:p>
          <a:p>
            <a:r>
              <a:rPr lang="pt-BR" alt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2008 - Criação Institutos Federais, altera p</a:t>
            </a:r>
            <a:r>
              <a:rPr 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/ </a:t>
            </a:r>
            <a:r>
              <a:rPr lang="en-US" sz="24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parit</a:t>
            </a:r>
            <a:r>
              <a:rPr lang="pt-BR" altLang="en-US" sz="24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ário</a:t>
            </a:r>
            <a:r>
              <a:rPr lang="pt-BR" alt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1</a:t>
            </a:r>
            <a:r>
              <a:rPr 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/3</a:t>
            </a:r>
          </a:p>
          <a:p>
            <a:r>
              <a:rPr 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2013 - PLS 379</a:t>
            </a:r>
            <a:r>
              <a:rPr lang="pt-BR" alt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(Sen. Delcídio Amaral)</a:t>
            </a:r>
            <a:r>
              <a:rPr 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conforme</a:t>
            </a:r>
            <a:r>
              <a:rPr 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pt-BR" alt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informação UnB, 37 de 54 IES públicas, adotam modelo paritário. Proposta consagrar modelo paritário.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0" y="50800"/>
            <a:ext cx="12192000" cy="66675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 err="1" smtClean="0"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Legisla</a:t>
            </a:r>
            <a:r>
              <a:rPr lang="pt-BR" altLang="en-US" sz="4800" b="1" dirty="0" err="1" smtClean="0"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ção</a:t>
            </a:r>
            <a:r>
              <a:rPr lang="pt-BR" altLang="en-US" sz="4800" b="1" dirty="0" smtClean="0"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 </a:t>
            </a:r>
            <a:r>
              <a:rPr lang="pt-BR" altLang="en-US" sz="4800" b="1" dirty="0" smtClean="0"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Revista</a:t>
            </a:r>
            <a:endParaRPr lang="pt-BR" altLang="en-US" sz="4800" b="1" dirty="0">
              <a:solidFill>
                <a:schemeClr val="tx2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85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150279"/>
            <a:ext cx="12192000" cy="707720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3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37" y="6530975"/>
            <a:ext cx="1371600" cy="190500"/>
          </a:xfrm>
          <a:prstGeom prst="rect">
            <a:avLst/>
          </a:prstGeom>
        </p:spPr>
      </p:pic>
      <p:pic>
        <p:nvPicPr>
          <p:cNvPr id="5" name="Picture 3" descr="Screen Shot 11-22-15 at 01.35 P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53852" y="1015696"/>
            <a:ext cx="7621653" cy="5134583"/>
          </a:xfrm>
          <a:prstGeom prst="rect">
            <a:avLst/>
          </a:prstGeom>
          <a:noFill/>
          <a:ln/>
        </p:spPr>
      </p:pic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0" y="0"/>
            <a:ext cx="12192000" cy="8096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en-US" sz="4800" b="1" dirty="0" smtClean="0"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Solicitação Sen. Cristovam Buarque</a:t>
            </a:r>
            <a:endParaRPr lang="pt-BR" altLang="en-US" sz="4800" b="1" dirty="0">
              <a:solidFill>
                <a:schemeClr val="tx2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0264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150279"/>
            <a:ext cx="12192000" cy="707720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4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37" y="6530975"/>
            <a:ext cx="1371600" cy="190500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1600200"/>
            <a:ext cx="12192000" cy="47275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alt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EUA</a:t>
            </a:r>
          </a:p>
          <a:p>
            <a:pPr lvl="1"/>
            <a:r>
              <a:rPr lang="pt-BR" altLang="en-US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Harvard</a:t>
            </a:r>
            <a:r>
              <a:rPr lang="pt-BR" altLang="en-US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(Avaliada melhor do mundo)</a:t>
            </a:r>
          </a:p>
          <a:p>
            <a:pPr marL="1141413" lvl="2">
              <a:lnSpc>
                <a:spcPct val="120000"/>
              </a:lnSpc>
              <a:spcBef>
                <a:spcPct val="50000"/>
              </a:spcBef>
              <a:buSzPct val="100000"/>
              <a:buFont typeface="Wingdings" panose="05000000000000000000" pitchFamily="2" charset="2"/>
              <a:buChar char="ü"/>
            </a:pPr>
            <a:r>
              <a:rPr lang="pt-BR" alt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Autocrático (Professor, aluno, servidor NÃO votam);</a:t>
            </a:r>
          </a:p>
          <a:p>
            <a:pPr marL="1141413" lvl="2">
              <a:lnSpc>
                <a:spcPct val="120000"/>
              </a:lnSpc>
              <a:spcBef>
                <a:spcPct val="50000"/>
              </a:spcBef>
              <a:buSzPct val="100000"/>
              <a:buFont typeface="Wingdings" panose="05000000000000000000" pitchFamily="2" charset="2"/>
              <a:buChar char="ü"/>
            </a:pPr>
            <a:r>
              <a:rPr lang="pt-BR" altLang="en-US" sz="24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Pesquisa opinião prévia</a:t>
            </a:r>
            <a:r>
              <a:rPr lang="pt-BR" alt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(ano anterior): professores, estudantes, servidores - </a:t>
            </a:r>
            <a:r>
              <a:rPr lang="pt-BR" altLang="en-US" sz="24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sugerem nomes</a:t>
            </a:r>
            <a:r>
              <a:rPr lang="pt-BR" alt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2 colegiados: </a:t>
            </a:r>
            <a:r>
              <a:rPr lang="pt-BR" altLang="en-US" sz="2400" i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Harvard Corporation</a:t>
            </a:r>
            <a:r>
              <a:rPr lang="pt-BR" alt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(Equivale conselho 6 Pró-reitores) - mais alta cúpula da Universidade; </a:t>
            </a:r>
            <a:r>
              <a:rPr lang="pt-BR" altLang="en-US" sz="2400" i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Comitê Supervisão</a:t>
            </a:r>
            <a:r>
              <a:rPr lang="pt-BR" alt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(30 membros eleitos por egressos)</a:t>
            </a:r>
          </a:p>
          <a:p>
            <a:pPr marL="1141413" lvl="2">
              <a:lnSpc>
                <a:spcPct val="120000"/>
              </a:lnSpc>
              <a:spcBef>
                <a:spcPct val="50000"/>
              </a:spcBef>
              <a:buSzPct val="100000"/>
              <a:buFont typeface="Wingdings" panose="05000000000000000000" pitchFamily="2" charset="2"/>
              <a:buChar char="ü"/>
            </a:pPr>
            <a:r>
              <a:rPr lang="pt-BR" alt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Mandato indefinido (depende do desempenho efetivo, analise de resultados tangíveis e capacidade de alavancagem de recursos financeiros).</a:t>
            </a:r>
          </a:p>
          <a:p>
            <a:pPr marL="1371600" lvl="3" indent="0">
              <a:buSzPct val="100000"/>
              <a:buFont typeface="Wingdings" panose="05000000000000000000" pitchFamily="2" charset="2"/>
              <a:buNone/>
            </a:pPr>
            <a:endParaRPr lang="pt-BR" altLang="en-US" sz="2400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0" y="0"/>
            <a:ext cx="121920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en-US" sz="4000" b="1" dirty="0" smtClean="0"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Ex. Processos Escolha Reitores (Presidentes) Universidades Classe Mundial (I)</a:t>
            </a:r>
            <a:endParaRPr lang="pt-BR" altLang="en-US" sz="4000" b="1" dirty="0">
              <a:solidFill>
                <a:schemeClr val="tx2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9128" y="5065301"/>
            <a:ext cx="1614553" cy="948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5306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150279"/>
            <a:ext cx="12192000" cy="707720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5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37" y="6530975"/>
            <a:ext cx="1371600" cy="190500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1349528"/>
            <a:ext cx="12191999" cy="50784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pt-BR" altLang="en-US" sz="24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Reino Unido</a:t>
            </a:r>
          </a:p>
          <a:p>
            <a:pPr lvl="1">
              <a:lnSpc>
                <a:spcPct val="80000"/>
              </a:lnSpc>
              <a:spcBef>
                <a:spcPct val="50000"/>
              </a:spcBef>
            </a:pPr>
            <a:r>
              <a:rPr lang="pt-BR" altLang="en-US" sz="20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Anúncio e publicação ao mercado</a:t>
            </a:r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pt-BR" altLang="en-US" sz="20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Comitê seleção</a:t>
            </a:r>
            <a:r>
              <a:rPr lang="pt-BR" alt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(Reitor e cargos alta direção)</a:t>
            </a:r>
          </a:p>
          <a:p>
            <a:pPr marL="1141413" lvl="2">
              <a:spcBef>
                <a:spcPct val="80000"/>
              </a:spcBef>
              <a:buFont typeface="Wingdings" panose="05000000000000000000" pitchFamily="2" charset="2"/>
              <a:buChar char="ü"/>
            </a:pPr>
            <a:r>
              <a:rPr lang="pt-BR" altLang="en-US" sz="1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Consultores internos e externos ad hoc, (semelhante comitês assessores análise mérito do CNPq e Capes</a:t>
            </a:r>
          </a:p>
          <a:p>
            <a:pPr lvl="2">
              <a:lnSpc>
                <a:spcPct val="80000"/>
              </a:lnSpc>
              <a:spcBef>
                <a:spcPct val="80000"/>
              </a:spcBef>
              <a:buFont typeface="Wingdings" panose="05000000000000000000" pitchFamily="2" charset="2"/>
              <a:buChar char="ü"/>
            </a:pPr>
            <a:r>
              <a:rPr lang="pt-BR" altLang="en-US" sz="1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Candidatos submetem carta interesse, formulário padronizado e CV</a:t>
            </a:r>
          </a:p>
          <a:p>
            <a:pPr marL="1141413" lvl="2">
              <a:lnSpc>
                <a:spcPct val="80000"/>
              </a:lnSpc>
              <a:spcBef>
                <a:spcPct val="80000"/>
              </a:spcBef>
              <a:spcAft>
                <a:spcPct val="20000"/>
              </a:spcAft>
              <a:buFont typeface="Wingdings" panose="05000000000000000000" pitchFamily="2" charset="2"/>
              <a:buChar char="ü"/>
            </a:pPr>
            <a:r>
              <a:rPr lang="en-US" sz="1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“job description” e </a:t>
            </a:r>
            <a:r>
              <a:rPr lang="en-US" sz="1800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perfil</a:t>
            </a:r>
            <a:r>
              <a:rPr lang="en-US" sz="1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exigido</a:t>
            </a:r>
            <a:r>
              <a:rPr lang="en-US" sz="1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lang="en-US" sz="1800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candidato</a:t>
            </a:r>
            <a:endParaRPr lang="en-US" sz="1800" dirty="0" smtClean="0">
              <a:solidFill>
                <a:schemeClr val="tx2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pt-BR" alt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-- </a:t>
            </a:r>
            <a:r>
              <a:rPr lang="en-US" sz="2000" b="1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Etapas</a:t>
            </a:r>
            <a:r>
              <a:rPr lang="en-US" sz="20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 e </a:t>
            </a:r>
            <a:r>
              <a:rPr lang="en-US" sz="2000" b="1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Instrumentos</a:t>
            </a:r>
            <a:r>
              <a:rPr lang="en-US" sz="20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 de </a:t>
            </a:r>
            <a:r>
              <a:rPr lang="en-US" sz="2000" b="1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sele</a:t>
            </a:r>
            <a:r>
              <a:rPr lang="pt-BR" altLang="en-US" sz="2000" b="1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ção</a:t>
            </a:r>
            <a:endParaRPr lang="pt-BR" altLang="en-US" sz="2000" b="1" dirty="0" smtClean="0">
              <a:solidFill>
                <a:schemeClr val="tx2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  <a:p>
            <a:pPr marL="1141413" lvl="2"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Char char="ü"/>
            </a:pPr>
            <a:r>
              <a:rPr lang="pt-BR" altLang="en-US" sz="1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Entrevista</a:t>
            </a:r>
          </a:p>
          <a:p>
            <a:pPr marL="1141413" lvl="2"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Char char="ü"/>
            </a:pPr>
            <a:r>
              <a:rPr lang="pt-BR" altLang="en-US" sz="1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Apresentação pública plano de trabalho (decisão do comitê de seleção)</a:t>
            </a:r>
          </a:p>
          <a:p>
            <a:pPr marL="1141413" lvl="2"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Char char="ü"/>
            </a:pPr>
            <a:r>
              <a:rPr lang="pt-BR" altLang="en-US" sz="1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Entrevistas de discussão sobre tópicos específicos</a:t>
            </a:r>
          </a:p>
          <a:p>
            <a:pPr marL="1141413" lvl="2"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Char char="ü"/>
            </a:pPr>
            <a:r>
              <a:rPr lang="pt-BR" altLang="en-US" sz="1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Dinâmicas de grupo</a:t>
            </a:r>
          </a:p>
          <a:p>
            <a:pPr marL="1141413" lvl="2"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Char char="ü"/>
            </a:pPr>
            <a:r>
              <a:rPr lang="pt-BR" altLang="en-US" sz="1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Testes psicométricos</a:t>
            </a:r>
            <a:r>
              <a:rPr lang="pt-BR" altLang="en-US" sz="1800" dirty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 </a:t>
            </a:r>
            <a:r>
              <a:rPr lang="pt-BR" altLang="en-US" sz="1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(se houver indícios de necessidade durante as entrevistas e dinâmicas de grupos)</a:t>
            </a:r>
          </a:p>
          <a:p>
            <a:pPr marL="1141413" lvl="2"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Char char="ü"/>
            </a:pPr>
            <a:r>
              <a:rPr lang="pt-BR" altLang="en-US" sz="1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Referências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pt-BR" altLang="en-US" sz="2000" dirty="0" smtClean="0">
              <a:solidFill>
                <a:schemeClr val="tx2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  <a:p>
            <a:pPr lvl="2">
              <a:lnSpc>
                <a:spcPct val="80000"/>
              </a:lnSpc>
            </a:pPr>
            <a:endParaRPr lang="pt-BR" altLang="en-US" sz="1700" dirty="0" smtClean="0">
              <a:solidFill>
                <a:schemeClr val="tx2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80000"/>
              </a:lnSpc>
            </a:pPr>
            <a:endParaRPr lang="pt-BR" altLang="en-US" sz="2000" dirty="0" smtClean="0">
              <a:solidFill>
                <a:schemeClr val="tx2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endParaRPr lang="pt-BR" altLang="en-US" sz="2400" dirty="0">
              <a:solidFill>
                <a:schemeClr val="tx2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0" y="0"/>
            <a:ext cx="12192000" cy="100392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en-US" sz="4000" b="1" dirty="0" smtClean="0"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Ex. Processos Escolha Reitores (Presidentes) Universidades Classe Mundial (II)</a:t>
            </a:r>
            <a:endParaRPr lang="pt-BR" altLang="en-US" sz="4000" b="1" dirty="0">
              <a:solidFill>
                <a:schemeClr val="tx2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307" y="4113386"/>
            <a:ext cx="1708367" cy="956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7189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150279"/>
            <a:ext cx="12192000" cy="707720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6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37" y="6530975"/>
            <a:ext cx="1371600" cy="190500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1387562"/>
            <a:ext cx="12192000" cy="447070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altLang="en-US" sz="20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Reino Unido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altLang="en-US" sz="20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Atributos exigidos dos candidatos</a:t>
            </a:r>
          </a:p>
          <a:p>
            <a:pPr marL="1141413" lvl="2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pt-BR" altLang="en-US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Experiência na gestão de </a:t>
            </a:r>
            <a:r>
              <a:rPr lang="pt-BR" altLang="en-US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organizões</a:t>
            </a:r>
            <a:r>
              <a:rPr lang="pt-BR" altLang="en-US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 complexas</a:t>
            </a:r>
          </a:p>
          <a:p>
            <a:pPr marL="1141413" lvl="2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pt-BR" altLang="en-US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Visão e pensamento estratégicos</a:t>
            </a:r>
          </a:p>
          <a:p>
            <a:pPr marL="1141413" lvl="2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pt-BR" altLang="en-US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Conhecimento do setor de Educação Superior</a:t>
            </a:r>
          </a:p>
          <a:p>
            <a:pPr marL="1141413" lvl="2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pt-BR" altLang="en-US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Habilidades de articulação e negociação em rede</a:t>
            </a:r>
          </a:p>
          <a:p>
            <a:pPr marL="1141413" lvl="2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pt-BR" altLang="en-US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Domínio em gestão financeira</a:t>
            </a:r>
          </a:p>
          <a:p>
            <a:pPr marL="1141413" lvl="2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pt-BR" altLang="en-US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Reputação e reconhecimento profissional</a:t>
            </a:r>
          </a:p>
          <a:p>
            <a:pPr marL="1141413" lvl="2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pt-BR" altLang="en-US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Comprometimento com equidade e diversidade</a:t>
            </a:r>
          </a:p>
          <a:p>
            <a:pPr marL="1141413" lvl="2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pt-BR" altLang="en-US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Comprometimento com desenvolvimento dos colaboradores</a:t>
            </a:r>
          </a:p>
          <a:p>
            <a:pPr marL="1141413" lvl="2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pt-BR" altLang="en-US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Mandato com duração flexível (tempo definido, ou indefinido)</a:t>
            </a:r>
            <a:endParaRPr lang="pt-BR" altLang="en-US" dirty="0" smtClean="0">
              <a:solidFill>
                <a:schemeClr val="tx2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altLang="en-US" sz="2000" dirty="0">
              <a:solidFill>
                <a:schemeClr val="tx2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0" y="0"/>
            <a:ext cx="12192000" cy="9556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en-US" sz="4000" b="1" dirty="0" smtClean="0"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Ex. Processos Escolha Reitores (Presidentes) Universidades Classe Mundial (III)</a:t>
            </a:r>
            <a:endParaRPr lang="pt-BR" altLang="en-US" sz="4000" b="1" dirty="0">
              <a:solidFill>
                <a:schemeClr val="tx2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1342" y="5081261"/>
            <a:ext cx="1703539" cy="92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5295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150279"/>
            <a:ext cx="12192000" cy="707720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7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37" y="6530975"/>
            <a:ext cx="1371600" cy="190500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1029397"/>
            <a:ext cx="12192000" cy="512088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Comitê de Busca para Seleção de Dirigentes dos Institutos de Pesquisa do MCTI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Portaria do Ministro nomeando o comitê de 5 membros destacados da comunidade e externos à unidade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edital público candidatos serão analisados e lista tríplice entregue ao Ministro, segundo os critérios</a:t>
            </a:r>
          </a:p>
          <a:p>
            <a:pPr marL="1141413" lvl="2">
              <a:lnSpc>
                <a:spcPct val="80000"/>
              </a:lnSpc>
              <a:spcBef>
                <a:spcPct val="40000"/>
              </a:spcBef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Cidadão Brasileiro nato ou naturalizado com título de doutor</a:t>
            </a:r>
          </a:p>
          <a:p>
            <a:pPr marL="1141413" lvl="2">
              <a:lnSpc>
                <a:spcPct val="80000"/>
              </a:lnSpc>
              <a:spcBef>
                <a:spcPct val="40000"/>
              </a:spcBef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Notório conhecimento e experiência profissional na área</a:t>
            </a:r>
          </a:p>
          <a:p>
            <a:pPr marL="1141413" lvl="2">
              <a:lnSpc>
                <a:spcPct val="80000"/>
              </a:lnSpc>
              <a:spcBef>
                <a:spcPct val="40000"/>
              </a:spcBef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Visibilidade junto à comunidade científica e tecnológica</a:t>
            </a:r>
          </a:p>
          <a:p>
            <a:pPr marL="1141413" lvl="2">
              <a:lnSpc>
                <a:spcPct val="80000"/>
              </a:lnSpc>
              <a:spcBef>
                <a:spcPct val="40000"/>
              </a:spcBef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Experiência em políticas públicas </a:t>
            </a:r>
          </a:p>
          <a:p>
            <a:pPr marL="1141413" lvl="2">
              <a:lnSpc>
                <a:spcPct val="80000"/>
              </a:lnSpc>
              <a:spcBef>
                <a:spcPct val="40000"/>
              </a:spcBef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Capacidade de interagir com o setor empresarial para mobilização de recursos e contratação de   projetos de desenvolvimento tecnológico e inovação</a:t>
            </a:r>
          </a:p>
          <a:p>
            <a:pPr marL="1141413" lvl="2">
              <a:lnSpc>
                <a:spcPct val="80000"/>
              </a:lnSpc>
              <a:spcBef>
                <a:spcPct val="40000"/>
              </a:spcBef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Experiência gerencial e administrativa alinhada com as políticas setoriais e do governo federal</a:t>
            </a:r>
          </a:p>
          <a:p>
            <a:pPr marL="1141413" lvl="2">
              <a:lnSpc>
                <a:spcPct val="80000"/>
              </a:lnSpc>
              <a:spcBef>
                <a:spcPct val="40000"/>
              </a:spcBef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Liderança para motivar pesquisadores e colaboradores</a:t>
            </a:r>
          </a:p>
          <a:p>
            <a:pPr marL="1141413" lvl="2">
              <a:lnSpc>
                <a:spcPct val="80000"/>
              </a:lnSpc>
              <a:spcBef>
                <a:spcPct val="40000"/>
              </a:spcBef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Visão de futuro para o crescimento científico e tecnológico do País</a:t>
            </a:r>
          </a:p>
          <a:p>
            <a:pPr marL="1141413" lvl="2">
              <a:lnSpc>
                <a:spcPct val="80000"/>
              </a:lnSpc>
              <a:spcBef>
                <a:spcPct val="40000"/>
              </a:spcBef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Comprometimento com o plano diretor da instituição e planos de ação do Ministério</a:t>
            </a:r>
          </a:p>
          <a:p>
            <a:pPr lvl="2">
              <a:lnSpc>
                <a:spcPct val="80000"/>
              </a:lnSpc>
            </a:pPr>
            <a:endParaRPr lang="pt-BR" altLang="en-US" sz="2100" dirty="0">
              <a:solidFill>
                <a:schemeClr val="tx2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0" y="59457"/>
            <a:ext cx="12192000" cy="6604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en-US" sz="4800" b="1" smtClean="0"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Caso Brasileiro bem Sucedido</a:t>
            </a:r>
            <a:endParaRPr lang="pt-BR" altLang="en-US" sz="4800" b="1" dirty="0">
              <a:solidFill>
                <a:schemeClr val="tx2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9441" y="5047989"/>
            <a:ext cx="1528175" cy="92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9878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150279"/>
            <a:ext cx="12192000" cy="707720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8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37" y="6530975"/>
            <a:ext cx="1371600" cy="190500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1260134"/>
            <a:ext cx="12191999" cy="382072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Fortalecimento de redes de pesquisa em articulação dos setores empresarial e governamental (tríplice hélice)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Crescente internacionalização e estímulo à mobilidade docente, discente e institucional como 4a missão, após formação, pesquisa e extensão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Busca incessante pela autonomia - </a:t>
            </a:r>
            <a:r>
              <a:rPr lang="pt-BR" altLang="en-US" sz="2100" i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Raro no atual cenário nacional,</a:t>
            </a: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Artigo da Constituição de 1988 ainda não regulamentado.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Valorização dos rankings internacionais de qualidade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Avaliação centrada no impacto socioeconômico das publicações, mais do que quantidade dos artigos científicos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Crescente atenção à formação e pesquisa </a:t>
            </a:r>
            <a:r>
              <a:rPr lang="pt-BR" altLang="en-US" sz="2100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</a:t>
            </a: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altLang="en-US" sz="2100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</a:t>
            </a: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pt-BR" altLang="en-US" sz="2100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pluri</a:t>
            </a: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disciplinares em ambientes de ubiquidade e compartilhamento do conhecimento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Crescente atenção à inovação, grandes desafios globais, sustentabilidade, propriedade intelectual e geração de riqueza e bem estar social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Qualidade e meritocracia como vetores à classe mundial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0" y="1"/>
            <a:ext cx="12192000" cy="107069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en-US" sz="4000" b="1" dirty="0" smtClean="0"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Cenário atual e tendências futuras da Universidade Global</a:t>
            </a:r>
            <a:endParaRPr lang="pt-BR" altLang="en-US" sz="4000" b="1" dirty="0">
              <a:solidFill>
                <a:schemeClr val="tx2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7772" y="5140388"/>
            <a:ext cx="1052056" cy="1026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1885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150279"/>
            <a:ext cx="12192000" cy="707720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8C4F-7700-42EA-A204-1B23E265448F}" type="slidenum">
              <a:rPr lang="pt-BR" smtClean="0"/>
              <a:t>9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37" y="6530975"/>
            <a:ext cx="1371600" cy="190500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1231748"/>
            <a:ext cx="12192000" cy="367569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40000"/>
              </a:spcBef>
              <a:buFont typeface="Wingdings" panose="05000000000000000000" pitchFamily="2" charset="2"/>
              <a:buChar char="§"/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Substituir processos de seleção proporcional e paritária por critérios profissionais </a:t>
            </a:r>
            <a:r>
              <a:rPr lang="pt-BR" altLang="en-US" sz="21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meritocráticos</a:t>
            </a: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adotados internacionalmente, de certa forma, já utilizados pelas Unidades de Pesquisa do MCTI.</a:t>
            </a:r>
          </a:p>
          <a:p>
            <a:pPr marL="0" indent="0">
              <a:spcBef>
                <a:spcPct val="40000"/>
              </a:spcBef>
              <a:buNone/>
            </a:pPr>
            <a:endParaRPr lang="pt-BR" altLang="en-US" sz="2100" dirty="0" smtClean="0">
              <a:solidFill>
                <a:schemeClr val="tx2">
                  <a:lumMod val="95000"/>
                  <a:lumOff val="5000"/>
                </a:schemeClr>
              </a:solidFill>
            </a:endParaRPr>
          </a:p>
          <a:p>
            <a:pPr>
              <a:spcBef>
                <a:spcPct val="40000"/>
              </a:spcBef>
              <a:buFont typeface="Wingdings" panose="05000000000000000000" pitchFamily="2" charset="2"/>
              <a:buChar char="§"/>
            </a:pP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Redirecionar o centro dinâmico das discussões universitárias brasileiras - centradas em eleições de dirigentes - para temas estratégicos e desafiadores </a:t>
            </a:r>
            <a:r>
              <a:rPr lang="en-US" sz="21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em</a:t>
            </a:r>
            <a:r>
              <a:rPr 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1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busca</a:t>
            </a:r>
            <a:r>
              <a:rPr 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pt-BR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de uma nova </a:t>
            </a:r>
            <a:r>
              <a:rPr 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“</a:t>
            </a:r>
            <a:r>
              <a:rPr lang="pt-BR" altLang="en-US" sz="2100" b="1" i="1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Multiversidade</a:t>
            </a:r>
            <a:r>
              <a:rPr lang="en-US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.” </a:t>
            </a:r>
            <a:r>
              <a:rPr lang="en-US" altLang="en-US" sz="21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são</a:t>
            </a:r>
            <a:r>
              <a:rPr lang="en-US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21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eles</a:t>
            </a:r>
            <a:r>
              <a:rPr lang="en-US" altLang="en-US" sz="21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:</a:t>
            </a:r>
            <a:endParaRPr lang="pt-BR" altLang="en-US" sz="2100" dirty="0" smtClean="0">
              <a:solidFill>
                <a:schemeClr val="tx2">
                  <a:lumMod val="95000"/>
                  <a:lumOff val="5000"/>
                </a:schemeClr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Autonomia</a:t>
            </a: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Qualidade</a:t>
            </a: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§"/>
            </a:pP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Internacionaliza</a:t>
            </a:r>
            <a:r>
              <a:rPr lang="pt-BR" alt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ção</a:t>
            </a:r>
            <a:endParaRPr lang="en-US" sz="2000" dirty="0" smtClean="0">
              <a:solidFill>
                <a:schemeClr val="tx2">
                  <a:lumMod val="95000"/>
                  <a:lumOff val="5000"/>
                </a:schemeClr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§"/>
            </a:pP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Pluridisciplinaridade</a:t>
            </a:r>
            <a:endParaRPr lang="pt-BR" altLang="en-US" sz="2000" dirty="0" smtClean="0">
              <a:solidFill>
                <a:schemeClr val="tx2">
                  <a:lumMod val="95000"/>
                  <a:lumOff val="5000"/>
                </a:schemeClr>
              </a:solidFill>
            </a:endParaRPr>
          </a:p>
          <a:p>
            <a:pPr lvl="1">
              <a:spcBef>
                <a:spcPct val="40000"/>
              </a:spcBef>
              <a:buFont typeface="Wingdings" panose="05000000000000000000" pitchFamily="2" charset="2"/>
              <a:buChar char="§"/>
            </a:pPr>
            <a:r>
              <a:rPr lang="pt-BR" alt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Impacto e resultados reais, tangíveis para a Sociedades</a:t>
            </a:r>
          </a:p>
          <a:p>
            <a:pPr marL="457200" lvl="1" indent="0">
              <a:spcBef>
                <a:spcPct val="40000"/>
              </a:spcBef>
              <a:buNone/>
            </a:pPr>
            <a:endParaRPr lang="pt-BR" altLang="en-US" sz="2000" dirty="0" smtClean="0">
              <a:solidFill>
                <a:schemeClr val="tx2">
                  <a:lumMod val="95000"/>
                  <a:lumOff val="5000"/>
                </a:schemeClr>
              </a:solidFill>
            </a:endParaRPr>
          </a:p>
          <a:p>
            <a:pPr>
              <a:spcBef>
                <a:spcPct val="40000"/>
              </a:spcBef>
              <a:buFont typeface="Wingdings" panose="05000000000000000000" pitchFamily="2" charset="2"/>
              <a:buChar char="§"/>
            </a:pPr>
            <a:r>
              <a:rPr lang="pt-BR" alt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Necessidade de correlacionar os pontos acima no processo de seleção do Reitor e dirigentes das IES brasileiras.</a:t>
            </a:r>
            <a:endParaRPr lang="pt-BR" altLang="en-US" sz="2000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0" y="89052"/>
            <a:ext cx="12192000" cy="762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en-US" b="1" dirty="0" smtClean="0"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Sugestões a Título de Conclusão</a:t>
            </a:r>
            <a:endParaRPr lang="pt-BR" altLang="en-US" b="1" dirty="0">
              <a:solidFill>
                <a:schemeClr val="tx2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9319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844</Words>
  <Application>Microsoft Office PowerPoint</Application>
  <PresentationFormat>Widescreen</PresentationFormat>
  <Paragraphs>104</Paragraphs>
  <Slides>10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Fabio</dc:creator>
  <cp:lastModifiedBy>Lincoln Augusto Santana Telhado</cp:lastModifiedBy>
  <cp:revision>29</cp:revision>
  <dcterms:created xsi:type="dcterms:W3CDTF">2015-11-21T14:49:09Z</dcterms:created>
  <dcterms:modified xsi:type="dcterms:W3CDTF">2015-11-25T18:38:40Z</dcterms:modified>
</cp:coreProperties>
</file>