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6" r:id="rId2"/>
    <p:sldId id="259" r:id="rId3"/>
    <p:sldId id="261" r:id="rId4"/>
    <p:sldId id="276" r:id="rId5"/>
    <p:sldId id="277" r:id="rId6"/>
    <p:sldId id="293" r:id="rId7"/>
    <p:sldId id="263" r:id="rId8"/>
    <p:sldId id="270" r:id="rId9"/>
    <p:sldId id="269" r:id="rId10"/>
    <p:sldId id="292" r:id="rId11"/>
    <p:sldId id="288" r:id="rId12"/>
    <p:sldId id="289" r:id="rId13"/>
    <p:sldId id="290" r:id="rId14"/>
    <p:sldId id="264" r:id="rId15"/>
    <p:sldId id="265" r:id="rId16"/>
    <p:sldId id="287" r:id="rId17"/>
    <p:sldId id="281" r:id="rId18"/>
    <p:sldId id="284" r:id="rId19"/>
    <p:sldId id="283" r:id="rId20"/>
    <p:sldId id="291" r:id="rId21"/>
    <p:sldId id="279" r:id="rId2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47B06F-B28F-47F6-AB06-7A245FDEA757}" type="doc">
      <dgm:prSet loTypeId="urn:microsoft.com/office/officeart/2005/8/layout/pyramid2" loCatId="list" qsTypeId="urn:microsoft.com/office/officeart/2005/8/quickstyle/simple1" qsCatId="simple" csTypeId="urn:microsoft.com/office/officeart/2005/8/colors/accent1_2" csCatId="accent1" phldr="1"/>
      <dgm:spPr/>
    </dgm:pt>
    <dgm:pt modelId="{332AE9A1-53B6-465C-A233-C1F573ACDFE0}">
      <dgm:prSet phldrT="[Texto]"/>
      <dgm:spPr/>
      <dgm:t>
        <a:bodyPr/>
        <a:lstStyle/>
        <a:p>
          <a:r>
            <a:rPr lang="pt-BR" dirty="0" smtClean="0"/>
            <a:t>CRIAÇÃO DA AGENCIA NACIONAL DE MINERAÇÃO  E  DO CONSELHO MACIONAL DE POLÍTICA MINERAL</a:t>
          </a:r>
          <a:endParaRPr lang="pt-BR" dirty="0"/>
        </a:p>
      </dgm:t>
    </dgm:pt>
    <dgm:pt modelId="{84AE663D-C401-4845-A6E6-AA5ADA25F307}" type="parTrans" cxnId="{C69A6F8E-C901-4415-9E27-8B271E23113B}">
      <dgm:prSet/>
      <dgm:spPr/>
      <dgm:t>
        <a:bodyPr/>
        <a:lstStyle/>
        <a:p>
          <a:endParaRPr lang="pt-BR"/>
        </a:p>
      </dgm:t>
    </dgm:pt>
    <dgm:pt modelId="{4CC9F44B-915C-49D9-9F70-BAC480BFAA4E}" type="sibTrans" cxnId="{C69A6F8E-C901-4415-9E27-8B271E23113B}">
      <dgm:prSet/>
      <dgm:spPr/>
      <dgm:t>
        <a:bodyPr/>
        <a:lstStyle/>
        <a:p>
          <a:endParaRPr lang="pt-BR"/>
        </a:p>
      </dgm:t>
    </dgm:pt>
    <dgm:pt modelId="{DF8F2704-46BA-4F23-B3C7-4F0EA2C694E5}">
      <dgm:prSet phldrT="[Texto]"/>
      <dgm:spPr>
        <a:solidFill>
          <a:schemeClr val="accent4">
            <a:lumMod val="60000"/>
            <a:lumOff val="40000"/>
            <a:alpha val="90000"/>
          </a:schemeClr>
        </a:solidFill>
      </dgm:spPr>
      <dgm:t>
        <a:bodyPr/>
        <a:lstStyle/>
        <a:p>
          <a:r>
            <a:rPr lang="pt-BR" b="1" dirty="0" smtClean="0">
              <a:latin typeface="Arial" pitchFamily="34" charset="0"/>
              <a:cs typeface="Arial" pitchFamily="34" charset="0"/>
            </a:rPr>
            <a:t>NOVA LEGISLAÇÃO MINERAL</a:t>
          </a:r>
          <a:endParaRPr lang="pt-BR" b="1" dirty="0">
            <a:latin typeface="Arial" pitchFamily="34" charset="0"/>
            <a:cs typeface="Arial" pitchFamily="34" charset="0"/>
          </a:endParaRPr>
        </a:p>
      </dgm:t>
    </dgm:pt>
    <dgm:pt modelId="{7386DDA4-77E1-42EC-9F0A-886B473F4815}" type="parTrans" cxnId="{5C4E6858-CCE2-4B03-970F-BC3E644549E7}">
      <dgm:prSet/>
      <dgm:spPr/>
      <dgm:t>
        <a:bodyPr/>
        <a:lstStyle/>
        <a:p>
          <a:endParaRPr lang="pt-BR"/>
        </a:p>
      </dgm:t>
    </dgm:pt>
    <dgm:pt modelId="{EDA370EF-D30D-490B-9DA2-8E61AA2331E3}" type="sibTrans" cxnId="{5C4E6858-CCE2-4B03-970F-BC3E644549E7}">
      <dgm:prSet/>
      <dgm:spPr/>
      <dgm:t>
        <a:bodyPr/>
        <a:lstStyle/>
        <a:p>
          <a:endParaRPr lang="pt-BR"/>
        </a:p>
      </dgm:t>
    </dgm:pt>
    <dgm:pt modelId="{789370C5-4621-4CB2-AFA4-7F8B8AA5AC67}">
      <dgm:prSet phldrT="[Texto]"/>
      <dgm:spPr/>
      <dgm:t>
        <a:bodyPr/>
        <a:lstStyle/>
        <a:p>
          <a:r>
            <a:rPr lang="pt-BR" dirty="0" smtClean="0"/>
            <a:t>AUMENTO DA CFEM</a:t>
          </a:r>
          <a:endParaRPr lang="pt-BR" dirty="0"/>
        </a:p>
      </dgm:t>
    </dgm:pt>
    <dgm:pt modelId="{E05CC994-31AC-4E2A-9E58-9F030C4F3930}" type="parTrans" cxnId="{5C2D0C13-BEC3-47F9-BF8F-0A03990D96CF}">
      <dgm:prSet/>
      <dgm:spPr/>
      <dgm:t>
        <a:bodyPr/>
        <a:lstStyle/>
        <a:p>
          <a:endParaRPr lang="pt-BR"/>
        </a:p>
      </dgm:t>
    </dgm:pt>
    <dgm:pt modelId="{A3E13869-DE30-4C9D-8FD4-E7FDA6B32905}" type="sibTrans" cxnId="{5C2D0C13-BEC3-47F9-BF8F-0A03990D96CF}">
      <dgm:prSet/>
      <dgm:spPr/>
      <dgm:t>
        <a:bodyPr/>
        <a:lstStyle/>
        <a:p>
          <a:endParaRPr lang="pt-BR"/>
        </a:p>
      </dgm:t>
    </dgm:pt>
    <dgm:pt modelId="{99D4F3C0-80FF-4DA1-956B-17CB323E8AB7}" type="pres">
      <dgm:prSet presAssocID="{0C47B06F-B28F-47F6-AB06-7A245FDEA757}" presName="compositeShape" presStyleCnt="0">
        <dgm:presLayoutVars>
          <dgm:dir/>
          <dgm:resizeHandles/>
        </dgm:presLayoutVars>
      </dgm:prSet>
      <dgm:spPr/>
    </dgm:pt>
    <dgm:pt modelId="{7E0EE4E8-1181-4CE6-9B6B-C4AEC6BA0376}" type="pres">
      <dgm:prSet presAssocID="{0C47B06F-B28F-47F6-AB06-7A245FDEA757}" presName="pyramid" presStyleLbl="node1" presStyleIdx="0" presStyleCnt="1" custScaleX="55017" custScaleY="48190" custLinFactNeighborX="-33555" custLinFactNeighborY="25658"/>
      <dgm:spPr>
        <a:solidFill>
          <a:schemeClr val="accent5">
            <a:lumMod val="60000"/>
            <a:lumOff val="40000"/>
          </a:schemeClr>
        </a:solidFill>
      </dgm:spPr>
    </dgm:pt>
    <dgm:pt modelId="{E41351A7-DBCC-49A5-8A24-EE123A40B5E0}" type="pres">
      <dgm:prSet presAssocID="{0C47B06F-B28F-47F6-AB06-7A245FDEA757}" presName="theList" presStyleCnt="0"/>
      <dgm:spPr/>
    </dgm:pt>
    <dgm:pt modelId="{CCBC461F-9A89-4900-94B5-2CCCBE1B0F1F}" type="pres">
      <dgm:prSet presAssocID="{332AE9A1-53B6-465C-A233-C1F573ACDFE0}" presName="aNode" presStyleLbl="fgAcc1" presStyleIdx="0" presStyleCnt="3" custScaleX="70836" custScaleY="24635" custLinFactY="68720" custLinFactNeighborX="-30171" custLinFactNeighborY="100000">
        <dgm:presLayoutVars>
          <dgm:bulletEnabled val="1"/>
        </dgm:presLayoutVars>
      </dgm:prSet>
      <dgm:spPr/>
      <dgm:t>
        <a:bodyPr/>
        <a:lstStyle/>
        <a:p>
          <a:endParaRPr lang="pt-BR"/>
        </a:p>
      </dgm:t>
    </dgm:pt>
    <dgm:pt modelId="{151ABA1A-4AF8-4D40-A1CA-2A55C9C0F4A5}" type="pres">
      <dgm:prSet presAssocID="{332AE9A1-53B6-465C-A233-C1F573ACDFE0}" presName="aSpace" presStyleCnt="0"/>
      <dgm:spPr/>
    </dgm:pt>
    <dgm:pt modelId="{F35C3612-32D8-4E45-B359-BC39810511A3}" type="pres">
      <dgm:prSet presAssocID="{DF8F2704-46BA-4F23-B3C7-4F0EA2C694E5}" presName="aNode" presStyleLbl="fgAcc1" presStyleIdx="1" presStyleCnt="3" custScaleX="66879" custScaleY="17547" custLinFactNeighborX="-69638" custLinFactNeighborY="22876">
        <dgm:presLayoutVars>
          <dgm:bulletEnabled val="1"/>
        </dgm:presLayoutVars>
      </dgm:prSet>
      <dgm:spPr/>
      <dgm:t>
        <a:bodyPr/>
        <a:lstStyle/>
        <a:p>
          <a:endParaRPr lang="pt-BR"/>
        </a:p>
      </dgm:t>
    </dgm:pt>
    <dgm:pt modelId="{01BBCB30-1ECB-4116-BEAC-CEF06894B1DD}" type="pres">
      <dgm:prSet presAssocID="{DF8F2704-46BA-4F23-B3C7-4F0EA2C694E5}" presName="aSpace" presStyleCnt="0"/>
      <dgm:spPr/>
    </dgm:pt>
    <dgm:pt modelId="{DC9C6B33-DAFC-48EE-9B43-DE73F9B8D962}" type="pres">
      <dgm:prSet presAssocID="{789370C5-4621-4CB2-AFA4-7F8B8AA5AC67}" presName="aNode" presStyleLbl="fgAcc1" presStyleIdx="2" presStyleCnt="3" custScaleX="56839" custScaleY="15932" custLinFactNeighborX="-57831" custLinFactNeighborY="-45625">
        <dgm:presLayoutVars>
          <dgm:bulletEnabled val="1"/>
        </dgm:presLayoutVars>
      </dgm:prSet>
      <dgm:spPr/>
      <dgm:t>
        <a:bodyPr/>
        <a:lstStyle/>
        <a:p>
          <a:endParaRPr lang="pt-BR"/>
        </a:p>
      </dgm:t>
    </dgm:pt>
    <dgm:pt modelId="{B2F05201-9487-4B49-979C-709D7954934E}" type="pres">
      <dgm:prSet presAssocID="{789370C5-4621-4CB2-AFA4-7F8B8AA5AC67}" presName="aSpace" presStyleCnt="0"/>
      <dgm:spPr/>
    </dgm:pt>
  </dgm:ptLst>
  <dgm:cxnLst>
    <dgm:cxn modelId="{5C2D0C13-BEC3-47F9-BF8F-0A03990D96CF}" srcId="{0C47B06F-B28F-47F6-AB06-7A245FDEA757}" destId="{789370C5-4621-4CB2-AFA4-7F8B8AA5AC67}" srcOrd="2" destOrd="0" parTransId="{E05CC994-31AC-4E2A-9E58-9F030C4F3930}" sibTransId="{A3E13869-DE30-4C9D-8FD4-E7FDA6B32905}"/>
    <dgm:cxn modelId="{5FDA2F06-1CCD-4B7C-8801-478DE6442BE0}" type="presOf" srcId="{789370C5-4621-4CB2-AFA4-7F8B8AA5AC67}" destId="{DC9C6B33-DAFC-48EE-9B43-DE73F9B8D962}" srcOrd="0" destOrd="0" presId="urn:microsoft.com/office/officeart/2005/8/layout/pyramid2"/>
    <dgm:cxn modelId="{C69A6F8E-C901-4415-9E27-8B271E23113B}" srcId="{0C47B06F-B28F-47F6-AB06-7A245FDEA757}" destId="{332AE9A1-53B6-465C-A233-C1F573ACDFE0}" srcOrd="0" destOrd="0" parTransId="{84AE663D-C401-4845-A6E6-AA5ADA25F307}" sibTransId="{4CC9F44B-915C-49D9-9F70-BAC480BFAA4E}"/>
    <dgm:cxn modelId="{B9C132AC-994D-4BA5-97C5-136BD33CEAE7}" type="presOf" srcId="{332AE9A1-53B6-465C-A233-C1F573ACDFE0}" destId="{CCBC461F-9A89-4900-94B5-2CCCBE1B0F1F}" srcOrd="0" destOrd="0" presId="urn:microsoft.com/office/officeart/2005/8/layout/pyramid2"/>
    <dgm:cxn modelId="{45233EE4-23ED-4D69-BA8D-CD077B219185}" type="presOf" srcId="{0C47B06F-B28F-47F6-AB06-7A245FDEA757}" destId="{99D4F3C0-80FF-4DA1-956B-17CB323E8AB7}" srcOrd="0" destOrd="0" presId="urn:microsoft.com/office/officeart/2005/8/layout/pyramid2"/>
    <dgm:cxn modelId="{F86D86AC-ECFF-4555-906F-CBE41D2C4588}" type="presOf" srcId="{DF8F2704-46BA-4F23-B3C7-4F0EA2C694E5}" destId="{F35C3612-32D8-4E45-B359-BC39810511A3}" srcOrd="0" destOrd="0" presId="urn:microsoft.com/office/officeart/2005/8/layout/pyramid2"/>
    <dgm:cxn modelId="{5C4E6858-CCE2-4B03-970F-BC3E644549E7}" srcId="{0C47B06F-B28F-47F6-AB06-7A245FDEA757}" destId="{DF8F2704-46BA-4F23-B3C7-4F0EA2C694E5}" srcOrd="1" destOrd="0" parTransId="{7386DDA4-77E1-42EC-9F0A-886B473F4815}" sibTransId="{EDA370EF-D30D-490B-9DA2-8E61AA2331E3}"/>
    <dgm:cxn modelId="{084413AF-A9D4-47C4-876C-60EB355D2B37}" type="presParOf" srcId="{99D4F3C0-80FF-4DA1-956B-17CB323E8AB7}" destId="{7E0EE4E8-1181-4CE6-9B6B-C4AEC6BA0376}" srcOrd="0" destOrd="0" presId="urn:microsoft.com/office/officeart/2005/8/layout/pyramid2"/>
    <dgm:cxn modelId="{B162A788-375F-4FAE-98B9-B055EDB8F9A5}" type="presParOf" srcId="{99D4F3C0-80FF-4DA1-956B-17CB323E8AB7}" destId="{E41351A7-DBCC-49A5-8A24-EE123A40B5E0}" srcOrd="1" destOrd="0" presId="urn:microsoft.com/office/officeart/2005/8/layout/pyramid2"/>
    <dgm:cxn modelId="{74E1B3C5-5714-4E16-A18D-98504A38F2A5}" type="presParOf" srcId="{E41351A7-DBCC-49A5-8A24-EE123A40B5E0}" destId="{CCBC461F-9A89-4900-94B5-2CCCBE1B0F1F}" srcOrd="0" destOrd="0" presId="urn:microsoft.com/office/officeart/2005/8/layout/pyramid2"/>
    <dgm:cxn modelId="{5CDAAEE6-3C8A-4351-B852-6736B80CB3EE}" type="presParOf" srcId="{E41351A7-DBCC-49A5-8A24-EE123A40B5E0}" destId="{151ABA1A-4AF8-4D40-A1CA-2A55C9C0F4A5}" srcOrd="1" destOrd="0" presId="urn:microsoft.com/office/officeart/2005/8/layout/pyramid2"/>
    <dgm:cxn modelId="{205779CF-D3FF-4CF3-AE8B-11F943338992}" type="presParOf" srcId="{E41351A7-DBCC-49A5-8A24-EE123A40B5E0}" destId="{F35C3612-32D8-4E45-B359-BC39810511A3}" srcOrd="2" destOrd="0" presId="urn:microsoft.com/office/officeart/2005/8/layout/pyramid2"/>
    <dgm:cxn modelId="{5F130AE7-35CF-46BD-8A0F-0B4B5CF5182F}" type="presParOf" srcId="{E41351A7-DBCC-49A5-8A24-EE123A40B5E0}" destId="{01BBCB30-1ECB-4116-BEAC-CEF06894B1DD}" srcOrd="3" destOrd="0" presId="urn:microsoft.com/office/officeart/2005/8/layout/pyramid2"/>
    <dgm:cxn modelId="{5BEDA538-EBE8-4CF1-BBC2-27E337B83A89}" type="presParOf" srcId="{E41351A7-DBCC-49A5-8A24-EE123A40B5E0}" destId="{DC9C6B33-DAFC-48EE-9B43-DE73F9B8D962}" srcOrd="4" destOrd="0" presId="urn:microsoft.com/office/officeart/2005/8/layout/pyramid2"/>
    <dgm:cxn modelId="{ADE8967A-5A3C-47AB-9C5A-B804FB755DEA}" type="presParOf" srcId="{E41351A7-DBCC-49A5-8A24-EE123A40B5E0}" destId="{B2F05201-9487-4B49-979C-709D7954934E}"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697963-0A1E-4455-BF8C-CE0992184E65}" type="doc">
      <dgm:prSet loTypeId="urn:microsoft.com/office/officeart/2005/8/layout/pyramid3" loCatId="pyramid" qsTypeId="urn:microsoft.com/office/officeart/2005/8/quickstyle/simple1" qsCatId="simple" csTypeId="urn:microsoft.com/office/officeart/2005/8/colors/accent1_2" csCatId="accent1" phldr="1"/>
      <dgm:spPr/>
    </dgm:pt>
    <dgm:pt modelId="{7CF1A278-113B-4009-99E4-F94424579272}">
      <dgm:prSet phldrT="[Texto]" custT="1"/>
      <dgm:spPr>
        <a:solidFill>
          <a:schemeClr val="accent6">
            <a:lumMod val="75000"/>
          </a:schemeClr>
        </a:solidFill>
      </dgm:spPr>
      <dgm:t>
        <a:bodyPr/>
        <a:lstStyle/>
        <a:p>
          <a:pPr marL="0" lvl="0" algn="ctr" defTabSz="1778000" rtl="0" eaLnBrk="1" latinLnBrk="0" hangingPunct="1">
            <a:lnSpc>
              <a:spcPct val="90000"/>
            </a:lnSpc>
            <a:spcBef>
              <a:spcPct val="0"/>
            </a:spcBef>
            <a:spcAft>
              <a:spcPct val="35000"/>
            </a:spcAft>
          </a:pPr>
          <a:endParaRPr lang="pt-BR" sz="2400" kern="1200" dirty="0" smtClean="0">
            <a:solidFill>
              <a:schemeClr val="lt1"/>
            </a:solidFill>
            <a:latin typeface="+mn-lt"/>
            <a:ea typeface="+mn-ea"/>
            <a:cs typeface="+mn-cs"/>
          </a:endParaRPr>
        </a:p>
        <a:p>
          <a:pPr marL="0" lvl="0" algn="ctr" defTabSz="1778000" rtl="0" eaLnBrk="1" latinLnBrk="0" hangingPunct="1">
            <a:lnSpc>
              <a:spcPct val="90000"/>
            </a:lnSpc>
            <a:spcBef>
              <a:spcPct val="0"/>
            </a:spcBef>
            <a:spcAft>
              <a:spcPct val="35000"/>
            </a:spcAft>
          </a:pPr>
          <a:r>
            <a:rPr lang="pt-BR" sz="2400" kern="1200" dirty="0" smtClean="0">
              <a:solidFill>
                <a:schemeClr val="lt1"/>
              </a:solidFill>
              <a:latin typeface="+mn-lt"/>
              <a:ea typeface="+mn-ea"/>
              <a:cs typeface="+mn-cs"/>
            </a:rPr>
            <a:t>Alvarás de pesquisa</a:t>
          </a:r>
        </a:p>
        <a:p>
          <a:pPr marL="0" lvl="0" algn="ctr" defTabSz="1778000" rtl="0" eaLnBrk="1" latinLnBrk="0" hangingPunct="1">
            <a:lnSpc>
              <a:spcPct val="90000"/>
            </a:lnSpc>
            <a:spcBef>
              <a:spcPct val="0"/>
            </a:spcBef>
            <a:spcAft>
              <a:spcPct val="35000"/>
            </a:spcAft>
          </a:pPr>
          <a:r>
            <a:rPr lang="pt-BR" sz="2400" kern="1200" dirty="0" smtClean="0">
              <a:solidFill>
                <a:schemeClr val="lt1"/>
              </a:solidFill>
              <a:latin typeface="+mn-lt"/>
              <a:ea typeface="+mn-ea"/>
              <a:cs typeface="+mn-cs"/>
            </a:rPr>
            <a:t> 146.806</a:t>
          </a:r>
        </a:p>
        <a:p>
          <a:pPr lvl="0" algn="ctr" defTabSz="889000">
            <a:lnSpc>
              <a:spcPct val="90000"/>
            </a:lnSpc>
            <a:spcBef>
              <a:spcPct val="0"/>
            </a:spcBef>
            <a:spcAft>
              <a:spcPct val="35000"/>
            </a:spcAft>
          </a:pPr>
          <a:endParaRPr lang="pt-BR" sz="1400" kern="1200" dirty="0"/>
        </a:p>
      </dgm:t>
    </dgm:pt>
    <dgm:pt modelId="{98DE9E48-5994-4EAC-AC09-10AB2BA639AC}" type="parTrans" cxnId="{F0188009-B94F-4CB6-9683-C94E8159F790}">
      <dgm:prSet/>
      <dgm:spPr/>
      <dgm:t>
        <a:bodyPr/>
        <a:lstStyle/>
        <a:p>
          <a:endParaRPr lang="pt-BR"/>
        </a:p>
      </dgm:t>
    </dgm:pt>
    <dgm:pt modelId="{2AFD0C84-9044-4F41-AC26-89894032DB0F}" type="sibTrans" cxnId="{F0188009-B94F-4CB6-9683-C94E8159F790}">
      <dgm:prSet/>
      <dgm:spPr/>
      <dgm:t>
        <a:bodyPr/>
        <a:lstStyle/>
        <a:p>
          <a:endParaRPr lang="pt-BR"/>
        </a:p>
      </dgm:t>
    </dgm:pt>
    <dgm:pt modelId="{3A2759FC-B25F-4138-943D-279B79A2AC8C}">
      <dgm:prSet phldrT="[Texto]" custT="1"/>
      <dgm:spPr>
        <a:solidFill>
          <a:schemeClr val="bg2">
            <a:lumMod val="25000"/>
          </a:schemeClr>
        </a:solidFill>
      </dgm:spPr>
      <dgm:t>
        <a:bodyPr/>
        <a:lstStyle/>
        <a:p>
          <a:pPr marL="0" lvl="0" algn="ctr" defTabSz="1778000" rtl="0" eaLnBrk="1" latinLnBrk="0" hangingPunct="1">
            <a:lnSpc>
              <a:spcPct val="90000"/>
            </a:lnSpc>
            <a:spcBef>
              <a:spcPct val="0"/>
            </a:spcBef>
            <a:spcAft>
              <a:spcPct val="35000"/>
            </a:spcAft>
          </a:pPr>
          <a:endParaRPr lang="pt-BR" sz="2400" kern="1200" dirty="0" smtClean="0">
            <a:solidFill>
              <a:schemeClr val="lt1"/>
            </a:solidFill>
            <a:latin typeface="+mn-lt"/>
            <a:ea typeface="+mn-ea"/>
            <a:cs typeface="+mn-cs"/>
          </a:endParaRPr>
        </a:p>
        <a:p>
          <a:pPr marL="0" lvl="0" algn="ctr" defTabSz="1778000" rtl="0" eaLnBrk="1" latinLnBrk="0" hangingPunct="1">
            <a:lnSpc>
              <a:spcPct val="90000"/>
            </a:lnSpc>
            <a:spcBef>
              <a:spcPct val="0"/>
            </a:spcBef>
            <a:spcAft>
              <a:spcPct val="35000"/>
            </a:spcAft>
          </a:pPr>
          <a:r>
            <a:rPr lang="pt-BR" sz="1800" kern="1200" dirty="0" smtClean="0">
              <a:solidFill>
                <a:schemeClr val="lt1"/>
              </a:solidFill>
              <a:latin typeface="+mn-lt"/>
              <a:ea typeface="+mn-ea"/>
              <a:cs typeface="+mn-cs"/>
            </a:rPr>
            <a:t>Relatórios de pesquisa aprovados </a:t>
          </a:r>
          <a:r>
            <a:rPr lang="pt-BR" sz="2000" kern="1200" dirty="0" smtClean="0">
              <a:solidFill>
                <a:schemeClr val="lt1"/>
              </a:solidFill>
              <a:latin typeface="+mn-lt"/>
              <a:ea typeface="+mn-ea"/>
              <a:cs typeface="+mn-cs"/>
            </a:rPr>
            <a:t>12.816</a:t>
          </a:r>
        </a:p>
        <a:p>
          <a:pPr lvl="0" algn="ctr" defTabSz="933450">
            <a:lnSpc>
              <a:spcPct val="90000"/>
            </a:lnSpc>
            <a:spcBef>
              <a:spcPct val="0"/>
            </a:spcBef>
            <a:spcAft>
              <a:spcPct val="35000"/>
            </a:spcAft>
          </a:pPr>
          <a:endParaRPr lang="pt-BR" sz="2100" kern="1200" dirty="0"/>
        </a:p>
      </dgm:t>
    </dgm:pt>
    <dgm:pt modelId="{6F0E12C8-23A2-4FEE-B2D5-FC6A35433BF3}" type="parTrans" cxnId="{F1E86AAF-9E24-4F98-BE24-A1E0BF8973B5}">
      <dgm:prSet/>
      <dgm:spPr/>
      <dgm:t>
        <a:bodyPr/>
        <a:lstStyle/>
        <a:p>
          <a:endParaRPr lang="pt-BR"/>
        </a:p>
      </dgm:t>
    </dgm:pt>
    <dgm:pt modelId="{D66776FB-3DDE-4A3B-8C11-3A50172F90DE}" type="sibTrans" cxnId="{F1E86AAF-9E24-4F98-BE24-A1E0BF8973B5}">
      <dgm:prSet/>
      <dgm:spPr/>
      <dgm:t>
        <a:bodyPr/>
        <a:lstStyle/>
        <a:p>
          <a:endParaRPr lang="pt-BR"/>
        </a:p>
      </dgm:t>
    </dgm:pt>
    <dgm:pt modelId="{7C9AC406-40D1-4DFE-94FC-E5AE0C4222FC}">
      <dgm:prSet phldrT="[Texto]" custT="1"/>
      <dgm:spPr>
        <a:solidFill>
          <a:schemeClr val="accent3">
            <a:lumMod val="75000"/>
          </a:schemeClr>
        </a:solidFill>
      </dgm:spPr>
      <dgm:t>
        <a:bodyPr/>
        <a:lstStyle/>
        <a:p>
          <a:pPr marL="0" lvl="0" algn="ctr" defTabSz="1778000" rtl="0" eaLnBrk="1" latinLnBrk="0" hangingPunct="1">
            <a:lnSpc>
              <a:spcPct val="90000"/>
            </a:lnSpc>
            <a:spcBef>
              <a:spcPct val="0"/>
            </a:spcBef>
            <a:spcAft>
              <a:spcPct val="35000"/>
            </a:spcAft>
          </a:pPr>
          <a:r>
            <a:rPr lang="pt-BR" sz="1200" kern="1200" dirty="0" smtClean="0">
              <a:solidFill>
                <a:schemeClr val="bg1"/>
              </a:solidFill>
              <a:latin typeface="+mn-lt"/>
              <a:ea typeface="+mn-ea"/>
              <a:cs typeface="+mn-cs"/>
            </a:rPr>
            <a:t>Portarias de Lavra  </a:t>
          </a:r>
          <a:r>
            <a:rPr lang="pt-BR" sz="1400" kern="1200" dirty="0" smtClean="0">
              <a:solidFill>
                <a:schemeClr val="bg1"/>
              </a:solidFill>
              <a:latin typeface="+mn-lt"/>
              <a:ea typeface="+mn-ea"/>
              <a:cs typeface="+mn-cs"/>
            </a:rPr>
            <a:t>3.178</a:t>
          </a:r>
        </a:p>
        <a:p>
          <a:pPr lvl="0" algn="ctr" defTabSz="933450">
            <a:lnSpc>
              <a:spcPct val="90000"/>
            </a:lnSpc>
            <a:spcBef>
              <a:spcPct val="0"/>
            </a:spcBef>
            <a:spcAft>
              <a:spcPct val="35000"/>
            </a:spcAft>
          </a:pPr>
          <a:endParaRPr lang="pt-BR" sz="2100" kern="1200" dirty="0"/>
        </a:p>
      </dgm:t>
    </dgm:pt>
    <dgm:pt modelId="{611D6C5A-2F54-4F8F-8782-864CBD91C977}" type="parTrans" cxnId="{F4B78D0B-D5C6-4EEE-BB3B-15B3C4F7CB4B}">
      <dgm:prSet/>
      <dgm:spPr/>
      <dgm:t>
        <a:bodyPr/>
        <a:lstStyle/>
        <a:p>
          <a:endParaRPr lang="pt-BR"/>
        </a:p>
      </dgm:t>
    </dgm:pt>
    <dgm:pt modelId="{1BE62871-6360-4E1B-8506-BB9AB6310C0A}" type="sibTrans" cxnId="{F4B78D0B-D5C6-4EEE-BB3B-15B3C4F7CB4B}">
      <dgm:prSet/>
      <dgm:spPr/>
      <dgm:t>
        <a:bodyPr/>
        <a:lstStyle/>
        <a:p>
          <a:endParaRPr lang="pt-BR"/>
        </a:p>
      </dgm:t>
    </dgm:pt>
    <dgm:pt modelId="{69A0BBA7-8A99-4B7E-8C8B-92666FA6FB7D}" type="pres">
      <dgm:prSet presAssocID="{8E697963-0A1E-4455-BF8C-CE0992184E65}" presName="Name0" presStyleCnt="0">
        <dgm:presLayoutVars>
          <dgm:dir/>
          <dgm:animLvl val="lvl"/>
          <dgm:resizeHandles val="exact"/>
        </dgm:presLayoutVars>
      </dgm:prSet>
      <dgm:spPr/>
    </dgm:pt>
    <dgm:pt modelId="{D4E9650A-6DF5-4B7E-8677-75B60877758D}" type="pres">
      <dgm:prSet presAssocID="{7CF1A278-113B-4009-99E4-F94424579272}" presName="Name8" presStyleCnt="0"/>
      <dgm:spPr/>
    </dgm:pt>
    <dgm:pt modelId="{64916979-9D7D-4E09-A015-FBB75094BA8E}" type="pres">
      <dgm:prSet presAssocID="{7CF1A278-113B-4009-99E4-F94424579272}" presName="level" presStyleLbl="node1" presStyleIdx="0" presStyleCnt="3" custScaleX="97333" custLinFactNeighborX="-4000">
        <dgm:presLayoutVars>
          <dgm:chMax val="1"/>
          <dgm:bulletEnabled val="1"/>
        </dgm:presLayoutVars>
      </dgm:prSet>
      <dgm:spPr/>
      <dgm:t>
        <a:bodyPr/>
        <a:lstStyle/>
        <a:p>
          <a:endParaRPr lang="pt-BR"/>
        </a:p>
      </dgm:t>
    </dgm:pt>
    <dgm:pt modelId="{A1B58B7B-C6D1-4DE5-93A9-E09ACB2EA9A4}" type="pres">
      <dgm:prSet presAssocID="{7CF1A278-113B-4009-99E4-F94424579272}" presName="levelTx" presStyleLbl="revTx" presStyleIdx="0" presStyleCnt="0">
        <dgm:presLayoutVars>
          <dgm:chMax val="1"/>
          <dgm:bulletEnabled val="1"/>
        </dgm:presLayoutVars>
      </dgm:prSet>
      <dgm:spPr/>
      <dgm:t>
        <a:bodyPr/>
        <a:lstStyle/>
        <a:p>
          <a:endParaRPr lang="pt-BR"/>
        </a:p>
      </dgm:t>
    </dgm:pt>
    <dgm:pt modelId="{040EEA0D-0E98-48A1-A630-1BC944B94036}" type="pres">
      <dgm:prSet presAssocID="{3A2759FC-B25F-4138-943D-279B79A2AC8C}" presName="Name8" presStyleCnt="0"/>
      <dgm:spPr/>
    </dgm:pt>
    <dgm:pt modelId="{B075AC2E-B1BA-4EE7-B647-B5390A4FA9A3}" type="pres">
      <dgm:prSet presAssocID="{3A2759FC-B25F-4138-943D-279B79A2AC8C}" presName="level" presStyleLbl="node1" presStyleIdx="1" presStyleCnt="3" custLinFactNeighborX="-3000" custLinFactNeighborY="-3253">
        <dgm:presLayoutVars>
          <dgm:chMax val="1"/>
          <dgm:bulletEnabled val="1"/>
        </dgm:presLayoutVars>
      </dgm:prSet>
      <dgm:spPr/>
      <dgm:t>
        <a:bodyPr/>
        <a:lstStyle/>
        <a:p>
          <a:endParaRPr lang="pt-BR"/>
        </a:p>
      </dgm:t>
    </dgm:pt>
    <dgm:pt modelId="{0F1A1151-0847-4E7B-8995-F36F4146F2F2}" type="pres">
      <dgm:prSet presAssocID="{3A2759FC-B25F-4138-943D-279B79A2AC8C}" presName="levelTx" presStyleLbl="revTx" presStyleIdx="0" presStyleCnt="0">
        <dgm:presLayoutVars>
          <dgm:chMax val="1"/>
          <dgm:bulletEnabled val="1"/>
        </dgm:presLayoutVars>
      </dgm:prSet>
      <dgm:spPr/>
      <dgm:t>
        <a:bodyPr/>
        <a:lstStyle/>
        <a:p>
          <a:endParaRPr lang="pt-BR"/>
        </a:p>
      </dgm:t>
    </dgm:pt>
    <dgm:pt modelId="{E615E3CC-3DB2-418D-9D9D-36BA1AB0E4C8}" type="pres">
      <dgm:prSet presAssocID="{7C9AC406-40D1-4DFE-94FC-E5AE0C4222FC}" presName="Name8" presStyleCnt="0"/>
      <dgm:spPr/>
    </dgm:pt>
    <dgm:pt modelId="{66B1103C-63E1-4372-8528-78184E0C33DF}" type="pres">
      <dgm:prSet presAssocID="{7C9AC406-40D1-4DFE-94FC-E5AE0C4222FC}" presName="level" presStyleLbl="node1" presStyleIdx="2" presStyleCnt="3" custLinFactNeighborX="-4000" custLinFactNeighborY="-3301">
        <dgm:presLayoutVars>
          <dgm:chMax val="1"/>
          <dgm:bulletEnabled val="1"/>
        </dgm:presLayoutVars>
      </dgm:prSet>
      <dgm:spPr/>
      <dgm:t>
        <a:bodyPr/>
        <a:lstStyle/>
        <a:p>
          <a:endParaRPr lang="pt-BR"/>
        </a:p>
      </dgm:t>
    </dgm:pt>
    <dgm:pt modelId="{C06DFB95-853B-4C23-8645-73E6692488E0}" type="pres">
      <dgm:prSet presAssocID="{7C9AC406-40D1-4DFE-94FC-E5AE0C4222FC}" presName="levelTx" presStyleLbl="revTx" presStyleIdx="0" presStyleCnt="0">
        <dgm:presLayoutVars>
          <dgm:chMax val="1"/>
          <dgm:bulletEnabled val="1"/>
        </dgm:presLayoutVars>
      </dgm:prSet>
      <dgm:spPr/>
      <dgm:t>
        <a:bodyPr/>
        <a:lstStyle/>
        <a:p>
          <a:endParaRPr lang="pt-BR"/>
        </a:p>
      </dgm:t>
    </dgm:pt>
  </dgm:ptLst>
  <dgm:cxnLst>
    <dgm:cxn modelId="{83D1C3FF-DE60-4279-8C57-12D509FC4689}" type="presOf" srcId="{7C9AC406-40D1-4DFE-94FC-E5AE0C4222FC}" destId="{66B1103C-63E1-4372-8528-78184E0C33DF}" srcOrd="0" destOrd="0" presId="urn:microsoft.com/office/officeart/2005/8/layout/pyramid3"/>
    <dgm:cxn modelId="{F1E86AAF-9E24-4F98-BE24-A1E0BF8973B5}" srcId="{8E697963-0A1E-4455-BF8C-CE0992184E65}" destId="{3A2759FC-B25F-4138-943D-279B79A2AC8C}" srcOrd="1" destOrd="0" parTransId="{6F0E12C8-23A2-4FEE-B2D5-FC6A35433BF3}" sibTransId="{D66776FB-3DDE-4A3B-8C11-3A50172F90DE}"/>
    <dgm:cxn modelId="{F0188009-B94F-4CB6-9683-C94E8159F790}" srcId="{8E697963-0A1E-4455-BF8C-CE0992184E65}" destId="{7CF1A278-113B-4009-99E4-F94424579272}" srcOrd="0" destOrd="0" parTransId="{98DE9E48-5994-4EAC-AC09-10AB2BA639AC}" sibTransId="{2AFD0C84-9044-4F41-AC26-89894032DB0F}"/>
    <dgm:cxn modelId="{B9201A77-525A-41D7-94CA-412E58D7E211}" type="presOf" srcId="{3A2759FC-B25F-4138-943D-279B79A2AC8C}" destId="{B075AC2E-B1BA-4EE7-B647-B5390A4FA9A3}" srcOrd="0" destOrd="0" presId="urn:microsoft.com/office/officeart/2005/8/layout/pyramid3"/>
    <dgm:cxn modelId="{96D8C2D7-F2CE-46CA-8F3E-0D13C84DAF11}" type="presOf" srcId="{7C9AC406-40D1-4DFE-94FC-E5AE0C4222FC}" destId="{C06DFB95-853B-4C23-8645-73E6692488E0}" srcOrd="1" destOrd="0" presId="urn:microsoft.com/office/officeart/2005/8/layout/pyramid3"/>
    <dgm:cxn modelId="{9A40D5A2-C39C-4FD1-9BD9-6CAC8A8E7954}" type="presOf" srcId="{7CF1A278-113B-4009-99E4-F94424579272}" destId="{A1B58B7B-C6D1-4DE5-93A9-E09ACB2EA9A4}" srcOrd="1" destOrd="0" presId="urn:microsoft.com/office/officeart/2005/8/layout/pyramid3"/>
    <dgm:cxn modelId="{680204EF-EB05-4746-8652-C474F2BDF5F5}" type="presOf" srcId="{7CF1A278-113B-4009-99E4-F94424579272}" destId="{64916979-9D7D-4E09-A015-FBB75094BA8E}" srcOrd="0" destOrd="0" presId="urn:microsoft.com/office/officeart/2005/8/layout/pyramid3"/>
    <dgm:cxn modelId="{AC80203E-A9EF-49CD-B324-84B907207A5E}" type="presOf" srcId="{3A2759FC-B25F-4138-943D-279B79A2AC8C}" destId="{0F1A1151-0847-4E7B-8995-F36F4146F2F2}" srcOrd="1" destOrd="0" presId="urn:microsoft.com/office/officeart/2005/8/layout/pyramid3"/>
    <dgm:cxn modelId="{F4B78D0B-D5C6-4EEE-BB3B-15B3C4F7CB4B}" srcId="{8E697963-0A1E-4455-BF8C-CE0992184E65}" destId="{7C9AC406-40D1-4DFE-94FC-E5AE0C4222FC}" srcOrd="2" destOrd="0" parTransId="{611D6C5A-2F54-4F8F-8782-864CBD91C977}" sibTransId="{1BE62871-6360-4E1B-8506-BB9AB6310C0A}"/>
    <dgm:cxn modelId="{75CE0227-59C9-44D0-A1A8-6F731EF20D36}" type="presOf" srcId="{8E697963-0A1E-4455-BF8C-CE0992184E65}" destId="{69A0BBA7-8A99-4B7E-8C8B-92666FA6FB7D}" srcOrd="0" destOrd="0" presId="urn:microsoft.com/office/officeart/2005/8/layout/pyramid3"/>
    <dgm:cxn modelId="{F0ABE863-5432-4018-982B-A64BEFAE4CB4}" type="presParOf" srcId="{69A0BBA7-8A99-4B7E-8C8B-92666FA6FB7D}" destId="{D4E9650A-6DF5-4B7E-8677-75B60877758D}" srcOrd="0" destOrd="0" presId="urn:microsoft.com/office/officeart/2005/8/layout/pyramid3"/>
    <dgm:cxn modelId="{D6AB725F-D2A4-47D6-AFFD-3EAB41C50BD9}" type="presParOf" srcId="{D4E9650A-6DF5-4B7E-8677-75B60877758D}" destId="{64916979-9D7D-4E09-A015-FBB75094BA8E}" srcOrd="0" destOrd="0" presId="urn:microsoft.com/office/officeart/2005/8/layout/pyramid3"/>
    <dgm:cxn modelId="{B1968793-0BD7-4E2E-89C1-9BB2F1C846AB}" type="presParOf" srcId="{D4E9650A-6DF5-4B7E-8677-75B60877758D}" destId="{A1B58B7B-C6D1-4DE5-93A9-E09ACB2EA9A4}" srcOrd="1" destOrd="0" presId="urn:microsoft.com/office/officeart/2005/8/layout/pyramid3"/>
    <dgm:cxn modelId="{B24B95B1-53DC-4222-8313-47946791F530}" type="presParOf" srcId="{69A0BBA7-8A99-4B7E-8C8B-92666FA6FB7D}" destId="{040EEA0D-0E98-48A1-A630-1BC944B94036}" srcOrd="1" destOrd="0" presId="urn:microsoft.com/office/officeart/2005/8/layout/pyramid3"/>
    <dgm:cxn modelId="{59F2169A-68DB-477D-80C9-FA0ADC682EA2}" type="presParOf" srcId="{040EEA0D-0E98-48A1-A630-1BC944B94036}" destId="{B075AC2E-B1BA-4EE7-B647-B5390A4FA9A3}" srcOrd="0" destOrd="0" presId="urn:microsoft.com/office/officeart/2005/8/layout/pyramid3"/>
    <dgm:cxn modelId="{B38BB066-97DF-4BB0-87DD-05365508FC93}" type="presParOf" srcId="{040EEA0D-0E98-48A1-A630-1BC944B94036}" destId="{0F1A1151-0847-4E7B-8995-F36F4146F2F2}" srcOrd="1" destOrd="0" presId="urn:microsoft.com/office/officeart/2005/8/layout/pyramid3"/>
    <dgm:cxn modelId="{B5590A03-D0A0-41D4-816C-6D3A2200A079}" type="presParOf" srcId="{69A0BBA7-8A99-4B7E-8C8B-92666FA6FB7D}" destId="{E615E3CC-3DB2-418D-9D9D-36BA1AB0E4C8}" srcOrd="2" destOrd="0" presId="urn:microsoft.com/office/officeart/2005/8/layout/pyramid3"/>
    <dgm:cxn modelId="{24217EDF-C6EC-4174-A9AE-830AA2BD8014}" type="presParOf" srcId="{E615E3CC-3DB2-418D-9D9D-36BA1AB0E4C8}" destId="{66B1103C-63E1-4372-8528-78184E0C33DF}" srcOrd="0" destOrd="0" presId="urn:microsoft.com/office/officeart/2005/8/layout/pyramid3"/>
    <dgm:cxn modelId="{ED834D55-AA85-44BB-9BA7-EBF1EE51A9F2}" type="presParOf" srcId="{E615E3CC-3DB2-418D-9D9D-36BA1AB0E4C8}" destId="{C06DFB95-853B-4C23-8645-73E6692488E0}" srcOrd="1" destOrd="0" presId="urn:microsoft.com/office/officeart/2005/8/layout/pyramid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0EE4E8-1181-4CE6-9B6B-C4AEC6BA0376}">
      <dsp:nvSpPr>
        <dsp:cNvPr id="0" name=""/>
        <dsp:cNvSpPr/>
      </dsp:nvSpPr>
      <dsp:spPr>
        <a:xfrm>
          <a:off x="0" y="2357476"/>
          <a:ext cx="2515394" cy="2203262"/>
        </a:xfrm>
        <a:prstGeom prst="triangle">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BC461F-9A89-4900-94B5-2CCCBE1B0F1F}">
      <dsp:nvSpPr>
        <dsp:cNvPr id="0" name=""/>
        <dsp:cNvSpPr/>
      </dsp:nvSpPr>
      <dsp:spPr>
        <a:xfrm>
          <a:off x="2250736" y="3508138"/>
          <a:ext cx="2105118" cy="901056"/>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t>CRIAÇÃO DA AGENCIA NACIONAL DE MINERAÇÃO  E  DO CONSELHO MACIONAL DE POLÍTICA MINERAL</a:t>
          </a:r>
          <a:endParaRPr lang="pt-BR" sz="1100" kern="1200" dirty="0"/>
        </a:p>
      </dsp:txBody>
      <dsp:txXfrm>
        <a:off x="2250736" y="3508138"/>
        <a:ext cx="2105118" cy="901056"/>
      </dsp:txXfrm>
    </dsp:sp>
    <dsp:sp modelId="{F35C3612-32D8-4E45-B359-BC39810511A3}">
      <dsp:nvSpPr>
        <dsp:cNvPr id="0" name=""/>
        <dsp:cNvSpPr/>
      </dsp:nvSpPr>
      <dsp:spPr>
        <a:xfrm>
          <a:off x="1136645" y="2000264"/>
          <a:ext cx="1987524" cy="641803"/>
        </a:xfrm>
        <a:prstGeom prst="roundRect">
          <a:avLst/>
        </a:prstGeom>
        <a:solidFill>
          <a:schemeClr val="accent4">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b="1" kern="1200" dirty="0" smtClean="0">
              <a:latin typeface="Arial" pitchFamily="34" charset="0"/>
              <a:cs typeface="Arial" pitchFamily="34" charset="0"/>
            </a:rPr>
            <a:t>NOVA LEGISLAÇÃO MINERAL</a:t>
          </a:r>
          <a:endParaRPr lang="pt-BR" sz="1100" b="1" kern="1200" dirty="0">
            <a:latin typeface="Arial" pitchFamily="34" charset="0"/>
            <a:cs typeface="Arial" pitchFamily="34" charset="0"/>
          </a:endParaRPr>
        </a:p>
      </dsp:txBody>
      <dsp:txXfrm>
        <a:off x="1136645" y="2000264"/>
        <a:ext cx="1987524" cy="641803"/>
      </dsp:txXfrm>
    </dsp:sp>
    <dsp:sp modelId="{DC9C6B33-DAFC-48EE-9B43-DE73F9B8D962}">
      <dsp:nvSpPr>
        <dsp:cNvPr id="0" name=""/>
        <dsp:cNvSpPr/>
      </dsp:nvSpPr>
      <dsp:spPr>
        <a:xfrm>
          <a:off x="1636713" y="2786082"/>
          <a:ext cx="1689153" cy="582732"/>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pt-BR" sz="1100" kern="1200" dirty="0" smtClean="0"/>
            <a:t>AUMENTO DA CFEM</a:t>
          </a:r>
          <a:endParaRPr lang="pt-BR" sz="1100" kern="1200" dirty="0"/>
        </a:p>
      </dsp:txBody>
      <dsp:txXfrm>
        <a:off x="1636713" y="2786082"/>
        <a:ext cx="1689153" cy="5827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916979-9D7D-4E09-A015-FBB75094BA8E}">
      <dsp:nvSpPr>
        <dsp:cNvPr id="0" name=""/>
        <dsp:cNvSpPr/>
      </dsp:nvSpPr>
      <dsp:spPr>
        <a:xfrm rot="10800000">
          <a:off x="0" y="0"/>
          <a:ext cx="4519628" cy="1018117"/>
        </a:xfrm>
        <a:prstGeom prst="trapezoid">
          <a:avLst>
            <a:gd name="adj" fmla="val 76014"/>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algn="ctr" defTabSz="1778000" rtl="0" eaLnBrk="1" latinLnBrk="0" hangingPunct="1">
            <a:lnSpc>
              <a:spcPct val="90000"/>
            </a:lnSpc>
            <a:spcBef>
              <a:spcPct val="0"/>
            </a:spcBef>
            <a:spcAft>
              <a:spcPct val="35000"/>
            </a:spcAft>
          </a:pPr>
          <a:endParaRPr lang="pt-BR" sz="2400" kern="1200" dirty="0" smtClean="0">
            <a:solidFill>
              <a:schemeClr val="lt1"/>
            </a:solidFill>
            <a:latin typeface="+mn-lt"/>
            <a:ea typeface="+mn-ea"/>
            <a:cs typeface="+mn-cs"/>
          </a:endParaRPr>
        </a:p>
        <a:p>
          <a:pPr marL="0" lvl="0" algn="ctr" defTabSz="1778000" rtl="0" eaLnBrk="1" latinLnBrk="0" hangingPunct="1">
            <a:lnSpc>
              <a:spcPct val="90000"/>
            </a:lnSpc>
            <a:spcBef>
              <a:spcPct val="0"/>
            </a:spcBef>
            <a:spcAft>
              <a:spcPct val="35000"/>
            </a:spcAft>
          </a:pPr>
          <a:r>
            <a:rPr lang="pt-BR" sz="2400" kern="1200" dirty="0" smtClean="0">
              <a:solidFill>
                <a:schemeClr val="lt1"/>
              </a:solidFill>
              <a:latin typeface="+mn-lt"/>
              <a:ea typeface="+mn-ea"/>
              <a:cs typeface="+mn-cs"/>
            </a:rPr>
            <a:t>Alvarás de pesquisa</a:t>
          </a:r>
        </a:p>
        <a:p>
          <a:pPr marL="0" lvl="0" algn="ctr" defTabSz="1778000" rtl="0" eaLnBrk="1" latinLnBrk="0" hangingPunct="1">
            <a:lnSpc>
              <a:spcPct val="90000"/>
            </a:lnSpc>
            <a:spcBef>
              <a:spcPct val="0"/>
            </a:spcBef>
            <a:spcAft>
              <a:spcPct val="35000"/>
            </a:spcAft>
          </a:pPr>
          <a:r>
            <a:rPr lang="pt-BR" sz="2400" kern="1200" dirty="0" smtClean="0">
              <a:solidFill>
                <a:schemeClr val="lt1"/>
              </a:solidFill>
              <a:latin typeface="+mn-lt"/>
              <a:ea typeface="+mn-ea"/>
              <a:cs typeface="+mn-cs"/>
            </a:rPr>
            <a:t> 146.806</a:t>
          </a:r>
        </a:p>
        <a:p>
          <a:pPr lvl="0" algn="ctr" defTabSz="889000">
            <a:lnSpc>
              <a:spcPct val="90000"/>
            </a:lnSpc>
            <a:spcBef>
              <a:spcPct val="0"/>
            </a:spcBef>
            <a:spcAft>
              <a:spcPct val="35000"/>
            </a:spcAft>
          </a:pPr>
          <a:endParaRPr lang="pt-BR" sz="1400" kern="1200" dirty="0"/>
        </a:p>
      </dsp:txBody>
      <dsp:txXfrm>
        <a:off x="790935" y="0"/>
        <a:ext cx="2937758" cy="1018117"/>
      </dsp:txXfrm>
    </dsp:sp>
    <dsp:sp modelId="{B075AC2E-B1BA-4EE7-B647-B5390A4FA9A3}">
      <dsp:nvSpPr>
        <dsp:cNvPr id="0" name=""/>
        <dsp:cNvSpPr/>
      </dsp:nvSpPr>
      <dsp:spPr>
        <a:xfrm rot="10800000">
          <a:off x="681042" y="984998"/>
          <a:ext cx="3095646" cy="1018117"/>
        </a:xfrm>
        <a:prstGeom prst="trapezoid">
          <a:avLst>
            <a:gd name="adj" fmla="val 76014"/>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algn="ctr" defTabSz="1778000" rtl="0" eaLnBrk="1" latinLnBrk="0" hangingPunct="1">
            <a:lnSpc>
              <a:spcPct val="90000"/>
            </a:lnSpc>
            <a:spcBef>
              <a:spcPct val="0"/>
            </a:spcBef>
            <a:spcAft>
              <a:spcPct val="35000"/>
            </a:spcAft>
          </a:pPr>
          <a:endParaRPr lang="pt-BR" sz="2400" kern="1200" dirty="0" smtClean="0">
            <a:solidFill>
              <a:schemeClr val="lt1"/>
            </a:solidFill>
            <a:latin typeface="+mn-lt"/>
            <a:ea typeface="+mn-ea"/>
            <a:cs typeface="+mn-cs"/>
          </a:endParaRPr>
        </a:p>
        <a:p>
          <a:pPr marL="0" lvl="0" algn="ctr" defTabSz="1778000" rtl="0" eaLnBrk="1" latinLnBrk="0" hangingPunct="1">
            <a:lnSpc>
              <a:spcPct val="90000"/>
            </a:lnSpc>
            <a:spcBef>
              <a:spcPct val="0"/>
            </a:spcBef>
            <a:spcAft>
              <a:spcPct val="35000"/>
            </a:spcAft>
          </a:pPr>
          <a:r>
            <a:rPr lang="pt-BR" sz="1800" kern="1200" dirty="0" smtClean="0">
              <a:solidFill>
                <a:schemeClr val="lt1"/>
              </a:solidFill>
              <a:latin typeface="+mn-lt"/>
              <a:ea typeface="+mn-ea"/>
              <a:cs typeface="+mn-cs"/>
            </a:rPr>
            <a:t>Relatórios de pesquisa aprovados </a:t>
          </a:r>
          <a:r>
            <a:rPr lang="pt-BR" sz="2000" kern="1200" dirty="0" smtClean="0">
              <a:solidFill>
                <a:schemeClr val="lt1"/>
              </a:solidFill>
              <a:latin typeface="+mn-lt"/>
              <a:ea typeface="+mn-ea"/>
              <a:cs typeface="+mn-cs"/>
            </a:rPr>
            <a:t>12.816</a:t>
          </a:r>
        </a:p>
        <a:p>
          <a:pPr lvl="0" algn="ctr" defTabSz="933450">
            <a:lnSpc>
              <a:spcPct val="90000"/>
            </a:lnSpc>
            <a:spcBef>
              <a:spcPct val="0"/>
            </a:spcBef>
            <a:spcAft>
              <a:spcPct val="35000"/>
            </a:spcAft>
          </a:pPr>
          <a:endParaRPr lang="pt-BR" sz="2100" kern="1200" dirty="0"/>
        </a:p>
      </dsp:txBody>
      <dsp:txXfrm>
        <a:off x="1222780" y="984998"/>
        <a:ext cx="2012170" cy="1018117"/>
      </dsp:txXfrm>
    </dsp:sp>
    <dsp:sp modelId="{66B1103C-63E1-4372-8528-78184E0C33DF}">
      <dsp:nvSpPr>
        <dsp:cNvPr id="0" name=""/>
        <dsp:cNvSpPr/>
      </dsp:nvSpPr>
      <dsp:spPr>
        <a:xfrm rot="10800000">
          <a:off x="1485910" y="2002627"/>
          <a:ext cx="1547823" cy="1018117"/>
        </a:xfrm>
        <a:prstGeom prst="trapezoid">
          <a:avLst>
            <a:gd name="adj" fmla="val 76014"/>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algn="ctr" defTabSz="1778000" rtl="0" eaLnBrk="1" latinLnBrk="0" hangingPunct="1">
            <a:lnSpc>
              <a:spcPct val="90000"/>
            </a:lnSpc>
            <a:spcBef>
              <a:spcPct val="0"/>
            </a:spcBef>
            <a:spcAft>
              <a:spcPct val="35000"/>
            </a:spcAft>
          </a:pPr>
          <a:r>
            <a:rPr lang="pt-BR" sz="1200" kern="1200" dirty="0" smtClean="0">
              <a:solidFill>
                <a:schemeClr val="bg1"/>
              </a:solidFill>
              <a:latin typeface="+mn-lt"/>
              <a:ea typeface="+mn-ea"/>
              <a:cs typeface="+mn-cs"/>
            </a:rPr>
            <a:t>Portarias de Lavra  </a:t>
          </a:r>
          <a:r>
            <a:rPr lang="pt-BR" sz="1400" kern="1200" dirty="0" smtClean="0">
              <a:solidFill>
                <a:schemeClr val="bg1"/>
              </a:solidFill>
              <a:latin typeface="+mn-lt"/>
              <a:ea typeface="+mn-ea"/>
              <a:cs typeface="+mn-cs"/>
            </a:rPr>
            <a:t>3.178</a:t>
          </a:r>
        </a:p>
        <a:p>
          <a:pPr lvl="0" algn="ctr" defTabSz="933450">
            <a:lnSpc>
              <a:spcPct val="90000"/>
            </a:lnSpc>
            <a:spcBef>
              <a:spcPct val="0"/>
            </a:spcBef>
            <a:spcAft>
              <a:spcPct val="35000"/>
            </a:spcAft>
          </a:pPr>
          <a:endParaRPr lang="pt-BR" sz="2100" kern="1200" dirty="0"/>
        </a:p>
      </dsp:txBody>
      <dsp:txXfrm>
        <a:off x="1485910" y="2002627"/>
        <a:ext cx="1547823" cy="101811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D40526-976C-45B2-AD92-395BDE9BF57B}" type="datetimeFigureOut">
              <a:rPr lang="pt-BR" smtClean="0"/>
              <a:pPr/>
              <a:t>07/08/2013</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560FF6-59E1-48EC-AB95-FBCE9189B8D3}" type="slidenum">
              <a:rPr lang="pt-BR" smtClean="0"/>
              <a:pPr/>
              <a:t>‹nº›</a:t>
            </a:fld>
            <a:endParaRPr lang="pt-BR"/>
          </a:p>
        </p:txBody>
      </p:sp>
    </p:spTree>
    <p:extLst>
      <p:ext uri="{BB962C8B-B14F-4D97-AF65-F5344CB8AC3E}">
        <p14:creationId xmlns:p14="http://schemas.microsoft.com/office/powerpoint/2010/main" xmlns="" val="418505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8A681A2-65DC-4DC7-A930-F7848E57EF10}" type="slidenum">
              <a:rPr lang="pt-BR" smtClean="0"/>
              <a:pPr/>
              <a:t>5</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smtClean="0"/>
              <a:t>Clique para editar o estilo do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7" name="Espaço Reservado para Data 6"/>
          <p:cNvSpPr>
            <a:spLocks noGrp="1"/>
          </p:cNvSpPr>
          <p:nvPr>
            <p:ph type="dt" sz="half" idx="10"/>
          </p:nvPr>
        </p:nvSpPr>
        <p:spPr/>
        <p:txBody>
          <a:bodyPr/>
          <a:lstStyle>
            <a:extLst/>
          </a:lstStyle>
          <a:p>
            <a:fld id="{A391C628-D35A-49F1-B27F-2086414075DE}" type="datetimeFigureOut">
              <a:rPr lang="pt-BR" smtClean="0"/>
              <a:pPr/>
              <a:t>07/08/2013</a:t>
            </a:fld>
            <a:endParaRPr lang="pt-BR"/>
          </a:p>
        </p:txBody>
      </p:sp>
      <p:sp>
        <p:nvSpPr>
          <p:cNvPr id="20" name="Espaço Reservado para Rodapé 19"/>
          <p:cNvSpPr>
            <a:spLocks noGrp="1"/>
          </p:cNvSpPr>
          <p:nvPr>
            <p:ph type="ftr" sz="quarter" idx="11"/>
          </p:nvPr>
        </p:nvSpPr>
        <p:spPr/>
        <p:txBody>
          <a:bodyPr/>
          <a:lstStyle>
            <a:extLst/>
          </a:lstStyle>
          <a:p>
            <a:endParaRPr lang="pt-BR"/>
          </a:p>
        </p:txBody>
      </p:sp>
      <p:sp>
        <p:nvSpPr>
          <p:cNvPr id="10" name="Espaço Reservado para Número de Slide 9"/>
          <p:cNvSpPr>
            <a:spLocks noGrp="1"/>
          </p:cNvSpPr>
          <p:nvPr>
            <p:ph type="sldNum" sz="quarter" idx="12"/>
          </p:nvPr>
        </p:nvSpPr>
        <p:spPr/>
        <p:txBody>
          <a:bodyPr/>
          <a:lstStyle>
            <a:extLst/>
          </a:lstStyle>
          <a:p>
            <a:fld id="{1994B443-17A6-44F6-BCEE-4C56C0E8E4C6}" type="slidenum">
              <a:rPr lang="pt-BR" smtClean="0"/>
              <a:pPr/>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391C628-D35A-49F1-B27F-2086414075DE}" type="datetimeFigureOut">
              <a:rPr lang="pt-BR" smtClean="0"/>
              <a:pPr/>
              <a:t>07/08/2013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1994B443-17A6-44F6-BCEE-4C56C0E8E4C6}" type="slidenum">
              <a:rPr lang="pt-BR" smtClean="0"/>
              <a:pPr/>
              <a:t>‹nº›</a:t>
            </a:fld>
            <a:endParaRPr lang="pt-B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BR" smtClean="0"/>
              <a:t>Clique para editar o estilo do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391C628-D35A-49F1-B27F-2086414075DE}" type="datetimeFigureOut">
              <a:rPr lang="pt-BR" smtClean="0"/>
              <a:pPr/>
              <a:t>07/08/2013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1994B443-17A6-44F6-BCEE-4C56C0E8E4C6}" type="slidenum">
              <a:rPr lang="pt-BR" smtClean="0"/>
              <a:pPr/>
              <a:t>‹nº›</a:t>
            </a:fld>
            <a:endParaRPr lang="pt-B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lide de título">
    <p:spTree>
      <p:nvGrpSpPr>
        <p:cNvPr id="1" name=""/>
        <p:cNvGrpSpPr/>
        <p:nvPr/>
      </p:nvGrpSpPr>
      <p:grpSpPr>
        <a:xfrm>
          <a:off x="0" y="0"/>
          <a:ext cx="0" cy="0"/>
          <a:chOff x="0" y="0"/>
          <a:chExt cx="0" cy="0"/>
        </a:xfrm>
      </p:grpSpPr>
      <p:sp>
        <p:nvSpPr>
          <p:cNvPr id="2" name="Espaço Reservado para Data 3"/>
          <p:cNvSpPr>
            <a:spLocks noGrp="1"/>
          </p:cNvSpPr>
          <p:nvPr>
            <p:ph type="dt" sz="half" idx="10"/>
          </p:nvPr>
        </p:nvSpPr>
        <p:spPr/>
        <p:txBody>
          <a:bodyPr/>
          <a:lstStyle>
            <a:lvl1pPr>
              <a:defRPr/>
            </a:lvl1pPr>
          </a:lstStyle>
          <a:p>
            <a:pPr>
              <a:defRPr/>
            </a:pPr>
            <a:fld id="{7183589C-AAC0-43D3-BABA-5C9071C3D419}" type="datetimeFigureOut">
              <a:rPr lang="pt-BR"/>
              <a:pPr>
                <a:defRPr/>
              </a:pPr>
              <a:t>07/08/2013</a:t>
            </a:fld>
            <a:endParaRPr lang="pt-BR"/>
          </a:p>
        </p:txBody>
      </p:sp>
      <p:sp>
        <p:nvSpPr>
          <p:cNvPr id="3" name="Espaço Reservado para Número de Slide 5"/>
          <p:cNvSpPr>
            <a:spLocks noGrp="1"/>
          </p:cNvSpPr>
          <p:nvPr>
            <p:ph type="sldNum" sz="quarter" idx="11"/>
          </p:nvPr>
        </p:nvSpPr>
        <p:spPr/>
        <p:txBody>
          <a:bodyPr/>
          <a:lstStyle>
            <a:lvl1pPr>
              <a:defRPr/>
            </a:lvl1pPr>
          </a:lstStyle>
          <a:p>
            <a:pPr>
              <a:defRPr/>
            </a:pPr>
            <a:fld id="{9CBECC83-7688-4C17-B179-9C30B52DE793}"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A391C628-D35A-49F1-B27F-2086414075DE}" type="datetimeFigureOut">
              <a:rPr lang="pt-BR" smtClean="0"/>
              <a:pPr/>
              <a:t>07/08/2013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1994B443-17A6-44F6-BCEE-4C56C0E8E4C6}" type="slidenum">
              <a:rPr lang="pt-BR" smtClean="0"/>
              <a:pPr/>
              <a:t>‹nº›</a:t>
            </a:fld>
            <a:endParaRPr lang="pt-B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os estilos do texto mestre</a:t>
            </a:r>
          </a:p>
        </p:txBody>
      </p:sp>
      <p:sp>
        <p:nvSpPr>
          <p:cNvPr id="4" name="Espaço Reservado para Data 3"/>
          <p:cNvSpPr>
            <a:spLocks noGrp="1"/>
          </p:cNvSpPr>
          <p:nvPr>
            <p:ph type="dt" sz="half" idx="10"/>
          </p:nvPr>
        </p:nvSpPr>
        <p:spPr/>
        <p:txBody>
          <a:bodyPr/>
          <a:lstStyle>
            <a:extLst/>
          </a:lstStyle>
          <a:p>
            <a:fld id="{A391C628-D35A-49F1-B27F-2086414075DE}" type="datetimeFigureOut">
              <a:rPr lang="pt-BR" smtClean="0"/>
              <a:pPr/>
              <a:t>07/08/2013</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1994B443-17A6-44F6-BCEE-4C56C0E8E4C6}" type="slidenum">
              <a:rPr lang="pt-BR" smtClean="0"/>
              <a:pPr/>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BR" smtClean="0"/>
              <a:t>Clique para editar o estilo do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A391C628-D35A-49F1-B27F-2086414075DE}" type="datetimeFigureOut">
              <a:rPr lang="pt-BR" smtClean="0"/>
              <a:pPr/>
              <a:t>07/08/2013</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1994B443-17A6-44F6-BCEE-4C56C0E8E4C6}" type="slidenum">
              <a:rPr lang="pt-BR" smtClean="0"/>
              <a:pPr/>
              <a:t>‹nº›</a:t>
            </a:fld>
            <a:endParaRPr lang="pt-B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os estilos do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A391C628-D35A-49F1-B27F-2086414075DE}" type="datetimeFigureOut">
              <a:rPr lang="pt-BR" smtClean="0"/>
              <a:pPr/>
              <a:t>07/08/2013</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1994B443-17A6-44F6-BCEE-4C56C0E8E4C6}" type="slidenum">
              <a:rPr lang="pt-BR" smtClean="0"/>
              <a:pPr/>
              <a:t>‹nº›</a:t>
            </a:fld>
            <a:endParaRPr lang="pt-B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BR" smtClean="0"/>
              <a:t>Clique para editar o estilo do título mestre</a:t>
            </a:r>
            <a:endParaRPr kumimoji="0" lang="en-US"/>
          </a:p>
        </p:txBody>
      </p:sp>
      <p:sp>
        <p:nvSpPr>
          <p:cNvPr id="3" name="Espaço Reservado para Data 2"/>
          <p:cNvSpPr>
            <a:spLocks noGrp="1"/>
          </p:cNvSpPr>
          <p:nvPr>
            <p:ph type="dt" sz="half" idx="10"/>
          </p:nvPr>
        </p:nvSpPr>
        <p:spPr/>
        <p:txBody>
          <a:bodyPr/>
          <a:lstStyle>
            <a:extLst/>
          </a:lstStyle>
          <a:p>
            <a:fld id="{A391C628-D35A-49F1-B27F-2086414075DE}" type="datetimeFigureOut">
              <a:rPr lang="pt-BR" smtClean="0"/>
              <a:pPr/>
              <a:t>07/08/2013</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1994B443-17A6-44F6-BCEE-4C56C0E8E4C6}" type="slidenum">
              <a:rPr lang="pt-BR" smtClean="0"/>
              <a:pPr/>
              <a:t>‹nº›</a:t>
            </a:fld>
            <a:endParaRPr lang="pt-B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A391C628-D35A-49F1-B27F-2086414075DE}" type="datetimeFigureOut">
              <a:rPr lang="pt-BR" smtClean="0"/>
              <a:pPr/>
              <a:t>07/08/2013</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1994B443-17A6-44F6-BCEE-4C56C0E8E4C6}" type="slidenum">
              <a:rPr lang="pt-BR" smtClean="0"/>
              <a:pPr/>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smtClean="0"/>
              <a:t>Clique para editar o estilo do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os estilos do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os estilos do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A391C628-D35A-49F1-B27F-2086414075DE}" type="datetimeFigureOut">
              <a:rPr lang="pt-BR" smtClean="0"/>
              <a:pPr/>
              <a:t>07/08/2013</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1994B443-17A6-44F6-BCEE-4C56C0E8E4C6}" type="slidenum">
              <a:rPr lang="pt-BR" smtClean="0"/>
              <a:pPr/>
              <a:t>‹nº›</a:t>
            </a:fld>
            <a:endParaRPr lang="pt-B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smtClean="0"/>
              <a:t>Clique para editar o estilo do título mestre</a:t>
            </a:r>
            <a:endParaRPr kumimoji="0" lang="en-US"/>
          </a:p>
        </p:txBody>
      </p:sp>
      <p:sp>
        <p:nvSpPr>
          <p:cNvPr id="5" name="Espaço Reservado para Data 4"/>
          <p:cNvSpPr>
            <a:spLocks noGrp="1"/>
          </p:cNvSpPr>
          <p:nvPr>
            <p:ph type="dt" sz="half" idx="10"/>
          </p:nvPr>
        </p:nvSpPr>
        <p:spPr/>
        <p:txBody>
          <a:bodyPr/>
          <a:lstStyle>
            <a:extLst/>
          </a:lstStyle>
          <a:p>
            <a:fld id="{A391C628-D35A-49F1-B27F-2086414075DE}" type="datetimeFigureOut">
              <a:rPr lang="pt-BR" smtClean="0"/>
              <a:pPr/>
              <a:t>07/08/2013</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1994B443-17A6-44F6-BCEE-4C56C0E8E4C6}" type="slidenum">
              <a:rPr lang="pt-BR" smtClean="0"/>
              <a:pPr/>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os estilos do texto mestre</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BR" smtClean="0"/>
              <a:t>Clique para editar o estilo do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BR" smtClean="0"/>
              <a:t>Clique para editar os estilos do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A391C628-D35A-49F1-B27F-2086414075DE}" type="datetimeFigureOut">
              <a:rPr lang="pt-BR" smtClean="0"/>
              <a:pPr/>
              <a:t>07/08/2013</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994B443-17A6-44F6-BCEE-4C56C0E8E4C6}" type="slidenum">
              <a:rPr lang="pt-BR" smtClean="0"/>
              <a:pPr/>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ítulo 12"/>
          <p:cNvSpPr>
            <a:spLocks noGrp="1"/>
          </p:cNvSpPr>
          <p:nvPr>
            <p:ph type="subTitle" idx="1"/>
          </p:nvPr>
        </p:nvSpPr>
        <p:spPr>
          <a:xfrm>
            <a:off x="1403648" y="3068960"/>
            <a:ext cx="7406640" cy="1752600"/>
          </a:xfrm>
        </p:spPr>
        <p:txBody>
          <a:bodyPr>
            <a:normAutofit/>
          </a:bodyPr>
          <a:lstStyle/>
          <a:p>
            <a:pPr algn="ctr"/>
            <a:r>
              <a:rPr lang="pt-BR" sz="2800" dirty="0" smtClean="0"/>
              <a:t>ANÁLISE DO PL 5.807/13 E SEU IMPACTO NA MINERAÇÃO BRASILEIRA</a:t>
            </a:r>
          </a:p>
          <a:p>
            <a:r>
              <a:rPr lang="pt-BR" sz="1800" dirty="0" smtClean="0"/>
              <a:t>	</a:t>
            </a:r>
          </a:p>
          <a:p>
            <a:r>
              <a:rPr lang="pt-BR" sz="1800" dirty="0" smtClean="0"/>
              <a:t>	</a:t>
            </a:r>
            <a:endParaRPr lang="pt-BR" sz="1800" dirty="0"/>
          </a:p>
        </p:txBody>
      </p:sp>
      <p:sp>
        <p:nvSpPr>
          <p:cNvPr id="12" name="Título 11"/>
          <p:cNvSpPr>
            <a:spLocks noGrp="1"/>
          </p:cNvSpPr>
          <p:nvPr>
            <p:ph type="ctrTitle"/>
          </p:nvPr>
        </p:nvSpPr>
        <p:spPr>
          <a:xfrm>
            <a:off x="1187624" y="1124744"/>
            <a:ext cx="7772400" cy="1728192"/>
          </a:xfrm>
        </p:spPr>
        <p:txBody>
          <a:bodyPr>
            <a:normAutofit fontScale="90000"/>
          </a:bodyPr>
          <a:lstStyle/>
          <a:p>
            <a:pPr algn="ctr"/>
            <a:r>
              <a:rPr lang="pt-BR" sz="1800" dirty="0" smtClean="0"/>
              <a:t>INVESTIMENTO E GESTÃO: DESATANDO O NÓ LOGÍSTICO DO PAÍS</a:t>
            </a:r>
            <a:r>
              <a:rPr lang="pt-BR" sz="1600" dirty="0" smtClean="0"/>
              <a:t/>
            </a:r>
            <a:br>
              <a:rPr lang="pt-BR" sz="1600" dirty="0" smtClean="0"/>
            </a:br>
            <a:r>
              <a:rPr lang="pt-BR" sz="1300" dirty="0" smtClean="0"/>
              <a:t>3º CICLO – GOVERNANÇA E LOGÍSTICA: GARGALOS E SOLUÇÕES</a:t>
            </a:r>
            <a:r>
              <a:rPr lang="pt-BR" sz="1600" dirty="0" smtClean="0"/>
              <a:t/>
            </a:r>
            <a:br>
              <a:rPr lang="pt-BR" sz="1600" dirty="0" smtClean="0"/>
            </a:br>
            <a:r>
              <a:rPr lang="pt-BR" sz="1600" dirty="0" smtClean="0"/>
              <a:t/>
            </a:r>
            <a:br>
              <a:rPr lang="pt-BR" sz="1600" dirty="0" smtClean="0"/>
            </a:br>
            <a:r>
              <a:rPr lang="pt-BR" sz="1800" dirty="0" smtClean="0"/>
              <a:t>Painel: Modernização da Legislação Mineral – Análise dos impactos imediatos e futuros da proposta de marco regulatório para a mineração e para a economia do Brasil</a:t>
            </a:r>
            <a:br>
              <a:rPr lang="pt-BR" sz="1800" dirty="0" smtClean="0"/>
            </a:br>
            <a:r>
              <a:rPr lang="pt-BR" sz="1600" dirty="0" smtClean="0"/>
              <a:t/>
            </a:r>
            <a:br>
              <a:rPr lang="pt-BR" sz="1600" dirty="0" smtClean="0"/>
            </a:br>
            <a:r>
              <a:rPr lang="pt-BR" sz="1600" dirty="0" smtClean="0"/>
              <a:t/>
            </a:r>
            <a:br>
              <a:rPr lang="pt-BR" sz="1600" dirty="0" smtClean="0"/>
            </a:br>
            <a:r>
              <a:rPr lang="pt-BR" sz="1600" dirty="0" smtClean="0"/>
              <a:t>07 de agosto, 2013</a:t>
            </a:r>
            <a:br>
              <a:rPr lang="pt-BR" sz="1600" dirty="0" smtClean="0"/>
            </a:br>
            <a:endParaRPr lang="pt-BR" sz="1600" dirty="0"/>
          </a:p>
        </p:txBody>
      </p:sp>
      <p:sp>
        <p:nvSpPr>
          <p:cNvPr id="13313" name="Rectangle 1"/>
          <p:cNvSpPr>
            <a:spLocks noChangeArrowheads="1"/>
          </p:cNvSpPr>
          <p:nvPr/>
        </p:nvSpPr>
        <p:spPr bwMode="auto">
          <a:xfrm>
            <a:off x="971600" y="257946"/>
            <a:ext cx="8101577" cy="3539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pt-BR" sz="1700" b="1" dirty="0" smtClean="0">
                <a:solidFill>
                  <a:schemeClr val="accent1"/>
                </a:solidFill>
                <a:latin typeface="+mj-lt"/>
                <a:ea typeface="+mj-ea"/>
                <a:cs typeface="+mj-cs"/>
              </a:rPr>
              <a:t>COMISSÃO DE SERVIÇOS DE INFRAESTRUTURA DO SENADO FEDERAL</a:t>
            </a:r>
            <a:endParaRPr lang="pt-BR" sz="1700" b="1" dirty="0">
              <a:solidFill>
                <a:schemeClr val="accent1"/>
              </a:solidFill>
              <a:latin typeface="+mj-lt"/>
              <a:ea typeface="+mj-ea"/>
              <a:cs typeface="+mj-cs"/>
            </a:endParaRPr>
          </a:p>
        </p:txBody>
      </p:sp>
      <p:pic>
        <p:nvPicPr>
          <p:cNvPr id="16" name="Imagem 15"/>
          <p:cNvPicPr/>
          <p:nvPr/>
        </p:nvPicPr>
        <p:blipFill>
          <a:blip r:embed="rId2" cstate="print"/>
          <a:srcRect/>
          <a:stretch>
            <a:fillRect/>
          </a:stretch>
        </p:blipFill>
        <p:spPr bwMode="auto">
          <a:xfrm rot="16200000">
            <a:off x="3607302" y="3601610"/>
            <a:ext cx="2001404" cy="3240360"/>
          </a:xfrm>
          <a:prstGeom prst="rect">
            <a:avLst/>
          </a:prstGeom>
          <a:noFill/>
          <a:ln w="9525">
            <a:noFill/>
            <a:miter lim="800000"/>
            <a:headEnd/>
            <a:tailEnd/>
          </a:ln>
          <a:effectLst/>
        </p:spPr>
      </p:pic>
      <p:sp>
        <p:nvSpPr>
          <p:cNvPr id="17" name="Retângulo 16"/>
          <p:cNvSpPr/>
          <p:nvPr/>
        </p:nvSpPr>
        <p:spPr>
          <a:xfrm>
            <a:off x="3635896" y="4005064"/>
            <a:ext cx="2412840" cy="369332"/>
          </a:xfrm>
          <a:prstGeom prst="rect">
            <a:avLst/>
          </a:prstGeom>
        </p:spPr>
        <p:txBody>
          <a:bodyPr wrap="none">
            <a:spAutoFit/>
          </a:bodyPr>
          <a:lstStyle/>
          <a:p>
            <a:r>
              <a:rPr lang="pt-BR" dirty="0" err="1" smtClean="0"/>
              <a:t>Elmer</a:t>
            </a:r>
            <a:r>
              <a:rPr lang="pt-BR" dirty="0" smtClean="0"/>
              <a:t> Prata </a:t>
            </a:r>
            <a:r>
              <a:rPr lang="pt-BR" dirty="0"/>
              <a:t>S</a:t>
            </a:r>
            <a:r>
              <a:rPr lang="pt-BR" dirty="0" smtClean="0"/>
              <a:t>alomão </a:t>
            </a:r>
            <a:endParaRPr lang="pt-BR"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smtClean="0"/>
              <a:t>EVOLUÇÃO DAS CONCESSÕES DE LAVRA</a:t>
            </a:r>
            <a:endParaRPr lang="pt-BR" sz="2800" dirty="0"/>
          </a:p>
        </p:txBody>
      </p:sp>
      <p:pic>
        <p:nvPicPr>
          <p:cNvPr id="4" name="Picture 3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435100" y="2880550"/>
            <a:ext cx="7499350" cy="193510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smtClean="0"/>
              <a:t>O PL 5.807/13 NÃO É MODERNO</a:t>
            </a:r>
            <a:endParaRPr lang="pt-BR" sz="2400" dirty="0"/>
          </a:p>
        </p:txBody>
      </p:sp>
      <p:sp>
        <p:nvSpPr>
          <p:cNvPr id="3" name="Espaço Reservado para Conteúdo 2"/>
          <p:cNvSpPr>
            <a:spLocks noGrp="1"/>
          </p:cNvSpPr>
          <p:nvPr>
            <p:ph idx="1"/>
          </p:nvPr>
        </p:nvSpPr>
        <p:spPr/>
        <p:txBody>
          <a:bodyPr>
            <a:normAutofit fontScale="62500" lnSpcReduction="20000"/>
          </a:bodyPr>
          <a:lstStyle/>
          <a:p>
            <a:pPr>
              <a:buFont typeface="Wingdings" pitchFamily="2" charset="2"/>
              <a:buChar char="q"/>
            </a:pPr>
            <a:r>
              <a:rPr lang="pt-BR" sz="2600" dirty="0" smtClean="0"/>
              <a:t>Copia o modelo do petróleo, estendendo o </a:t>
            </a:r>
            <a:r>
              <a:rPr lang="pt-BR" sz="2600" b="1" dirty="0" smtClean="0"/>
              <a:t>monopólio estatal </a:t>
            </a:r>
            <a:r>
              <a:rPr lang="pt-BR" sz="2600" dirty="0" smtClean="0"/>
              <a:t>para todos os bens minerais. Retira das empresas a iniciativa de prospectar jazidas, transferindo esta responsabilidade para o Governo. Na prática, corresponde à </a:t>
            </a:r>
            <a:r>
              <a:rPr lang="pt-BR" sz="2600" b="1" dirty="0" smtClean="0"/>
              <a:t>estatização do risco da pesquisa mineral</a:t>
            </a:r>
            <a:r>
              <a:rPr lang="pt-BR" sz="2900" dirty="0" smtClean="0"/>
              <a:t>.</a:t>
            </a:r>
            <a:endParaRPr lang="pt-BR" sz="2600" dirty="0" smtClean="0"/>
          </a:p>
          <a:p>
            <a:pPr lvl="1">
              <a:buFont typeface="Wingdings" pitchFamily="2" charset="2"/>
              <a:buChar char="v"/>
            </a:pPr>
            <a:r>
              <a:rPr lang="pt-BR" sz="2200" i="1" dirty="0" err="1" smtClean="0">
                <a:solidFill>
                  <a:schemeClr val="accent5">
                    <a:lumMod val="75000"/>
                  </a:schemeClr>
                </a:solidFill>
              </a:rPr>
              <a:t>Art</a:t>
            </a:r>
            <a:r>
              <a:rPr lang="pt-BR" sz="2200" i="1" dirty="0" smtClean="0">
                <a:solidFill>
                  <a:schemeClr val="accent5">
                    <a:lumMod val="75000"/>
                  </a:schemeClr>
                </a:solidFill>
              </a:rPr>
              <a:t> 4</a:t>
            </a:r>
            <a:r>
              <a:rPr lang="es-ES_tradnl" sz="2200" i="1" dirty="0" smtClean="0">
                <a:solidFill>
                  <a:schemeClr val="accent5">
                    <a:lumMod val="75000"/>
                  </a:schemeClr>
                </a:solidFill>
              </a:rPr>
              <a:t>º - O </a:t>
            </a:r>
            <a:r>
              <a:rPr lang="es-ES_tradnl" sz="2200" i="1" dirty="0" err="1" smtClean="0">
                <a:solidFill>
                  <a:schemeClr val="accent5">
                    <a:lumMod val="75000"/>
                  </a:schemeClr>
                </a:solidFill>
              </a:rPr>
              <a:t>aproveitamento</a:t>
            </a:r>
            <a:r>
              <a:rPr lang="es-ES_tradnl" sz="2200" i="1" dirty="0" smtClean="0">
                <a:solidFill>
                  <a:schemeClr val="accent5">
                    <a:lumMod val="75000"/>
                  </a:schemeClr>
                </a:solidFill>
              </a:rPr>
              <a:t> dos recursos </a:t>
            </a:r>
            <a:r>
              <a:rPr lang="es-ES_tradnl" sz="2200" i="1" dirty="0" err="1" smtClean="0">
                <a:solidFill>
                  <a:schemeClr val="accent5">
                    <a:lumMod val="75000"/>
                  </a:schemeClr>
                </a:solidFill>
              </a:rPr>
              <a:t>minerais</a:t>
            </a:r>
            <a:r>
              <a:rPr lang="es-ES_tradnl" sz="2200" i="1" dirty="0" smtClean="0">
                <a:solidFill>
                  <a:schemeClr val="accent5">
                    <a:lumMod val="75000"/>
                  </a:schemeClr>
                </a:solidFill>
              </a:rPr>
              <a:t> </a:t>
            </a:r>
            <a:r>
              <a:rPr lang="es-ES_tradnl" sz="2200" i="1" dirty="0" err="1" smtClean="0">
                <a:solidFill>
                  <a:schemeClr val="accent5">
                    <a:lumMod val="75000"/>
                  </a:schemeClr>
                </a:solidFill>
              </a:rPr>
              <a:t>ocorrerá</a:t>
            </a:r>
            <a:r>
              <a:rPr lang="es-ES_tradnl" sz="2200" i="1" dirty="0" smtClean="0">
                <a:solidFill>
                  <a:schemeClr val="accent5">
                    <a:lumMod val="75000"/>
                  </a:schemeClr>
                </a:solidFill>
              </a:rPr>
              <a:t> mediante  a </a:t>
            </a:r>
            <a:r>
              <a:rPr lang="es-ES_tradnl" sz="2200" i="1" dirty="0" err="1" smtClean="0">
                <a:solidFill>
                  <a:schemeClr val="accent5">
                    <a:lumMod val="75000"/>
                  </a:schemeClr>
                </a:solidFill>
              </a:rPr>
              <a:t>celebração</a:t>
            </a:r>
            <a:r>
              <a:rPr lang="es-ES_tradnl" sz="2200" i="1" dirty="0" smtClean="0">
                <a:solidFill>
                  <a:schemeClr val="accent5">
                    <a:lumMod val="75000"/>
                  </a:schemeClr>
                </a:solidFill>
              </a:rPr>
              <a:t> de contrato de </a:t>
            </a:r>
            <a:r>
              <a:rPr lang="es-ES_tradnl" sz="2200" i="1" dirty="0" err="1" smtClean="0">
                <a:solidFill>
                  <a:schemeClr val="accent5">
                    <a:lumMod val="75000"/>
                  </a:schemeClr>
                </a:solidFill>
              </a:rPr>
              <a:t>concessão</a:t>
            </a:r>
            <a:r>
              <a:rPr lang="es-ES_tradnl" sz="2200" i="1" dirty="0" smtClean="0">
                <a:solidFill>
                  <a:schemeClr val="accent5">
                    <a:lumMod val="75000"/>
                  </a:schemeClr>
                </a:solidFill>
              </a:rPr>
              <a:t>, precedido de </a:t>
            </a:r>
            <a:r>
              <a:rPr lang="es-ES_tradnl" sz="2200" i="1" dirty="0" err="1" smtClean="0">
                <a:solidFill>
                  <a:schemeClr val="accent5">
                    <a:lumMod val="75000"/>
                  </a:schemeClr>
                </a:solidFill>
              </a:rPr>
              <a:t>licitação</a:t>
            </a:r>
            <a:r>
              <a:rPr lang="es-ES_tradnl" sz="2200" i="1" dirty="0" smtClean="0">
                <a:solidFill>
                  <a:schemeClr val="accent5">
                    <a:lumMod val="75000"/>
                  </a:schemeClr>
                </a:solidFill>
              </a:rPr>
              <a:t>,  </a:t>
            </a:r>
            <a:r>
              <a:rPr lang="es-ES_tradnl" sz="2200" i="1" dirty="0" err="1" smtClean="0">
                <a:solidFill>
                  <a:schemeClr val="accent5">
                    <a:lumMod val="75000"/>
                  </a:schemeClr>
                </a:solidFill>
              </a:rPr>
              <a:t>ou</a:t>
            </a:r>
            <a:r>
              <a:rPr lang="es-ES_tradnl" sz="2200" i="1" dirty="0" smtClean="0">
                <a:solidFill>
                  <a:schemeClr val="accent5">
                    <a:lumMod val="75000"/>
                  </a:schemeClr>
                </a:solidFill>
              </a:rPr>
              <a:t> </a:t>
            </a:r>
            <a:r>
              <a:rPr lang="es-ES_tradnl" sz="2100" i="1" dirty="0" smtClean="0">
                <a:solidFill>
                  <a:schemeClr val="accent5">
                    <a:lumMod val="75000"/>
                  </a:schemeClr>
                </a:solidFill>
              </a:rPr>
              <a:t>chamada pública </a:t>
            </a:r>
            <a:r>
              <a:rPr lang="es-ES_tradnl" sz="2100" i="1" dirty="0" err="1" smtClean="0">
                <a:solidFill>
                  <a:schemeClr val="accent5">
                    <a:lumMod val="75000"/>
                  </a:schemeClr>
                </a:solidFill>
              </a:rPr>
              <a:t>ou</a:t>
            </a:r>
            <a:r>
              <a:rPr lang="es-ES_tradnl" sz="2100" i="1" dirty="0" smtClean="0">
                <a:solidFill>
                  <a:schemeClr val="accent5">
                    <a:lumMod val="75000"/>
                  </a:schemeClr>
                </a:solidFill>
              </a:rPr>
              <a:t> </a:t>
            </a:r>
            <a:r>
              <a:rPr lang="es-ES_tradnl" sz="2100" i="1" dirty="0" err="1" smtClean="0">
                <a:solidFill>
                  <a:schemeClr val="accent5">
                    <a:lumMod val="75000"/>
                  </a:schemeClr>
                </a:solidFill>
              </a:rPr>
              <a:t>autorização</a:t>
            </a:r>
            <a:endParaRPr lang="es-ES_tradnl" sz="2100" i="1" dirty="0" smtClean="0">
              <a:solidFill>
                <a:schemeClr val="accent5">
                  <a:lumMod val="75000"/>
                </a:schemeClr>
              </a:solidFill>
            </a:endParaRPr>
          </a:p>
          <a:p>
            <a:pPr lvl="1">
              <a:buFont typeface="Wingdings" pitchFamily="2" charset="2"/>
              <a:buChar char="v"/>
            </a:pPr>
            <a:r>
              <a:rPr lang="es-ES_tradnl" sz="2100" i="1" dirty="0" smtClean="0">
                <a:solidFill>
                  <a:schemeClr val="accent5">
                    <a:lumMod val="75000"/>
                  </a:schemeClr>
                </a:solidFill>
              </a:rPr>
              <a:t>….</a:t>
            </a:r>
            <a:r>
              <a:rPr lang="pt-BR" sz="2100" i="1" dirty="0" smtClean="0">
                <a:solidFill>
                  <a:schemeClr val="accent5">
                    <a:lumMod val="75000"/>
                  </a:schemeClr>
                </a:solidFill>
              </a:rPr>
              <a:t> § 1o Ato do Poder Executivo definirá, a partir de proposta elaborada pelo Conselho Nacional de Política Mineral – CNPM, as áreas nas quais a concessão será precedida de licitação.</a:t>
            </a:r>
          </a:p>
          <a:p>
            <a:pPr lvl="1">
              <a:buFont typeface="Wingdings" pitchFamily="2" charset="2"/>
              <a:buChar char="v"/>
            </a:pPr>
            <a:r>
              <a:rPr lang="pt-BR" sz="2100" i="1" dirty="0" smtClean="0">
                <a:solidFill>
                  <a:schemeClr val="accent5">
                    <a:lumMod val="75000"/>
                  </a:schemeClr>
                </a:solidFill>
              </a:rPr>
              <a:t>Art. 13. O edital da licitação ou instrumento de convocação da chamada pública poderá estabelecer restrições, limites ou condições para a participação de empresas ou grupos empresariais na licitação, com vistas a assegurar a concorrência nas atividades de mineração</a:t>
            </a:r>
            <a:endParaRPr lang="pt-BR" sz="2500" dirty="0" smtClean="0"/>
          </a:p>
          <a:p>
            <a:pPr>
              <a:buFont typeface="Wingdings" pitchFamily="2" charset="2"/>
              <a:buChar char="q"/>
            </a:pPr>
            <a:r>
              <a:rPr lang="pt-BR" sz="2600" dirty="0" smtClean="0"/>
              <a:t>Retoma </a:t>
            </a:r>
            <a:r>
              <a:rPr lang="pt-BR" sz="2600" b="1" dirty="0" smtClean="0"/>
              <a:t>o controle total sobre os negócios de mineração e sobre as empresas</a:t>
            </a:r>
            <a:r>
              <a:rPr lang="pt-BR" sz="2600" dirty="0" smtClean="0"/>
              <a:t>.  Como legalizar operações de </a:t>
            </a:r>
            <a:r>
              <a:rPr lang="pt-BR" sz="2600" i="1" dirty="0" err="1" smtClean="0"/>
              <a:t>take-over</a:t>
            </a:r>
            <a:r>
              <a:rPr lang="pt-BR" sz="2600" dirty="0" smtClean="0"/>
              <a:t> em bolsas?</a:t>
            </a:r>
          </a:p>
          <a:p>
            <a:pPr algn="just">
              <a:lnSpc>
                <a:spcPct val="120000"/>
              </a:lnSpc>
            </a:pPr>
            <a:r>
              <a:rPr lang="pt-BR" sz="2200" i="1" dirty="0" smtClean="0">
                <a:solidFill>
                  <a:schemeClr val="accent5">
                    <a:lumMod val="75000"/>
                  </a:schemeClr>
                </a:solidFill>
              </a:rPr>
              <a:t>Art. 8</a:t>
            </a:r>
            <a:r>
              <a:rPr lang="pt-BR" sz="2200" i="1" baseline="30000" dirty="0" smtClean="0">
                <a:solidFill>
                  <a:schemeClr val="accent5">
                    <a:lumMod val="75000"/>
                  </a:schemeClr>
                </a:solidFill>
              </a:rPr>
              <a:t>o</a:t>
            </a:r>
            <a:r>
              <a:rPr lang="pt-BR" sz="2200" i="1" dirty="0" smtClean="0">
                <a:solidFill>
                  <a:schemeClr val="accent5">
                    <a:lumMod val="75000"/>
                  </a:schemeClr>
                </a:solidFill>
              </a:rPr>
              <a:t> O Poder Concedente </a:t>
            </a:r>
            <a:r>
              <a:rPr lang="pt-BR" sz="2200" b="1" i="1" dirty="0" smtClean="0">
                <a:solidFill>
                  <a:schemeClr val="accent5">
                    <a:lumMod val="75000"/>
                  </a:schemeClr>
                </a:solidFill>
              </a:rPr>
              <a:t>poderá</a:t>
            </a:r>
            <a:r>
              <a:rPr lang="pt-BR" sz="2200" i="1" dirty="0" smtClean="0">
                <a:solidFill>
                  <a:schemeClr val="accent5">
                    <a:lumMod val="75000"/>
                  </a:schemeClr>
                </a:solidFill>
              </a:rPr>
              <a:t> permitir a cessão da autorização ou do contrato de concessão, desde que o novo concessionário ou </a:t>
            </a:r>
            <a:r>
              <a:rPr lang="pt-BR" sz="2200" i="1" dirty="0" err="1" smtClean="0">
                <a:solidFill>
                  <a:schemeClr val="accent5">
                    <a:lumMod val="75000"/>
                  </a:schemeClr>
                </a:solidFill>
              </a:rPr>
              <a:t>autorizatário</a:t>
            </a:r>
            <a:r>
              <a:rPr lang="pt-BR" sz="2200" i="1" dirty="0" smtClean="0">
                <a:solidFill>
                  <a:schemeClr val="accent5">
                    <a:lumMod val="75000"/>
                  </a:schemeClr>
                </a:solidFill>
              </a:rPr>
              <a:t> atenda aos requisitos técnicos, econômicos e jurídicos estabelecidos pela ANM. </a:t>
            </a:r>
          </a:p>
          <a:p>
            <a:pPr algn="just">
              <a:lnSpc>
                <a:spcPct val="120000"/>
              </a:lnSpc>
            </a:pPr>
            <a:r>
              <a:rPr lang="pt-BR" sz="2200" i="1" dirty="0" smtClean="0">
                <a:solidFill>
                  <a:schemeClr val="accent5">
                    <a:lumMod val="75000"/>
                  </a:schemeClr>
                </a:solidFill>
              </a:rPr>
              <a:t>	§ 2</a:t>
            </a:r>
            <a:r>
              <a:rPr lang="pt-BR" sz="2200" i="1" baseline="30000" dirty="0" smtClean="0">
                <a:solidFill>
                  <a:schemeClr val="accent5">
                    <a:lumMod val="75000"/>
                  </a:schemeClr>
                </a:solidFill>
              </a:rPr>
              <a:t>o</a:t>
            </a:r>
            <a:r>
              <a:rPr lang="pt-BR" sz="2200" i="1" dirty="0" smtClean="0">
                <a:solidFill>
                  <a:schemeClr val="accent5">
                    <a:lumMod val="75000"/>
                  </a:schemeClr>
                </a:solidFill>
              </a:rPr>
              <a:t> </a:t>
            </a:r>
            <a:r>
              <a:rPr lang="pt-BR" sz="2200" b="1" i="1" dirty="0" smtClean="0">
                <a:solidFill>
                  <a:schemeClr val="accent5">
                    <a:lumMod val="75000"/>
                  </a:schemeClr>
                </a:solidFill>
              </a:rPr>
              <a:t>Os atos de cessão de direitos </a:t>
            </a:r>
            <a:r>
              <a:rPr lang="pt-BR" sz="2200" b="1" i="1" dirty="0" err="1" smtClean="0">
                <a:solidFill>
                  <a:schemeClr val="accent5">
                    <a:lumMod val="75000"/>
                  </a:schemeClr>
                </a:solidFill>
              </a:rPr>
              <a:t>minerários</a:t>
            </a:r>
            <a:r>
              <a:rPr lang="pt-BR" sz="2200" b="1" i="1" dirty="0" smtClean="0">
                <a:solidFill>
                  <a:schemeClr val="accent5">
                    <a:lumMod val="75000"/>
                  </a:schemeClr>
                </a:solidFill>
              </a:rPr>
              <a:t> e a cisão, fusão, incorporação ou transferência do controle societário, direto ou indireto, do titular dos referidos direitos, sem a prévia anuência do poder concedente, implicará a caducidade dos direitos </a:t>
            </a:r>
            <a:r>
              <a:rPr lang="pt-BR" sz="2200" b="1" i="1" dirty="0" err="1" smtClean="0">
                <a:solidFill>
                  <a:schemeClr val="accent5">
                    <a:lumMod val="75000"/>
                  </a:schemeClr>
                </a:solidFill>
              </a:rPr>
              <a:t>minerários</a:t>
            </a:r>
            <a:r>
              <a:rPr lang="pt-BR" sz="2200" b="1" i="1" dirty="0" smtClean="0">
                <a:solidFill>
                  <a:schemeClr val="accent5">
                    <a:lumMod val="75000"/>
                  </a:schemeClr>
                </a:solidFill>
              </a:rPr>
              <a:t>.</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smtClean="0"/>
              <a:t>O PL 5.807/13 NÃO É MODERNO</a:t>
            </a:r>
            <a:endParaRPr lang="pt-BR" sz="2400" dirty="0"/>
          </a:p>
        </p:txBody>
      </p:sp>
      <p:sp>
        <p:nvSpPr>
          <p:cNvPr id="3" name="Espaço Reservado para Conteúdo 2"/>
          <p:cNvSpPr>
            <a:spLocks noGrp="1"/>
          </p:cNvSpPr>
          <p:nvPr>
            <p:ph idx="1"/>
          </p:nvPr>
        </p:nvSpPr>
        <p:spPr>
          <a:xfrm>
            <a:off x="1435608" y="1447800"/>
            <a:ext cx="7498080" cy="5221560"/>
          </a:xfrm>
        </p:spPr>
        <p:txBody>
          <a:bodyPr>
            <a:normAutofit fontScale="92500" lnSpcReduction="10000"/>
          </a:bodyPr>
          <a:lstStyle/>
          <a:p>
            <a:pPr lvl="1">
              <a:buFont typeface="Wingdings" pitchFamily="2" charset="2"/>
              <a:buChar char="q"/>
            </a:pPr>
            <a:r>
              <a:rPr lang="pt-BR" sz="1600" b="1" dirty="0" smtClean="0"/>
              <a:t>Aumenta a burocracia</a:t>
            </a:r>
            <a:r>
              <a:rPr lang="pt-BR" sz="1600" dirty="0" smtClean="0"/>
              <a:t>. De acordo com o projeto de lei, os requerimentos de pesquisa vigentes serão objeto de chamada pública, e os alvarás de pesquisa e requerimentos de lavra adequar-se-ão à nova legislação.</a:t>
            </a:r>
          </a:p>
          <a:p>
            <a:pPr lvl="1">
              <a:buFont typeface="Wingdings" pitchFamily="2" charset="2"/>
              <a:buChar char="q"/>
            </a:pPr>
            <a:endParaRPr lang="pt-BR" sz="1600" dirty="0" smtClean="0"/>
          </a:p>
          <a:p>
            <a:pPr lvl="1">
              <a:buFont typeface="Wingdings" pitchFamily="2" charset="2"/>
              <a:buChar char="q"/>
            </a:pPr>
            <a:endParaRPr lang="pt-BR" sz="1600" dirty="0" smtClean="0"/>
          </a:p>
          <a:p>
            <a:pPr lvl="1">
              <a:buFont typeface="Wingdings" pitchFamily="2" charset="2"/>
              <a:buChar char="q"/>
            </a:pPr>
            <a:endParaRPr lang="pt-BR" sz="1600" dirty="0" smtClean="0"/>
          </a:p>
          <a:p>
            <a:pPr lvl="1">
              <a:buFont typeface="Wingdings" pitchFamily="2" charset="2"/>
              <a:buChar char="q"/>
            </a:pPr>
            <a:endParaRPr lang="pt-BR" sz="1600" dirty="0" smtClean="0"/>
          </a:p>
          <a:p>
            <a:pPr lvl="1">
              <a:buFont typeface="Wingdings" pitchFamily="2" charset="2"/>
              <a:buChar char="q"/>
            </a:pPr>
            <a:endParaRPr lang="pt-BR" sz="1600" dirty="0" smtClean="0"/>
          </a:p>
          <a:p>
            <a:pPr lvl="1">
              <a:buFont typeface="Wingdings" pitchFamily="2" charset="2"/>
              <a:buChar char="q"/>
            </a:pPr>
            <a:endParaRPr lang="pt-BR" sz="1600" dirty="0" smtClean="0"/>
          </a:p>
          <a:p>
            <a:pPr lvl="1">
              <a:buFont typeface="Wingdings" pitchFamily="2" charset="2"/>
              <a:buChar char="q"/>
            </a:pPr>
            <a:endParaRPr lang="pt-BR" sz="1600" dirty="0" smtClean="0"/>
          </a:p>
          <a:p>
            <a:pPr lvl="1">
              <a:buFont typeface="Wingdings" pitchFamily="2" charset="2"/>
              <a:buChar char="q"/>
            </a:pPr>
            <a:endParaRPr lang="pt-BR" sz="1600" dirty="0" smtClean="0"/>
          </a:p>
          <a:p>
            <a:pPr lvl="1">
              <a:buFont typeface="Wingdings" pitchFamily="2" charset="2"/>
              <a:buChar char="q"/>
            </a:pPr>
            <a:endParaRPr lang="pt-BR" sz="1600" dirty="0" smtClean="0"/>
          </a:p>
          <a:p>
            <a:pPr lvl="1">
              <a:buFont typeface="Wingdings" pitchFamily="2" charset="2"/>
              <a:buChar char="q"/>
            </a:pPr>
            <a:endParaRPr lang="pt-BR" sz="1600" dirty="0" smtClean="0"/>
          </a:p>
          <a:p>
            <a:pPr lvl="1">
              <a:buFont typeface="Wingdings" pitchFamily="2" charset="2"/>
              <a:buChar char="q"/>
            </a:pPr>
            <a:r>
              <a:rPr lang="pt-BR" sz="1600" dirty="0" smtClean="0"/>
              <a:t>São 137.896 processos passíveis de serem absorvidos pela nova lei.  Admitindo que apenas 20% sobrevivam às novas exigências (garantias, termos contratuais, </a:t>
            </a:r>
            <a:r>
              <a:rPr lang="pt-BR" sz="1600" dirty="0" err="1" smtClean="0"/>
              <a:t>etc</a:t>
            </a:r>
            <a:r>
              <a:rPr lang="pt-BR" sz="1600" dirty="0" smtClean="0"/>
              <a:t>), serão cerca de 27.500 contratos a serem elaborados pela nova Agência. Se assinar 5 contratos por dia útil, a Agência necessitará de </a:t>
            </a:r>
            <a:r>
              <a:rPr lang="pt-BR" sz="1600" b="1" dirty="0" smtClean="0"/>
              <a:t>20 anos </a:t>
            </a:r>
            <a:r>
              <a:rPr lang="pt-BR" sz="1600" dirty="0" smtClean="0"/>
              <a:t>para dar cabo da tarefa, fora o tempo para realizar as chamadas públicas. Quando ocorrerão leilões ou chamadas públicas de novas áreas?</a:t>
            </a:r>
          </a:p>
          <a:p>
            <a:pPr lvl="1">
              <a:buFont typeface="Wingdings" pitchFamily="2" charset="2"/>
              <a:buChar char="q"/>
            </a:pPr>
            <a:endParaRPr lang="pt-BR" sz="1600" dirty="0" smtClean="0"/>
          </a:p>
        </p:txBody>
      </p:sp>
      <p:pic>
        <p:nvPicPr>
          <p:cNvPr id="4" name="Picture 3"/>
          <p:cNvPicPr>
            <a:picLocks noChangeAspect="1" noChangeArrowheads="1"/>
          </p:cNvPicPr>
          <p:nvPr/>
        </p:nvPicPr>
        <p:blipFill>
          <a:blip r:embed="rId2" cstate="print"/>
          <a:srcRect/>
          <a:stretch>
            <a:fillRect/>
          </a:stretch>
        </p:blipFill>
        <p:spPr bwMode="auto">
          <a:xfrm>
            <a:off x="1403648" y="2348880"/>
            <a:ext cx="7500958" cy="236680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smtClean="0"/>
              <a:t>O PL 5.807/13 NÃO É MODERNO</a:t>
            </a:r>
            <a:endParaRPr lang="pt-BR" sz="2400" dirty="0"/>
          </a:p>
        </p:txBody>
      </p:sp>
      <p:sp>
        <p:nvSpPr>
          <p:cNvPr id="3" name="Espaço Reservado para Conteúdo 2"/>
          <p:cNvSpPr>
            <a:spLocks noGrp="1"/>
          </p:cNvSpPr>
          <p:nvPr>
            <p:ph idx="1"/>
          </p:nvPr>
        </p:nvSpPr>
        <p:spPr>
          <a:xfrm>
            <a:off x="1435608" y="1447800"/>
            <a:ext cx="7498080" cy="5221560"/>
          </a:xfrm>
        </p:spPr>
        <p:txBody>
          <a:bodyPr>
            <a:normAutofit/>
          </a:bodyPr>
          <a:lstStyle/>
          <a:p>
            <a:pPr lvl="1">
              <a:buFont typeface="Wingdings" pitchFamily="2" charset="2"/>
              <a:buChar char="q"/>
            </a:pPr>
            <a:r>
              <a:rPr lang="pt-BR" sz="1600" dirty="0" smtClean="0"/>
              <a:t>A CPRM será encarregada de pesquisar o território nacional, selecionando blocos para licitação ou chamadas públicas (não se sabe qual será o modelo dominante). Retorna assim ao seu formato original, da década de 70 de século passado. </a:t>
            </a:r>
            <a:r>
              <a:rPr lang="pt-BR" sz="1600" b="1" dirty="0" smtClean="0"/>
              <a:t>Trata-se de um enorme retrocesso. </a:t>
            </a:r>
            <a:endParaRPr lang="pt-BR" sz="1600" dirty="0" smtClean="0"/>
          </a:p>
          <a:p>
            <a:pPr lvl="1">
              <a:buFont typeface="Wingdings" pitchFamily="2" charset="2"/>
              <a:buChar char="q"/>
            </a:pPr>
            <a:r>
              <a:rPr lang="pt-BR" sz="1600" dirty="0" smtClean="0"/>
              <a:t>Desde 1990, por demanda da comunidade mineral, a CPRM vem atuando como o Serviço Geológico do Brasil, encarregada dos levantamentos geológicos básicos para a sociedade.</a:t>
            </a:r>
          </a:p>
          <a:p>
            <a:pPr lvl="1">
              <a:buFont typeface="Wingdings" pitchFamily="2" charset="2"/>
              <a:buChar char="q"/>
            </a:pPr>
            <a:r>
              <a:rPr lang="pt-BR" sz="1600" dirty="0" smtClean="0"/>
              <a:t>Tais levantamentos servem ao planejamento  territorial e urbano, ao mapeamento das áreas de risco,  à identificação de soluções hidrogeológicas para zonas assoladas pela seca,  ao suprimento de informações geológicas, geofísicas e geoquímicas regionais para a pesquisa mineral, ao suporte de atividades acadêmicas de ensino e pesquisa,  ao conhecimento do potencial das águas territoriais (nossa Amazônia azul), à guarda e divulgação dos bancos de dados hidrológicos, geológicos e do petróleo do país.</a:t>
            </a:r>
          </a:p>
          <a:p>
            <a:pPr lvl="1">
              <a:buFont typeface="Wingdings" pitchFamily="2" charset="2"/>
              <a:buChar char="q"/>
            </a:pPr>
            <a:r>
              <a:rPr lang="pt-BR" sz="1600" dirty="0" smtClean="0"/>
              <a:t>Considera-se que a nova tarefa de agente de pesquisa mineral do Governo atribuída à CPRM não é adequada e nem compatível com as responsabilidades de um serviço geológico. Ademais, a empresa não tem condições técnicas e gerenciais de executar a nova tarefa a ela atribuída. </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728" y="0"/>
            <a:ext cx="7498080" cy="1143000"/>
          </a:xfrm>
        </p:spPr>
        <p:txBody>
          <a:bodyPr/>
          <a:lstStyle/>
          <a:p>
            <a:pPr algn="ctr"/>
            <a:r>
              <a:rPr lang="pt-BR" sz="3200" dirty="0" smtClean="0"/>
              <a:t>ESPECULAÇÃO</a:t>
            </a:r>
            <a:endParaRPr lang="pt-BR" dirty="0"/>
          </a:p>
        </p:txBody>
      </p:sp>
      <p:sp>
        <p:nvSpPr>
          <p:cNvPr id="3" name="Espaço Reservado para Conteúdo 2"/>
          <p:cNvSpPr>
            <a:spLocks noGrp="1"/>
          </p:cNvSpPr>
          <p:nvPr>
            <p:ph idx="1"/>
          </p:nvPr>
        </p:nvSpPr>
        <p:spPr>
          <a:xfrm>
            <a:off x="1428728" y="1071546"/>
            <a:ext cx="7498080" cy="4800600"/>
          </a:xfrm>
        </p:spPr>
        <p:txBody>
          <a:bodyPr/>
          <a:lstStyle/>
          <a:p>
            <a:pPr>
              <a:buFont typeface="Wingdings" pitchFamily="2" charset="2"/>
              <a:buChar char="Ø"/>
            </a:pPr>
            <a:r>
              <a:rPr lang="pt-BR" dirty="0" smtClean="0"/>
              <a:t>Sobre a especulação:  </a:t>
            </a:r>
            <a:r>
              <a:rPr lang="pt-BR" dirty="0" smtClean="0">
                <a:solidFill>
                  <a:srgbClr val="FF0000"/>
                </a:solidFill>
              </a:rPr>
              <a:t>em 10 anos, apenas 20% dos títulos foram cedidos e transferidos </a:t>
            </a:r>
          </a:p>
          <a:p>
            <a:pPr>
              <a:buFont typeface="Wingdings" pitchFamily="2" charset="2"/>
              <a:buChar char="Ø"/>
            </a:pPr>
            <a:endParaRPr lang="pt-BR" sz="1600" dirty="0" smtClean="0"/>
          </a:p>
          <a:p>
            <a:pPr>
              <a:buNone/>
            </a:pPr>
            <a:r>
              <a:rPr lang="pt-BR" sz="1600" dirty="0" smtClean="0"/>
              <a:t>TÍTULOS MINERÁRIOS EXPEDIDOS PELO DNPM NO PERÍODO 2012-2011</a:t>
            </a:r>
          </a:p>
          <a:p>
            <a:pPr lvl="1">
              <a:buFont typeface="Wingdings" pitchFamily="2" charset="2"/>
              <a:buChar char="Ø"/>
            </a:pPr>
            <a:endParaRPr lang="pt-BR" dirty="0" smtClean="0"/>
          </a:p>
          <a:p>
            <a:pPr lvl="1">
              <a:buFont typeface="Wingdings" pitchFamily="2" charset="2"/>
              <a:buChar char="Ø"/>
            </a:pPr>
            <a:endParaRPr lang="pt-BR" dirty="0"/>
          </a:p>
        </p:txBody>
      </p:sp>
      <p:pic>
        <p:nvPicPr>
          <p:cNvPr id="1029" name="Picture 5"/>
          <p:cNvPicPr>
            <a:picLocks noChangeAspect="1" noChangeArrowheads="1"/>
          </p:cNvPicPr>
          <p:nvPr/>
        </p:nvPicPr>
        <p:blipFill>
          <a:blip r:embed="rId2" cstate="print"/>
          <a:srcRect/>
          <a:stretch>
            <a:fillRect/>
          </a:stretch>
        </p:blipFill>
        <p:spPr bwMode="auto">
          <a:xfrm>
            <a:off x="1357290" y="2857496"/>
            <a:ext cx="7575748" cy="3379223"/>
          </a:xfrm>
          <a:prstGeom prst="rect">
            <a:avLst/>
          </a:prstGeom>
          <a:noFill/>
          <a:ln w="9525">
            <a:noFill/>
            <a:miter lim="800000"/>
            <a:headEnd/>
            <a:tailEnd/>
          </a:ln>
          <a:effectLst/>
        </p:spPr>
      </p:pic>
      <p:pic>
        <p:nvPicPr>
          <p:cNvPr id="5" name="Imagem 4"/>
          <p:cNvPicPr/>
          <p:nvPr/>
        </p:nvPicPr>
        <p:blipFill>
          <a:blip r:embed="rId3" cstate="print"/>
          <a:srcRect/>
          <a:stretch>
            <a:fillRect/>
          </a:stretch>
        </p:blipFill>
        <p:spPr bwMode="auto">
          <a:xfrm rot="16200000">
            <a:off x="200775" y="6130113"/>
            <a:ext cx="579664" cy="876110"/>
          </a:xfrm>
          <a:prstGeom prst="rect">
            <a:avLst/>
          </a:prstGeom>
          <a:noFill/>
          <a:ln w="9525">
            <a:noFill/>
            <a:miter lim="800000"/>
            <a:headEnd/>
            <a:tailEnd/>
          </a:ln>
          <a:effectLst/>
        </p:spPr>
      </p:pic>
      <p:sp>
        <p:nvSpPr>
          <p:cNvPr id="6" name="Retângulo 5"/>
          <p:cNvSpPr/>
          <p:nvPr/>
        </p:nvSpPr>
        <p:spPr>
          <a:xfrm>
            <a:off x="2428860" y="6334780"/>
            <a:ext cx="4572000" cy="523220"/>
          </a:xfrm>
          <a:prstGeom prst="rect">
            <a:avLst/>
          </a:prstGeom>
        </p:spPr>
        <p:txBody>
          <a:bodyPr wrap="square">
            <a:spAutoFit/>
          </a:bodyPr>
          <a:lstStyle/>
          <a:p>
            <a:pPr algn="ctr"/>
            <a:r>
              <a:rPr lang="pt-BR" sz="1400" dirty="0" smtClean="0">
                <a:solidFill>
                  <a:schemeClr val="accent5"/>
                </a:solidFill>
              </a:rPr>
              <a:t>ASSOCIAÇÃO BRASILEIRA DE EMPRESAS DE PESQUISA MINERAL - ABPM</a:t>
            </a:r>
            <a:endParaRPr lang="pt-BR" sz="1400"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28728" y="0"/>
            <a:ext cx="7498080" cy="1143000"/>
          </a:xfrm>
        </p:spPr>
        <p:txBody>
          <a:bodyPr>
            <a:noAutofit/>
          </a:bodyPr>
          <a:lstStyle/>
          <a:p>
            <a:r>
              <a:rPr lang="pt-BR" sz="2400" dirty="0" smtClean="0"/>
              <a:t>SE  AS EMPRESAS RETÊM ÁREAS POR DÉCADAS...</a:t>
            </a:r>
            <a:endParaRPr lang="pt-BR" sz="2400" dirty="0"/>
          </a:p>
        </p:txBody>
      </p:sp>
      <p:sp>
        <p:nvSpPr>
          <p:cNvPr id="3" name="Espaço Reservado para Conteúdo 2"/>
          <p:cNvSpPr>
            <a:spLocks noGrp="1"/>
          </p:cNvSpPr>
          <p:nvPr>
            <p:ph idx="1"/>
          </p:nvPr>
        </p:nvSpPr>
        <p:spPr>
          <a:xfrm>
            <a:off x="1214414" y="1071546"/>
            <a:ext cx="7498080" cy="5195910"/>
          </a:xfrm>
        </p:spPr>
        <p:txBody>
          <a:bodyPr>
            <a:normAutofit fontScale="92500" lnSpcReduction="10000"/>
          </a:bodyPr>
          <a:lstStyle/>
          <a:p>
            <a:r>
              <a:rPr lang="pt-BR" dirty="0" smtClean="0"/>
              <a:t>Que tal aparelhar adequadamente a ANM?</a:t>
            </a:r>
          </a:p>
          <a:p>
            <a:pPr lvl="1"/>
            <a:r>
              <a:rPr lang="pt-BR" sz="2000" dirty="0" smtClean="0"/>
              <a:t>O atual Código de Mineração contém os instrumentos necessários à gestão do Estado sobre os recursos minerais, mas o DNPM nunca foi adequadamente estruturado. </a:t>
            </a:r>
          </a:p>
          <a:p>
            <a:pPr lvl="1"/>
            <a:r>
              <a:rPr lang="pt-BR" sz="2000" dirty="0" smtClean="0"/>
              <a:t>A ANM foi criada sem aumento de despesas, com 180 dias para se estruturar e completar a migração dos funcionários do DNPM para a Agência. Parece ser uma mera “troca de placa”.</a:t>
            </a:r>
          </a:p>
          <a:p>
            <a:pPr lvl="1"/>
            <a:r>
              <a:rPr lang="pt-BR" sz="2000" dirty="0" smtClean="0"/>
              <a:t>1.329 funcionários estão em exercício no DNPM, dos quais 1.252 são servidores do órgão e 77 servidores são cedidos por outros órgãos.  Em adição, 446 servidores do DNPM estão lotados em outros órgãos do governo (</a:t>
            </a:r>
            <a:r>
              <a:rPr lang="pt-BR" sz="2000" i="1" dirty="0" smtClean="0">
                <a:effectLst>
                  <a:outerShdw blurRad="38100" dist="38100" dir="2700000" algn="tl">
                    <a:srgbClr val="000000">
                      <a:alpha val="43137"/>
                    </a:srgbClr>
                  </a:outerShdw>
                </a:effectLst>
              </a:rPr>
              <a:t>Fonte: portal da transparência)</a:t>
            </a:r>
            <a:r>
              <a:rPr lang="pt-BR" sz="2000" dirty="0" smtClean="0"/>
              <a:t>. </a:t>
            </a:r>
          </a:p>
          <a:p>
            <a:pPr lvl="1"/>
            <a:r>
              <a:rPr lang="pt-BR" sz="2000" dirty="0" smtClean="0"/>
              <a:t>Assim, estes funcionários, com a mesma estrutura atual, terão que promover licitações e chamadas públicas, preparar,  negociar e gerenciar milhares de  contratos, fiscalizar a pesquisa e a lavra, definir os programas exploratórios mínimos e o investimento mínimo nas licitações, e mais um sem número de obrigações, inclusive as delegadas pelo Presidente da República.</a:t>
            </a:r>
          </a:p>
          <a:p>
            <a:pPr lvl="1">
              <a:buNone/>
            </a:pPr>
            <a:endParaRPr lang="pt-BR" sz="2000" dirty="0" smtClean="0"/>
          </a:p>
          <a:p>
            <a:pPr lvl="1"/>
            <a:endParaRPr lang="pt-BR" sz="2000" dirty="0"/>
          </a:p>
        </p:txBody>
      </p:sp>
      <p:pic>
        <p:nvPicPr>
          <p:cNvPr id="4" name="Imagem 3"/>
          <p:cNvPicPr/>
          <p:nvPr/>
        </p:nvPicPr>
        <p:blipFill>
          <a:blip r:embed="rId2" cstate="print"/>
          <a:srcRect/>
          <a:stretch>
            <a:fillRect/>
          </a:stretch>
        </p:blipFill>
        <p:spPr bwMode="auto">
          <a:xfrm rot="16200000">
            <a:off x="219630" y="6130113"/>
            <a:ext cx="579664" cy="876110"/>
          </a:xfrm>
          <a:prstGeom prst="rect">
            <a:avLst/>
          </a:prstGeom>
          <a:noFill/>
          <a:ln w="9525">
            <a:noFill/>
            <a:miter lim="800000"/>
            <a:headEnd/>
            <a:tailEnd/>
          </a:ln>
          <a:effectLst/>
        </p:spPr>
      </p:pic>
      <p:sp>
        <p:nvSpPr>
          <p:cNvPr id="5" name="Retângulo 4"/>
          <p:cNvSpPr/>
          <p:nvPr/>
        </p:nvSpPr>
        <p:spPr>
          <a:xfrm>
            <a:off x="2571736" y="6211669"/>
            <a:ext cx="4572000" cy="523220"/>
          </a:xfrm>
          <a:prstGeom prst="rect">
            <a:avLst/>
          </a:prstGeom>
        </p:spPr>
        <p:txBody>
          <a:bodyPr>
            <a:spAutoFit/>
          </a:bodyPr>
          <a:lstStyle/>
          <a:p>
            <a:pPr algn="ctr"/>
            <a:r>
              <a:rPr lang="pt-BR" sz="1400" dirty="0" smtClean="0">
                <a:solidFill>
                  <a:schemeClr val="accent5"/>
                </a:solidFill>
              </a:rPr>
              <a:t>ASSO,CIAÇÃO BRASILEIRA DE EMPRESAS DE PESQUISA MINERAL - ABPM</a:t>
            </a:r>
            <a:endParaRPr lang="pt-BR" sz="1400"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400" dirty="0" smtClean="0"/>
              <a:t>O QUE PRETENDE O GOVERNO COM A NOVA LEI (segundo apresentação do Exmo. Sr. Ministro Edison Lobão nesta Comissão)</a:t>
            </a:r>
            <a:endParaRPr lang="pt-BR" sz="2400" dirty="0"/>
          </a:p>
        </p:txBody>
      </p:sp>
      <p:sp>
        <p:nvSpPr>
          <p:cNvPr id="3" name="Espaço Reservado para Conteúdo 2"/>
          <p:cNvSpPr>
            <a:spLocks noGrp="1"/>
          </p:cNvSpPr>
          <p:nvPr>
            <p:ph idx="1"/>
          </p:nvPr>
        </p:nvSpPr>
        <p:spPr/>
        <p:txBody>
          <a:bodyPr/>
          <a:lstStyle/>
          <a:p>
            <a:pPr>
              <a:buNone/>
            </a:pPr>
            <a:endParaRPr lang="pt-BR" dirty="0" smtClean="0"/>
          </a:p>
          <a:p>
            <a:pPr lvl="1">
              <a:buFont typeface="Wingdings" pitchFamily="2" charset="2"/>
              <a:buChar char="q"/>
            </a:pPr>
            <a:r>
              <a:rPr lang="pt-BR" b="1" dirty="0" smtClean="0"/>
              <a:t>Atração de investimentos </a:t>
            </a:r>
          </a:p>
          <a:p>
            <a:pPr lvl="1">
              <a:buNone/>
            </a:pPr>
            <a:endParaRPr lang="pt-BR" dirty="0" smtClean="0"/>
          </a:p>
          <a:p>
            <a:pPr lvl="1">
              <a:buFont typeface="Wingdings" pitchFamily="2" charset="2"/>
              <a:buChar char="q"/>
            </a:pPr>
            <a:r>
              <a:rPr lang="pt-BR" b="1" dirty="0" smtClean="0"/>
              <a:t>Modernização</a:t>
            </a:r>
            <a:endParaRPr lang="pt-BR" dirty="0" smtClean="0"/>
          </a:p>
          <a:p>
            <a:pPr lvl="1">
              <a:buFont typeface="Wingdings" pitchFamily="2" charset="2"/>
              <a:buChar char="q"/>
            </a:pPr>
            <a:endParaRPr lang="pt-BR" b="1" dirty="0" smtClean="0"/>
          </a:p>
          <a:p>
            <a:pPr lvl="1">
              <a:buFont typeface="Wingdings" pitchFamily="2" charset="2"/>
              <a:buChar char="q"/>
            </a:pPr>
            <a:r>
              <a:rPr lang="pt-BR" b="1" dirty="0" smtClean="0"/>
              <a:t>Uso racional dos recursos minerais </a:t>
            </a:r>
          </a:p>
          <a:p>
            <a:pPr lvl="1">
              <a:buFont typeface="Wingdings" pitchFamily="2" charset="2"/>
              <a:buChar char="q"/>
            </a:pPr>
            <a:endParaRPr lang="pt-BR" b="1" dirty="0" smtClean="0"/>
          </a:p>
          <a:p>
            <a:pPr lvl="1">
              <a:buFont typeface="Wingdings" pitchFamily="2" charset="2"/>
              <a:buChar char="q"/>
            </a:pPr>
            <a:r>
              <a:rPr lang="pt-BR" b="1" dirty="0" smtClean="0"/>
              <a:t>Benefícios à sociedade </a:t>
            </a:r>
          </a:p>
          <a:p>
            <a:pPr lvl="1">
              <a:buNone/>
            </a:pPr>
            <a:endParaRPr lang="pt-BR" dirty="0" smtClean="0"/>
          </a:p>
          <a:p>
            <a:pPr>
              <a:buNone/>
            </a:pPr>
            <a:endParaRPr lang="pt-BR" dirty="0" smtClean="0"/>
          </a:p>
          <a:p>
            <a:pPr>
              <a:buFont typeface="Wingdings" pitchFamily="2" charset="2"/>
              <a:buChar char="q"/>
            </a:pPr>
            <a:endParaRPr lang="pt-BR" dirty="0"/>
          </a:p>
        </p:txBody>
      </p:sp>
      <p:pic>
        <p:nvPicPr>
          <p:cNvPr id="4" name="Imagem 3"/>
          <p:cNvPicPr/>
          <p:nvPr/>
        </p:nvPicPr>
        <p:blipFill>
          <a:blip r:embed="rId2" cstate="print"/>
          <a:srcRect/>
          <a:stretch>
            <a:fillRect/>
          </a:stretch>
        </p:blipFill>
        <p:spPr bwMode="auto">
          <a:xfrm rot="16200000">
            <a:off x="200775" y="6130113"/>
            <a:ext cx="579664" cy="876110"/>
          </a:xfrm>
          <a:prstGeom prst="rect">
            <a:avLst/>
          </a:prstGeom>
          <a:noFill/>
          <a:ln w="9525">
            <a:noFill/>
            <a:miter lim="800000"/>
            <a:headEnd/>
            <a:tailEnd/>
          </a:ln>
          <a:effectLst/>
        </p:spPr>
      </p:pic>
      <p:sp>
        <p:nvSpPr>
          <p:cNvPr id="5" name="Retângulo 4"/>
          <p:cNvSpPr/>
          <p:nvPr/>
        </p:nvSpPr>
        <p:spPr>
          <a:xfrm>
            <a:off x="2571736" y="6211669"/>
            <a:ext cx="4572000" cy="523220"/>
          </a:xfrm>
          <a:prstGeom prst="rect">
            <a:avLst/>
          </a:prstGeom>
        </p:spPr>
        <p:txBody>
          <a:bodyPr>
            <a:spAutoFit/>
          </a:bodyPr>
          <a:lstStyle/>
          <a:p>
            <a:pPr algn="ctr"/>
            <a:r>
              <a:rPr lang="pt-BR" sz="1400" dirty="0" smtClean="0">
                <a:solidFill>
                  <a:schemeClr val="accent5"/>
                </a:solidFill>
              </a:rPr>
              <a:t>ASSOCIAÇÃO BRASILEIRA DE EMPRESAS DE PESQUISA MINERAL - ABPM</a:t>
            </a:r>
            <a:endParaRPr lang="pt-BR" sz="1400" dirty="0">
              <a:solidFill>
                <a:schemeClr val="accent5"/>
              </a:solidFill>
            </a:endParaRPr>
          </a:p>
        </p:txBody>
      </p:sp>
      <p:sp>
        <p:nvSpPr>
          <p:cNvPr id="6" name="Retângulo 5"/>
          <p:cNvSpPr/>
          <p:nvPr/>
        </p:nvSpPr>
        <p:spPr>
          <a:xfrm>
            <a:off x="2267744" y="1124744"/>
            <a:ext cx="4572000" cy="1477328"/>
          </a:xfrm>
          <a:prstGeom prst="rect">
            <a:avLst/>
          </a:prstGeom>
        </p:spPr>
        <p:txBody>
          <a:bodyPr wrap="square">
            <a:spAutoFit/>
          </a:bodyPr>
          <a:lstStyle/>
          <a:p>
            <a:endParaRPr lang="pt-BR" dirty="0" smtClean="0"/>
          </a:p>
          <a:p>
            <a:endParaRPr lang="pt-BR" dirty="0" smtClean="0"/>
          </a:p>
          <a:p>
            <a:endParaRPr lang="pt-BR" b="1" dirty="0" smtClean="0"/>
          </a:p>
          <a:p>
            <a:endParaRPr lang="pt-BR" dirty="0" smtClean="0"/>
          </a:p>
          <a:p>
            <a:endParaRPr lang="pt-BR"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9328" y="274638"/>
            <a:ext cx="7211144" cy="778098"/>
          </a:xfrm>
        </p:spPr>
        <p:txBody>
          <a:bodyPr>
            <a:normAutofit fontScale="90000"/>
          </a:bodyPr>
          <a:lstStyle/>
          <a:p>
            <a:r>
              <a:rPr lang="en-US" dirty="0" err="1" smtClean="0"/>
              <a:t>Estamos</a:t>
            </a:r>
            <a:r>
              <a:rPr lang="en-US" dirty="0" smtClean="0"/>
              <a:t> </a:t>
            </a:r>
            <a:r>
              <a:rPr lang="en-US" dirty="0" err="1" smtClean="0"/>
              <a:t>optando</a:t>
            </a:r>
            <a:r>
              <a:rPr lang="en-US" dirty="0" smtClean="0"/>
              <a:t> </a:t>
            </a:r>
            <a:r>
              <a:rPr lang="en-US" dirty="0" err="1" smtClean="0"/>
              <a:t>pelos</a:t>
            </a:r>
            <a:r>
              <a:rPr lang="en-US" dirty="0" smtClean="0"/>
              <a:t> </a:t>
            </a:r>
            <a:r>
              <a:rPr lang="en-US" dirty="0" err="1" smtClean="0"/>
              <a:t>rumos</a:t>
            </a:r>
            <a:r>
              <a:rPr lang="en-US" dirty="0" smtClean="0"/>
              <a:t> do:</a:t>
            </a:r>
            <a:endParaRPr lang="en-US" dirty="0"/>
          </a:p>
        </p:txBody>
      </p:sp>
      <p:sp>
        <p:nvSpPr>
          <p:cNvPr id="3" name="TextBox 2"/>
          <p:cNvSpPr txBox="1"/>
          <p:nvPr/>
        </p:nvSpPr>
        <p:spPr>
          <a:xfrm>
            <a:off x="1259632" y="1412776"/>
            <a:ext cx="2520280" cy="1938992"/>
          </a:xfrm>
          <a:prstGeom prst="rect">
            <a:avLst/>
          </a:prstGeom>
          <a:noFill/>
        </p:spPr>
        <p:txBody>
          <a:bodyPr wrap="square" rtlCol="0">
            <a:spAutoFit/>
          </a:bodyPr>
          <a:lstStyle/>
          <a:p>
            <a:pPr marL="285750" indent="-285750">
              <a:buFont typeface="Wingdings" charset="2"/>
              <a:buChar char="ü"/>
            </a:pPr>
            <a:r>
              <a:rPr lang="pt-BR" sz="2000" b="1" dirty="0" smtClean="0"/>
              <a:t>Cazaquistão </a:t>
            </a:r>
          </a:p>
          <a:p>
            <a:pPr marL="285750" indent="-285750">
              <a:buFont typeface="Wingdings" charset="2"/>
              <a:buChar char="ü"/>
            </a:pPr>
            <a:r>
              <a:rPr lang="pt-BR" sz="2000" b="1" dirty="0" smtClean="0"/>
              <a:t>Indonésia</a:t>
            </a:r>
          </a:p>
          <a:p>
            <a:pPr marL="285750" indent="-285750">
              <a:buFont typeface="Wingdings" charset="2"/>
              <a:buChar char="ü"/>
            </a:pPr>
            <a:r>
              <a:rPr lang="pt-BR" sz="2000" b="1" dirty="0" smtClean="0"/>
              <a:t>Mongólia</a:t>
            </a:r>
          </a:p>
          <a:p>
            <a:pPr marL="285750" indent="-285750">
              <a:buFont typeface="Wingdings" charset="2"/>
              <a:buChar char="ü"/>
            </a:pPr>
            <a:r>
              <a:rPr lang="pt-BR" sz="2000" b="1" dirty="0" smtClean="0"/>
              <a:t>Guiné</a:t>
            </a:r>
          </a:p>
          <a:p>
            <a:pPr marL="285750" indent="-285750">
              <a:buFont typeface="Wingdings" charset="2"/>
              <a:buChar char="ü"/>
            </a:pPr>
            <a:r>
              <a:rPr lang="pt-BR" sz="2000" b="1" dirty="0" smtClean="0"/>
              <a:t>Mali</a:t>
            </a:r>
          </a:p>
          <a:p>
            <a:pPr marL="285750" indent="-285750">
              <a:buFont typeface="Wingdings" charset="2"/>
              <a:buChar char="ü"/>
            </a:pPr>
            <a:r>
              <a:rPr lang="pt-BR" sz="2000" b="1" dirty="0" smtClean="0"/>
              <a:t>Gabão</a:t>
            </a:r>
          </a:p>
        </p:txBody>
      </p:sp>
      <p:pic>
        <p:nvPicPr>
          <p:cNvPr id="5" name="Picture 4"/>
          <p:cNvPicPr>
            <a:picLocks noChangeAspect="1"/>
          </p:cNvPicPr>
          <p:nvPr/>
        </p:nvPicPr>
        <p:blipFill>
          <a:blip r:embed="rId2" cstate="print"/>
          <a:stretch>
            <a:fillRect/>
          </a:stretch>
        </p:blipFill>
        <p:spPr>
          <a:xfrm>
            <a:off x="4400223" y="3789040"/>
            <a:ext cx="4261555" cy="2158530"/>
          </a:xfrm>
          <a:prstGeom prst="rect">
            <a:avLst/>
          </a:prstGeom>
        </p:spPr>
      </p:pic>
      <p:sp>
        <p:nvSpPr>
          <p:cNvPr id="6" name="TextBox 5"/>
          <p:cNvSpPr txBox="1"/>
          <p:nvPr/>
        </p:nvSpPr>
        <p:spPr>
          <a:xfrm>
            <a:off x="5652120" y="1412776"/>
            <a:ext cx="2520280" cy="1631216"/>
          </a:xfrm>
          <a:prstGeom prst="rect">
            <a:avLst/>
          </a:prstGeom>
          <a:noFill/>
        </p:spPr>
        <p:txBody>
          <a:bodyPr wrap="square" rtlCol="0">
            <a:spAutoFit/>
          </a:bodyPr>
          <a:lstStyle/>
          <a:p>
            <a:pPr marL="285750" indent="-285750">
              <a:buFont typeface="Wingdings" charset="2"/>
              <a:buChar char="ü"/>
            </a:pPr>
            <a:r>
              <a:rPr lang="pt-BR" sz="2000" b="1" dirty="0" smtClean="0"/>
              <a:t>Gana</a:t>
            </a:r>
          </a:p>
          <a:p>
            <a:pPr marL="285750" indent="-285750">
              <a:buFont typeface="Wingdings" charset="2"/>
              <a:buChar char="ü"/>
            </a:pPr>
            <a:r>
              <a:rPr lang="pt-BR" sz="2000" b="1" dirty="0" smtClean="0"/>
              <a:t>Angola</a:t>
            </a:r>
          </a:p>
          <a:p>
            <a:pPr marL="285750" indent="-285750">
              <a:buFont typeface="Wingdings" charset="2"/>
              <a:buChar char="ü"/>
            </a:pPr>
            <a:r>
              <a:rPr lang="pt-BR" sz="2000" b="1" dirty="0" smtClean="0"/>
              <a:t>Zimbabwe</a:t>
            </a:r>
          </a:p>
          <a:p>
            <a:pPr marL="285750" indent="-285750">
              <a:buFont typeface="Wingdings" charset="2"/>
              <a:buChar char="ü"/>
            </a:pPr>
            <a:r>
              <a:rPr lang="pt-BR" sz="2000" b="1" dirty="0" smtClean="0"/>
              <a:t>Equador  </a:t>
            </a:r>
          </a:p>
          <a:p>
            <a:pPr marL="285750" indent="-285750">
              <a:buFont typeface="Wingdings" charset="2"/>
              <a:buChar char="ü"/>
            </a:pPr>
            <a:r>
              <a:rPr lang="pt-BR" sz="2000" b="1" dirty="0" smtClean="0"/>
              <a:t>Bolívia</a:t>
            </a:r>
            <a:endParaRPr lang="pt-BR" sz="2000" b="1" dirty="0"/>
          </a:p>
        </p:txBody>
      </p:sp>
      <p:sp>
        <p:nvSpPr>
          <p:cNvPr id="7" name="TextBox 6"/>
          <p:cNvSpPr txBox="1"/>
          <p:nvPr/>
        </p:nvSpPr>
        <p:spPr>
          <a:xfrm>
            <a:off x="989345" y="3758777"/>
            <a:ext cx="3456384" cy="2585323"/>
          </a:xfrm>
          <a:prstGeom prst="rect">
            <a:avLst/>
          </a:prstGeom>
          <a:noFill/>
        </p:spPr>
        <p:txBody>
          <a:bodyPr wrap="square" rtlCol="0">
            <a:spAutoFit/>
          </a:bodyPr>
          <a:lstStyle/>
          <a:p>
            <a:pPr marL="285750" indent="-285750">
              <a:buFont typeface="Arial"/>
              <a:buChar char="•"/>
            </a:pPr>
            <a:r>
              <a:rPr lang="pt-BR" sz="1800" dirty="0" smtClean="0"/>
              <a:t>Criaram conteúdo nacional</a:t>
            </a:r>
          </a:p>
          <a:p>
            <a:pPr marL="285750" indent="-285750">
              <a:buFont typeface="Arial"/>
              <a:buChar char="•"/>
            </a:pPr>
            <a:r>
              <a:rPr lang="pt-BR" sz="1800" dirty="0" smtClean="0"/>
              <a:t>Suspenderam Outorga</a:t>
            </a:r>
          </a:p>
          <a:p>
            <a:pPr marL="285750" indent="-285750">
              <a:buFont typeface="Arial"/>
              <a:buChar char="•"/>
            </a:pPr>
            <a:r>
              <a:rPr lang="pt-BR" sz="1800" dirty="0" smtClean="0"/>
              <a:t>Criaram conceito reserva de interesse estatal</a:t>
            </a:r>
          </a:p>
          <a:p>
            <a:pPr marL="285750" indent="-285750">
              <a:buFont typeface="Arial"/>
              <a:buChar char="•"/>
            </a:pPr>
            <a:r>
              <a:rPr lang="pt-BR" sz="1800" dirty="0" smtClean="0"/>
              <a:t>Aumentaram royalties e IR</a:t>
            </a:r>
          </a:p>
          <a:p>
            <a:pPr marL="285750" indent="-285750">
              <a:buFont typeface="Arial"/>
              <a:buChar char="•"/>
            </a:pPr>
            <a:r>
              <a:rPr lang="pt-BR" sz="1800" dirty="0" smtClean="0"/>
              <a:t>Foco na estatização e monopolização</a:t>
            </a:r>
          </a:p>
          <a:p>
            <a:pPr marL="285750" indent="-285750">
              <a:buFont typeface="Arial"/>
              <a:buChar char="•"/>
            </a:pPr>
            <a:endParaRPr lang="pt-BR" sz="1800" dirty="0" smtClean="0"/>
          </a:p>
          <a:p>
            <a:endParaRPr lang="pt-BR" dirty="0"/>
          </a:p>
        </p:txBody>
      </p:sp>
    </p:spTree>
    <p:extLst>
      <p:ext uri="{BB962C8B-B14F-4D97-AF65-F5344CB8AC3E}">
        <p14:creationId xmlns:p14="http://schemas.microsoft.com/office/powerpoint/2010/main" xmlns="" val="23013226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09328" y="274638"/>
            <a:ext cx="7211144" cy="778098"/>
          </a:xfrm>
        </p:spPr>
        <p:txBody>
          <a:bodyPr>
            <a:noAutofit/>
          </a:bodyPr>
          <a:lstStyle/>
          <a:p>
            <a:r>
              <a:rPr lang="en-US" sz="3200" dirty="0" smtClean="0"/>
              <a:t>Mas </a:t>
            </a:r>
            <a:r>
              <a:rPr lang="en-US" sz="3200" dirty="0" err="1" smtClean="0"/>
              <a:t>deveríamos</a:t>
            </a:r>
            <a:r>
              <a:rPr lang="en-US" sz="3200" dirty="0" smtClean="0"/>
              <a:t> </a:t>
            </a:r>
            <a:r>
              <a:rPr lang="en-US" sz="3200" dirty="0" err="1" smtClean="0"/>
              <a:t>manter</a:t>
            </a:r>
            <a:r>
              <a:rPr lang="en-US" sz="3200" dirty="0" smtClean="0"/>
              <a:t> </a:t>
            </a:r>
            <a:r>
              <a:rPr lang="en-US" sz="3200" dirty="0" err="1" smtClean="0"/>
              <a:t>os</a:t>
            </a:r>
            <a:r>
              <a:rPr lang="en-US" sz="3200" dirty="0" smtClean="0"/>
              <a:t> </a:t>
            </a:r>
            <a:r>
              <a:rPr lang="en-US" sz="3200" dirty="0" err="1" smtClean="0"/>
              <a:t>princípios</a:t>
            </a:r>
            <a:r>
              <a:rPr lang="en-US" sz="3200" dirty="0" smtClean="0"/>
              <a:t> do </a:t>
            </a:r>
            <a:r>
              <a:rPr lang="en-US" sz="3200" dirty="0" err="1" smtClean="0"/>
              <a:t>Código</a:t>
            </a:r>
            <a:r>
              <a:rPr lang="en-US" sz="3200" dirty="0" smtClean="0"/>
              <a:t> </a:t>
            </a:r>
            <a:r>
              <a:rPr lang="en-US" sz="3200" dirty="0" err="1" smtClean="0"/>
              <a:t>em</a:t>
            </a:r>
            <a:r>
              <a:rPr lang="en-US" sz="3200" dirty="0" smtClean="0"/>
              <a:t> vigor, </a:t>
            </a:r>
            <a:r>
              <a:rPr lang="en-US" sz="3200" dirty="0" err="1" smtClean="0"/>
              <a:t>seguindo</a:t>
            </a:r>
            <a:r>
              <a:rPr lang="en-US" sz="3200" dirty="0" smtClean="0"/>
              <a:t>:</a:t>
            </a:r>
            <a:endParaRPr lang="en-US" sz="3200" dirty="0"/>
          </a:p>
        </p:txBody>
      </p:sp>
      <p:sp>
        <p:nvSpPr>
          <p:cNvPr id="3" name="TextBox 2"/>
          <p:cNvSpPr txBox="1"/>
          <p:nvPr/>
        </p:nvSpPr>
        <p:spPr>
          <a:xfrm>
            <a:off x="1259632" y="1412776"/>
            <a:ext cx="2520280" cy="1631216"/>
          </a:xfrm>
          <a:prstGeom prst="rect">
            <a:avLst/>
          </a:prstGeom>
          <a:noFill/>
        </p:spPr>
        <p:txBody>
          <a:bodyPr wrap="square" rtlCol="0">
            <a:spAutoFit/>
          </a:bodyPr>
          <a:lstStyle/>
          <a:p>
            <a:pPr marL="285750" indent="-285750">
              <a:buFont typeface="Wingdings" charset="2"/>
              <a:buChar char="ü"/>
            </a:pPr>
            <a:r>
              <a:rPr lang="pt-BR" sz="2000" b="1" dirty="0" smtClean="0"/>
              <a:t>Canadá </a:t>
            </a:r>
          </a:p>
          <a:p>
            <a:pPr marL="285750" indent="-285750">
              <a:buFont typeface="Wingdings" charset="2"/>
              <a:buChar char="ü"/>
            </a:pPr>
            <a:r>
              <a:rPr lang="pt-BR" sz="2000" b="1" dirty="0" smtClean="0"/>
              <a:t>Chile</a:t>
            </a:r>
          </a:p>
          <a:p>
            <a:pPr marL="285750" indent="-285750">
              <a:buFont typeface="Wingdings" charset="2"/>
              <a:buChar char="ü"/>
            </a:pPr>
            <a:r>
              <a:rPr lang="pt-BR" sz="2000" b="1" dirty="0" smtClean="0"/>
              <a:t>EUA </a:t>
            </a:r>
          </a:p>
          <a:p>
            <a:pPr marL="285750" indent="-285750">
              <a:buFont typeface="Wingdings" charset="2"/>
              <a:buChar char="ü"/>
            </a:pPr>
            <a:r>
              <a:rPr lang="pt-BR" sz="2000" b="1" dirty="0" smtClean="0"/>
              <a:t>Austrália</a:t>
            </a:r>
          </a:p>
          <a:p>
            <a:pPr marL="285750" indent="-285750">
              <a:buFont typeface="Wingdings" charset="2"/>
              <a:buChar char="ü"/>
            </a:pPr>
            <a:r>
              <a:rPr lang="pt-BR" sz="2000" b="1" dirty="0" smtClean="0"/>
              <a:t>México</a:t>
            </a:r>
          </a:p>
        </p:txBody>
      </p:sp>
      <p:pic>
        <p:nvPicPr>
          <p:cNvPr id="5" name="Picture 4"/>
          <p:cNvPicPr>
            <a:picLocks noChangeAspect="1"/>
          </p:cNvPicPr>
          <p:nvPr/>
        </p:nvPicPr>
        <p:blipFill>
          <a:blip r:embed="rId2" cstate="print"/>
          <a:stretch>
            <a:fillRect/>
          </a:stretch>
        </p:blipFill>
        <p:spPr>
          <a:xfrm>
            <a:off x="4400223" y="3789040"/>
            <a:ext cx="4261555" cy="2158530"/>
          </a:xfrm>
          <a:prstGeom prst="rect">
            <a:avLst/>
          </a:prstGeom>
        </p:spPr>
      </p:pic>
      <p:sp>
        <p:nvSpPr>
          <p:cNvPr id="7" name="TextBox 6"/>
          <p:cNvSpPr txBox="1"/>
          <p:nvPr/>
        </p:nvSpPr>
        <p:spPr>
          <a:xfrm>
            <a:off x="989345" y="3758777"/>
            <a:ext cx="3456384" cy="1200329"/>
          </a:xfrm>
          <a:prstGeom prst="rect">
            <a:avLst/>
          </a:prstGeom>
          <a:noFill/>
        </p:spPr>
        <p:txBody>
          <a:bodyPr wrap="square" rtlCol="0">
            <a:spAutoFit/>
          </a:bodyPr>
          <a:lstStyle/>
          <a:p>
            <a:pPr marL="285750" indent="-285750">
              <a:buFont typeface="Arial"/>
              <a:buChar char="•"/>
            </a:pPr>
            <a:r>
              <a:rPr lang="pt-BR" sz="1800" dirty="0" smtClean="0"/>
              <a:t>Direito de prioridade</a:t>
            </a:r>
          </a:p>
          <a:p>
            <a:pPr marL="285750" indent="-285750">
              <a:buFont typeface="Arial"/>
              <a:buChar char="•"/>
            </a:pPr>
            <a:r>
              <a:rPr lang="pt-BR" dirty="0" smtClean="0"/>
              <a:t>Estímulos à pesquisa mineral</a:t>
            </a:r>
          </a:p>
          <a:p>
            <a:pPr marL="285750" indent="-285750">
              <a:buFont typeface="Arial"/>
              <a:buChar char="•"/>
            </a:pPr>
            <a:r>
              <a:rPr lang="pt-BR" sz="1800" dirty="0" smtClean="0"/>
              <a:t>Foco na iniciativa privada</a:t>
            </a:r>
          </a:p>
          <a:p>
            <a:endParaRPr lang="pt-BR" dirty="0"/>
          </a:p>
        </p:txBody>
      </p:sp>
    </p:spTree>
    <p:extLst>
      <p:ext uri="{BB962C8B-B14F-4D97-AF65-F5344CB8AC3E}">
        <p14:creationId xmlns:p14="http://schemas.microsoft.com/office/powerpoint/2010/main" xmlns="" val="4050219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smtClean="0"/>
              <a:t>UMA ÚLTIMA CRÍTICA</a:t>
            </a:r>
            <a:endParaRPr lang="pt-BR" sz="2800" dirty="0"/>
          </a:p>
        </p:txBody>
      </p:sp>
      <p:sp>
        <p:nvSpPr>
          <p:cNvPr id="3" name="Espaço Reservado para Conteúdo 2"/>
          <p:cNvSpPr>
            <a:spLocks noGrp="1"/>
          </p:cNvSpPr>
          <p:nvPr>
            <p:ph idx="1"/>
          </p:nvPr>
        </p:nvSpPr>
        <p:spPr/>
        <p:txBody>
          <a:bodyPr>
            <a:normAutofit lnSpcReduction="10000"/>
          </a:bodyPr>
          <a:lstStyle/>
          <a:p>
            <a:pPr marL="82296" indent="0">
              <a:buNone/>
            </a:pPr>
            <a:endParaRPr lang="pt-BR" sz="2800" dirty="0" smtClean="0"/>
          </a:p>
          <a:p>
            <a:r>
              <a:rPr lang="pt-BR" sz="2800" dirty="0" smtClean="0"/>
              <a:t>Os estados e municípios têm seu desenvolvimento mineral diretamente relacionado com o potencial do seu território e com as políticas amigáveis ao investimento privado.</a:t>
            </a:r>
          </a:p>
          <a:p>
            <a:r>
              <a:rPr lang="pt-BR" sz="2800" dirty="0" smtClean="0"/>
              <a:t>O PL  5.807/13 concentra nas mãos do Governo Federal o poder político de licitar as áreas em todo o territorio nacional.</a:t>
            </a:r>
          </a:p>
          <a:p>
            <a:r>
              <a:rPr lang="pt-BR" sz="2800" b="1" dirty="0" smtClean="0"/>
              <a:t>Como será politicamente usado este poder?  </a:t>
            </a:r>
            <a:endParaRPr lang="pt-BR" sz="2800" b="1" dirty="0"/>
          </a:p>
          <a:p>
            <a:endParaRPr lang="pt-BR" sz="2800" dirty="0" smtClean="0"/>
          </a:p>
          <a:p>
            <a:pPr marL="82296" indent="0">
              <a:buNone/>
            </a:pPr>
            <a:endParaRPr lang="pt-BR" sz="2800" dirty="0"/>
          </a:p>
        </p:txBody>
      </p:sp>
      <p:pic>
        <p:nvPicPr>
          <p:cNvPr id="4" name="Imagem 3"/>
          <p:cNvPicPr/>
          <p:nvPr/>
        </p:nvPicPr>
        <p:blipFill>
          <a:blip r:embed="rId2" cstate="print"/>
          <a:srcRect/>
          <a:stretch>
            <a:fillRect/>
          </a:stretch>
        </p:blipFill>
        <p:spPr bwMode="auto">
          <a:xfrm rot="16200000">
            <a:off x="219630" y="6130113"/>
            <a:ext cx="579664" cy="876110"/>
          </a:xfrm>
          <a:prstGeom prst="rect">
            <a:avLst/>
          </a:prstGeom>
          <a:noFill/>
          <a:ln w="9525">
            <a:noFill/>
            <a:miter lim="800000"/>
            <a:headEnd/>
            <a:tailEnd/>
          </a:ln>
          <a:effectLst/>
        </p:spPr>
      </p:pic>
      <p:sp>
        <p:nvSpPr>
          <p:cNvPr id="5" name="Retângulo 4"/>
          <p:cNvSpPr/>
          <p:nvPr/>
        </p:nvSpPr>
        <p:spPr>
          <a:xfrm>
            <a:off x="2571736" y="6211669"/>
            <a:ext cx="4572000" cy="523220"/>
          </a:xfrm>
          <a:prstGeom prst="rect">
            <a:avLst/>
          </a:prstGeom>
        </p:spPr>
        <p:txBody>
          <a:bodyPr>
            <a:spAutoFit/>
          </a:bodyPr>
          <a:lstStyle/>
          <a:p>
            <a:pPr algn="ctr"/>
            <a:r>
              <a:rPr lang="pt-BR" sz="1400" dirty="0" smtClean="0">
                <a:solidFill>
                  <a:schemeClr val="accent5"/>
                </a:solidFill>
              </a:rPr>
              <a:t>ASSOCIAÇÃO BRASILEIRA DE EMPRESAS DE PESQUISA MINERAL - ABPM</a:t>
            </a:r>
            <a:endParaRPr lang="pt-BR" sz="1400" dirty="0">
              <a:solidFill>
                <a:schemeClr val="accent5"/>
              </a:solidFill>
            </a:endParaRPr>
          </a:p>
        </p:txBody>
      </p:sp>
    </p:spTree>
    <p:extLst>
      <p:ext uri="{BB962C8B-B14F-4D97-AF65-F5344CB8AC3E}">
        <p14:creationId xmlns:p14="http://schemas.microsoft.com/office/powerpoint/2010/main" xmlns="" val="8470876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sz="3200" dirty="0" smtClean="0"/>
              <a:t>O NOVO MARCO LEGAL DA MINERAÇÃO</a:t>
            </a:r>
            <a:endParaRPr lang="pt-BR" sz="3200" dirty="0"/>
          </a:p>
        </p:txBody>
      </p:sp>
      <p:graphicFrame>
        <p:nvGraphicFramePr>
          <p:cNvPr id="4" name="Espaço Reservado para Conteúdo 3"/>
          <p:cNvGraphicFramePr>
            <a:graphicFrameLocks noGrp="1"/>
          </p:cNvGraphicFramePr>
          <p:nvPr>
            <p:ph idx="1"/>
          </p:nvPr>
        </p:nvGraphicFramePr>
        <p:xfrm>
          <a:off x="1435100" y="1500174"/>
          <a:ext cx="6708800"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m 5"/>
          <p:cNvPicPr/>
          <p:nvPr/>
        </p:nvPicPr>
        <p:blipFill>
          <a:blip r:embed="rId7" cstate="print"/>
          <a:srcRect/>
          <a:stretch>
            <a:fillRect/>
          </a:stretch>
        </p:blipFill>
        <p:spPr bwMode="auto">
          <a:xfrm rot="16200000">
            <a:off x="178607" y="5893599"/>
            <a:ext cx="785794" cy="1143008"/>
          </a:xfrm>
          <a:prstGeom prst="rect">
            <a:avLst/>
          </a:prstGeom>
          <a:noFill/>
          <a:ln w="9525">
            <a:noFill/>
            <a:miter lim="800000"/>
            <a:headEnd/>
            <a:tailEnd/>
          </a:ln>
          <a:effectLst/>
        </p:spPr>
      </p:pic>
      <p:sp>
        <p:nvSpPr>
          <p:cNvPr id="7" name="Retângulo 6"/>
          <p:cNvSpPr/>
          <p:nvPr/>
        </p:nvSpPr>
        <p:spPr>
          <a:xfrm>
            <a:off x="2571736" y="6211669"/>
            <a:ext cx="4572000" cy="523220"/>
          </a:xfrm>
          <a:prstGeom prst="rect">
            <a:avLst/>
          </a:prstGeom>
        </p:spPr>
        <p:txBody>
          <a:bodyPr>
            <a:spAutoFit/>
          </a:bodyPr>
          <a:lstStyle/>
          <a:p>
            <a:pPr algn="ctr"/>
            <a:r>
              <a:rPr lang="pt-BR" sz="1400" dirty="0" smtClean="0">
                <a:solidFill>
                  <a:schemeClr val="accent5"/>
                </a:solidFill>
              </a:rPr>
              <a:t>ASSOCIAÇÃO BRASILEIRA DE EMPRESAS DE PESQUISA MINERAL - ABPM</a:t>
            </a:r>
            <a:endParaRPr lang="pt-BR" sz="1400" dirty="0">
              <a:solidFill>
                <a:schemeClr val="accent5"/>
              </a:solidFill>
            </a:endParaRPr>
          </a:p>
        </p:txBody>
      </p:sp>
      <p:sp>
        <p:nvSpPr>
          <p:cNvPr id="10" name="CaixaDeTexto 9"/>
          <p:cNvSpPr txBox="1"/>
          <p:nvPr/>
        </p:nvSpPr>
        <p:spPr>
          <a:xfrm>
            <a:off x="1428728" y="1500174"/>
            <a:ext cx="6786609" cy="1754326"/>
          </a:xfrm>
          <a:prstGeom prst="rect">
            <a:avLst/>
          </a:prstGeom>
          <a:noFill/>
        </p:spPr>
        <p:txBody>
          <a:bodyPr wrap="square" rtlCol="0">
            <a:spAutoFit/>
          </a:bodyPr>
          <a:lstStyle/>
          <a:p>
            <a:r>
              <a:rPr lang="pt-BR" dirty="0" smtClean="0"/>
              <a:t>O Governo encaminhou à Câmara dos Deputados, em  18/6/2013, o Projeto de Lei (PL nº 5.807/13), que propõe nova forma de acesso ao sub-solo brasileiro,  cria a Agência Nacional de Mineração em substituição ao DNPM, e altera a forma e o valor da Compensação Financeira pela Exploração dos Recursos Minerais (CPMF),  além de outras providências</a:t>
            </a:r>
            <a:endParaRPr lang="pt-BR" dirty="0"/>
          </a:p>
        </p:txBody>
      </p:sp>
      <p:sp>
        <p:nvSpPr>
          <p:cNvPr id="12" name="Retângulo 11"/>
          <p:cNvSpPr/>
          <p:nvPr/>
        </p:nvSpPr>
        <p:spPr>
          <a:xfrm>
            <a:off x="1785918" y="5643578"/>
            <a:ext cx="1798697" cy="369332"/>
          </a:xfrm>
          <a:prstGeom prst="rect">
            <a:avLst/>
          </a:prstGeom>
          <a:noFill/>
        </p:spPr>
        <p:txBody>
          <a:bodyPr wrap="square" lIns="91440" tIns="45720" rIns="91440" bIns="45720">
            <a:spAutoFit/>
          </a:bodyPr>
          <a:lstStyle/>
          <a:p>
            <a:pPr algn="ctr"/>
            <a:r>
              <a:rPr lang="pt-BR"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MINERAÇÃO</a:t>
            </a:r>
            <a:endParaRPr lang="pt-BR"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aixaDeTexto 6"/>
          <p:cNvSpPr txBox="1">
            <a:spLocks noChangeArrowheads="1"/>
          </p:cNvSpPr>
          <p:nvPr/>
        </p:nvSpPr>
        <p:spPr bwMode="auto">
          <a:xfrm>
            <a:off x="1309688" y="344488"/>
            <a:ext cx="8679656" cy="954107"/>
          </a:xfrm>
          <a:prstGeom prst="rect">
            <a:avLst/>
          </a:prstGeom>
          <a:noFill/>
          <a:ln w="9525">
            <a:noFill/>
            <a:miter lim="800000"/>
            <a:headEnd/>
            <a:tailEnd/>
          </a:ln>
        </p:spPr>
        <p:txBody>
          <a:bodyPr>
            <a:spAutoFit/>
          </a:bodyPr>
          <a:lstStyle/>
          <a:p>
            <a:r>
              <a:rPr lang="pt-BR" sz="2800" dirty="0" smtClean="0"/>
              <a:t>MANIFESTAÇÃO DE GEÓLOGOS, ESTUDANTES E EMPRESÁRIOS EM CUIABÁ, MT, EM 17/7/2013</a:t>
            </a:r>
            <a:endParaRPr lang="pt-BR" sz="2800" dirty="0"/>
          </a:p>
        </p:txBody>
      </p:sp>
      <p:pic>
        <p:nvPicPr>
          <p:cNvPr id="24579" name="Picture 1"/>
          <p:cNvPicPr>
            <a:picLocks noChangeAspect="1"/>
          </p:cNvPicPr>
          <p:nvPr/>
        </p:nvPicPr>
        <p:blipFill>
          <a:blip r:embed="rId2" cstate="print"/>
          <a:srcRect/>
          <a:stretch>
            <a:fillRect/>
          </a:stretch>
        </p:blipFill>
        <p:spPr bwMode="auto">
          <a:xfrm>
            <a:off x="0" y="1340768"/>
            <a:ext cx="4025503" cy="3078162"/>
          </a:xfrm>
          <a:prstGeom prst="rect">
            <a:avLst/>
          </a:prstGeom>
          <a:noFill/>
          <a:ln w="9525">
            <a:noFill/>
            <a:miter lim="800000"/>
            <a:headEnd/>
            <a:tailEnd/>
          </a:ln>
        </p:spPr>
      </p:pic>
      <p:pic>
        <p:nvPicPr>
          <p:cNvPr id="24580" name="Picture 2"/>
          <p:cNvPicPr>
            <a:picLocks noChangeAspect="1"/>
          </p:cNvPicPr>
          <p:nvPr/>
        </p:nvPicPr>
        <p:blipFill>
          <a:blip r:embed="rId3" cstate="print"/>
          <a:srcRect/>
          <a:stretch>
            <a:fillRect/>
          </a:stretch>
        </p:blipFill>
        <p:spPr bwMode="auto">
          <a:xfrm>
            <a:off x="4211960" y="1340768"/>
            <a:ext cx="4500363" cy="2920918"/>
          </a:xfrm>
          <a:prstGeom prst="rect">
            <a:avLst/>
          </a:prstGeom>
          <a:noFill/>
          <a:ln w="9525">
            <a:noFill/>
            <a:miter lim="800000"/>
            <a:headEnd/>
            <a:tailEnd/>
          </a:ln>
        </p:spPr>
      </p:pic>
      <p:pic>
        <p:nvPicPr>
          <p:cNvPr id="24581" name="Picture 3"/>
          <p:cNvPicPr>
            <a:picLocks noChangeAspect="1"/>
          </p:cNvPicPr>
          <p:nvPr/>
        </p:nvPicPr>
        <p:blipFill>
          <a:blip r:embed="rId4" cstate="print"/>
          <a:srcRect/>
          <a:stretch>
            <a:fillRect/>
          </a:stretch>
        </p:blipFill>
        <p:spPr bwMode="auto">
          <a:xfrm>
            <a:off x="467544" y="4579938"/>
            <a:ext cx="2080022" cy="2278062"/>
          </a:xfrm>
          <a:prstGeom prst="rect">
            <a:avLst/>
          </a:prstGeom>
          <a:noFill/>
          <a:ln w="9525">
            <a:noFill/>
            <a:miter lim="800000"/>
            <a:headEnd/>
            <a:tailEnd/>
          </a:ln>
        </p:spPr>
      </p:pic>
      <p:pic>
        <p:nvPicPr>
          <p:cNvPr id="24582" name="Picture 4"/>
          <p:cNvPicPr>
            <a:picLocks noChangeAspect="1"/>
          </p:cNvPicPr>
          <p:nvPr/>
        </p:nvPicPr>
        <p:blipFill>
          <a:blip r:embed="rId5" cstate="print"/>
          <a:srcRect/>
          <a:stretch>
            <a:fillRect/>
          </a:stretch>
        </p:blipFill>
        <p:spPr bwMode="auto">
          <a:xfrm>
            <a:off x="3419872" y="4575175"/>
            <a:ext cx="2420540" cy="2282825"/>
          </a:xfrm>
          <a:prstGeom prst="rect">
            <a:avLst/>
          </a:prstGeom>
          <a:noFill/>
          <a:ln w="9525">
            <a:noFill/>
            <a:miter lim="800000"/>
            <a:headEnd/>
            <a:tailEnd/>
          </a:ln>
        </p:spPr>
      </p:pic>
      <p:pic>
        <p:nvPicPr>
          <p:cNvPr id="24583" name="Picture 5"/>
          <p:cNvPicPr>
            <a:picLocks noChangeAspect="1"/>
          </p:cNvPicPr>
          <p:nvPr/>
        </p:nvPicPr>
        <p:blipFill>
          <a:blip r:embed="rId6" cstate="print"/>
          <a:srcRect/>
          <a:stretch>
            <a:fillRect/>
          </a:stretch>
        </p:blipFill>
        <p:spPr bwMode="auto">
          <a:xfrm>
            <a:off x="6444208" y="4572000"/>
            <a:ext cx="22288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t>OBRIGADO</a:t>
            </a:r>
            <a:endParaRPr lang="pt-BR" dirty="0"/>
          </a:p>
        </p:txBody>
      </p:sp>
      <p:pic>
        <p:nvPicPr>
          <p:cNvPr id="4" name="Espaço Reservado para Conteúdo 3"/>
          <p:cNvPicPr>
            <a:picLocks noGrp="1"/>
          </p:cNvPicPr>
          <p:nvPr>
            <p:ph idx="1"/>
          </p:nvPr>
        </p:nvPicPr>
        <p:blipFill>
          <a:blip r:embed="rId2" cstate="print"/>
          <a:srcRect/>
          <a:stretch>
            <a:fillRect/>
          </a:stretch>
        </p:blipFill>
        <p:spPr bwMode="auto">
          <a:xfrm rot="16200000">
            <a:off x="2544487" y="797082"/>
            <a:ext cx="4697966" cy="5929355"/>
          </a:xfrm>
          <a:prstGeom prst="rect">
            <a:avLst/>
          </a:prstGeom>
          <a:noFill/>
          <a:ln w="9525">
            <a:noFill/>
            <a:miter lim="800000"/>
            <a:headEnd/>
            <a:tailEnd/>
          </a:ln>
          <a:effectLst/>
        </p:spPr>
      </p:pic>
      <p:sp>
        <p:nvSpPr>
          <p:cNvPr id="3" name="CaixaDeTexto 2"/>
          <p:cNvSpPr txBox="1"/>
          <p:nvPr/>
        </p:nvSpPr>
        <p:spPr>
          <a:xfrm>
            <a:off x="3203848" y="6027003"/>
            <a:ext cx="2448272" cy="461665"/>
          </a:xfrm>
          <a:prstGeom prst="rect">
            <a:avLst/>
          </a:prstGeom>
          <a:noFill/>
        </p:spPr>
        <p:txBody>
          <a:bodyPr wrap="square" rtlCol="0">
            <a:spAutoFit/>
          </a:bodyPr>
          <a:lstStyle/>
          <a:p>
            <a:pPr algn="ctr"/>
            <a:r>
              <a:rPr lang="pt-BR" sz="2400" dirty="0" smtClean="0">
                <a:solidFill>
                  <a:srgbClr val="FF3300"/>
                </a:solidFill>
              </a:rPr>
              <a:t>www.abpm.net.br</a:t>
            </a:r>
            <a:endParaRPr lang="pt-BR" sz="2400" dirty="0">
              <a:solidFill>
                <a:srgbClr val="FF3300"/>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800" dirty="0" smtClean="0"/>
              <a:t>PRIMEIRAS CRÍTICAS</a:t>
            </a:r>
            <a:endParaRPr lang="pt-BR" sz="2400" dirty="0"/>
          </a:p>
        </p:txBody>
      </p:sp>
      <p:sp>
        <p:nvSpPr>
          <p:cNvPr id="3" name="Espaço Reservado para Conteúdo 2"/>
          <p:cNvSpPr>
            <a:spLocks noGrp="1"/>
          </p:cNvSpPr>
          <p:nvPr>
            <p:ph idx="1"/>
          </p:nvPr>
        </p:nvSpPr>
        <p:spPr>
          <a:xfrm>
            <a:off x="1403648" y="1124744"/>
            <a:ext cx="7498080" cy="5184576"/>
          </a:xfrm>
        </p:spPr>
        <p:txBody>
          <a:bodyPr>
            <a:normAutofit fontScale="62500" lnSpcReduction="20000"/>
          </a:bodyPr>
          <a:lstStyle/>
          <a:p>
            <a:endParaRPr lang="pt-BR" sz="2000" dirty="0" smtClean="0"/>
          </a:p>
          <a:p>
            <a:pPr>
              <a:buFont typeface="Wingdings" pitchFamily="2" charset="2"/>
              <a:buChar char="q"/>
            </a:pPr>
            <a:r>
              <a:rPr lang="pt-BR" sz="2000" dirty="0" smtClean="0"/>
              <a:t>Contrariamente ao discurso oficial,  o PL 5.807/13 foi preparado exclusivamente pelos gabinetes governamentais. Não houve diálogo com o setor mineral, apenas oitivas.  Nunca foi divulgada nenhuma versão do projeto.</a:t>
            </a:r>
          </a:p>
          <a:p>
            <a:pPr>
              <a:buFont typeface="Wingdings" pitchFamily="2" charset="2"/>
              <a:buChar char="q"/>
            </a:pPr>
            <a:r>
              <a:rPr lang="pt-BR" sz="2000" dirty="0" smtClean="0"/>
              <a:t>Desde novembro de 2011 o DNPM deixou de executar o Código de Mineração vigente, cancelando a edição de novas concessões minerais e paralisando o estudo dos processos em andamento. Esta medida foi tomada com base em determinação verbal, sem embasamento em nenhum ato de ofício, conforme declarado pelo Exmo. Sr. Ministro em entrevista ao jornal VALOR ECONÔMICO.</a:t>
            </a:r>
          </a:p>
          <a:p>
            <a:pPr>
              <a:buFont typeface="Wingdings" pitchFamily="2" charset="2"/>
              <a:buChar char="q"/>
            </a:pPr>
            <a:r>
              <a:rPr lang="pt-BR" sz="2000" dirty="0" smtClean="0"/>
              <a:t>As consequências deste ato foram cancelamento de investimentos,  demissão de técnicos e atraso inconcebível na geração de jazidas e na implantação de projetos mineiros.</a:t>
            </a:r>
          </a:p>
          <a:p>
            <a:pPr>
              <a:buFont typeface="Wingdings" pitchFamily="2" charset="2"/>
              <a:buChar char="q"/>
            </a:pPr>
            <a:r>
              <a:rPr lang="pt-BR" sz="2000" dirty="0" smtClean="0"/>
              <a:t>Mais uma vez, ao arrepio do discurso oficial, não há na proposta do PL 5.807/13 nenhuma indicação de que promoverá concorrência ou trará novos investimentos.  Ao contrário, a avaliação unânime dos associados da ABPM é de que o projeto apoia-se em fundamentos ideológicos, não tem exequibilidade prática  e promoverá um verdadeiro apagão mineral no país por vários anos.</a:t>
            </a:r>
          </a:p>
          <a:p>
            <a:pPr algn="just">
              <a:buFont typeface="Wingdings" pitchFamily="2" charset="2"/>
              <a:buChar char="q"/>
            </a:pPr>
            <a:r>
              <a:rPr lang="pt-BR" sz="2000" dirty="0" smtClean="0"/>
              <a:t>As empresas dedicadas à pesquisa mineral , como as J</a:t>
            </a:r>
            <a:r>
              <a:rPr lang="pt-BR" sz="2000" i="1" dirty="0" smtClean="0"/>
              <a:t>unior </a:t>
            </a:r>
            <a:r>
              <a:rPr lang="pt-BR" sz="2000" i="1" dirty="0" err="1" smtClean="0"/>
              <a:t>Companies</a:t>
            </a:r>
            <a:r>
              <a:rPr lang="pt-BR" sz="2000" i="1" dirty="0" smtClean="0"/>
              <a:t> </a:t>
            </a:r>
            <a:r>
              <a:rPr lang="pt-BR" sz="2000" dirty="0" smtClean="0"/>
              <a:t>deixarão de existir.  Não haverá espaço para elas neste novo modelo.</a:t>
            </a:r>
          </a:p>
          <a:p>
            <a:pPr algn="just">
              <a:buFont typeface="Wingdings" pitchFamily="2" charset="2"/>
              <a:buChar char="q"/>
            </a:pPr>
            <a:r>
              <a:rPr lang="pt-BR" sz="2000" dirty="0" smtClean="0"/>
              <a:t>Critica-se o uso de recursos públicos para execução de pesquisa mineral, como prevê o projeto de lei. </a:t>
            </a:r>
          </a:p>
          <a:p>
            <a:pPr algn="just">
              <a:buFont typeface="Wingdings" pitchFamily="2" charset="2"/>
              <a:buChar char="q"/>
            </a:pPr>
            <a:r>
              <a:rPr lang="pt-BR" sz="2000" dirty="0" smtClean="0"/>
              <a:t>Critica-se igualmente o viés discricionário do projeto, que, sem uma declaração transparente,  na pratica estabelece o monopólio sobre os bens minerais no Brasil.</a:t>
            </a:r>
          </a:p>
          <a:p>
            <a:pPr algn="just">
              <a:buFont typeface="Wingdings" pitchFamily="2" charset="2"/>
              <a:buChar char="q"/>
            </a:pPr>
            <a:r>
              <a:rPr lang="pt-BR" sz="2000" dirty="0" smtClean="0"/>
              <a:t>Finalmente, critica-se o formato “3 em 1” dado ao projeto, abordando aspectos </a:t>
            </a:r>
            <a:r>
              <a:rPr lang="pt-BR" sz="2000" b="1" i="1" dirty="0" smtClean="0"/>
              <a:t>institucionais</a:t>
            </a:r>
            <a:r>
              <a:rPr lang="pt-BR" sz="2000" dirty="0" smtClean="0"/>
              <a:t> (Criação de Agência e Conselho),  </a:t>
            </a:r>
            <a:r>
              <a:rPr lang="pt-BR" sz="2000" b="1" i="1" dirty="0" err="1" smtClean="0"/>
              <a:t>arrecadatórios</a:t>
            </a:r>
            <a:r>
              <a:rPr lang="pt-BR" sz="2000" dirty="0" smtClean="0"/>
              <a:t> (CFEM) e </a:t>
            </a:r>
            <a:r>
              <a:rPr lang="pt-BR" sz="2000" b="1" i="1" dirty="0" smtClean="0"/>
              <a:t>regulatórios</a:t>
            </a:r>
            <a:r>
              <a:rPr lang="pt-BR" sz="2000" dirty="0" smtClean="0"/>
              <a:t> (novo marco legal). Trata-se de formato inadequado, construído com a nítida intenção de usar a CFEM para instar o Congresso a aprovar rapidamente a lei sem a necessária e democrática discussão.</a:t>
            </a:r>
          </a:p>
          <a:p>
            <a:pPr>
              <a:buFont typeface="Wingdings" pitchFamily="2" charset="2"/>
              <a:buChar char="q"/>
            </a:pPr>
            <a:endParaRPr lang="pt-BR" sz="2000" b="1" u="sng" dirty="0" smtClean="0"/>
          </a:p>
          <a:p>
            <a:pPr lvl="0"/>
            <a:endParaRPr lang="pt-BR" sz="2000" dirty="0" smtClean="0">
              <a:solidFill>
                <a:schemeClr val="accent5"/>
              </a:solidFill>
            </a:endParaRPr>
          </a:p>
          <a:p>
            <a:endParaRPr lang="pt-BR" dirty="0"/>
          </a:p>
        </p:txBody>
      </p:sp>
      <p:sp>
        <p:nvSpPr>
          <p:cNvPr id="4" name="Espaço Reservado para Rodapé 3"/>
          <p:cNvSpPr>
            <a:spLocks noGrp="1"/>
          </p:cNvSpPr>
          <p:nvPr>
            <p:ph type="ftr" sz="quarter" idx="11"/>
          </p:nvPr>
        </p:nvSpPr>
        <p:spPr>
          <a:xfrm>
            <a:off x="3643306" y="6381750"/>
            <a:ext cx="2895600" cy="476250"/>
          </a:xfrm>
        </p:spPr>
        <p:txBody>
          <a:bodyPr/>
          <a:lstStyle/>
          <a:p>
            <a:pPr algn="ctr"/>
            <a:r>
              <a:rPr lang="pt-BR" sz="1100" dirty="0" smtClean="0">
                <a:solidFill>
                  <a:schemeClr val="accent5"/>
                </a:solidFill>
              </a:rPr>
              <a:t>ASSOCIAÇÃO BRASILEIRA DE EMPRESAS DE PESQUISA MINERAL - ABPM</a:t>
            </a:r>
            <a:endParaRPr lang="pt-BR" sz="1100" dirty="0">
              <a:solidFill>
                <a:schemeClr val="accent5"/>
              </a:solidFill>
            </a:endParaRPr>
          </a:p>
        </p:txBody>
      </p:sp>
      <p:sp>
        <p:nvSpPr>
          <p:cNvPr id="5" name="Espaço Reservado para Número de Slide 4"/>
          <p:cNvSpPr>
            <a:spLocks noGrp="1"/>
          </p:cNvSpPr>
          <p:nvPr>
            <p:ph type="sldNum" sz="quarter" idx="12"/>
          </p:nvPr>
        </p:nvSpPr>
        <p:spPr/>
        <p:txBody>
          <a:bodyPr/>
          <a:lstStyle/>
          <a:p>
            <a:fld id="{0834D5FA-A24F-429F-B0A5-AF96669D8714}" type="slidenum">
              <a:rPr lang="pt-BR" smtClean="0"/>
              <a:pPr/>
              <a:t>3</a:t>
            </a:fld>
            <a:endParaRPr lang="pt-BR" dirty="0"/>
          </a:p>
        </p:txBody>
      </p:sp>
      <p:pic>
        <p:nvPicPr>
          <p:cNvPr id="6" name="Imagem 5"/>
          <p:cNvPicPr/>
          <p:nvPr/>
        </p:nvPicPr>
        <p:blipFill>
          <a:blip r:embed="rId2" cstate="print"/>
          <a:srcRect/>
          <a:stretch>
            <a:fillRect/>
          </a:stretch>
        </p:blipFill>
        <p:spPr bwMode="auto">
          <a:xfrm rot="16200000">
            <a:off x="200775" y="6130113"/>
            <a:ext cx="579664" cy="87611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smtClean="0"/>
              <a:t>A ÁRDUA TAREFA DE REVELAR UMA JAZIDA</a:t>
            </a:r>
            <a:endParaRPr lang="pt-BR" sz="2800" dirty="0"/>
          </a:p>
        </p:txBody>
      </p:sp>
      <p:sp>
        <p:nvSpPr>
          <p:cNvPr id="3" name="Espaço Reservado para Conteúdo 2"/>
          <p:cNvSpPr>
            <a:spLocks noGrp="1"/>
          </p:cNvSpPr>
          <p:nvPr>
            <p:ph idx="1"/>
          </p:nvPr>
        </p:nvSpPr>
        <p:spPr>
          <a:xfrm>
            <a:off x="1071506" y="1124744"/>
            <a:ext cx="8072494" cy="5276064"/>
          </a:xfrm>
        </p:spPr>
        <p:txBody>
          <a:bodyPr>
            <a:normAutofit/>
          </a:bodyPr>
          <a:lstStyle/>
          <a:p>
            <a:r>
              <a:rPr lang="pt-BR" sz="2000" dirty="0" smtClean="0">
                <a:latin typeface="Calibri" pitchFamily="34" charset="0"/>
              </a:rPr>
              <a:t>Os recursos minerais pertencem, constitucionalmente, à União. Mas só têm algum valor quando encontrados, pesquisados, dimensionados e minerados. Sempre coube à iniciativa privada correr o risco de cumprir este ciclo.</a:t>
            </a:r>
          </a:p>
          <a:p>
            <a:r>
              <a:rPr lang="pt-BR" sz="2000" dirty="0" smtClean="0">
                <a:latin typeface="Calibri" pitchFamily="34" charset="0"/>
              </a:rPr>
              <a:t>Ao   Governo  cabe dar competitividade à indústria mineral, disciplinar e  fiscalizar o bom aproveitamento dos minerais.</a:t>
            </a:r>
          </a:p>
          <a:p>
            <a:r>
              <a:rPr lang="pt-BR" sz="2000" dirty="0" smtClean="0">
                <a:latin typeface="Calibri" pitchFamily="34" charset="0"/>
              </a:rPr>
              <a:t>Encontrar jazidas é tarefa árdua : </a:t>
            </a:r>
            <a:endParaRPr lang="pt-BR" sz="2000" dirty="0">
              <a:latin typeface="Calibri" pitchFamily="34" charset="0"/>
            </a:endParaRPr>
          </a:p>
        </p:txBody>
      </p:sp>
      <p:pic>
        <p:nvPicPr>
          <p:cNvPr id="4" name="Espaço Reservado para Conteúdo 3" descr="piramide.png"/>
          <p:cNvPicPr>
            <a:picLocks/>
          </p:cNvPicPr>
          <p:nvPr/>
        </p:nvPicPr>
        <p:blipFill>
          <a:blip r:embed="rId2" cstate="print"/>
          <a:stretch>
            <a:fillRect/>
          </a:stretch>
        </p:blipFill>
        <p:spPr>
          <a:xfrm>
            <a:off x="2643174" y="3786190"/>
            <a:ext cx="3643338" cy="2554287"/>
          </a:xfrm>
          <a:prstGeom prst="rect">
            <a:avLst/>
          </a:prstGeom>
        </p:spPr>
      </p:pic>
      <p:sp>
        <p:nvSpPr>
          <p:cNvPr id="5" name="Espaço Reservado para Número de Slide 4"/>
          <p:cNvSpPr>
            <a:spLocks noGrp="1"/>
          </p:cNvSpPr>
          <p:nvPr>
            <p:ph type="sldNum" sz="quarter" idx="12"/>
          </p:nvPr>
        </p:nvSpPr>
        <p:spPr/>
        <p:txBody>
          <a:bodyPr/>
          <a:lstStyle/>
          <a:p>
            <a:fld id="{98DB2952-7C16-46A1-90D1-FE212E350D30}" type="slidenum">
              <a:rPr lang="pt-BR" smtClean="0"/>
              <a:pPr/>
              <a:t>4</a:t>
            </a:fld>
            <a:endParaRPr lang="pt-BR"/>
          </a:p>
        </p:txBody>
      </p:sp>
      <p:sp>
        <p:nvSpPr>
          <p:cNvPr id="6" name="Espaço Reservado para Rodapé 5"/>
          <p:cNvSpPr>
            <a:spLocks noGrp="1"/>
          </p:cNvSpPr>
          <p:nvPr>
            <p:ph type="ftr" sz="quarter" idx="11"/>
          </p:nvPr>
        </p:nvSpPr>
        <p:spPr/>
        <p:txBody>
          <a:bodyPr/>
          <a:lstStyle/>
          <a:p>
            <a:endParaRPr lang="pt-BR" dirty="0"/>
          </a:p>
        </p:txBody>
      </p:sp>
      <p:sp>
        <p:nvSpPr>
          <p:cNvPr id="7" name="Espaço Reservado para Data 6"/>
          <p:cNvSpPr>
            <a:spLocks noGrp="1"/>
          </p:cNvSpPr>
          <p:nvPr>
            <p:ph type="dt" sz="half" idx="10"/>
          </p:nvPr>
        </p:nvSpPr>
        <p:spPr/>
        <p:txBody>
          <a:bodyPr/>
          <a:lstStyle/>
          <a:p>
            <a:endParaRPr lang="pt-BR" dirty="0"/>
          </a:p>
        </p:txBody>
      </p:sp>
      <p:sp>
        <p:nvSpPr>
          <p:cNvPr id="8" name="CaixaDeTexto 7"/>
          <p:cNvSpPr txBox="1"/>
          <p:nvPr/>
        </p:nvSpPr>
        <p:spPr>
          <a:xfrm>
            <a:off x="5357818" y="5715016"/>
            <a:ext cx="2786082" cy="307777"/>
          </a:xfrm>
          <a:prstGeom prst="rect">
            <a:avLst/>
          </a:prstGeom>
          <a:noFill/>
        </p:spPr>
        <p:txBody>
          <a:bodyPr wrap="square" rtlCol="0">
            <a:spAutoFit/>
          </a:bodyPr>
          <a:lstStyle/>
          <a:p>
            <a:r>
              <a:rPr lang="pt-BR" sz="1400" dirty="0" smtClean="0"/>
              <a:t>Fonte: </a:t>
            </a:r>
            <a:r>
              <a:rPr lang="pt-BR" sz="1400" dirty="0" err="1" smtClean="0"/>
              <a:t>Synergies</a:t>
            </a:r>
            <a:r>
              <a:rPr lang="pt-BR" sz="1400" dirty="0" smtClean="0"/>
              <a:t> </a:t>
            </a:r>
            <a:r>
              <a:rPr lang="pt-BR" sz="1400" dirty="0" err="1" smtClean="0"/>
              <a:t>Consulting</a:t>
            </a:r>
            <a:r>
              <a:rPr lang="pt-BR" sz="1400" dirty="0" smtClean="0"/>
              <a:t>, 2009</a:t>
            </a:r>
            <a:endParaRPr lang="pt-BR" sz="1400" dirty="0"/>
          </a:p>
        </p:txBody>
      </p:sp>
      <p:pic>
        <p:nvPicPr>
          <p:cNvPr id="9" name="Imagem 8"/>
          <p:cNvPicPr/>
          <p:nvPr/>
        </p:nvPicPr>
        <p:blipFill>
          <a:blip r:embed="rId3" cstate="print"/>
          <a:srcRect/>
          <a:stretch>
            <a:fillRect/>
          </a:stretch>
        </p:blipFill>
        <p:spPr bwMode="auto">
          <a:xfrm rot="16200000">
            <a:off x="200775" y="6130113"/>
            <a:ext cx="579664" cy="876110"/>
          </a:xfrm>
          <a:prstGeom prst="rect">
            <a:avLst/>
          </a:prstGeom>
          <a:noFill/>
          <a:ln w="9525">
            <a:noFill/>
            <a:miter lim="800000"/>
            <a:headEnd/>
            <a:tailEnd/>
          </a:ln>
          <a:effectLst/>
        </p:spPr>
      </p:pic>
      <p:sp>
        <p:nvSpPr>
          <p:cNvPr id="10" name="Retângulo 9"/>
          <p:cNvSpPr/>
          <p:nvPr/>
        </p:nvSpPr>
        <p:spPr>
          <a:xfrm>
            <a:off x="2571736" y="6211669"/>
            <a:ext cx="4572000" cy="523220"/>
          </a:xfrm>
          <a:prstGeom prst="rect">
            <a:avLst/>
          </a:prstGeom>
        </p:spPr>
        <p:txBody>
          <a:bodyPr>
            <a:spAutoFit/>
          </a:bodyPr>
          <a:lstStyle/>
          <a:p>
            <a:pPr algn="ctr"/>
            <a:r>
              <a:rPr lang="pt-BR" sz="1400" dirty="0" smtClean="0">
                <a:solidFill>
                  <a:schemeClr val="accent5"/>
                </a:solidFill>
              </a:rPr>
              <a:t>ASSOCIAÇÃO BRASILEIRA DE EMPRESAS DE PESQUISA MINERAL - ABPM</a:t>
            </a:r>
            <a:endParaRPr lang="pt-BR" sz="1400"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pt-BR" sz="2800" dirty="0" smtClean="0"/>
              <a:t>EVOLUÇÃO DOS TÍTULOS MINERÁRIOS NO BRASIL  (2002 -2011)</a:t>
            </a:r>
            <a:endParaRPr lang="pt-BR" sz="2800" dirty="0"/>
          </a:p>
        </p:txBody>
      </p:sp>
      <p:graphicFrame>
        <p:nvGraphicFramePr>
          <p:cNvPr id="4" name="Espaço Reservado para Conteúdo 3"/>
          <p:cNvGraphicFramePr>
            <a:graphicFrameLocks noGrp="1"/>
          </p:cNvGraphicFramePr>
          <p:nvPr>
            <p:ph idx="1"/>
          </p:nvPr>
        </p:nvGraphicFramePr>
        <p:xfrm>
          <a:off x="2643174" y="3357562"/>
          <a:ext cx="4643470" cy="30543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upo 7"/>
          <p:cNvGrpSpPr/>
          <p:nvPr/>
        </p:nvGrpSpPr>
        <p:grpSpPr>
          <a:xfrm>
            <a:off x="1142976" y="1785926"/>
            <a:ext cx="7500990" cy="1589621"/>
            <a:chOff x="-63114" y="-101636"/>
            <a:chExt cx="7258072" cy="1232431"/>
          </a:xfrm>
          <a:solidFill>
            <a:schemeClr val="accent2">
              <a:lumMod val="75000"/>
            </a:schemeClr>
          </a:solidFill>
        </p:grpSpPr>
        <p:sp>
          <p:nvSpPr>
            <p:cNvPr id="9" name="Trapezóide 8"/>
            <p:cNvSpPr/>
            <p:nvPr/>
          </p:nvSpPr>
          <p:spPr>
            <a:xfrm rot="10800000">
              <a:off x="-63114" y="-101636"/>
              <a:ext cx="7258072" cy="1232431"/>
            </a:xfrm>
            <a:prstGeom prst="trapezoid">
              <a:avLst>
                <a:gd name="adj" fmla="val 98154"/>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rapezóide 4"/>
            <p:cNvSpPr/>
            <p:nvPr/>
          </p:nvSpPr>
          <p:spPr>
            <a:xfrm>
              <a:off x="1451614" y="152455"/>
              <a:ext cx="4165502" cy="87670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pt-BR" sz="2800" kern="1200" dirty="0" smtClean="0"/>
                <a:t>Requerimentos de pesquisa 217.012</a:t>
              </a:r>
              <a:endParaRPr lang="pt-BR" sz="2800" kern="1200" dirty="0"/>
            </a:p>
          </p:txBody>
        </p:sp>
      </p:grpSp>
      <p:sp>
        <p:nvSpPr>
          <p:cNvPr id="11" name="Estrela de 12 Pontos 10"/>
          <p:cNvSpPr/>
          <p:nvPr/>
        </p:nvSpPr>
        <p:spPr>
          <a:xfrm>
            <a:off x="6429388" y="4714884"/>
            <a:ext cx="857256" cy="700086"/>
          </a:xfrm>
          <a:prstGeom prst="star12">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050" b="1" dirty="0" smtClean="0"/>
          </a:p>
          <a:p>
            <a:pPr algn="ctr"/>
            <a:r>
              <a:rPr lang="pt-BR" sz="1050" b="1" dirty="0" smtClean="0"/>
              <a:t>6 %</a:t>
            </a:r>
            <a:endParaRPr lang="pt-BR" sz="1050" b="1" dirty="0"/>
          </a:p>
        </p:txBody>
      </p:sp>
      <p:sp>
        <p:nvSpPr>
          <p:cNvPr id="13" name="Estrela de 12 Pontos 12"/>
          <p:cNvSpPr/>
          <p:nvPr/>
        </p:nvSpPr>
        <p:spPr>
          <a:xfrm>
            <a:off x="7072330" y="3857628"/>
            <a:ext cx="857256" cy="771524"/>
          </a:xfrm>
          <a:prstGeom prst="star1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smtClean="0"/>
              <a:t>66%</a:t>
            </a:r>
            <a:endParaRPr lang="pt-BR" sz="1050" b="1" dirty="0"/>
          </a:p>
        </p:txBody>
      </p:sp>
      <p:sp>
        <p:nvSpPr>
          <p:cNvPr id="14" name="Estrela de 12 Pontos 13"/>
          <p:cNvSpPr/>
          <p:nvPr/>
        </p:nvSpPr>
        <p:spPr>
          <a:xfrm>
            <a:off x="8001024" y="2643182"/>
            <a:ext cx="1142976" cy="985838"/>
          </a:xfrm>
          <a:prstGeom prst="star12">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smtClean="0"/>
              <a:t>100%</a:t>
            </a:r>
            <a:endParaRPr lang="pt-BR" sz="1050" b="1" dirty="0"/>
          </a:p>
        </p:txBody>
      </p:sp>
      <p:sp>
        <p:nvSpPr>
          <p:cNvPr id="15" name="Estrela de 12 Pontos 14"/>
          <p:cNvSpPr/>
          <p:nvPr/>
        </p:nvSpPr>
        <p:spPr>
          <a:xfrm>
            <a:off x="5715008" y="5643578"/>
            <a:ext cx="1000132" cy="700086"/>
          </a:xfrm>
          <a:prstGeom prst="star12">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050" b="1" dirty="0" smtClean="0"/>
              <a:t>1,5 %</a:t>
            </a:r>
          </a:p>
          <a:p>
            <a:pPr algn="ctr"/>
            <a:endParaRPr lang="pt-BR" sz="1050" dirty="0"/>
          </a:p>
        </p:txBody>
      </p:sp>
      <p:sp>
        <p:nvSpPr>
          <p:cNvPr id="16" name="CaixaDeTexto 15"/>
          <p:cNvSpPr txBox="1"/>
          <p:nvPr/>
        </p:nvSpPr>
        <p:spPr>
          <a:xfrm>
            <a:off x="1142976" y="6072206"/>
            <a:ext cx="2857520" cy="369332"/>
          </a:xfrm>
          <a:prstGeom prst="rect">
            <a:avLst/>
          </a:prstGeom>
          <a:noFill/>
        </p:spPr>
        <p:txBody>
          <a:bodyPr wrap="square" rtlCol="0">
            <a:spAutoFit/>
          </a:bodyPr>
          <a:lstStyle/>
          <a:p>
            <a:r>
              <a:rPr lang="pt-BR" dirty="0" smtClean="0"/>
              <a:t>FONTE: DNPM </a:t>
            </a:r>
            <a:endParaRPr lang="pt-BR" dirty="0"/>
          </a:p>
        </p:txBody>
      </p:sp>
      <p:sp>
        <p:nvSpPr>
          <p:cNvPr id="12" name="Espaço Reservado para Número de Slide 11"/>
          <p:cNvSpPr>
            <a:spLocks noGrp="1"/>
          </p:cNvSpPr>
          <p:nvPr>
            <p:ph type="sldNum" sz="quarter" idx="12"/>
          </p:nvPr>
        </p:nvSpPr>
        <p:spPr/>
        <p:txBody>
          <a:bodyPr/>
          <a:lstStyle/>
          <a:p>
            <a:fld id="{98DB2952-7C16-46A1-90D1-FE212E350D30}" type="slidenum">
              <a:rPr lang="pt-BR" smtClean="0"/>
              <a:pPr/>
              <a:t>5</a:t>
            </a:fld>
            <a:endParaRPr lang="pt-BR"/>
          </a:p>
        </p:txBody>
      </p:sp>
      <p:sp>
        <p:nvSpPr>
          <p:cNvPr id="17" name="Espaço Reservado para Rodapé 16"/>
          <p:cNvSpPr>
            <a:spLocks noGrp="1"/>
          </p:cNvSpPr>
          <p:nvPr>
            <p:ph type="ftr" sz="quarter" idx="11"/>
          </p:nvPr>
        </p:nvSpPr>
        <p:spPr>
          <a:xfrm>
            <a:off x="3500430" y="6381750"/>
            <a:ext cx="2895600" cy="476250"/>
          </a:xfrm>
        </p:spPr>
        <p:txBody>
          <a:bodyPr/>
          <a:lstStyle/>
          <a:p>
            <a:pPr algn="ctr"/>
            <a:r>
              <a:rPr lang="pt-BR" sz="1100" dirty="0" smtClean="0">
                <a:solidFill>
                  <a:schemeClr val="accent5"/>
                </a:solidFill>
              </a:rPr>
              <a:t>ASSOCIAÇÃO BRASILEIRA DE EMPRESAS DE PESQUISA MINERAL - ABPM</a:t>
            </a:r>
            <a:endParaRPr lang="pt-BR" sz="1100" dirty="0">
              <a:solidFill>
                <a:schemeClr val="accent5"/>
              </a:solidFill>
            </a:endParaRPr>
          </a:p>
        </p:txBody>
      </p:sp>
      <p:pic>
        <p:nvPicPr>
          <p:cNvPr id="18" name="Imagem 17"/>
          <p:cNvPicPr/>
          <p:nvPr/>
        </p:nvPicPr>
        <p:blipFill>
          <a:blip r:embed="rId8" cstate="print"/>
          <a:srcRect/>
          <a:stretch>
            <a:fillRect/>
          </a:stretch>
        </p:blipFill>
        <p:spPr bwMode="auto">
          <a:xfrm rot="16200000">
            <a:off x="200775" y="6130113"/>
            <a:ext cx="579664" cy="87611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28625" y="523875"/>
            <a:ext cx="8286750" cy="5810250"/>
          </a:xfrm>
          <a:prstGeom prst="rect">
            <a:avLst/>
          </a:prstGeom>
          <a:noFill/>
          <a:ln w="9525">
            <a:noFill/>
            <a:miter lim="800000"/>
            <a:headEnd/>
            <a:tailEnd/>
          </a:ln>
          <a:effectLst/>
        </p:spPr>
      </p:pic>
      <p:sp>
        <p:nvSpPr>
          <p:cNvPr id="3" name="Espaço Reservado para Número de Slide 2"/>
          <p:cNvSpPr>
            <a:spLocks noGrp="1"/>
          </p:cNvSpPr>
          <p:nvPr>
            <p:ph type="sldNum" sz="quarter" idx="12"/>
          </p:nvPr>
        </p:nvSpPr>
        <p:spPr/>
        <p:txBody>
          <a:bodyPr/>
          <a:lstStyle/>
          <a:p>
            <a:fld id="{0834D5FA-A24F-429F-B0A5-AF96669D8714}" type="slidenum">
              <a:rPr lang="pt-BR" smtClean="0"/>
              <a:pPr/>
              <a:t>6</a:t>
            </a:fld>
            <a:endParaRPr lang="pt-B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ctr"/>
            <a:r>
              <a:rPr lang="pt-BR" sz="2400" dirty="0" smtClean="0"/>
              <a:t>OS ARGUMENTOS DO GOVERNO PROPOR UM NOVO MARCO REGULATÓRIO</a:t>
            </a:r>
            <a:endParaRPr lang="pt-BR" sz="2400" dirty="0"/>
          </a:p>
        </p:txBody>
      </p:sp>
      <p:sp>
        <p:nvSpPr>
          <p:cNvPr id="3" name="Espaço Reservado para Conteúdo 2"/>
          <p:cNvSpPr>
            <a:spLocks noGrp="1"/>
          </p:cNvSpPr>
          <p:nvPr>
            <p:ph idx="1"/>
          </p:nvPr>
        </p:nvSpPr>
        <p:spPr/>
        <p:txBody>
          <a:bodyPr/>
          <a:lstStyle/>
          <a:p>
            <a:pPr>
              <a:buNone/>
            </a:pPr>
            <a:endParaRPr lang="pt-BR" dirty="0" smtClean="0"/>
          </a:p>
          <a:p>
            <a:pPr lvl="1">
              <a:buFont typeface="Wingdings" pitchFamily="2" charset="2"/>
              <a:buChar char="q"/>
            </a:pPr>
            <a:endParaRPr lang="pt-BR" dirty="0" smtClean="0"/>
          </a:p>
          <a:p>
            <a:pPr lvl="1">
              <a:buFont typeface="Wingdings" pitchFamily="2" charset="2"/>
              <a:buChar char="q"/>
            </a:pPr>
            <a:r>
              <a:rPr lang="pt-BR" dirty="0" smtClean="0"/>
              <a:t>O atual Código de Mineração é </a:t>
            </a:r>
            <a:r>
              <a:rPr lang="pt-BR" b="1" dirty="0" smtClean="0"/>
              <a:t>obsoleto</a:t>
            </a:r>
          </a:p>
          <a:p>
            <a:pPr lvl="1">
              <a:buFont typeface="Wingdings" pitchFamily="2" charset="2"/>
              <a:buChar char="q"/>
            </a:pPr>
            <a:endParaRPr lang="pt-BR" dirty="0" smtClean="0"/>
          </a:p>
          <a:p>
            <a:pPr lvl="1">
              <a:buFont typeface="Wingdings" pitchFamily="2" charset="2"/>
              <a:buChar char="q"/>
            </a:pPr>
            <a:r>
              <a:rPr lang="pt-BR" dirty="0" smtClean="0"/>
              <a:t>Há </a:t>
            </a:r>
            <a:r>
              <a:rPr lang="pt-BR" b="1" dirty="0" smtClean="0"/>
              <a:t>especulação</a:t>
            </a:r>
            <a:r>
              <a:rPr lang="pt-BR" dirty="0" smtClean="0"/>
              <a:t> com direitos minerais</a:t>
            </a:r>
          </a:p>
          <a:p>
            <a:pPr lvl="1">
              <a:buNone/>
            </a:pPr>
            <a:endParaRPr lang="pt-BR" dirty="0" smtClean="0"/>
          </a:p>
          <a:p>
            <a:pPr lvl="1">
              <a:buFont typeface="Wingdings" pitchFamily="2" charset="2"/>
              <a:buChar char="q"/>
            </a:pPr>
            <a:r>
              <a:rPr lang="pt-BR" dirty="0" smtClean="0"/>
              <a:t>As empresas </a:t>
            </a:r>
            <a:r>
              <a:rPr lang="pt-BR" b="1" dirty="0" smtClean="0"/>
              <a:t>seguram áreas </a:t>
            </a:r>
            <a:r>
              <a:rPr lang="pt-BR" dirty="0" smtClean="0"/>
              <a:t>por décadas</a:t>
            </a:r>
          </a:p>
          <a:p>
            <a:pPr lvl="1">
              <a:buFont typeface="Wingdings" pitchFamily="2" charset="2"/>
              <a:buChar char="q"/>
            </a:pPr>
            <a:endParaRPr lang="pt-BR" dirty="0" smtClean="0"/>
          </a:p>
          <a:p>
            <a:pPr lvl="1">
              <a:buFont typeface="Wingdings" pitchFamily="2" charset="2"/>
              <a:buChar char="q"/>
            </a:pPr>
            <a:endParaRPr lang="pt-BR" dirty="0" smtClean="0"/>
          </a:p>
          <a:p>
            <a:pPr>
              <a:buNone/>
            </a:pPr>
            <a:endParaRPr lang="pt-BR" dirty="0" smtClean="0"/>
          </a:p>
          <a:p>
            <a:pPr>
              <a:buFont typeface="Wingdings" pitchFamily="2" charset="2"/>
              <a:buChar char="q"/>
            </a:pPr>
            <a:endParaRPr lang="pt-BR" dirty="0"/>
          </a:p>
        </p:txBody>
      </p:sp>
      <p:pic>
        <p:nvPicPr>
          <p:cNvPr id="4" name="Imagem 3"/>
          <p:cNvPicPr/>
          <p:nvPr/>
        </p:nvPicPr>
        <p:blipFill>
          <a:blip r:embed="rId2" cstate="print"/>
          <a:srcRect/>
          <a:stretch>
            <a:fillRect/>
          </a:stretch>
        </p:blipFill>
        <p:spPr bwMode="auto">
          <a:xfrm rot="16200000">
            <a:off x="200775" y="6130113"/>
            <a:ext cx="579664" cy="876110"/>
          </a:xfrm>
          <a:prstGeom prst="rect">
            <a:avLst/>
          </a:prstGeom>
          <a:noFill/>
          <a:ln w="9525">
            <a:noFill/>
            <a:miter lim="800000"/>
            <a:headEnd/>
            <a:tailEnd/>
          </a:ln>
          <a:effectLst/>
        </p:spPr>
      </p:pic>
      <p:sp>
        <p:nvSpPr>
          <p:cNvPr id="5" name="Retângulo 4"/>
          <p:cNvSpPr/>
          <p:nvPr/>
        </p:nvSpPr>
        <p:spPr>
          <a:xfrm>
            <a:off x="2571736" y="6211669"/>
            <a:ext cx="4572000" cy="523220"/>
          </a:xfrm>
          <a:prstGeom prst="rect">
            <a:avLst/>
          </a:prstGeom>
        </p:spPr>
        <p:txBody>
          <a:bodyPr>
            <a:spAutoFit/>
          </a:bodyPr>
          <a:lstStyle/>
          <a:p>
            <a:pPr algn="ctr"/>
            <a:r>
              <a:rPr lang="pt-BR" sz="1400" dirty="0" smtClean="0">
                <a:solidFill>
                  <a:schemeClr val="accent5"/>
                </a:solidFill>
              </a:rPr>
              <a:t>ASSOCIAÇÃO BRASILEIRA DE EMPRESAS DE PESQUISA MINERAL - ABPM</a:t>
            </a:r>
            <a:endParaRPr lang="pt-BR" sz="1400"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dirty="0" smtClean="0"/>
              <a:t>ABANDONANDO  O  BOM  CÓDIGO  BRASILEIRO</a:t>
            </a:r>
            <a:endParaRPr lang="pt-BR" sz="2400" dirty="0"/>
          </a:p>
        </p:txBody>
      </p:sp>
      <p:sp>
        <p:nvSpPr>
          <p:cNvPr id="3" name="Espaço Reservado para Conteúdo 2"/>
          <p:cNvSpPr>
            <a:spLocks noGrp="1"/>
          </p:cNvSpPr>
          <p:nvPr>
            <p:ph idx="1"/>
          </p:nvPr>
        </p:nvSpPr>
        <p:spPr/>
        <p:txBody>
          <a:bodyPr>
            <a:normAutofit fontScale="85000" lnSpcReduction="20000"/>
          </a:bodyPr>
          <a:lstStyle/>
          <a:p>
            <a:r>
              <a:rPr lang="pt-BR" sz="2400" dirty="0" smtClean="0"/>
              <a:t>O Brasil deveria se orgulhar do seu Código de Mineração. Embora precise ser aperfeiçoado, (como foi em 1996), tem o grande mérito de ser uma legislação estável e duradoura, como convém a uma lei mineral.</a:t>
            </a:r>
          </a:p>
          <a:p>
            <a:r>
              <a:rPr lang="pt-BR" sz="2400" dirty="0" smtClean="0"/>
              <a:t>Não há registro de empresas nacionais ou estrangeiras que tenham deixado de investir no Brasil por causa da legislação atual.</a:t>
            </a:r>
          </a:p>
          <a:p>
            <a:r>
              <a:rPr lang="pt-BR" sz="2400" dirty="0" smtClean="0"/>
              <a:t>Os princípios jurídicos do Código de Mineração vêm sendo exercitados com sucesso nos últimos 50 anos. Eles têm assegurado investimentos crescentes e aumento da produção mineral acima dos índices nacionais de crescimento. </a:t>
            </a:r>
          </a:p>
          <a:p>
            <a:r>
              <a:rPr lang="pt-BR" sz="2400" dirty="0" smtClean="0"/>
              <a:t>Esta destacada p</a:t>
            </a:r>
            <a:r>
              <a:rPr lang="pt-BR" sz="2400" i="1" dirty="0" smtClean="0"/>
              <a:t>erformance</a:t>
            </a:r>
            <a:r>
              <a:rPr lang="pt-BR" sz="2400" dirty="0" smtClean="0"/>
              <a:t> ancora-se em um trio virtuoso: estabilidade política, estabilidade econômica e </a:t>
            </a:r>
            <a:r>
              <a:rPr lang="pt-BR" sz="2400" b="1" u="sng" dirty="0" smtClean="0"/>
              <a:t>estabilidade do marco legal</a:t>
            </a:r>
            <a:r>
              <a:rPr lang="pt-BR" sz="2400" dirty="0" smtClean="0"/>
              <a:t> </a:t>
            </a:r>
          </a:p>
          <a:p>
            <a:r>
              <a:rPr lang="pt-BR" sz="2400" dirty="0" smtClean="0"/>
              <a:t> O setor mineral concorda quanto à necessidade de atualizar o Código, sem contudo violar seus princípios básicos.</a:t>
            </a:r>
          </a:p>
          <a:p>
            <a:endParaRPr lang="pt-BR" sz="2400" dirty="0"/>
          </a:p>
        </p:txBody>
      </p:sp>
      <p:pic>
        <p:nvPicPr>
          <p:cNvPr id="4" name="Imagem 3"/>
          <p:cNvPicPr/>
          <p:nvPr/>
        </p:nvPicPr>
        <p:blipFill>
          <a:blip r:embed="rId2" cstate="print"/>
          <a:srcRect/>
          <a:stretch>
            <a:fillRect/>
          </a:stretch>
        </p:blipFill>
        <p:spPr bwMode="auto">
          <a:xfrm rot="16200000">
            <a:off x="200775" y="6130113"/>
            <a:ext cx="579664" cy="876110"/>
          </a:xfrm>
          <a:prstGeom prst="rect">
            <a:avLst/>
          </a:prstGeom>
          <a:noFill/>
          <a:ln w="9525">
            <a:noFill/>
            <a:miter lim="800000"/>
            <a:headEnd/>
            <a:tailEnd/>
          </a:ln>
          <a:effectLst/>
        </p:spPr>
      </p:pic>
      <p:sp>
        <p:nvSpPr>
          <p:cNvPr id="5" name="Retângulo 4"/>
          <p:cNvSpPr/>
          <p:nvPr/>
        </p:nvSpPr>
        <p:spPr>
          <a:xfrm>
            <a:off x="2571736" y="6211669"/>
            <a:ext cx="4572000" cy="523220"/>
          </a:xfrm>
          <a:prstGeom prst="rect">
            <a:avLst/>
          </a:prstGeom>
        </p:spPr>
        <p:txBody>
          <a:bodyPr>
            <a:spAutoFit/>
          </a:bodyPr>
          <a:lstStyle/>
          <a:p>
            <a:pPr algn="ctr"/>
            <a:r>
              <a:rPr lang="pt-BR" sz="1400" dirty="0" smtClean="0">
                <a:solidFill>
                  <a:schemeClr val="accent5"/>
                </a:solidFill>
              </a:rPr>
              <a:t>ASSOCIAÇÃO BRASILEIRA DE EMPRESAS DE PESQUISA MINERAL - ABPM</a:t>
            </a:r>
            <a:endParaRPr lang="pt-BR" sz="1400" dirty="0">
              <a:solidFill>
                <a:schemeClr val="accent5"/>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03030" y="71414"/>
            <a:ext cx="8141002" cy="5100655"/>
          </a:xfrm>
          <a:prstGeom prst="rect">
            <a:avLst/>
          </a:prstGeom>
          <a:noFill/>
          <a:ln w="9525">
            <a:noFill/>
            <a:miter lim="800000"/>
            <a:headEnd/>
            <a:tailEnd/>
          </a:ln>
          <a:effectLst/>
        </p:spPr>
      </p:pic>
      <p:pic>
        <p:nvPicPr>
          <p:cNvPr id="4" name="Imagem 3"/>
          <p:cNvPicPr/>
          <p:nvPr/>
        </p:nvPicPr>
        <p:blipFill>
          <a:blip r:embed="rId3" cstate="print"/>
          <a:srcRect/>
          <a:stretch>
            <a:fillRect/>
          </a:stretch>
        </p:blipFill>
        <p:spPr bwMode="auto">
          <a:xfrm rot="16200000">
            <a:off x="200775" y="6130113"/>
            <a:ext cx="579664" cy="876110"/>
          </a:xfrm>
          <a:prstGeom prst="rect">
            <a:avLst/>
          </a:prstGeom>
          <a:noFill/>
          <a:ln w="9525">
            <a:noFill/>
            <a:miter lim="800000"/>
            <a:headEnd/>
            <a:tailEnd/>
          </a:ln>
          <a:effectLst/>
        </p:spPr>
      </p:pic>
      <p:sp>
        <p:nvSpPr>
          <p:cNvPr id="5" name="Retângulo 4"/>
          <p:cNvSpPr/>
          <p:nvPr/>
        </p:nvSpPr>
        <p:spPr>
          <a:xfrm>
            <a:off x="2571736" y="6211669"/>
            <a:ext cx="4572000" cy="523220"/>
          </a:xfrm>
          <a:prstGeom prst="rect">
            <a:avLst/>
          </a:prstGeom>
        </p:spPr>
        <p:txBody>
          <a:bodyPr>
            <a:spAutoFit/>
          </a:bodyPr>
          <a:lstStyle/>
          <a:p>
            <a:pPr algn="ctr"/>
            <a:r>
              <a:rPr lang="pt-BR" sz="1400" dirty="0" smtClean="0">
                <a:solidFill>
                  <a:schemeClr val="accent5"/>
                </a:solidFill>
              </a:rPr>
              <a:t>ASSOCIAÇÃO BRASILEIRA DE EMPRESAS DE PESQUISA MINERAL - ABPM</a:t>
            </a:r>
            <a:endParaRPr lang="pt-BR" sz="1400" dirty="0">
              <a:solidFill>
                <a:schemeClr val="accent5"/>
              </a:solidFill>
            </a:endParaRPr>
          </a:p>
        </p:txBody>
      </p:sp>
    </p:spTree>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Solstíc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2614</TotalTime>
  <Words>1746</Words>
  <Application>Microsoft Office PowerPoint</Application>
  <PresentationFormat>Apresentação na tela (4:3)</PresentationFormat>
  <Paragraphs>158</Paragraphs>
  <Slides>21</Slides>
  <Notes>1</Notes>
  <HiddenSlides>0</HiddenSlides>
  <MMClips>0</MMClips>
  <ScaleCrop>false</ScaleCrop>
  <HeadingPairs>
    <vt:vector size="4" baseType="variant">
      <vt:variant>
        <vt:lpstr>Tema</vt:lpstr>
      </vt:variant>
      <vt:variant>
        <vt:i4>1</vt:i4>
      </vt:variant>
      <vt:variant>
        <vt:lpstr>Títulos de slides</vt:lpstr>
      </vt:variant>
      <vt:variant>
        <vt:i4>21</vt:i4>
      </vt:variant>
    </vt:vector>
  </HeadingPairs>
  <TitlesOfParts>
    <vt:vector size="22" baseType="lpstr">
      <vt:lpstr>Solstício</vt:lpstr>
      <vt:lpstr>INVESTIMENTO E GESTÃO: DESATANDO O NÓ LOGÍSTICO DO PAÍS 3º CICLO – GOVERNANÇA E LOGÍSTICA: GARGALOS E SOLUÇÕES  Painel: Modernização da Legislação Mineral – Análise dos impactos imediatos e futuros da proposta de marco regulatório para a mineração e para a economia do Brasil   07 de agosto, 2013 </vt:lpstr>
      <vt:lpstr>O NOVO MARCO LEGAL DA MINERAÇÃO</vt:lpstr>
      <vt:lpstr>PRIMEIRAS CRÍTICAS</vt:lpstr>
      <vt:lpstr>A ÁRDUA TAREFA DE REVELAR UMA JAZIDA</vt:lpstr>
      <vt:lpstr>EVOLUÇÃO DOS TÍTULOS MINERÁRIOS NO BRASIL  (2002 -2011)</vt:lpstr>
      <vt:lpstr>Slide 6</vt:lpstr>
      <vt:lpstr>OS ARGUMENTOS DO GOVERNO PROPOR UM NOVO MARCO REGULATÓRIO</vt:lpstr>
      <vt:lpstr>ABANDONANDO  O  BOM  CÓDIGO  BRASILEIRO</vt:lpstr>
      <vt:lpstr>Slide 9</vt:lpstr>
      <vt:lpstr>EVOLUÇÃO DAS CONCESSÕES DE LAVRA</vt:lpstr>
      <vt:lpstr>O PL 5.807/13 NÃO É MODERNO</vt:lpstr>
      <vt:lpstr>O PL 5.807/13 NÃO É MODERNO</vt:lpstr>
      <vt:lpstr>O PL 5.807/13 NÃO É MODERNO</vt:lpstr>
      <vt:lpstr>ESPECULAÇÃO</vt:lpstr>
      <vt:lpstr>SE  AS EMPRESAS RETÊM ÁREAS POR DÉCADAS...</vt:lpstr>
      <vt:lpstr>O QUE PRETENDE O GOVERNO COM A NOVA LEI (segundo apresentação do Exmo. Sr. Ministro Edison Lobão nesta Comissão)</vt:lpstr>
      <vt:lpstr>Estamos optando pelos rumos do:</vt:lpstr>
      <vt:lpstr>Mas deveríamos manter os princípios do Código em vigor, seguindo:</vt:lpstr>
      <vt:lpstr>UMA ÚLTIMA CRÍTICA</vt:lpstr>
      <vt:lpstr>Slide 20</vt:lpstr>
      <vt:lpstr>OBRIGADO</vt:lpstr>
    </vt:vector>
  </TitlesOfParts>
  <Company>GEOS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exploração mineral e o novo marco regulatório: consequências para o patrimônio mineral e para o mercado de trabalho do geólogo"</dc:title>
  <dc:creator>ELMER</dc:creator>
  <cp:lastModifiedBy>tmorais</cp:lastModifiedBy>
  <cp:revision>250</cp:revision>
  <dcterms:created xsi:type="dcterms:W3CDTF">2013-05-17T14:36:41Z</dcterms:created>
  <dcterms:modified xsi:type="dcterms:W3CDTF">2013-08-07T10:39:44Z</dcterms:modified>
</cp:coreProperties>
</file>