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302" r:id="rId4"/>
    <p:sldId id="303" r:id="rId5"/>
    <p:sldId id="259" r:id="rId6"/>
    <p:sldId id="260" r:id="rId7"/>
    <p:sldId id="263" r:id="rId8"/>
    <p:sldId id="261" r:id="rId9"/>
    <p:sldId id="287" r:id="rId10"/>
    <p:sldId id="301" r:id="rId11"/>
    <p:sldId id="299" r:id="rId12"/>
    <p:sldId id="265" r:id="rId13"/>
    <p:sldId id="309" r:id="rId14"/>
    <p:sldId id="271" r:id="rId15"/>
    <p:sldId id="310" r:id="rId16"/>
    <p:sldId id="311" r:id="rId17"/>
    <p:sldId id="277" r:id="rId18"/>
    <p:sldId id="278" r:id="rId19"/>
    <p:sldId id="279" r:id="rId20"/>
    <p:sldId id="280" r:id="rId21"/>
    <p:sldId id="286" r:id="rId22"/>
    <p:sldId id="282" r:id="rId23"/>
    <p:sldId id="300" r:id="rId24"/>
    <p:sldId id="284" r:id="rId25"/>
    <p:sldId id="304" r:id="rId26"/>
    <p:sldId id="312" r:id="rId27"/>
    <p:sldId id="297" r:id="rId28"/>
    <p:sldId id="306" r:id="rId29"/>
    <p:sldId id="315" r:id="rId30"/>
    <p:sldId id="316" r:id="rId31"/>
    <p:sldId id="313" r:id="rId32"/>
    <p:sldId id="314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33" autoAdjust="0"/>
  </p:normalViewPr>
  <p:slideViewPr>
    <p:cSldViewPr>
      <p:cViewPr varScale="1">
        <p:scale>
          <a:sx n="65" d="100"/>
          <a:sy n="65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888BE-C511-4709-83D9-C391692D1011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CB9AD-4CA9-4285-8EDA-8EEF21E316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CD35D7-227B-41F5-99AF-A744D76CA75A}" type="slidenum">
              <a:rPr lang="en-GB" altLang="pt-BR" smtClean="0">
                <a:latin typeface="Arial" charset="0"/>
              </a:rPr>
              <a:pPr/>
              <a:t>1</a:t>
            </a:fld>
            <a:endParaRPr lang="en-GB" altLang="pt-BR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>
              <a:latin typeface="Arial" charset="0"/>
            </a:endParaRPr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56F54B-AA85-4A06-AE63-585CE6A4878D}" type="slidenum">
              <a:rPr lang="en-GB" altLang="pt-BR" smtClean="0">
                <a:latin typeface="Arial" charset="0"/>
              </a:rPr>
              <a:pPr/>
              <a:t>5</a:t>
            </a:fld>
            <a:endParaRPr lang="en-GB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BR" altLang="pt-BR" smtClean="0">
                <a:latin typeface="Arial" charset="0"/>
              </a:rPr>
              <a:t>Programas e Campanhas do FNPDA</a:t>
            </a:r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D65499-67FE-40ED-83D1-EC64F5091DA1}" type="slidenum">
              <a:rPr lang="en-GB" altLang="pt-BR" smtClean="0">
                <a:latin typeface="Arial" charset="0"/>
              </a:rPr>
              <a:pPr/>
              <a:t>6</a:t>
            </a:fld>
            <a:endParaRPr lang="en-GB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Desde 2012 o FNPDA estabeleceu uma parceria com a HSI em 3 campanhas:</a:t>
            </a:r>
          </a:p>
          <a:p>
            <a:pPr marL="161694" indent="-161694">
              <a:buFontTx/>
              <a:buChar char="-"/>
              <a:defRPr/>
            </a:pPr>
            <a:r>
              <a:rPr lang="pt-BR" dirty="0" smtClean="0"/>
              <a:t>Animais em confinamento – explicar um pouquinho a situação de aves e frangos em confinamento. </a:t>
            </a:r>
          </a:p>
          <a:p>
            <a:pPr marL="161694" indent="-161694">
              <a:buFontTx/>
              <a:buChar char="-"/>
              <a:defRPr/>
            </a:pPr>
            <a:r>
              <a:rPr lang="pt-BR" dirty="0" smtClean="0"/>
              <a:t>Uso de animais em testes de cosméticos – dar um panorama dos últimos acontecimentos – Aprovação de lei em SP, governador recebeu Fórum e outros, Senador </a:t>
            </a:r>
            <a:r>
              <a:rPr lang="pt-BR" dirty="0" err="1" smtClean="0"/>
              <a:t>Alvaro</a:t>
            </a:r>
            <a:r>
              <a:rPr lang="pt-BR" dirty="0" smtClean="0"/>
              <a:t> Dias apresentou PL no congresso nacional. Há duas semanas a HSI lançou, com a presença do Fórum,  no Rio de Janeiro, seu último vídeo sobre o assunto com o apoio de 3 top </a:t>
            </a:r>
            <a:r>
              <a:rPr lang="pt-BR" dirty="0" err="1" smtClean="0"/>
              <a:t>models</a:t>
            </a:r>
            <a:r>
              <a:rPr lang="pt-BR" dirty="0" smtClean="0"/>
              <a:t> entre elas a </a:t>
            </a:r>
            <a:r>
              <a:rPr lang="pt-BR" dirty="0" err="1" smtClean="0"/>
              <a:t>Fernanada</a:t>
            </a:r>
            <a:r>
              <a:rPr lang="pt-BR" dirty="0" smtClean="0"/>
              <a:t> Tavares (esposa do global Murilo Rosa).</a:t>
            </a:r>
          </a:p>
          <a:p>
            <a:pPr marL="161694" indent="-161694">
              <a:buFontTx/>
              <a:buChar char="-"/>
              <a:defRPr/>
            </a:pPr>
            <a:r>
              <a:rPr lang="pt-BR" dirty="0" smtClean="0"/>
              <a:t>Segunda Sem Carne – participação também da Afiliada do Fórum - SVB</a:t>
            </a:r>
          </a:p>
          <a:p>
            <a:pPr marL="161694" indent="-161694">
              <a:buFontTx/>
              <a:buChar char="-"/>
              <a:defRPr/>
            </a:pPr>
            <a:endParaRPr lang="pt-BR" dirty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E66D0-0829-46C4-9429-009F018617A5}" type="slidenum">
              <a:rPr lang="en-GB" altLang="pt-BR" smtClean="0">
                <a:latin typeface="Arial" charset="0"/>
              </a:rPr>
              <a:pPr/>
              <a:t>7</a:t>
            </a:fld>
            <a:endParaRPr lang="en-GB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2E3557-1C73-F243-8D25-EFE46668E056}" type="slidenum">
              <a:rPr lang="en-US">
                <a:solidFill>
                  <a:prstClr val="black"/>
                </a:solidFill>
                <a:latin typeface="Lucida Grande" charset="0"/>
                <a:ea typeface="ヒラギノ角ゴ Pro W3" charset="-128"/>
                <a:cs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prstClr val="black"/>
              </a:solidFill>
              <a:latin typeface="Lucida Grande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Grande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2E3557-1C73-F243-8D25-EFE46668E056}" type="slidenum">
              <a:rPr lang="en-US">
                <a:solidFill>
                  <a:prstClr val="black"/>
                </a:solidFill>
                <a:latin typeface="Lucida Grande" charset="0"/>
                <a:ea typeface="ヒラギノ角ゴ Pro W3" charset="-128"/>
                <a:cs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prstClr val="black"/>
              </a:solidFill>
              <a:latin typeface="Lucida Grande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Grande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267F-7375-4209-BE28-00F6712E0EB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B1B-FCCD-4DBC-9B47-E110EBD4B9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267F-7375-4209-BE28-00F6712E0EB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B1B-FCCD-4DBC-9B47-E110EBD4B9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267F-7375-4209-BE28-00F6712E0EB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B1B-FCCD-4DBC-9B47-E110EBD4B9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267F-7375-4209-BE28-00F6712E0EB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B1B-FCCD-4DBC-9B47-E110EBD4B9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267F-7375-4209-BE28-00F6712E0EB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B1B-FCCD-4DBC-9B47-E110EBD4B9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267F-7375-4209-BE28-00F6712E0EB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B1B-FCCD-4DBC-9B47-E110EBD4B9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267F-7375-4209-BE28-00F6712E0EB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B1B-FCCD-4DBC-9B47-E110EBD4B9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267F-7375-4209-BE28-00F6712E0EB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B1B-FCCD-4DBC-9B47-E110EBD4B9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267F-7375-4209-BE28-00F6712E0EB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B1B-FCCD-4DBC-9B47-E110EBD4B9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267F-7375-4209-BE28-00F6712E0EB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B1B-FCCD-4DBC-9B47-E110EBD4B9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267F-7375-4209-BE28-00F6712E0EB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B1B-FCCD-4DBC-9B47-E110EBD4B9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267F-7375-4209-BE28-00F6712E0EB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BB1B-FCCD-4DBC-9B47-E110EBD4B9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vania.vet@gmail.com" TargetMode="External"/><Relationship Id="rId2" Type="http://schemas.openxmlformats.org/officeDocument/2006/relationships/hyperlink" Target="mailto:vania.vet@ig.com.b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827088" y="1700213"/>
            <a:ext cx="741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altLang="pt-BR" dirty="0">
              <a:solidFill>
                <a:srgbClr val="9966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7273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 sz="2000">
              <a:latin typeface="Times New Roman" pitchFamily="18" charset="0"/>
              <a:ea typeface="MS PGothic" pitchFamily="34" charset="-128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pt-BR" altLang="pt-BR" sz="2000">
              <a:latin typeface="Times New Roman" pitchFamily="18" charset="0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endParaRPr lang="pt-BR" altLang="pt-BR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250825" y="23495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0000"/>
              </a:lnSpc>
            </a:pPr>
            <a:endParaRPr lang="pt-BR" altLang="pt-BR" sz="4800"/>
          </a:p>
        </p:txBody>
      </p:sp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" y="188640"/>
            <a:ext cx="913715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483768" y="5288340"/>
            <a:ext cx="40622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/>
              <a:t>Vania</a:t>
            </a:r>
            <a:r>
              <a:rPr lang="pt-BR" sz="2400" b="1" dirty="0" smtClean="0"/>
              <a:t> de Fátima Plaza Nunes </a:t>
            </a:r>
          </a:p>
          <a:p>
            <a:pPr algn="ctr"/>
            <a:r>
              <a:rPr lang="pt-BR" b="1" dirty="0" smtClean="0"/>
              <a:t>Médica veterinária  sanitarista</a:t>
            </a:r>
          </a:p>
          <a:p>
            <a:pPr algn="ctr"/>
            <a:r>
              <a:rPr lang="pt-BR" b="1" dirty="0" smtClean="0"/>
              <a:t>CRMV-SP 4119</a:t>
            </a:r>
          </a:p>
          <a:p>
            <a:pPr algn="ctr"/>
            <a:r>
              <a:rPr lang="pt-BR" b="1" dirty="0" smtClean="0"/>
              <a:t>Diretora técnica do </a:t>
            </a:r>
            <a:r>
              <a:rPr lang="pt-BR" b="1" dirty="0" smtClean="0"/>
              <a:t>FNPDA</a:t>
            </a:r>
          </a:p>
          <a:p>
            <a:pPr algn="ctr"/>
            <a:r>
              <a:rPr lang="pt-BR" b="1" dirty="0" smtClean="0"/>
              <a:t>Brasília –maio  2015</a:t>
            </a:r>
            <a:endParaRPr lang="pt-BR" b="1" dirty="0" smtClean="0"/>
          </a:p>
          <a:p>
            <a:pPr algn="ctr"/>
            <a:r>
              <a:rPr lang="pt-BR" b="1" dirty="0" smtClean="0"/>
              <a:t>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chic.uol.com.br/system/assets/2014/1/23/208821/gallery/leiproibeusodeanimais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29409"/>
            <a:ext cx="8712968" cy="6323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755576" y="188640"/>
            <a:ext cx="812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lvl="1" indent="-342900"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Wingdings" charset="2"/>
              <a:buChar char="↪"/>
              <a:defRPr/>
            </a:pPr>
            <a:r>
              <a:rPr lang="fr-FR" sz="2800" b="1" dirty="0" smtClean="0">
                <a:solidFill>
                  <a:prstClr val="black"/>
                </a:solidFill>
                <a:ea typeface="Arial MT" charset="0"/>
                <a:cs typeface="Calibri"/>
              </a:rPr>
              <a:t>Os testes </a:t>
            </a:r>
            <a:r>
              <a:rPr lang="fr-FR" sz="2800" b="1" dirty="0" err="1" smtClean="0">
                <a:solidFill>
                  <a:prstClr val="black"/>
                </a:solidFill>
                <a:ea typeface="Arial MT" charset="0"/>
                <a:cs typeface="Calibri"/>
              </a:rPr>
              <a:t>toxicológicos</a:t>
            </a:r>
            <a:r>
              <a:rPr lang="fr-FR" sz="2800" b="1" dirty="0" smtClean="0">
                <a:solidFill>
                  <a:prstClr val="black"/>
                </a:solidFill>
                <a:ea typeface="Arial MT" charset="0"/>
                <a:cs typeface="Calibri"/>
              </a:rPr>
              <a:t> </a:t>
            </a:r>
            <a:r>
              <a:rPr lang="fr-FR" sz="2800" b="1" dirty="0" err="1" smtClean="0">
                <a:solidFill>
                  <a:prstClr val="black"/>
                </a:solidFill>
                <a:ea typeface="Arial MT" charset="0"/>
                <a:cs typeface="Calibri"/>
              </a:rPr>
              <a:t>em</a:t>
            </a:r>
            <a:r>
              <a:rPr lang="fr-FR" sz="2800" b="1" dirty="0" smtClean="0">
                <a:solidFill>
                  <a:prstClr val="black"/>
                </a:solidFill>
                <a:ea typeface="Arial MT" charset="0"/>
                <a:cs typeface="Calibri"/>
              </a:rPr>
              <a:t> animais</a:t>
            </a:r>
            <a:endParaRPr lang="en-US" sz="2800" u="sng" dirty="0">
              <a:solidFill>
                <a:prstClr val="black"/>
              </a:solidFill>
              <a:ea typeface="Arial MT" charset="0"/>
              <a:cs typeface="Calibri"/>
            </a:endParaRPr>
          </a:p>
        </p:txBody>
      </p:sp>
      <p:pic>
        <p:nvPicPr>
          <p:cNvPr id="64514" name="Picture 2" descr="http://4.bp.blogspot.com/-cV37G_f8bFA/Tsy9bZaKs0I/AAAAAAAAAIk/sz5ga0buDoI/s320/mouse_in_hand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435420" cy="2952328"/>
          </a:xfrm>
          <a:prstGeom prst="rect">
            <a:avLst/>
          </a:prstGeom>
          <a:noFill/>
        </p:spPr>
      </p:pic>
      <p:pic>
        <p:nvPicPr>
          <p:cNvPr id="64516" name="Picture 4" descr="http://www.anda.jor.br/wp-content/uploads/2013/10/coelho-te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402" y="1196752"/>
            <a:ext cx="4718598" cy="2952328"/>
          </a:xfrm>
          <a:prstGeom prst="rect">
            <a:avLst/>
          </a:prstGeom>
          <a:noFill/>
        </p:spPr>
      </p:pic>
      <p:pic>
        <p:nvPicPr>
          <p:cNvPr id="64518" name="Picture 6" descr="http://vista-se.com.br/redesocial/wp-content/uploads/2012/01/1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1196752"/>
            <a:ext cx="914400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/>
              <a:t>“Animais são seres </a:t>
            </a:r>
            <a:r>
              <a:rPr lang="pt-BR" sz="4400" b="1" dirty="0" err="1" smtClean="0"/>
              <a:t>sencientes</a:t>
            </a:r>
            <a:r>
              <a:rPr lang="pt-BR" sz="4400" b="1" dirty="0" smtClean="0"/>
              <a:t>”</a:t>
            </a:r>
          </a:p>
          <a:p>
            <a:pPr algn="ctr"/>
            <a:r>
              <a:rPr lang="pt-BR" dirty="0" smtClean="0"/>
              <a:t>Tratado de Amsterdã-1997-U.E.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3140968"/>
            <a:ext cx="9144000" cy="285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3200" b="1" dirty="0" smtClean="0">
                <a:solidFill>
                  <a:srgbClr val="C00000"/>
                </a:solidFill>
              </a:rPr>
              <a:t>Declaração de Cambridge </a:t>
            </a:r>
            <a:endParaRPr lang="pt-BR" altLang="pt-BR" sz="3200" b="1" dirty="0" smtClean="0">
              <a:solidFill>
                <a:srgbClr val="C00000"/>
              </a:solidFill>
            </a:endParaRPr>
          </a:p>
          <a:p>
            <a:pPr algn="ctr"/>
            <a:r>
              <a:rPr lang="pt-BR" altLang="pt-BR" sz="2400" b="1" dirty="0" smtClean="0">
                <a:solidFill>
                  <a:srgbClr val="C00000"/>
                </a:solidFill>
              </a:rPr>
              <a:t>(</a:t>
            </a:r>
            <a:r>
              <a:rPr lang="pt-BR" altLang="pt-BR" sz="2400" b="1" dirty="0" err="1" smtClean="0">
                <a:solidFill>
                  <a:srgbClr val="C00000"/>
                </a:solidFill>
              </a:rPr>
              <a:t>The</a:t>
            </a:r>
            <a:r>
              <a:rPr lang="pt-BR" altLang="pt-BR" sz="2400" b="1" dirty="0" smtClean="0">
                <a:solidFill>
                  <a:srgbClr val="C00000"/>
                </a:solidFill>
              </a:rPr>
              <a:t> </a:t>
            </a:r>
            <a:r>
              <a:rPr lang="pt-BR" altLang="pt-BR" sz="2400" b="1" dirty="0" smtClean="0">
                <a:solidFill>
                  <a:srgbClr val="C00000"/>
                </a:solidFill>
              </a:rPr>
              <a:t>Cambridge </a:t>
            </a:r>
            <a:r>
              <a:rPr lang="pt-BR" altLang="pt-BR" sz="2400" b="1" dirty="0" err="1" smtClean="0">
                <a:solidFill>
                  <a:srgbClr val="C00000"/>
                </a:solidFill>
              </a:rPr>
              <a:t>Declaration</a:t>
            </a:r>
            <a:r>
              <a:rPr lang="pt-BR" altLang="pt-BR" sz="2400" b="1" dirty="0" smtClean="0">
                <a:solidFill>
                  <a:srgbClr val="C00000"/>
                </a:solidFill>
              </a:rPr>
              <a:t> </a:t>
            </a:r>
            <a:r>
              <a:rPr lang="pt-BR" altLang="pt-BR" sz="2400" b="1" dirty="0" err="1" smtClean="0">
                <a:solidFill>
                  <a:srgbClr val="C00000"/>
                </a:solidFill>
              </a:rPr>
              <a:t>of</a:t>
            </a:r>
            <a:r>
              <a:rPr lang="pt-BR" altLang="pt-BR" sz="2400" b="1" dirty="0" smtClean="0">
                <a:solidFill>
                  <a:srgbClr val="C00000"/>
                </a:solidFill>
              </a:rPr>
              <a:t> </a:t>
            </a:r>
            <a:r>
              <a:rPr lang="pt-BR" altLang="pt-BR" sz="2400" b="1" dirty="0" err="1" smtClean="0">
                <a:solidFill>
                  <a:srgbClr val="C00000"/>
                </a:solidFill>
              </a:rPr>
              <a:t>Consciousness</a:t>
            </a:r>
            <a:r>
              <a:rPr lang="pt-BR" altLang="pt-BR" sz="2400" b="1" dirty="0" smtClean="0">
                <a:solidFill>
                  <a:srgbClr val="C00000"/>
                </a:solidFill>
              </a:rPr>
              <a:t>),</a:t>
            </a:r>
          </a:p>
          <a:p>
            <a:pPr algn="ctr"/>
            <a:r>
              <a:rPr lang="pt-BR" altLang="pt-BR" sz="2400" b="1" dirty="0" smtClean="0">
                <a:solidFill>
                  <a:srgbClr val="C00000"/>
                </a:solidFill>
              </a:rPr>
              <a:t>2012 -UK</a:t>
            </a:r>
          </a:p>
          <a:p>
            <a:pPr algn="ctr"/>
            <a:r>
              <a:rPr lang="pt-BR" altLang="pt-BR" sz="2800" dirty="0" smtClean="0">
                <a:solidFill>
                  <a:srgbClr val="FFFF00"/>
                </a:solidFill>
              </a:rPr>
              <a:t>“</a:t>
            </a:r>
            <a:r>
              <a:rPr lang="pt-BR" altLang="pt-BR" sz="2800" b="1" i="1" dirty="0" smtClean="0">
                <a:solidFill>
                  <a:srgbClr val="FFFF00"/>
                </a:solidFill>
              </a:rPr>
              <a:t>Estruturas do cérebro responsáveis pela produção da consciência são análogas em humanos e outros animais</a:t>
            </a:r>
            <a:r>
              <a:rPr lang="pt-BR" altLang="pt-BR" sz="2800" dirty="0" smtClean="0">
                <a:solidFill>
                  <a:srgbClr val="FFFF00"/>
                </a:solidFill>
              </a:rPr>
              <a:t>.”</a:t>
            </a:r>
          </a:p>
          <a:p>
            <a:pPr algn="ctr"/>
            <a:r>
              <a:rPr lang="pt-BR" altLang="pt-BR" sz="2000" dirty="0" smtClean="0">
                <a:solidFill>
                  <a:srgbClr val="FFFF00"/>
                </a:solidFill>
              </a:rPr>
              <a:t>Philip </a:t>
            </a:r>
            <a:r>
              <a:rPr lang="pt-BR" altLang="pt-BR" sz="2000" dirty="0" err="1" smtClean="0">
                <a:solidFill>
                  <a:srgbClr val="FFFF00"/>
                </a:solidFill>
              </a:rPr>
              <a:t>Low</a:t>
            </a:r>
            <a:r>
              <a:rPr lang="pt-BR" altLang="pt-BR" sz="2000" dirty="0" smtClean="0">
                <a:solidFill>
                  <a:srgbClr val="FFFF00"/>
                </a:solidFill>
              </a:rPr>
              <a:t>- matemático e neurocientista</a:t>
            </a:r>
          </a:p>
          <a:p>
            <a:pPr algn="ctr"/>
            <a:endParaRPr lang="pt-BR" altLang="pt-BR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57200" y="1066800"/>
            <a:ext cx="3708400" cy="5110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-396553" y="44625"/>
          <a:ext cx="9540552" cy="6813376"/>
        </p:xfrm>
        <a:graphic>
          <a:graphicData uri="http://schemas.openxmlformats.org/drawingml/2006/table">
            <a:tbl>
              <a:tblPr/>
              <a:tblGrid>
                <a:gridCol w="2487093"/>
                <a:gridCol w="2487093"/>
                <a:gridCol w="4566366"/>
              </a:tblGrid>
              <a:tr h="1171639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Sensibilização</a:t>
                      </a:r>
                      <a:r>
                        <a:rPr lang="en-GB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en-GB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cutânea</a:t>
                      </a:r>
                      <a:r>
                        <a:rPr lang="en-GB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  </a:t>
                      </a:r>
                      <a:b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 porcos da Índia</a:t>
                      </a:r>
                      <a:b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ou 16 camundongos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Testes para reações alérgicas na pele.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368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Corrosividade</a:t>
                      </a:r>
                      <a:r>
                        <a:rPr lang="en-GB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e </a:t>
                      </a: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irritação</a:t>
                      </a:r>
                      <a:r>
                        <a:rPr lang="en-GB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dérmica</a:t>
                      </a: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1500"/>
                        </a:spcAft>
                      </a:pPr>
                      <a: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1-3 </a:t>
                      </a:r>
                      <a:r>
                        <a:rPr lang="en-GB" sz="1400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coelhos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Testes de irritação dérmica (lesões de pele reversível) e corrosão dérmica (danos graves e irreversíveis na pele).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368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Corrosividade</a:t>
                      </a:r>
                      <a:r>
                        <a:rPr lang="en-GB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e </a:t>
                      </a: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irritação</a:t>
                      </a:r>
                      <a:r>
                        <a:rPr lang="en-GB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ocular</a:t>
                      </a: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1500"/>
                        </a:spcAft>
                      </a:pPr>
                      <a: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1-3 </a:t>
                      </a:r>
                      <a:r>
                        <a:rPr lang="en-GB" sz="1400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coelhos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 Testes de irritação ocular (danos reversíveis nos olhos) e corrosão ocular (lesões oculares graves e irreversíveis).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5613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Toxicidade</a:t>
                      </a:r>
                      <a:r>
                        <a:rPr lang="en-GB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dérmica</a:t>
                      </a:r>
                      <a:r>
                        <a:rPr lang="en-GB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aguda</a:t>
                      </a: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  </a:t>
                      </a:r>
                      <a:b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ratos, coelhos</a:t>
                      </a:r>
                      <a:b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ou porcos da Índia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Determina a quantidade de uma substância que provoca a morte na metade dos animais expostos num prazo de 14 dias de exposição, quando a substância é aplicada à pele durante 24 horas.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491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Toxicidade</a:t>
                      </a:r>
                      <a:r>
                        <a:rPr lang="en-GB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inalatória</a:t>
                      </a: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1500"/>
                        </a:spcAft>
                      </a:pPr>
                      <a: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20-40 </a:t>
                      </a:r>
                      <a:r>
                        <a:rPr lang="en-GB" sz="1400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ratos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Determina a quantidade de uma substância que provoca a morte na metade dos animais expostos num prazo de 14 dias de exposição, quando a substância é inalada.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5904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Toxicidade</a:t>
                      </a:r>
                      <a:r>
                        <a:rPr lang="en-GB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subaguda</a:t>
                      </a:r>
                      <a:r>
                        <a:rPr lang="en-GB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e </a:t>
                      </a: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subcrônica</a:t>
                      </a: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1500"/>
                        </a:spcAft>
                      </a:pP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 ratos (14-28 dias) </a:t>
                      </a:r>
                      <a:b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ou 80 ratos (90-180 dias)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Testes para monitorar alterações causadas por exposição repetida nas células ou órgãos.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368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Toxicidade</a:t>
                      </a:r>
                      <a:r>
                        <a:rPr lang="en-GB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crônica</a:t>
                      </a: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1500"/>
                        </a:spcAft>
                      </a:pPr>
                      <a: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 </a:t>
                      </a:r>
                      <a:r>
                        <a:rPr lang="en-GB" sz="1400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ratos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Mede a absorção, distribuição, e metabolismo de uma substância através dos tecidos e órgãos após exposição.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368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Carcinogenicidade</a:t>
                      </a:r>
                      <a:r>
                        <a:rPr lang="en-GB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1500"/>
                        </a:spcAft>
                      </a:pPr>
                      <a: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400 </a:t>
                      </a:r>
                      <a:r>
                        <a:rPr lang="en-GB" sz="1400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camundongos</a:t>
                      </a:r>
                      <a: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+ 400 </a:t>
                      </a:r>
                      <a:r>
                        <a:rPr lang="en-GB" sz="1400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ratos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1500"/>
                        </a:spcAft>
                      </a:pP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Testes para câncer e outros efeitos a longo prazo de exposição.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368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Toxicocinética</a:t>
                      </a: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1500"/>
                        </a:spcAft>
                      </a:pPr>
                      <a: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4-12 </a:t>
                      </a:r>
                      <a:r>
                        <a:rPr lang="en-GB" sz="1400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ratos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Mede a absorção, distribuição e metabolismo de uma substância através dos tecidos e órgãos após exposição.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368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Toxicologia</a:t>
                      </a:r>
                      <a:r>
                        <a:rPr lang="en-GB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reprodutiva</a:t>
                      </a:r>
                      <a:r>
                        <a:rPr lang="en-GB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1500"/>
                        </a:spcAft>
                      </a:pPr>
                      <a: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1,400-2,600 </a:t>
                      </a:r>
                      <a:r>
                        <a:rPr lang="en-GB" sz="1400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ratos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Testa os efeitos de uma substância sobre a fertilidade, a capacidade de reprodução e defeitos de nascimento.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3521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Toxicologia </a:t>
                      </a:r>
                      <a:r>
                        <a:rPr lang="pt-BR" sz="1400" b="1" dirty="0" err="1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desenvolvimental</a:t>
                      </a:r>
                      <a:r>
                        <a:rPr lang="pt-BR" sz="1400" b="1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(defeitos de nascimento)</a:t>
                      </a: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1500"/>
                        </a:spcAft>
                      </a:pP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t-BR" sz="14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480 coelhos (100 coelhas adultas e 380 filhotes) ou 1,300 ratos (100 fêmeas adultas e 1,200 filhotes)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6361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Testes para defeitos de nascimento.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-1524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158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fr-FR" sz="3200" b="1" dirty="0" smtClean="0">
                <a:solidFill>
                  <a:prstClr val="black"/>
                </a:solidFill>
                <a:ea typeface="Arial MT" charset="0"/>
                <a:cs typeface="Calibri"/>
              </a:rPr>
              <a:t>Limitações científicas dos testes toxicológicos em animais</a:t>
            </a:r>
            <a:r>
              <a:rPr lang="en-US" sz="3200" u="sng" dirty="0" smtClean="0">
                <a:solidFill>
                  <a:prstClr val="black"/>
                </a:solidFill>
                <a:ea typeface="Arial MT" charset="0"/>
                <a:cs typeface="Calibri"/>
              </a:rPr>
              <a:t/>
            </a:r>
            <a:br>
              <a:rPr lang="en-US" sz="3200" u="sng" dirty="0" smtClean="0">
                <a:solidFill>
                  <a:prstClr val="black"/>
                </a:solidFill>
                <a:ea typeface="Arial MT" charset="0"/>
                <a:cs typeface="Calibri"/>
              </a:rPr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3993307"/>
          </a:xfrm>
        </p:spPr>
        <p:txBody>
          <a:bodyPr>
            <a:normAutofit/>
          </a:bodyPr>
          <a:lstStyle/>
          <a:p>
            <a:pPr marL="342900" lvl="3" indent="-342900">
              <a:buFont typeface="Arial" pitchFamily="34" charset="0"/>
              <a:buChar char="•"/>
            </a:pPr>
            <a:r>
              <a:rPr lang="pt-BR" sz="2400" b="1" i="1" dirty="0">
                <a:solidFill>
                  <a:srgbClr val="FF0000"/>
                </a:solidFill>
              </a:rPr>
              <a:t>Espécies </a:t>
            </a:r>
            <a:r>
              <a:rPr lang="pt-BR" sz="2400" b="1" i="1" dirty="0" smtClean="0">
                <a:solidFill>
                  <a:srgbClr val="FF0000"/>
                </a:solidFill>
              </a:rPr>
              <a:t>diferentes, </a:t>
            </a:r>
            <a:r>
              <a:rPr lang="pt-BR" sz="2400" b="1" i="1" dirty="0">
                <a:solidFill>
                  <a:srgbClr val="FF0000"/>
                </a:solidFill>
              </a:rPr>
              <a:t>frequentemente possuem suscetibilidade diferente em relação </a:t>
            </a:r>
            <a:r>
              <a:rPr lang="pt-BR" sz="2400" b="1" i="1" dirty="0" smtClean="0">
                <a:solidFill>
                  <a:srgbClr val="FF0000"/>
                </a:solidFill>
              </a:rPr>
              <a:t>á </a:t>
            </a:r>
            <a:r>
              <a:rPr lang="pt-BR" sz="2400" b="1" i="1" dirty="0">
                <a:solidFill>
                  <a:srgbClr val="FF0000"/>
                </a:solidFill>
              </a:rPr>
              <a:t>substâncias químicas. </a:t>
            </a:r>
          </a:p>
          <a:p>
            <a:pPr marL="342900" lvl="2" indent="-342900"/>
            <a:r>
              <a:rPr lang="pt-BR" b="1" i="1" dirty="0" smtClean="0">
                <a:solidFill>
                  <a:srgbClr val="FF0000"/>
                </a:solidFill>
              </a:rPr>
              <a:t>Inúmeros e diferentes  </a:t>
            </a:r>
            <a:r>
              <a:rPr lang="pt-BR" b="1" i="1" dirty="0" smtClean="0">
                <a:solidFill>
                  <a:srgbClr val="FF0000"/>
                </a:solidFill>
              </a:rPr>
              <a:t>"fatores de incertezas" são comumente aplicados por reguladores. </a:t>
            </a:r>
          </a:p>
          <a:p>
            <a:pPr marL="342900" lvl="2" indent="-342900"/>
            <a:r>
              <a:rPr lang="pt-BR" b="1" i="1" dirty="0" err="1" smtClean="0">
                <a:solidFill>
                  <a:srgbClr val="FF0000"/>
                </a:solidFill>
              </a:rPr>
              <a:t>P.ex</a:t>
            </a:r>
            <a:r>
              <a:rPr lang="pt-BR" b="1" i="1" dirty="0" smtClean="0">
                <a:solidFill>
                  <a:srgbClr val="FF0000"/>
                </a:solidFill>
              </a:rPr>
              <a:t>: Fatores </a:t>
            </a:r>
            <a:r>
              <a:rPr lang="pt-BR" b="1" i="1" dirty="0" smtClean="0">
                <a:solidFill>
                  <a:srgbClr val="FF0000"/>
                </a:solidFill>
              </a:rPr>
              <a:t>baseados em peso corporal, frações do peso corporal, superfície do corpo, taxa metabólica e expectativa de </a:t>
            </a:r>
            <a:r>
              <a:rPr lang="pt-BR" b="1" i="1" dirty="0" smtClean="0">
                <a:solidFill>
                  <a:srgbClr val="FF0000"/>
                </a:solidFill>
              </a:rPr>
              <a:t>vida, entre outros, </a:t>
            </a:r>
            <a:r>
              <a:rPr lang="pt-BR" b="1" i="1" dirty="0" smtClean="0">
                <a:solidFill>
                  <a:srgbClr val="FF0000"/>
                </a:solidFill>
              </a:rPr>
              <a:t>foram todos propostos, mas </a:t>
            </a:r>
            <a:r>
              <a:rPr lang="pt-BR" b="1" i="1" dirty="0" smtClean="0">
                <a:solidFill>
                  <a:srgbClr val="FF0000"/>
                </a:solidFill>
              </a:rPr>
              <a:t>não se chega a um </a:t>
            </a:r>
            <a:r>
              <a:rPr lang="pt-BR" b="1" i="1" dirty="0" smtClean="0">
                <a:solidFill>
                  <a:srgbClr val="FF0000"/>
                </a:solidFill>
              </a:rPr>
              <a:t>consenso sobre qual é mais eficiente na previsão. </a:t>
            </a:r>
          </a:p>
          <a:p>
            <a:pPr marL="342900" lvl="2" indent="-342900"/>
            <a:r>
              <a:rPr lang="pt-BR" b="1" i="1" dirty="0" smtClean="0">
                <a:solidFill>
                  <a:srgbClr val="FF0000"/>
                </a:solidFill>
              </a:rPr>
              <a:t>Esses fatores de incerteza são simplesmente estimativas </a:t>
            </a:r>
            <a:r>
              <a:rPr lang="pt-BR" b="1" i="1" dirty="0" smtClean="0">
                <a:solidFill>
                  <a:srgbClr val="FF0000"/>
                </a:solidFill>
              </a:rPr>
              <a:t>conjecturais, </a:t>
            </a:r>
            <a:r>
              <a:rPr lang="pt-BR" b="1" i="1" dirty="0" smtClean="0">
                <a:solidFill>
                  <a:srgbClr val="FF0000"/>
                </a:solidFill>
              </a:rPr>
              <a:t>com pouco embasamento científico. </a:t>
            </a:r>
            <a:endParaRPr lang="en-GB" b="1" i="1" dirty="0" smtClean="0">
              <a:solidFill>
                <a:srgbClr val="FF0000"/>
              </a:solidFill>
            </a:endParaRPr>
          </a:p>
          <a:p>
            <a:pPr marL="342900" lvl="2" indent="-342900"/>
            <a:endParaRPr lang="pt-BR" b="1" i="1" dirty="0" smtClean="0">
              <a:solidFill>
                <a:srgbClr val="FF0000"/>
              </a:solidFill>
            </a:endParaRPr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06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342900"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Wingdings" charset="2"/>
              <a:buChar char="↪"/>
              <a:defRPr/>
            </a:pPr>
            <a:r>
              <a:rPr lang="fr-FR" sz="3600" b="1" i="1" u="sng" dirty="0" smtClean="0">
                <a:solidFill>
                  <a:srgbClr val="FF0000"/>
                </a:solidFill>
                <a:ea typeface="Arial MT" charset="0"/>
                <a:cs typeface="Calibri"/>
              </a:rPr>
              <a:t>Testes de cosméticos em animais  ?</a:t>
            </a:r>
            <a:endParaRPr lang="en-US" sz="3600" i="1" u="sng" dirty="0">
              <a:solidFill>
                <a:srgbClr val="FF0000"/>
              </a:solidFill>
              <a:ea typeface="Arial MT" charset="0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04800" y="2743200"/>
            <a:ext cx="8128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12800" lvl="2" indent="-342900">
              <a:spcBef>
                <a:spcPct val="200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charset="2"/>
              <a:buChar char="↪"/>
              <a:defRPr/>
            </a:pPr>
            <a:r>
              <a:rPr lang="en-US" sz="2000" b="1" i="1" dirty="0" smtClean="0">
                <a:ea typeface="Arial MT" charset="0"/>
                <a:cs typeface="Calibri"/>
              </a:rPr>
              <a:t>Forte </a:t>
            </a:r>
            <a:r>
              <a:rPr lang="en-US" sz="2000" b="1" i="1" dirty="0" err="1" smtClean="0">
                <a:ea typeface="Arial MT" charset="0"/>
                <a:cs typeface="Calibri"/>
              </a:rPr>
              <a:t>apoio</a:t>
            </a:r>
            <a:r>
              <a:rPr lang="en-US" sz="2000" b="1" i="1" dirty="0" smtClean="0">
                <a:ea typeface="Arial MT" charset="0"/>
                <a:cs typeface="Calibri"/>
              </a:rPr>
              <a:t> do </a:t>
            </a:r>
            <a:r>
              <a:rPr lang="en-US" sz="2000" b="1" i="1" dirty="0" err="1" smtClean="0">
                <a:ea typeface="Arial MT" charset="0"/>
                <a:cs typeface="Calibri"/>
              </a:rPr>
              <a:t>público</a:t>
            </a:r>
            <a:r>
              <a:rPr lang="en-US" sz="2000" b="1" i="1" dirty="0" smtClean="0">
                <a:ea typeface="Arial MT" charset="0"/>
                <a:cs typeface="Calibri"/>
              </a:rPr>
              <a:t> a favor </a:t>
            </a:r>
            <a:r>
              <a:rPr lang="en-US" sz="2000" b="1" i="1" dirty="0" err="1" smtClean="0">
                <a:ea typeface="Arial MT" charset="0"/>
                <a:cs typeface="Calibri"/>
              </a:rPr>
              <a:t>da</a:t>
            </a:r>
            <a:r>
              <a:rPr lang="en-US" sz="2000" b="1" i="1" dirty="0" smtClean="0">
                <a:ea typeface="Arial MT" charset="0"/>
                <a:cs typeface="Calibri"/>
              </a:rPr>
              <a:t> </a:t>
            </a:r>
            <a:r>
              <a:rPr lang="en-US" sz="2000" b="1" i="1" dirty="0" err="1" smtClean="0">
                <a:ea typeface="Arial MT" charset="0"/>
                <a:cs typeface="Calibri"/>
              </a:rPr>
              <a:t>proibição</a:t>
            </a:r>
            <a:r>
              <a:rPr lang="en-US" sz="2000" b="1" i="1" dirty="0" smtClean="0">
                <a:ea typeface="Arial MT" charset="0"/>
                <a:cs typeface="Calibri"/>
              </a:rPr>
              <a:t>.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762000" y="1371600"/>
            <a:ext cx="1059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270000" lvl="3" indent="-342900">
              <a:spcBef>
                <a:spcPct val="20000"/>
              </a:spcBef>
              <a:buClr>
                <a:srgbClr val="558ED5"/>
              </a:buClr>
              <a:buFont typeface="Wingdings" charset="2"/>
              <a:buChar char="↪"/>
            </a:pPr>
            <a:r>
              <a:rPr lang="en-US" sz="2000" b="1" i="1" dirty="0" err="1" smtClean="0">
                <a:ea typeface="Arial MT" charset="0"/>
                <a:cs typeface="Arial MT" charset="0"/>
              </a:rPr>
              <a:t>Vários</a:t>
            </a:r>
            <a:r>
              <a:rPr lang="en-US" sz="2000" b="1" i="1" dirty="0" smtClean="0">
                <a:ea typeface="Arial MT" charset="0"/>
                <a:cs typeface="Arial MT" charset="0"/>
              </a:rPr>
              <a:t> </a:t>
            </a:r>
            <a:r>
              <a:rPr lang="en-US" sz="2000" b="1" i="1" dirty="0" err="1" smtClean="0">
                <a:ea typeface="Arial MT" charset="0"/>
                <a:cs typeface="Arial MT" charset="0"/>
              </a:rPr>
              <a:t>países</a:t>
            </a:r>
            <a:r>
              <a:rPr lang="en-US" sz="2000" b="1" i="1" dirty="0" smtClean="0">
                <a:ea typeface="Arial MT" charset="0"/>
                <a:cs typeface="Arial MT" charset="0"/>
              </a:rPr>
              <a:t> </a:t>
            </a:r>
            <a:r>
              <a:rPr lang="en-US" sz="2000" b="1" i="1" dirty="0" err="1" smtClean="0">
                <a:ea typeface="Arial MT" charset="0"/>
                <a:cs typeface="Arial MT" charset="0"/>
              </a:rPr>
              <a:t>já</a:t>
            </a:r>
            <a:r>
              <a:rPr lang="en-US" sz="2000" b="1" i="1" dirty="0" smtClean="0">
                <a:ea typeface="Arial MT" charset="0"/>
                <a:cs typeface="Arial MT" charset="0"/>
              </a:rPr>
              <a:t> </a:t>
            </a:r>
            <a:r>
              <a:rPr lang="en-US" sz="2000" b="1" i="1" dirty="0" err="1" smtClean="0">
                <a:ea typeface="Arial MT" charset="0"/>
                <a:cs typeface="Arial MT" charset="0"/>
              </a:rPr>
              <a:t>proibiram</a:t>
            </a:r>
            <a:r>
              <a:rPr lang="en-US" sz="2000" b="1" i="1" dirty="0" smtClean="0">
                <a:ea typeface="Arial MT" charset="0"/>
                <a:cs typeface="Arial MT" charset="0"/>
              </a:rPr>
              <a:t> testes de </a:t>
            </a:r>
            <a:r>
              <a:rPr lang="en-US" sz="2000" b="1" i="1" dirty="0" err="1" smtClean="0">
                <a:ea typeface="Arial MT" charset="0"/>
                <a:cs typeface="Arial MT" charset="0"/>
              </a:rPr>
              <a:t>cosméticos</a:t>
            </a:r>
            <a:r>
              <a:rPr lang="en-US" sz="2000" b="1" i="1" dirty="0" smtClean="0">
                <a:ea typeface="Arial MT" charset="0"/>
                <a:cs typeface="Arial MT" charset="0"/>
              </a:rPr>
              <a:t> </a:t>
            </a:r>
            <a:r>
              <a:rPr lang="en-US" sz="2000" b="1" i="1" dirty="0" err="1" smtClean="0">
                <a:ea typeface="Arial MT" charset="0"/>
                <a:cs typeface="Arial MT" charset="0"/>
              </a:rPr>
              <a:t>em</a:t>
            </a:r>
            <a:r>
              <a:rPr lang="en-US" sz="2000" b="1" i="1" dirty="0" smtClean="0">
                <a:ea typeface="Arial MT" charset="0"/>
                <a:cs typeface="Arial MT" charset="0"/>
              </a:rPr>
              <a:t> </a:t>
            </a:r>
            <a:r>
              <a:rPr lang="en-US" sz="2000" b="1" i="1" dirty="0" err="1" smtClean="0">
                <a:ea typeface="Arial MT" charset="0"/>
                <a:cs typeface="Arial MT" charset="0"/>
              </a:rPr>
              <a:t>animais</a:t>
            </a:r>
            <a:r>
              <a:rPr lang="en-US" sz="2000" b="1" i="1" dirty="0" smtClean="0">
                <a:ea typeface="Arial MT" charset="0"/>
                <a:cs typeface="Arial MT" charset="0"/>
              </a:rPr>
              <a:t>.</a:t>
            </a:r>
            <a:endParaRPr lang="en-US" sz="2000" b="1" i="1" dirty="0">
              <a:ea typeface="Arial MT" charset="0"/>
              <a:cs typeface="Arial MT" charset="0"/>
            </a:endParaRPr>
          </a:p>
        </p:txBody>
      </p:sp>
      <p:pic>
        <p:nvPicPr>
          <p:cNvPr id="19" name="Picture 18" descr="ipo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30064" y="3645024"/>
            <a:ext cx="9474064" cy="22860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-762000" y="1905000"/>
            <a:ext cx="990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270000" lvl="3" indent="-342900">
              <a:spcBef>
                <a:spcPct val="20000"/>
              </a:spcBef>
              <a:buClr>
                <a:srgbClr val="558ED5"/>
              </a:buClr>
              <a:buFont typeface="Wingdings" charset="2"/>
              <a:buChar char="↪"/>
            </a:pPr>
            <a:r>
              <a:rPr lang="en-US" sz="2000" b="1" i="1" dirty="0" err="1" smtClean="0">
                <a:ea typeface="Arial MT" charset="0"/>
                <a:cs typeface="Arial MT" charset="0"/>
              </a:rPr>
              <a:t>Justificativas</a:t>
            </a:r>
            <a:r>
              <a:rPr lang="en-US" sz="2000" b="1" i="1" dirty="0" smtClean="0">
                <a:ea typeface="Arial MT" charset="0"/>
                <a:cs typeface="Arial MT" charset="0"/>
              </a:rPr>
              <a:t> </a:t>
            </a:r>
            <a:r>
              <a:rPr lang="en-US" sz="2000" b="1" i="1" dirty="0" smtClean="0">
                <a:ea typeface="Arial MT" charset="0"/>
                <a:cs typeface="Arial MT" charset="0"/>
              </a:rPr>
              <a:t> </a:t>
            </a:r>
            <a:r>
              <a:rPr lang="en-US" sz="2000" b="1" i="1" dirty="0" err="1" smtClean="0">
                <a:ea typeface="Arial MT" charset="0"/>
                <a:cs typeface="Arial MT" charset="0"/>
              </a:rPr>
              <a:t>éticas</a:t>
            </a:r>
            <a:r>
              <a:rPr lang="en-US" sz="2000" b="1" i="1" dirty="0" smtClean="0">
                <a:ea typeface="Arial MT" charset="0"/>
                <a:cs typeface="Arial MT" charset="0"/>
              </a:rPr>
              <a:t>, </a:t>
            </a:r>
            <a:r>
              <a:rPr lang="en-US" sz="2000" b="1" i="1" dirty="0" err="1" smtClean="0">
                <a:ea typeface="Arial MT" charset="0"/>
                <a:cs typeface="Arial MT" charset="0"/>
              </a:rPr>
              <a:t>econômicas</a:t>
            </a:r>
            <a:r>
              <a:rPr lang="en-US" sz="2000" b="1" i="1" dirty="0" smtClean="0">
                <a:ea typeface="Arial MT" charset="0"/>
                <a:cs typeface="Arial MT" charset="0"/>
              </a:rPr>
              <a:t> e </a:t>
            </a:r>
            <a:r>
              <a:rPr lang="en-US" sz="2000" b="1" i="1" dirty="0" err="1" smtClean="0">
                <a:ea typeface="Arial MT" charset="0"/>
                <a:cs typeface="Arial MT" charset="0"/>
              </a:rPr>
              <a:t>comerciais</a:t>
            </a:r>
            <a:r>
              <a:rPr lang="en-US" sz="2000" b="1" i="1" dirty="0" smtClean="0">
                <a:ea typeface="Arial MT" charset="0"/>
                <a:cs typeface="Arial MT" charset="0"/>
              </a:rPr>
              <a:t> </a:t>
            </a:r>
            <a:r>
              <a:rPr lang="en-US" sz="2000" b="1" i="1" dirty="0" smtClean="0">
                <a:ea typeface="Arial MT" charset="0"/>
                <a:cs typeface="Arial MT" charset="0"/>
              </a:rPr>
              <a:t>de </a:t>
            </a:r>
            <a:r>
              <a:rPr lang="en-US" sz="2000" b="1" i="1" dirty="0" err="1" smtClean="0">
                <a:ea typeface="Arial MT" charset="0"/>
                <a:cs typeface="Arial MT" charset="0"/>
              </a:rPr>
              <a:t>manutenção</a:t>
            </a:r>
            <a:r>
              <a:rPr lang="en-US" sz="2000" b="1" i="1" dirty="0" smtClean="0">
                <a:ea typeface="Arial MT" charset="0"/>
                <a:cs typeface="Arial MT" charset="0"/>
              </a:rPr>
              <a:t> de testes </a:t>
            </a:r>
            <a:r>
              <a:rPr lang="en-US" sz="2000" b="1" i="1" dirty="0" smtClean="0">
                <a:ea typeface="Arial MT" charset="0"/>
                <a:cs typeface="Arial MT" charset="0"/>
              </a:rPr>
              <a:t>de </a:t>
            </a:r>
            <a:r>
              <a:rPr lang="en-US" sz="2000" b="1" i="1" dirty="0" err="1" smtClean="0">
                <a:ea typeface="Arial MT" charset="0"/>
                <a:cs typeface="Arial MT" charset="0"/>
              </a:rPr>
              <a:t>cosméticos</a:t>
            </a:r>
            <a:r>
              <a:rPr lang="en-US" sz="2000" b="1" i="1" dirty="0" smtClean="0">
                <a:ea typeface="Arial MT" charset="0"/>
                <a:cs typeface="Arial MT" charset="0"/>
              </a:rPr>
              <a:t> </a:t>
            </a:r>
            <a:r>
              <a:rPr lang="en-US" sz="2000" b="1" i="1" dirty="0" err="1" smtClean="0">
                <a:ea typeface="Arial MT" charset="0"/>
                <a:cs typeface="Arial MT" charset="0"/>
              </a:rPr>
              <a:t>em</a:t>
            </a:r>
            <a:r>
              <a:rPr lang="en-US" sz="2000" b="1" i="1" dirty="0" smtClean="0">
                <a:ea typeface="Arial MT" charset="0"/>
                <a:cs typeface="Arial MT" charset="0"/>
              </a:rPr>
              <a:t> </a:t>
            </a:r>
            <a:r>
              <a:rPr lang="en-US" sz="2000" b="1" i="1" dirty="0" err="1" smtClean="0">
                <a:ea typeface="Arial MT" charset="0"/>
                <a:cs typeface="Arial MT" charset="0"/>
              </a:rPr>
              <a:t>animais</a:t>
            </a:r>
            <a:r>
              <a:rPr lang="en-US" sz="2000" b="1" i="1" dirty="0" smtClean="0">
                <a:ea typeface="Arial MT" charset="0"/>
                <a:cs typeface="Arial MT" charset="0"/>
              </a:rPr>
              <a:t>,  </a:t>
            </a:r>
            <a:r>
              <a:rPr lang="en-US" sz="2000" b="1" i="1" dirty="0" err="1" smtClean="0">
                <a:ea typeface="Arial MT" charset="0"/>
                <a:cs typeface="Arial MT" charset="0"/>
              </a:rPr>
              <a:t>são</a:t>
            </a:r>
            <a:r>
              <a:rPr lang="en-US" sz="2000" b="1" i="1" dirty="0" smtClean="0">
                <a:ea typeface="Arial MT" charset="0"/>
                <a:cs typeface="Arial MT" charset="0"/>
              </a:rPr>
              <a:t> </a:t>
            </a:r>
            <a:r>
              <a:rPr lang="en-US" sz="2000" b="1" i="1" dirty="0" err="1" smtClean="0">
                <a:ea typeface="Arial MT" charset="0"/>
                <a:cs typeface="Arial MT" charset="0"/>
              </a:rPr>
              <a:t>frágeis</a:t>
            </a:r>
            <a:r>
              <a:rPr lang="en-US" sz="2000" b="1" i="1" dirty="0" smtClean="0">
                <a:ea typeface="Arial MT" charset="0"/>
                <a:cs typeface="Arial MT" charset="0"/>
              </a:rPr>
              <a:t>.</a:t>
            </a:r>
            <a:endParaRPr lang="en-US" sz="2000" b="1" i="1" dirty="0">
              <a:ea typeface="Arial MT" charset="0"/>
              <a:cs typeface="Arial MT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324544" y="3228945"/>
            <a:ext cx="6538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lvl="2" indent="-342900">
              <a:spcBef>
                <a:spcPct val="200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charset="2"/>
              <a:buChar char="↪"/>
              <a:defRPr/>
            </a:pPr>
            <a:r>
              <a:rPr lang="en-US" sz="2000" b="1" i="1" dirty="0" err="1">
                <a:ea typeface="Arial MT" charset="0"/>
                <a:cs typeface="Calibri"/>
              </a:rPr>
              <a:t>Pesquisa</a:t>
            </a:r>
            <a:r>
              <a:rPr lang="en-US" sz="2000" b="1" i="1" dirty="0">
                <a:ea typeface="Arial MT" charset="0"/>
                <a:cs typeface="Calibri"/>
              </a:rPr>
              <a:t> IBOPE 2013:</a:t>
            </a:r>
            <a:endParaRPr lang="en-US" sz="2000" i="1" dirty="0">
              <a:ea typeface="Arial MT" charset="0"/>
              <a:cs typeface="Calibri"/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H="1" flipV="1">
            <a:off x="7020272" y="4581128"/>
            <a:ext cx="86409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4049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0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5699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Instituto Royal!!!!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68610" name="Picture 2" descr="http://belicosa.com.br/wp-content/uploads/2013/10/327793-970x600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ecofidelidade.com.br/servidor/noticias/images/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7" y="1556793"/>
            <a:ext cx="9131663" cy="530120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3528" y="404664"/>
            <a:ext cx="8490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Testes de cosméticos com uso de animais</a:t>
            </a:r>
          </a:p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PLC-70/2014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PLC-70/2014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Parágrafo </a:t>
            </a:r>
            <a:r>
              <a:rPr lang="pt-BR" dirty="0"/>
              <a:t>7: </a:t>
            </a:r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“É vedada </a:t>
            </a:r>
            <a:r>
              <a:rPr lang="pt-BR" dirty="0"/>
              <a:t>a utilização de animal de qualquer </a:t>
            </a:r>
            <a:r>
              <a:rPr lang="pt-BR" dirty="0" smtClean="0"/>
              <a:t>espécie </a:t>
            </a:r>
            <a:r>
              <a:rPr lang="pt-BR" dirty="0"/>
              <a:t>em atividades de ensino, pesquisa e testes laboratoriais que visam a produção e ao desenvolvimento de produtos cosméticos e de higiene pessoal e perfumes quando os ingredientes tenham efeitos conhecidos e sabidamente seguros ao uso </a:t>
            </a:r>
            <a:r>
              <a:rPr lang="pt-BR" dirty="0" smtClean="0"/>
              <a:t>humano, </a:t>
            </a:r>
            <a:r>
              <a:rPr lang="pt-BR" dirty="0"/>
              <a:t>ou quando se tratar de produto cosmético acabado nos termos da regulamentação da Agência Nacional de Vigilância Sanitária</a:t>
            </a:r>
            <a:r>
              <a:rPr lang="pt-BR" dirty="0" smtClean="0"/>
              <a:t>.”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 no artigo 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5069160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1</a:t>
            </a:r>
            <a:r>
              <a:rPr lang="pt-BR" dirty="0"/>
              <a:t>) nenhuma empresa de cosméticos vai testar um ingrediente "sabidamente seguros ao uso humano". </a:t>
            </a:r>
            <a:endParaRPr lang="pt-BR" dirty="0" smtClean="0"/>
          </a:p>
          <a:p>
            <a:pPr>
              <a:buNone/>
            </a:pPr>
            <a:r>
              <a:rPr lang="pt-BR" b="1" dirty="0" smtClean="0">
                <a:solidFill>
                  <a:srgbClr val="002060"/>
                </a:solidFill>
              </a:rPr>
              <a:t>	Testes </a:t>
            </a:r>
            <a:r>
              <a:rPr lang="pt-BR" b="1" dirty="0">
                <a:solidFill>
                  <a:srgbClr val="002060"/>
                </a:solidFill>
              </a:rPr>
              <a:t>de cosméticos em animais são feitos para avaliar a segurança dos cosméticos para humanos, portanto </a:t>
            </a:r>
            <a:r>
              <a:rPr lang="pt-BR" b="1" dirty="0" smtClean="0">
                <a:solidFill>
                  <a:srgbClr val="002060"/>
                </a:solidFill>
              </a:rPr>
              <a:t>qual é o </a:t>
            </a:r>
            <a:r>
              <a:rPr lang="pt-BR" b="1" dirty="0">
                <a:solidFill>
                  <a:srgbClr val="002060"/>
                </a:solidFill>
              </a:rPr>
              <a:t>conceito de uma empresa testar cosméticos cuja segurança já foi </a:t>
            </a:r>
            <a:r>
              <a:rPr lang="pt-BR" b="1" dirty="0" smtClean="0">
                <a:solidFill>
                  <a:srgbClr val="002060"/>
                </a:solidFill>
              </a:rPr>
              <a:t>comprovada.</a:t>
            </a:r>
          </a:p>
          <a:p>
            <a:endParaRPr lang="pt-BR" dirty="0" smtClean="0"/>
          </a:p>
          <a:p>
            <a:r>
              <a:rPr lang="pt-BR" dirty="0" smtClean="0"/>
              <a:t>2</a:t>
            </a:r>
            <a:r>
              <a:rPr lang="pt-BR" dirty="0"/>
              <a:t>) "Produtos cosméticos acabados" não são testados em animais </a:t>
            </a:r>
            <a:r>
              <a:rPr lang="pt-BR" dirty="0" smtClean="0"/>
              <a:t>a </a:t>
            </a:r>
            <a:r>
              <a:rPr lang="pt-BR" dirty="0"/>
              <a:t>pelo menos duas décadas na União Europeia, </a:t>
            </a:r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b="1" dirty="0" smtClean="0"/>
              <a:t>ABIHPEC </a:t>
            </a:r>
            <a:r>
              <a:rPr lang="pt-BR" dirty="0"/>
              <a:t>(</a:t>
            </a:r>
            <a:r>
              <a:rPr lang="pt-BR" i="1" dirty="0"/>
              <a:t>Associação Brasileira da Industria de Higiene Pessoal, Perfumaria e </a:t>
            </a:r>
            <a:r>
              <a:rPr lang="pt-BR" i="1" dirty="0" smtClean="0"/>
              <a:t>Cosméticos</a:t>
            </a:r>
            <a:r>
              <a:rPr lang="pt-BR" dirty="0" smtClean="0"/>
              <a:t>)</a:t>
            </a:r>
          </a:p>
          <a:p>
            <a:r>
              <a:rPr lang="pt-BR" dirty="0" smtClean="0"/>
              <a:t>representa </a:t>
            </a:r>
            <a:r>
              <a:rPr lang="pt-BR" dirty="0"/>
              <a:t>97% do mercado </a:t>
            </a:r>
            <a:r>
              <a:rPr lang="pt-BR" dirty="0" smtClean="0"/>
              <a:t>brasileiro</a:t>
            </a:r>
          </a:p>
          <a:p>
            <a:r>
              <a:rPr lang="pt-BR" b="1" dirty="0" smtClean="0"/>
              <a:t> </a:t>
            </a:r>
            <a:r>
              <a:rPr lang="pt-BR" b="1" dirty="0"/>
              <a:t>admitiu que estes testes também já não se fazem no </a:t>
            </a:r>
            <a:r>
              <a:rPr lang="pt-BR" b="1" dirty="0" smtClean="0"/>
              <a:t>Brasil!!!!</a:t>
            </a:r>
            <a:endParaRPr lang="pt-BR" b="1" dirty="0" smtClean="0"/>
          </a:p>
          <a:p>
            <a:endParaRPr lang="pt-BR" dirty="0"/>
          </a:p>
          <a:p>
            <a:r>
              <a:rPr lang="pt-BR" b="1" u="sng" dirty="0" smtClean="0">
                <a:solidFill>
                  <a:srgbClr val="FF0000"/>
                </a:solidFill>
              </a:rPr>
              <a:t>Conclusão</a:t>
            </a:r>
            <a:r>
              <a:rPr lang="pt-BR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pt-BR" b="1" dirty="0">
                <a:solidFill>
                  <a:srgbClr val="FF0000"/>
                </a:solidFill>
              </a:rPr>
              <a:t>	</a:t>
            </a:r>
            <a:r>
              <a:rPr lang="pt-BR" b="1" dirty="0" smtClean="0">
                <a:solidFill>
                  <a:srgbClr val="FF0000"/>
                </a:solidFill>
              </a:rPr>
              <a:t> O parágrafo </a:t>
            </a:r>
            <a:r>
              <a:rPr lang="pt-BR" b="1" dirty="0">
                <a:solidFill>
                  <a:srgbClr val="FF0000"/>
                </a:solidFill>
              </a:rPr>
              <a:t>7 proíbe testes em animais que </a:t>
            </a:r>
            <a:r>
              <a:rPr lang="pt-BR" b="1" dirty="0" smtClean="0">
                <a:solidFill>
                  <a:srgbClr val="FF0000"/>
                </a:solidFill>
              </a:rPr>
              <a:t>já não acontecem!!!!!!.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340768"/>
            <a:ext cx="9144000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</a:rPr>
              <a:t>é totalmente inócuo!!!!!</a:t>
            </a:r>
          </a:p>
          <a:p>
            <a:pPr algn="ctr"/>
            <a:endParaRPr lang="pt-BR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i="1" u="sng" dirty="0" smtClean="0"/>
              <a:t>Parágrafo 8:</a:t>
            </a: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	“No caso de ingredientes com efeitos desconhecidos, será aplicada a vedação de utilização de animais que se trata o parágrafo 7, no período de até 5 </a:t>
            </a:r>
            <a:r>
              <a:rPr lang="pt-BR" dirty="0" smtClean="0"/>
              <a:t>anos, </a:t>
            </a:r>
            <a:r>
              <a:rPr lang="pt-BR" dirty="0" smtClean="0"/>
              <a:t>contando do reconhecimento de técnica alternativa capaz de comprovar a segurança para o uso humano.”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PLC-70/2014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23528" y="2636910"/>
            <a:ext cx="849694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zh-CN" sz="3600" b="1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FNPDA </a:t>
            </a:r>
          </a:p>
          <a:p>
            <a:pPr>
              <a:buFont typeface="Arial" pitchFamily="34" charset="0"/>
              <a:buChar char="•"/>
            </a:pPr>
            <a:r>
              <a:rPr lang="pt-BR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ONG </a:t>
            </a:r>
          </a:p>
          <a:p>
            <a:pPr>
              <a:buFont typeface="Arial" pitchFamily="34" charset="0"/>
              <a:buChar char="•"/>
            </a:pPr>
            <a:r>
              <a:rPr lang="pt-BR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Criada </a:t>
            </a:r>
            <a:r>
              <a:rPr lang="pt-BR" altLang="zh-CN" sz="360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em 2000 em São </a:t>
            </a:r>
            <a:r>
              <a:rPr lang="pt-BR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Paulo</a:t>
            </a:r>
          </a:p>
          <a:p>
            <a:pPr>
              <a:buFont typeface="Arial" pitchFamily="34" charset="0"/>
              <a:buChar char="•"/>
            </a:pPr>
            <a:r>
              <a:rPr lang="pt-BR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Congrega mais de100 </a:t>
            </a:r>
            <a:r>
              <a:rPr lang="pt-BR" altLang="zh-CN" sz="360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entidades de proteção animal e </a:t>
            </a:r>
            <a:r>
              <a:rPr lang="pt-BR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ambiental </a:t>
            </a:r>
          </a:p>
          <a:p>
            <a:pPr>
              <a:buFont typeface="Arial" pitchFamily="34" charset="0"/>
              <a:buChar char="•"/>
            </a:pPr>
            <a:r>
              <a:rPr lang="pt-BR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Entidades em19 </a:t>
            </a:r>
            <a:r>
              <a:rPr lang="pt-BR" altLang="zh-CN" sz="360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estados brasileiros.</a:t>
            </a:r>
          </a:p>
          <a:p>
            <a:pPr algn="ctr"/>
            <a:endParaRPr lang="pt-BR" altLang="zh-CN" sz="800" dirty="0">
              <a:solidFill>
                <a:srgbClr val="00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328" y="0"/>
            <a:ext cx="449520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/>
              <a:t>Problema do parágrafo 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54461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sz="5100" dirty="0" smtClean="0"/>
              <a:t>Aborda </a:t>
            </a:r>
            <a:r>
              <a:rPr lang="pt-BR" sz="5100" dirty="0"/>
              <a:t>os testes </a:t>
            </a:r>
            <a:r>
              <a:rPr lang="pt-BR" sz="5100" dirty="0" smtClean="0"/>
              <a:t>nos  </a:t>
            </a:r>
            <a:r>
              <a:rPr lang="pt-BR" sz="5100" dirty="0"/>
              <a:t>quais animais são realmente usados: </a:t>
            </a:r>
            <a:endParaRPr lang="pt-BR" sz="5100" dirty="0" smtClean="0"/>
          </a:p>
          <a:p>
            <a:pPr>
              <a:buNone/>
            </a:pPr>
            <a:endParaRPr lang="pt-BR" sz="5100" dirty="0" smtClean="0"/>
          </a:p>
          <a:p>
            <a:r>
              <a:rPr lang="pt-BR" sz="5100" dirty="0" smtClean="0"/>
              <a:t>testes </a:t>
            </a:r>
            <a:r>
              <a:rPr lang="pt-BR" sz="5100" dirty="0"/>
              <a:t>de ingredientes com "efeitos desconhecidos". </a:t>
            </a:r>
            <a:endParaRPr lang="pt-BR" sz="5100" dirty="0" smtClean="0"/>
          </a:p>
          <a:p>
            <a:endParaRPr lang="pt-BR" dirty="0" smtClean="0"/>
          </a:p>
          <a:p>
            <a:pPr algn="ctr">
              <a:buNone/>
            </a:pPr>
            <a:endParaRPr lang="pt-BR" sz="45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5900" b="1" dirty="0" smtClean="0">
                <a:solidFill>
                  <a:srgbClr val="FF0000"/>
                </a:solidFill>
              </a:rPr>
              <a:t>“Não obriga </a:t>
            </a:r>
            <a:r>
              <a:rPr lang="pt-BR" sz="5900" b="1" dirty="0">
                <a:solidFill>
                  <a:srgbClr val="FF0000"/>
                </a:solidFill>
              </a:rPr>
              <a:t>as empresas a usar métodos alternativos para esses testes num prazo de cinco anos </a:t>
            </a:r>
            <a:r>
              <a:rPr lang="pt-BR" sz="5900" b="1" dirty="0" smtClean="0">
                <a:solidFill>
                  <a:srgbClr val="FF0000"/>
                </a:solidFill>
              </a:rPr>
              <a:t>mesmo após </a:t>
            </a:r>
            <a:r>
              <a:rPr lang="pt-BR" sz="5900" b="1" dirty="0">
                <a:solidFill>
                  <a:srgbClr val="FF0000"/>
                </a:solidFill>
              </a:rPr>
              <a:t>reconhecimento da </a:t>
            </a:r>
            <a:r>
              <a:rPr lang="pt-BR" sz="5900" b="1" dirty="0" smtClean="0">
                <a:solidFill>
                  <a:srgbClr val="FF0000"/>
                </a:solidFill>
              </a:rPr>
              <a:t>técnica”</a:t>
            </a:r>
          </a:p>
          <a:p>
            <a:pPr algn="ctr"/>
            <a:endParaRPr lang="pt-BR" dirty="0"/>
          </a:p>
          <a:p>
            <a:pPr algn="ctr">
              <a:buNone/>
            </a:pPr>
            <a:r>
              <a:rPr lang="pt-BR" sz="9000" b="1" dirty="0" smtClean="0"/>
              <a:t>X</a:t>
            </a:r>
          </a:p>
          <a:p>
            <a:pPr algn="ctr">
              <a:buNone/>
            </a:pPr>
            <a:endParaRPr lang="pt-BR" dirty="0" smtClean="0"/>
          </a:p>
          <a:p>
            <a:pPr algn="ctr"/>
            <a:r>
              <a:rPr lang="pt-BR" sz="6000" b="1" dirty="0" smtClean="0">
                <a:solidFill>
                  <a:srgbClr val="00B050"/>
                </a:solidFill>
              </a:rPr>
              <a:t>Lei Federal de </a:t>
            </a:r>
            <a:r>
              <a:rPr lang="pt-BR" sz="6000" b="1" dirty="0">
                <a:solidFill>
                  <a:srgbClr val="00B050"/>
                </a:solidFill>
              </a:rPr>
              <a:t>Crimes Ambientais </a:t>
            </a:r>
            <a:r>
              <a:rPr lang="pt-BR" sz="6000" b="1" dirty="0" smtClean="0">
                <a:solidFill>
                  <a:srgbClr val="00B050"/>
                </a:solidFill>
              </a:rPr>
              <a:t> 9605 de </a:t>
            </a:r>
            <a:r>
              <a:rPr lang="pt-BR" sz="6000" b="1" dirty="0">
                <a:solidFill>
                  <a:srgbClr val="00B050"/>
                </a:solidFill>
              </a:rPr>
              <a:t>1998 condena a até um ano de prisão para quem "realiza experiência dolorosa ou cruel em animal vivo, ainda que para fins didáticos ou científicos, quando existirem recursos alternativos." </a:t>
            </a:r>
            <a:endParaRPr lang="pt-BR" sz="6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1196752"/>
            <a:ext cx="9144000" cy="25202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Conclusão :  é um retrocesso!!!!!!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pt-BR" dirty="0" smtClean="0"/>
              <a:t>afirma a necessidade "de técnica alternativa capaz de comprovar a </a:t>
            </a:r>
            <a:r>
              <a:rPr lang="pt-BR" b="1" i="1" u="sng" dirty="0" smtClean="0"/>
              <a:t>segurança</a:t>
            </a:r>
            <a:r>
              <a:rPr lang="pt-BR" dirty="0" smtClean="0"/>
              <a:t> para o uso humano", </a:t>
            </a:r>
          </a:p>
          <a:p>
            <a:endParaRPr lang="pt-BR" dirty="0"/>
          </a:p>
          <a:p>
            <a:r>
              <a:rPr lang="pt-BR" dirty="0" smtClean="0"/>
              <a:t>afirma de forma implícita que </a:t>
            </a:r>
            <a:r>
              <a:rPr lang="pt-BR" b="1" i="1" u="sng" dirty="0" smtClean="0"/>
              <a:t>testes em animais são capazes de comprovar </a:t>
            </a:r>
            <a:r>
              <a:rPr lang="pt-BR" dirty="0" smtClean="0"/>
              <a:t>a segurança para o uso humano.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 do parágrafo 8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0" y="1772816"/>
            <a:ext cx="9144000" cy="16561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rgbClr val="FF0000"/>
                </a:solidFill>
              </a:rPr>
              <a:t>É tendencioso, falacioso!!!</a:t>
            </a:r>
            <a:endParaRPr lang="pt-BR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...e mais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......introduz um regime especial para empresas cosméticos que tem um prazo de cinco anos para usar métodos alternativos, enquanto para pesquisadores no setor farmacêutico por exemplo o uso de alternativas não tem prazo. 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95536" y="2492896"/>
            <a:ext cx="7992888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rgbClr val="00B050"/>
                </a:solidFill>
              </a:rPr>
              <a:t>Conflito de interesses </a:t>
            </a:r>
            <a:endParaRPr lang="pt-BR" sz="3600" dirty="0">
              <a:solidFill>
                <a:srgbClr val="00B05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395536" y="2492896"/>
            <a:ext cx="8496944" cy="20882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 smtClean="0"/>
              <a:t>Isto é inaceitável!!!!!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3490" name="Picture 2" descr="http://vista-se.com.br/redesocial/wp-content/uploads/2013/03/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490" y="0"/>
            <a:ext cx="9383296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u="sng" dirty="0" smtClean="0"/>
              <a:t>ANVISA / </a:t>
            </a:r>
            <a:r>
              <a:rPr lang="pt-BR" sz="5400" b="1" u="sng" dirty="0" err="1" smtClean="0"/>
              <a:t>Concea</a:t>
            </a:r>
            <a:r>
              <a:rPr lang="pt-BR" sz="5400" b="1" u="sng" dirty="0" smtClean="0"/>
              <a:t> -</a:t>
            </a:r>
            <a:r>
              <a:rPr lang="pt-BR" sz="3200" b="1" u="sng" dirty="0" smtClean="0"/>
              <a:t>BRASIL</a:t>
            </a:r>
            <a:endParaRPr lang="pt-BR" sz="3200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recentemente reconheceu 17 </a:t>
            </a:r>
            <a:r>
              <a:rPr lang="pt-BR" dirty="0"/>
              <a:t>métodos </a:t>
            </a:r>
            <a:r>
              <a:rPr lang="pt-BR" dirty="0" smtClean="0"/>
              <a:t>alternativos todos já amplamente  reconhecidos e empregados.</a:t>
            </a:r>
          </a:p>
          <a:p>
            <a:r>
              <a:rPr lang="pt-BR" dirty="0" smtClean="0"/>
              <a:t>todos </a:t>
            </a:r>
            <a:r>
              <a:rPr lang="pt-BR" dirty="0" smtClean="0"/>
              <a:t>eles já eram utilizados pela U.E (testes de animais proibidos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As mudanças só ocorreram devido as restrições dos mercados consumidores dos países importadores, acordos </a:t>
            </a:r>
            <a:r>
              <a:rPr lang="pt-BR" dirty="0" err="1" smtClean="0">
                <a:solidFill>
                  <a:srgbClr val="FF0000"/>
                </a:solidFill>
              </a:rPr>
              <a:t>multilaterias</a:t>
            </a:r>
            <a:r>
              <a:rPr lang="pt-BR" dirty="0" smtClean="0">
                <a:solidFill>
                  <a:srgbClr val="FF0000"/>
                </a:solidFill>
              </a:rPr>
              <a:t> de caráter </a:t>
            </a:r>
            <a:r>
              <a:rPr lang="pt-BR" dirty="0" smtClean="0">
                <a:solidFill>
                  <a:srgbClr val="FF0000"/>
                </a:solidFill>
              </a:rPr>
              <a:t>econômico*</a:t>
            </a:r>
            <a:endParaRPr lang="pt-BR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t-BR" sz="1600" dirty="0" smtClean="0">
                <a:solidFill>
                  <a:srgbClr val="FF0000"/>
                </a:solidFill>
              </a:rPr>
              <a:t>- </a:t>
            </a:r>
            <a:r>
              <a:rPr lang="pt-BR" sz="1600" dirty="0" smtClean="0">
                <a:solidFill>
                  <a:srgbClr val="FF0000"/>
                </a:solidFill>
              </a:rPr>
              <a:t>*OCDE-MAD </a:t>
            </a:r>
            <a:r>
              <a:rPr lang="pt-BR" sz="1600" dirty="0" smtClean="0">
                <a:solidFill>
                  <a:srgbClr val="FF0000"/>
                </a:solidFill>
              </a:rPr>
              <a:t>(</a:t>
            </a:r>
            <a:r>
              <a:rPr lang="pt-BR" sz="1600" dirty="0" err="1" smtClean="0">
                <a:solidFill>
                  <a:srgbClr val="FF0000"/>
                </a:solidFill>
              </a:rPr>
              <a:t>Mutual</a:t>
            </a:r>
            <a:r>
              <a:rPr lang="pt-BR" sz="1600" dirty="0" smtClean="0">
                <a:solidFill>
                  <a:srgbClr val="FF0000"/>
                </a:solidFill>
              </a:rPr>
              <a:t> </a:t>
            </a:r>
            <a:r>
              <a:rPr lang="pt-BR" sz="1600" dirty="0" err="1" smtClean="0">
                <a:solidFill>
                  <a:srgbClr val="FF0000"/>
                </a:solidFill>
              </a:rPr>
              <a:t>acceptance</a:t>
            </a:r>
            <a:r>
              <a:rPr lang="pt-BR" sz="1600" dirty="0" smtClean="0">
                <a:solidFill>
                  <a:srgbClr val="FF0000"/>
                </a:solidFill>
              </a:rPr>
              <a:t> </a:t>
            </a:r>
            <a:r>
              <a:rPr lang="pt-BR" sz="1600" dirty="0" err="1" smtClean="0">
                <a:solidFill>
                  <a:srgbClr val="FF0000"/>
                </a:solidFill>
              </a:rPr>
              <a:t>of</a:t>
            </a:r>
            <a:r>
              <a:rPr lang="pt-BR" sz="1600" dirty="0" smtClean="0">
                <a:solidFill>
                  <a:srgbClr val="FF0000"/>
                </a:solidFill>
              </a:rPr>
              <a:t>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/>
              <a:t>Consequências da manutenção da lei como está, sem a proibição total dos testes</a:t>
            </a:r>
            <a:r>
              <a:rPr lang="pt-BR" sz="3200" b="1" dirty="0" smtClean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Manter uma atitude passiva até a validação de todos alternativos</a:t>
            </a:r>
          </a:p>
          <a:p>
            <a:r>
              <a:rPr lang="pt-BR" dirty="0" smtClean="0"/>
              <a:t>Autoriza de fato as empresas a continuarem a usar animais para testes</a:t>
            </a:r>
          </a:p>
          <a:p>
            <a:r>
              <a:rPr lang="pt-BR" dirty="0" smtClean="0"/>
              <a:t>Manter “ad </a:t>
            </a:r>
            <a:r>
              <a:rPr lang="pt-BR" dirty="0" err="1" smtClean="0"/>
              <a:t>aeternum</a:t>
            </a:r>
            <a:r>
              <a:rPr lang="pt-BR" dirty="0" smtClean="0"/>
              <a:t>” o uso , sem se preocupar de desenvolver testes e avaliações seguras e alternativas.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deputadopauloramos.com.br/wp-content/uploads/2014/02/protecao-dos-anima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01" y="0"/>
            <a:ext cx="9167501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51520" y="4365104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......testes em animais não estão capaz de prever os efeitos em humanos de maneira segura!!!!! </a:t>
            </a:r>
          </a:p>
          <a:p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Não temos métodos alternativos para alguns testes de toxicidade de longo prazo</a:t>
            </a:r>
          </a:p>
          <a:p>
            <a:r>
              <a:rPr lang="pt-BR" dirty="0" smtClean="0"/>
              <a:t>São menos de  0,1% os produtos que necessitam de testes novos componentes.</a:t>
            </a:r>
          </a:p>
          <a:p>
            <a:r>
              <a:rPr lang="pt-BR" dirty="0" smtClean="0"/>
              <a:t>Métodos/ testes “in </a:t>
            </a:r>
            <a:r>
              <a:rPr lang="pt-BR" dirty="0" err="1" smtClean="0"/>
              <a:t>vitro</a:t>
            </a:r>
            <a:r>
              <a:rPr lang="pt-BR" dirty="0" smtClean="0"/>
              <a:t>” crescem em média 15% ao ano, não e só uma questão ética e cientifica e econômica.</a:t>
            </a:r>
          </a:p>
          <a:p>
            <a:endParaRPr lang="pt-BR" dirty="0" smtClean="0"/>
          </a:p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O que leva a busca da inovação e novas técnicas é a proibição de qualquer uso dos animais como modelo de testes através da lei!!!!!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Finalmente.....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Autofit/>
          </a:bodyPr>
          <a:lstStyle/>
          <a:p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</a:t>
            </a:r>
            <a:r>
              <a:rPr lang="pt-BR" b="1" dirty="0" smtClean="0"/>
              <a:t>Inúmeros e eficientes métodos </a:t>
            </a:r>
            <a:r>
              <a:rPr lang="pt-BR" b="1" dirty="0"/>
              <a:t>alternativos </a:t>
            </a:r>
            <a:r>
              <a:rPr lang="pt-BR" b="1" dirty="0" smtClean="0"/>
              <a:t>reconhecidos já foram </a:t>
            </a:r>
            <a:r>
              <a:rPr lang="pt-BR" b="1" dirty="0"/>
              <a:t>desenvolvidas e </a:t>
            </a:r>
            <a:r>
              <a:rPr lang="pt-BR" b="1" dirty="0" smtClean="0"/>
              <a:t>validados  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800" b="1" i="1" u="sng" dirty="0" smtClean="0"/>
              <a:t>Do que precisamos agora</a:t>
            </a:r>
            <a:r>
              <a:rPr lang="pt-BR" sz="2800" b="1" i="1" dirty="0" smtClean="0"/>
              <a:t>:</a:t>
            </a:r>
          </a:p>
          <a:p>
            <a:r>
              <a:rPr lang="pt-BR" sz="2800" b="1" i="1" dirty="0" smtClean="0"/>
              <a:t>uma </a:t>
            </a:r>
            <a:r>
              <a:rPr lang="pt-BR" sz="2800" b="1" i="1" dirty="0"/>
              <a:t>proibição efetiva </a:t>
            </a:r>
            <a:endParaRPr lang="pt-BR" sz="2800" b="1" i="1" dirty="0" smtClean="0"/>
          </a:p>
          <a:p>
            <a:r>
              <a:rPr lang="pt-BR" sz="2800" b="1" i="1" dirty="0" smtClean="0"/>
              <a:t>sem </a:t>
            </a:r>
            <a:r>
              <a:rPr lang="pt-BR" sz="2800" b="1" i="1" dirty="0"/>
              <a:t>brechas </a:t>
            </a:r>
            <a:endParaRPr lang="pt-BR" sz="2800" b="1" i="1" dirty="0" smtClean="0"/>
          </a:p>
          <a:p>
            <a:r>
              <a:rPr lang="pt-BR" sz="2800" b="1" i="1" dirty="0" smtClean="0"/>
              <a:t>um </a:t>
            </a:r>
            <a:r>
              <a:rPr lang="pt-BR" sz="2800" b="1" i="1" dirty="0"/>
              <a:t>prazo </a:t>
            </a:r>
            <a:r>
              <a:rPr lang="pt-BR" sz="2800" b="1" i="1" dirty="0" smtClean="0"/>
              <a:t>razoável</a:t>
            </a:r>
          </a:p>
          <a:p>
            <a:r>
              <a:rPr lang="pt-BR" sz="2800" b="1" i="1" dirty="0" smtClean="0"/>
              <a:t>um </a:t>
            </a:r>
            <a:r>
              <a:rPr lang="pt-BR" sz="2800" b="1" i="1" dirty="0"/>
              <a:t>verdadeiro incentivo para as empresas </a:t>
            </a:r>
            <a:r>
              <a:rPr lang="pt-BR" sz="2800" b="1" i="1" dirty="0" smtClean="0"/>
              <a:t>desenvolver  e usar  métodos alternativos</a:t>
            </a:r>
            <a:r>
              <a:rPr lang="pt-BR" sz="2800" b="1" i="1" dirty="0"/>
              <a:t>. </a:t>
            </a:r>
            <a:endParaRPr lang="pt-BR" sz="2800" b="1" i="1" dirty="0" smtClean="0"/>
          </a:p>
          <a:p>
            <a:endParaRPr lang="pt-BR" sz="2000" dirty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0" y="1412776"/>
            <a:ext cx="9144000" cy="32403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Acabar com o sofrimento, e a crueldade  para com os animais!!!!!!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u="sng" dirty="0" smtClean="0">
                <a:solidFill>
                  <a:srgbClr val="C00000"/>
                </a:solidFill>
              </a:rPr>
              <a:t>Os termos corretos para o avanço </a:t>
            </a:r>
            <a:r>
              <a:rPr lang="pt-BR" b="1" i="1" u="sng" dirty="0" smtClean="0">
                <a:solidFill>
                  <a:srgbClr val="C00000"/>
                </a:solidFill>
              </a:rPr>
              <a:t>legal.....</a:t>
            </a:r>
            <a:endParaRPr lang="pt-BR" b="1" i="1" u="sng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dirty="0" smtClean="0"/>
              <a:t>.....Alteração / substituição do PLC 70 deixando claro 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proibição </a:t>
            </a:r>
            <a:r>
              <a:rPr lang="pt-BR" dirty="0"/>
              <a:t>total dos testes </a:t>
            </a:r>
            <a:r>
              <a:rPr lang="pt-BR" dirty="0" smtClean="0"/>
              <a:t>em </a:t>
            </a:r>
            <a:r>
              <a:rPr lang="pt-BR" dirty="0"/>
              <a:t>animais para cosméticos </a:t>
            </a:r>
            <a:r>
              <a:rPr lang="pt-BR" dirty="0" smtClean="0"/>
              <a:t> imediatamente</a:t>
            </a:r>
            <a:r>
              <a:rPr lang="pt-BR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Testes proibidos em animais para componentes ou produto cosmético acabado,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 </a:t>
            </a:r>
            <a:r>
              <a:rPr lang="pt-BR" dirty="0"/>
              <a:t>definição clara e completa </a:t>
            </a:r>
            <a:r>
              <a:rPr lang="pt-BR" dirty="0" smtClean="0"/>
              <a:t>do termo </a:t>
            </a:r>
            <a:r>
              <a:rPr lang="pt-BR" dirty="0"/>
              <a:t>"</a:t>
            </a:r>
            <a:r>
              <a:rPr lang="pt-BR" dirty="0" smtClean="0"/>
              <a:t>cosméticos“, 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 </a:t>
            </a:r>
            <a:r>
              <a:rPr lang="pt-BR" dirty="0"/>
              <a:t>proibição da </a:t>
            </a:r>
            <a:r>
              <a:rPr lang="pt-BR" dirty="0" smtClean="0"/>
              <a:t>venda* </a:t>
            </a:r>
            <a:r>
              <a:rPr lang="pt-BR" dirty="0" smtClean="0"/>
              <a:t>de componentes e produtos acabados testados em </a:t>
            </a:r>
            <a:r>
              <a:rPr lang="pt-BR" dirty="0" smtClean="0"/>
              <a:t>animais, evitando que os testes ocorram em outros países.</a:t>
            </a:r>
          </a:p>
          <a:p>
            <a:pPr>
              <a:buNone/>
            </a:pPr>
            <a:endParaRPr lang="pt-BR" sz="2800" dirty="0" smtClean="0"/>
          </a:p>
          <a:p>
            <a:r>
              <a:rPr lang="pt-BR" sz="2600" dirty="0" smtClean="0"/>
              <a:t>*considerando o impacto no </a:t>
            </a:r>
            <a:r>
              <a:rPr lang="pt-BR" sz="2600" dirty="0" smtClean="0"/>
              <a:t>comércio </a:t>
            </a:r>
            <a:r>
              <a:rPr lang="pt-BR" sz="2600" dirty="0" smtClean="0"/>
              <a:t>internacional (prazo </a:t>
            </a:r>
            <a:r>
              <a:rPr lang="pt-BR" sz="2600" dirty="0" smtClean="0"/>
              <a:t> máximo de 1 ano para </a:t>
            </a:r>
            <a:r>
              <a:rPr lang="pt-BR" sz="2600" dirty="0" smtClean="0"/>
              <a:t>empresas mundiais se atualizarem com a lei brasileira) </a:t>
            </a:r>
          </a:p>
          <a:p>
            <a:pPr marL="514350" indent="-514350">
              <a:buFont typeface="+mj-lt"/>
              <a:buAutoNum type="arabicPeriod"/>
            </a:pP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Sobre o FNPDA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t-BR" u="sng" dirty="0"/>
              <a:t>Há </a:t>
            </a:r>
            <a:r>
              <a:rPr lang="pt-BR" u="sng" dirty="0" smtClean="0"/>
              <a:t>quinze anos</a:t>
            </a:r>
            <a:r>
              <a:rPr lang="pt-BR" dirty="0" smtClean="0"/>
              <a:t>:</a:t>
            </a:r>
          </a:p>
          <a:p>
            <a:r>
              <a:rPr lang="pt-BR" dirty="0" smtClean="0"/>
              <a:t> </a:t>
            </a:r>
            <a:r>
              <a:rPr lang="pt-BR" dirty="0"/>
              <a:t>atuamos na disseminação do respeito, proteção e defesa dos </a:t>
            </a:r>
            <a:r>
              <a:rPr lang="pt-BR" dirty="0" smtClean="0"/>
              <a:t>animais, </a:t>
            </a:r>
            <a:endParaRPr lang="pt-BR" dirty="0"/>
          </a:p>
          <a:p>
            <a:r>
              <a:rPr lang="pt-BR" dirty="0" smtClean="0"/>
              <a:t>lutamos </a:t>
            </a:r>
            <a:r>
              <a:rPr lang="pt-BR" dirty="0"/>
              <a:t>para construir uma nova sociedade onde a compaixão pela vida animal seja um valor nacional, compartilhado por todos os brasileiros. </a:t>
            </a:r>
          </a:p>
          <a:p>
            <a:r>
              <a:rPr lang="pt-BR" dirty="0" smtClean="0"/>
              <a:t>Temos “</a:t>
            </a:r>
            <a:r>
              <a:rPr lang="pt-BR" dirty="0" err="1" smtClean="0"/>
              <a:t>ongs</a:t>
            </a:r>
            <a:r>
              <a:rPr lang="pt-BR" dirty="0" smtClean="0"/>
              <a:t>” afiliadas, que </a:t>
            </a:r>
            <a:r>
              <a:rPr lang="pt-BR" dirty="0"/>
              <a:t>proveem cuidado direto para milhares de animais que são vítimas de abuso, abandono ou tráfico.</a:t>
            </a:r>
          </a:p>
          <a:p>
            <a:endParaRPr lang="pt-BR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6672"/>
            <a:ext cx="2408393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Art. 1º A Lei nº 11.794, de 8 de outubro de 2008, passa a vigorar acrescida do seguinte dos parágrafos </a:t>
            </a:r>
            <a:r>
              <a:rPr lang="pt-BR" sz="2400" b="1" dirty="0" smtClean="0"/>
              <a:t>: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328592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§ </a:t>
            </a:r>
            <a:r>
              <a:rPr lang="pt-BR" dirty="0" smtClean="0"/>
              <a:t>11 Fica vedada, imediatamente após a publicação desta Lei, a experimentação animal para todos os produtos acabados de higiene pessoal, cosméticos e perfumes, bem </a:t>
            </a:r>
            <a:r>
              <a:rPr lang="pt-BR" dirty="0" smtClean="0"/>
              <a:t>como para os ingredientes/ componentes, </a:t>
            </a:r>
            <a:r>
              <a:rPr lang="pt-BR" dirty="0" smtClean="0"/>
              <a:t>utilizados em suas formulações.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§ </a:t>
            </a:r>
            <a:r>
              <a:rPr lang="pt-BR" dirty="0" smtClean="0"/>
              <a:t>12 Entende-se como produtos de higiene pessoal, cosméticos e perfumes, preparações constituídas por substâncias naturais ou sintéticas, de uso </a:t>
            </a:r>
            <a:r>
              <a:rPr lang="pt-BR" dirty="0" smtClean="0"/>
              <a:t>externo utilizados </a:t>
            </a:r>
            <a:r>
              <a:rPr lang="pt-BR" dirty="0" smtClean="0"/>
              <a:t>nas diversas partes do corpo humano, pele, sistema capilar, unhas, lábios, órgãos genitais, dentes e membranas mucosas da cavidade oral, com o objetivo exclusivo ou principal de limpá-los, perfumá-los, alterar sua aparência e ou corrigir odores corporais e ou protegê-los ou mantê-los em bom estado.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§ </a:t>
            </a:r>
            <a:r>
              <a:rPr lang="pt-BR" dirty="0" smtClean="0"/>
              <a:t>13 Fica vedada, após um (1) ano da publicação desta Lei, a comercialização de novos produtos de higiene pessoal, cosméticos e perfumes testados em animais, ou que possuam ingredientes em sua fórmula que tenham sido testados em animais.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photos-a.ak.fbcdn.net/hphotos-ak-prn1/18609_201784483290145_166806523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7" y="450599"/>
            <a:ext cx="7449265" cy="5819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21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36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Agradecimentos</a:t>
            </a:r>
          </a:p>
        </p:txBody>
      </p:sp>
      <p:sp>
        <p:nvSpPr>
          <p:cNvPr id="154627" name="Rectangle 3"/>
          <p:cNvSpPr txBox="1">
            <a:spLocks noChangeArrowheads="1"/>
          </p:cNvSpPr>
          <p:nvPr/>
        </p:nvSpPr>
        <p:spPr bwMode="auto">
          <a:xfrm>
            <a:off x="250825" y="928688"/>
            <a:ext cx="518477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pt-BR" sz="2400" dirty="0">
                <a:latin typeface="Franklin Gothic Book" pitchFamily="34" charset="0"/>
              </a:rPr>
              <a:t>Aos </a:t>
            </a:r>
            <a:r>
              <a:rPr lang="pt-BR" sz="2400" dirty="0" smtClean="0">
                <a:latin typeface="Franklin Gothic Book" pitchFamily="34" charset="0"/>
              </a:rPr>
              <a:t>organizadores pelo </a:t>
            </a:r>
            <a:r>
              <a:rPr lang="pt-BR" sz="2400" dirty="0">
                <a:latin typeface="Franklin Gothic Book" pitchFamily="34" charset="0"/>
              </a:rPr>
              <a:t>convite,</a:t>
            </a:r>
          </a:p>
          <a:p>
            <a:pPr marL="342900" indent="-342900">
              <a:buFontTx/>
              <a:buChar char="•"/>
            </a:pPr>
            <a:endParaRPr lang="es-ES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pt-BR" sz="2400" dirty="0" smtClean="0">
                <a:latin typeface="Franklin Gothic Book" pitchFamily="34" charset="0"/>
              </a:rPr>
              <a:t>Á </a:t>
            </a:r>
            <a:r>
              <a:rPr lang="pt-BR" sz="2400" dirty="0">
                <a:latin typeface="Franklin Gothic Book" pitchFamily="34" charset="0"/>
              </a:rPr>
              <a:t>vocês por estarem aqui hoje!!!!!!!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endParaRPr lang="pt-BR" sz="2000" dirty="0">
              <a:latin typeface="Franklin Gothic Book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4800" b="1" dirty="0" smtClean="0"/>
              <a:t>OBRIGADO!!!</a:t>
            </a:r>
            <a:endParaRPr lang="pt-BR" sz="48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pt-BR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000" dirty="0"/>
              <a:t>      </a:t>
            </a:r>
            <a:r>
              <a:rPr lang="pt-BR" sz="2000" dirty="0" smtClean="0">
                <a:hlinkClick r:id="rId2"/>
              </a:rPr>
              <a:t>vania.vet@ig.com.br</a:t>
            </a:r>
            <a:endParaRPr lang="pt-BR" sz="2000" dirty="0" smtClean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pt-BR" sz="2000" dirty="0" smtClean="0">
                <a:solidFill>
                  <a:srgbClr val="FF0000"/>
                </a:solidFill>
                <a:hlinkClick r:id="rId3"/>
              </a:rPr>
              <a:t>vania.vet@gmail.com</a:t>
            </a:r>
            <a:endParaRPr lang="pt-BR" sz="2000" dirty="0" smtClean="0">
              <a:solidFill>
                <a:srgbClr val="FF00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pt-BR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000" dirty="0"/>
              <a:t>            </a:t>
            </a:r>
            <a:r>
              <a:rPr lang="pt-BR" sz="2000" dirty="0" err="1"/>
              <a:t>cel</a:t>
            </a:r>
            <a:r>
              <a:rPr lang="pt-BR" sz="2000" dirty="0"/>
              <a:t>: </a:t>
            </a:r>
            <a:r>
              <a:rPr lang="pt-BR" sz="2000" dirty="0" smtClean="0"/>
              <a:t> 11-99067258</a:t>
            </a:r>
            <a:endParaRPr lang="pt-BR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pt-BR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pt-BR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000" dirty="0"/>
              <a:t>   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endParaRPr lang="pt-BR" sz="2000" dirty="0">
              <a:latin typeface="Franklin Gothic Book" pitchFamily="34" charset="0"/>
            </a:endParaRPr>
          </a:p>
        </p:txBody>
      </p:sp>
      <p:pic>
        <p:nvPicPr>
          <p:cNvPr id="154628" name="Picture 4" descr="DSC009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175" y="3500438"/>
            <a:ext cx="45021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9" name="Picture 7" descr="DSC031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428625"/>
            <a:ext cx="3709988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Ainda sobre o FNPDA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pt-BR" dirty="0"/>
              <a:t>em suas ações para defesa e a proteção dos animais atua em parceria e de forma  integrada agilizando e promovendo com maior solidez a implantação das ações necessárias para alcançar seus objetivos.</a:t>
            </a:r>
          </a:p>
          <a:p>
            <a:endParaRPr lang="pt-BR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0"/>
            <a:ext cx="2843808" cy="166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4"/>
          <p:cNvSpPr txBox="1">
            <a:spLocks noChangeArrowheads="1"/>
          </p:cNvSpPr>
          <p:nvPr/>
        </p:nvSpPr>
        <p:spPr bwMode="auto">
          <a:xfrm>
            <a:off x="3203575" y="-100013"/>
            <a:ext cx="5040313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4800"/>
              <a:t>Afiliadas</a:t>
            </a:r>
          </a:p>
        </p:txBody>
      </p:sp>
      <p:pic>
        <p:nvPicPr>
          <p:cNvPr id="18435" name="Picture 2" descr="C:\Users\Elizabeth\Desktop\Logo USPA simp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664075"/>
            <a:ext cx="1379538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Elizabeth\Desktop\logo Piccol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229200"/>
            <a:ext cx="12239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magem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5438775"/>
            <a:ext cx="146526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015401c5684d$8ff229f0$0207a8c0@ouro9hg3fgudz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5537200"/>
            <a:ext cx="13366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C:\Users\Elizabeth\Desktop\Hachi-logo-fin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844824"/>
            <a:ext cx="1346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C:\Users\Elizabeth\Desktop\FORUM - FNPDA\Informativo Agosto_files\LOGO-ITEC_mai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5725" y="2060848"/>
            <a:ext cx="14382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C:\Users\Elizabeth\Desktop\FORUM - FNPDA\Informativo Agosto_files\Mucky_mai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25" y="3294063"/>
            <a:ext cx="14573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AutoShape 12" descr="https://mail-attachment.googleusercontent.com/attachment/?ui=2&amp;ik=9e8e152635&amp;view=att&amp;th=14187f11460450c9&amp;attid=0.1&amp;disp=inline&amp;safe=1&amp;zw&amp;saduie=AG9B_P_SAqDz32lCcV1OVl2FsIpK&amp;sadet=1380988286579&amp;sads=PovkqEyMnZLfZ0SPgKyVxhmcuOw&amp;sadssc=1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pic>
        <p:nvPicPr>
          <p:cNvPr id="18443" name="Picture 13" descr="C:\Users\Elizabeth\Desktop\LOGO animavida ALTA RESOLUÇÃ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0388" y="5656263"/>
            <a:ext cx="122872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4" descr="http://www.svb.org.br/vegetarianismo/images/stories/logo10ano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325" y="4445000"/>
            <a:ext cx="137795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AutoShape 16" descr="data:image/jpeg;base64,/9j/4AAQSkZJRgABAQAAAQABAAD/2wCEAAkGBhQREBQUExQWFRQWGBgaGBcVFRQaGxcYGhccGBgYFxgXGyYfFxojGxcUHy8iJScpLCwsFx4xNTAqNSYrLCkBCQoKDgwOGg8PGiokHiQsLCkpKSwpLCwsKS8pKSwsLCosLCwpKSwsLCwsKSwpKSksKSkpKSksKSwsLCwpKSwsLv/AABEIALwBDAMBIgACEQEDEQH/xAAcAAEAAgMBAQEAAAAAAAAAAAAABQcDBAYCAQj/xABMEAABAwIEAwUDCAYGBwkAAAABAAIDBBEFEiExBkFRBxMiYXEygZEUI0JzobGy0RUzUmJywRYlJkPC8SQ0NYKDs8MXNlNjZHWE4fD/xAAZAQEAAwEBAAAAAAAAAAAAAAAAAQIDBAX/xAArEQACAgICAgEBBwUAAAAAAAAAAQIRAxIhMUFREyIyQmGBkcHwBBQjRFL/2gAMAwEAAhEDEQA/ALxRFB8Y4hPDSl1NlMxfGxgcLgl8gZtcdVKVugTiKv8AirFsQoKQTuqIHuzNaWtpyAM19nGS5tbovnCGM4hiFM6ZtRDG5r3MDTTkgkNaQS4SXHtdFp8T12tUV25osFFz/BmI1E0D/lQaJo5pI3BgsPDa1ut73vzuFPlZtU6LI+ouF7Q8cr6eWAUcZcx3tFsXeZn3sGHQ5Ra3TfdZ+0DiCpo6WOeJzGuLmsexzMwu5pJINxaxbZaLE3X4ldkdmiguCcXkqqGGaXLneHXyiw0e5osLnkAp1ZyWraZYIiKAEREAREQBERAEXwrjpOOmjGBR3Hd5MpOn682cBfpl8P8AE5WjFy6Ibo7JF8BX1VJCItDHp5WU0zoG55mscY273cBoLc9eSlK3QN9FyHZzi9ZUQyGsYQQ4BjnR92XC3iu3TY2F7Lr1Mo6umQnasIiKpIREQBFGcQzSMppXxODHsY54Lm5gcrS6xFxvbquW7MeMaivM/f5PmxHlyNy+1mvfU39lXUG4uS8EN06O8REVCQvL4wbXANjcXGxGx9V6RAcJ2x/7N/40f+JYuxf/AGe/69/4I1l7Yz/Vv/Gj/wASxdi5/q9/17/wRrr/ANb8zL75g7VMWnojC+mmfH3rnB7WiOxLQ2ztW3zcr35Bas0uL1lNTTU0gY0tYLBzWve4Czpn3bbIXA2aOVjY3sHbh+rpf45PwtXccHgfo+kt/wCBF+AKb1xRlSu2T22cF2n8QVdFPGIamRokjLi20ZAcDY5bsuB5ElSna46+GRk7mWL8D1z3bh/rFP8AVP8AxLoO1o/1XF9bF/y3q0Uv8T83+5X/AKI3AMLq3YMyWKrfD3bJXRxxtaAcr3k9443cSbHawGmh1Uz2Z8YSV8MkUzvnYwPG2wLmvBAcRawcCDytsnB9U1vD4cSLNiqLnoQ6TT7QoXsRwpwE9QRZrg2NvmRdzz52Nh7yonTjNy8PgldocHcUVcmLuppJ3via6dtnCPXISGklrRroF5quJKuHHG0oqXuh76IZXCO5a9rXFpIaDbxWUbwecnEMgcbfOVQ101JcQFjr6xkvEjHxuDm/KIQCNQS1rGmx56gi/ktdI7Pj7tlbdfmdZ2q4zUUjYJKed8edxaWgMLdG5gfE0kH3qGxrEcQGFwVprHNJ7sZI2gXDr+N7/pOO5Fso2tpc73bafmKX6134FrcS/wDdqm9IFTGlrB12yz7Z1nCvEsk+FCpeM8jWSZg0WzujLhoBsXZR8Vy2EY1U19DV1D6ieGWHMWCPK2KwZmaAC3M/UEG5O4Ul2fYmKbAzMQSIjO4gc7OJt71zdFxEyugrJa2Zgc1jxBTXysDnRmz2s/vXZtATe1idOVVDmVLp/wAQb6Or7KuK5q2GVs5zPiLQH6Aua4EjNbQkFp156LulVPYfM0CqBIBJisCdTYSbDmrVusf6hKORpFofZNHHcUFNTySkZi0eFvN7zoxg83OLR71SnHXDstBPBNnJfIA90n/qGnNIR5ZiCB0Vm44PllaylZIYxTgTyOZlLg8m0LbPaR+2/UHZq0eM+C5J6SS9VNM6MF7GPEFi5o2+bia7VuYb8wr4J/HJX57ImtkdRw3jAq6SKdv02gkdHbOb7nAhcD2qcQ1VFPH3FQ9jZGOJbaMgFpA8N2XG/VanYxxFldJSOOjvnI729oAB7R6izv8Adcsfbkfnqb6uT8TfyWmPEo59X1yRtcbM3G2IYhSxU1R8sIMtgYo2gMYcmYam5k53Jtc7ALrMQxaSbBvlTJHRS9x3t2ZfaDLkEOBBbdc12tn/AEGi/iH/ACVMQH+zf/w3fgKiSThB1zdBdtGLstxyorIKnv5XPLXNa13hBaCzlZtt/Vc/g3EeISYo+kbUktD52AytYbBhcMxDWjM4AXAuATa+ik+xI/M1X1jPwKE4Rd/aKT62q/xq7glPJx0uCPCNio4jrqDFfk3yh1SHFjQJsrQTKBlJyjwZXO+juBsvXHGL1+G1ML/ljpc7S8syNay7SMzQzXwkHTW/mtPjI/2hj+spf8P5Lc7cf1tL9XL97VdRTlC0uVyQ32dpxrxTJS0Hfwsu9+QAuBIjzi+Z1um3S5C5HiHFamLDqWtjq6lskjmhzJO7yklribMyAAZm/A+a6Tivio0OGwvY0OkkbGxub2Qe7zFxHOwG3M2Vf8R1UUuGRSun7+slka6S7rujbZ47trNomg5eQzHXVY4YdNri/wBS0mWVR4w6rwZ07wA59PNmA2zNa9pt5Etv71yPYZvV+kH/AFFNcJTNPD5AIJEFRcAi4uZbXHLmoXsMOtX6Q/8AUUUlDIl7HlFsIvgX1cZqEREBE4twrTVRvOwyc7Oklyg2tcNDsoPoF5wrhKmpTeCMx3NyGyS2Jta5aXWOnUKYRW2dVZFeSIxjhOmq3B08XeECwu+SwHkA4AfBbeGYTHTxiOIFrBs0ue4DS1hmJsPIaLcRRs6qyaIPE+CqSpkMk0PePPNz5dB0AzWA8gtio4Zp5ImQvjzxxuDmte57hdtwL5iS4C50OilEU7P2RSICfgSjfmBiIa85nxsllZG49TGxwYdhy1UzS0jImNYxoaxosGtFgB0AWZFDk32xRAYrwJRVMvezQBzza5zPGa22YNIDumq+z8C0T5BIYGh4y2c10jbZAGty5HANsGgC3RTyK28vbFIh8W4SpqotM8feZRZuZ8lh6AOtfqdyscvBVI6FkLorxMN2sMkuVp8hn/y16qcRRtJeRSIzDOGqenjdHFHljf7TC57mm+h0cSNb69Vr4VwVR0xJhp2NLgQSbuNjuBmJsCNLBTd0TZ+xSIbB+D6SkeXwQtY86ZvESB0BcTlHkFMFtxZfUuobbdskhKXgylikMrI3NkO7hLNd2t/Ec/i1A3upKtw9kzcr82U/sve37WEG3ktlE2bBzcPZ1QMcHMpw1zTcFskoIPUEPuCtnE+C6Spfnmi7x1rXc+XQdAM1gPRTaK28ru2RSIOs4KpJmsbJFnbGMrA6SUhovfS7/t6ADYBZP6JU3cfJ+7Pc3/V95Lb09v2f3dvJTCKN5dWKRDYZwhS0xcYY+7zCzsskuo8xmtfU67hYaXgOiikErIcsgOYPEkua/Mk59b63vvcqfRN5exSICp4DopJDI+HNITmLzJNmuNjfPpblbawsvWI8EUdQ4Omh7xwAAL5JTYDYC7v81Oom8vYpEVU8MU8lOKd8eaEbNc55tbazicwtc210WFnBdGIHQCnYInEFw1uSNQS6+YkcjdTaJtL2KRDwcI0rIHU7Ig2Jxu5rXPGY/vODsztNNTtovOE8HUlK/PBF3brWOV8liOhBdY78wppE3l7FIBERVJCIiAIiIAiIgCIiAIiIAiLy94AuTYDmUB6Ufi2PQ0wvI8AnZo1c70aNVC4zxdcFlN4n/tkeEeYvuVycGDOdKZZXOfIdy4/Zbaymgdf/AEmlfq2MMbyLtSfcNliqK6V4/XFn8Nh/JRjn6amwA2WkaxpJFnk36O+9WpFeTLWUNUT83Xyg9C8WH2LWdxHidG4BzoqqPzFnEfxN/mF8rKvJ9F1uq0GY9CTbNvyKh0TydlhHaRBLYStfTv6SC7fc9unxsuphqWvF2ua4fukH7lXMVNHILtI+xaFfhTfptseT2EtP2JrZF+y2kuvzziNZWULs8FRL3fXOTb1DrhbWGdtlbFbvBHUNG9xkd8W6fYqvgvVovxFwnC/bDR1mVrz8nlOmWQjKf4ZBoffZdyx4IuNihB6REQBERAEREAREQBERAEREAREQBERAEREARF5e4AEk2A1JQGKrq2xsL3kNa3UkqtsV4jmxGQxwktiB5D2vN115xXE5sVnyRXbSsNr29sg7rr8MwZkDLBtlJJEUuG90wA6utupKkoLjX7FmhizvJ5clsV9W2niLyLnYNG5PQK1kGjXCKBt3WB6cz/8Aa5qbifxW7l4b6Kfw/hx07xPVau3bH9Fg5acyp44NGd2g+5U5LKkcKGNrbxtL2dbBczxJ2WzR+OFxf96uanoGMvlaBfoFnLQi65F88H5ppMXnpZLSZtDqDoQrIwXFm1LBs7T/ADuut4k4Mgq2OzMGe2jhuqYE82FVJbuy9iDz8x0UfZ6JrZfidriuF2v0VecV8JuYDNG025gfeArhoJWVlOJG6hwHxUbVUJaC06grS0zF3Ho/P5cu24P7Tp6NojL3OYNgbOA8rO5ellEcZ4IKefMzSN+vo7moBo19QqtUXTs/S3DfaXDUlrX2YTYBwPhJPI/sldmCvy3wZRufMQNQGkn3K5OCeMC0tpqg9RHI479GOvz6H3IuQ+GWCiBFACIiAIiIAiIgCIiAIiIAiIgCIiAKE4te405ij9qUht+jSfGfhp71LVNQGNLjsFD005mdncPQdB+alA+YPg7YY2taLAD+S2q3QLaC0qvVwF7IwYGythjzPNr9Vkw57J3d4dSNr8vTouI45xMvlc1rvDC0bHQvPX00UxwdJlhYb5iRqs/kW1G3xfTZ26LDBNmWcK5iLL4Wr0vhQGjVVzWablVN2j0L5X5g23nurSximaQDsVEYhRsey9wSBzKyls+DfHRV3A3FXyOQMf8AqXmzr/Qcdneitqop2yNBbYg2sRqFTHFFA1lU1rbDOdQdr/ks0GOzMPd3c23Jrjb1CosqXZpLDs7R03HPBzp4Hhg8Q1A8x+eqpZ0ZAIIs5rtQdx1CvzhjjFriIqgi59l5Fgf3XdPVcx2w8EBo+WQ7aCQDmL6OFl1Jqa4ORrR8mn2V0gdI4nk06Lr8fwJpY52lrag6XH5rlux6MFksl9W2bb11XZ1D++ebm0bN0hwi0+yZ7O+I/lMBieT31PZr77uaf1b/AHgEHzaV1qqPgevH6dLYjdj6eTP0OV7S0+67h71bihlEERFBIREQBERAEREAREQBERAEREBE4pJmfl5NFz6lY8NZ4feV8kN5JD529wUdifETKOmMjtxo1vNzuQCnwSlZI4xj0dMwF53vYDc2VY43jtTVyGzhHHyDDr7zdaGI4zLVB0khOY6ADZo6BQud7dQ73LiyZrdI78WCuWSz2ZIHtcblz23PVTlDxN3DWkjwNHiIXPYe4zse06Wsb+i2qaJrmOa7VpsCFgpfUbyjwWbw1xFHUHMw7jY/kuoaVVvDPBpAa/OQ7908l3uDOc0Oa43ANgT0XoJnmziiWuvHeLw5yxXzbK5kQfHNe+OEd2Mz3Gw8j1VZz/LA4Pddg2IBNtdLlWxiVPmdGTqAfh5rBi9C3uX3APhP5hVkjeE6VFLcV3L2OO4IHwWs2uGl/a6rdx12eOG25zX93JRc8OgPO64HT4PQS4snKapDxY8v5LcruI3mkkgfd8bmObfmw209RdcvFU8lnp59d/L1UwnLGzPJjU0aPAOOuge+MbPtv1CtOspstLuQLXcet9dVVmN4KYnNniFuZAXX4bxdHW0pic7u3AWObn6Fd8ZqSPOlFxdEv2O0BkramqA+aYwQMPV2YPdbyADfirdVT9mfE8dK80TyAyR5dE+xtnPtNPS9tD1v1CtcFWZRH1ERQSEREAREQBERAEREAREQBERAQGJ/NzbaPF/QjQqoscrXVdW8m/dxuLWi+lhubet1bPH2JNp6CWQ+0ABH1LybAff8FUGHsyxa7k3J9dVjmlUaOnBG+WZxKLAclpVcVh6r2Qb35BaU8xkNr6D715dtuz0oqjC2rey7WfS3UpgLiWvafauLLUoIW955gHfryUtws4d8b8ytW+eBLotThduaFt9wFNCLLe3NR/DrLRqR7y59F6cekeRN/Uz2SvLowBdQnE3ETaWMvJHouHn7ZIu6I2drqjdEKDZZksocPuWlWyXiPpZV/wAM9qUcvgkdY30up/E8dETO9vdhJvZWXJDVFUYsSah0dvZc4j32W02lGW3NeaaLvp3y8nk5T5X0XyZxD3g7jRebk4lSPUxvgh6m4cbL1RuOq3amnAsSRc/YtcjL0Vk7RcmsMku3K7xA8iuZ4lw7uJM0fh56KXw6rsbFYuK6kZW6alXxtp0c2WKIqk4lcMmozX3876eitbgrtbc97IqxuXMcrJLWN/3hzHmqNqorEea7zs04HmxGWKZwEdPC4EvsQZCCDlaOeg1K7ao4Wfo66L4AvqFQiIgCIiAIiIAiIgCItDFschpWF80jWNHU6n0G5QG+sFXWMiYXyODGtFy5xsAFS3F3bVLI4x0Y7tmo7wjxu9B9EfauTpnzVEjTUSPeCb2e4nX36KkppGscTkdfxjxZ+kZ2hn+rxk5R+279sj7lrSMBaAtF2WI5bLDPi1iMoXHKWx2RjXRlml0sF7p8M8BKx05zv6Aj7V8qMayOLeSx09G+zPcWC5pIxctB3IW/w5h7rGTnm0HotOHipmlxtz9y12Y27vgIDcH6HmrRjLorKdFx8J1WZhB3apUPu49FAcH08jIbyiz3akDkul7gZSF6MejzZtbOigePMakqquWO5EbHFoHXzUbS8F542yXaATbVyme0DCTT1chynK83aRzuuFfXysOS7mgfRJO/VaUGyWx/AWU5ADhe17tK67s9qHVdFPTPJcW3ynyIVYyyve65PxV09jPDb4YpZJG27wDLfolFLOawB2UtikGV8WYG/QbHzUbWVALnO5lxK6jtJw98FQ2WIXzNIcPI81xkNO47jdcWXGos78E9uzxXPJyv5L4HaKYmwsCGx3WOnw2w1WO3FHTaNKNpBC5+uxQyyXOzdB7l28VKGjUi9uq5R+AgSm58BK2xNJ2zmzXKtSHqn53X0Hov0Z2X8X0ktFBAx7Y5Y2BroneE3G5bf2gd9FQFRRMDyAdlvUVAwjMSBbbUf/guhzSVnL8Tb5P1YCvqrTsbxieZk8b3OfDGW9295J1N8zQ47gWB96stWTsyap0ERFJAREQBERAEREAVRdpPBNXNWGZjHTROAsGkEssNRlJ2v0Vur5ZRJWqLRlq7R+aZqBkUpDopGkDZ0bwb+9q1p3v5NeOl2P0+xfp+yWWPwryzf+4fo/K8r5nb5j/uu/JeI4Kh5DWRyPP7rHn7gv1XZLK6xpEPPJn58wzg7FJWANpnRjkZCGfYdfsUpF2I10hvJPCy+9g9x+4fervyr6pWOK6RR5ZMqai7A2Nc0y1b3gbtbGGg+8uJXW0fZrSQBvctLXNINyb3t1vsusRXM7ZHsYGi3TRZC/RbZaCvPdDogOO4xbC+MsnAs4aHmDyt01VQ4vwm57vBIH30Fxr5eq/RFVhUUgs+Nrh+8AVq0fDNNE/OyFjXdbX+FzoiJtFA4Dw1FHJepNw36IuNVc/DWMRyxkNFgNAPJdBU4RDJ7cUbv4mNP8l8osIhh/VxtZfoFNkWQlbgJqJASLNAOp/JRLOySEA/PzXJJHsWF+QFtl3ll9VWk+yVJrorGt7IZnOuyt0GwfDf7WuCj5OxSpOvy4e6Ij+at5FXSPon5Jeykf8AsRr8+lXER1Iff4WUhR9hL3G9RWEj9mJlvtd+St5FakRuzg8O7FcOi9pj5T/5kjvubZT1NwLQx+zSQj1YD991PIpK2Y4aZrGhrGta0bBoAA9wWREQBERAEREAREQBERAEREAUHxpxKMPopaiwcWgBjSbZnuIa1vpc3PkCpxVZ2l1E1biNJQ0zWSOhtVSMkcWsOU+BshGoFs3rnCA6zs/4vOI0zpJGCOaOR0csYv4XNOm+ouCN+YPRT1VicUTmNkkYx0hysDnNBe7TwtBPiOo0HVVZwzU1NBjjhWMiiGJAkNieXR98zYgu1zE57jrIF13afgJqsOkMf66AieIjcPj8WnmW5h62QHSvxOISthMjBK4FzYy4Z3NG7g29yNDr5LVi4mpXTdw2phMwNu7ErC+43GW97+Srfhd8+JNxLE2AtlkgNPSgHVuWIF+XpeQix63XKzy0D8Fp4KeMfpQPYA1sZE7ZhJ4yXWuBbbXp0KAu+r4to4nlklVAx7dC180bXA2vYgm40IKkaWrZKxr43Nexwu1zSCCOoI0Ko/jzF6KorxSymGnEZaayq7oGWR7QAY4i1pd5X8ug1uDhuaB9HEaMj5PktEQHAZW+EaOF9wd0BG8V8cw0sFQY5YX1ELC7uTI3MbW0LQc2x9Vu0XE8fyKCpqZI4RLHG8l7w1oc9gdlBdv96pKCajZg1ZBUNb+khLIXBzCZs+cODw61wwDOSb2te++s7USQx1ODy14BovkEbWGRuaJs+TXMLEXtk38uiAt+mxeGSLvmSxuisT3jXtLABvdwNhbn0WDC+JaWqJFPUQzFouRHIxxA6kNOyp+Cnp5ocbdH3seGSGHI6GJzh3jSC90cel2XHi2GUja2mzwNiWXFKaMGirc8bwKimiySwMDf70NAaL6CxBOu/UC46usZExz5HtYxou5zyGtA6knQLTw7iSlqGudDURStYLvLJGOyje7rHQb7rmO1vEmQ0LO8gjma+aNvz2fuozqRJJkIJAsdOf38Tw1Mw4pXZZoJQ7D5fFTRCKJxBbcRi5zhuvivrr0QFst4toy5jRVQF0msYEsd33NhlF9bkEeoWsMekFfJA7uBCyDvM3ejvQbi+aO/hjAJ8XoqeqsJhbwrTztjZ3xmaTJZue/fPbbPvbKALX5BdZiR/r2v/wDandPJAd/DxVSPexjaqBz5BdjRKwlwOxaAdQbH4LNhuPU9SXCCeKUs9ru5Guy9L5TpsfgqNqcFg/o/hb+7YHy1TGvfYZnhz5WkF25FmtFv3QuqmhjpMerO6hGRuGOcYYgGh5BHhDW7EgAXCAsKm4rpJJe5ZVQPl2yNlYXX6WBuStXC+IHvqaxkpgbFAW5XMma5wBaS4zNv81a2l7c1S0VdC92FyRuo4/8ASoj3FNEQ6AF/9/O9xc517CxtfcaBdHUQxyS8SNmdI2Mup8zomF7mgXN8gOouBfbS+oQFp4ZxLS1Li2Cohlc0XIjkY4gdbA7bfFSSpPgjEsuJ0bAaKtzseGz08XdzU7Awn50MAaL7EG51Oo53YgCIiAIiIAiIgCIiAIiIAiIgC8CEXzWFzzsL/Fe0QGN0IJBIBI2JA09OnJe7L6iA8MiDRYAAdAAPuXgUbA7OGNzn6WUZvja6zIgMLqNhNyxpJ5loWRkYAsAAOgXpEBgdRMJLi1tyLE5RcjoTzC9SUzXNyloLf2SAR8NllRAY2QAAAAADYAAD4DReYKNjCcjGtvvlaBf1sNVmRAY5YGuBDgHA7ggEfAry2kYLWa0WFhoNB0HQeSzIgMRpm2y5Rl6WFvgvpp2k3sLkWvYXt0v0WREBi+TNsBlFhsLCwPkF97gXvYXta9he3qsiIDA2hYBoxoubmzW6nqdN/Ne2wNBJAFzvoNfXqsiIDBBQsYSWMa0ncta0X9bDVZ0RAEREAREQBERAf//Z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18446" name="AutoShape 18" descr="data:image/jpeg;base64,/9j/4AAQSkZJRgABAQAAAQABAAD/2wCEAAkGBhQREBQUExQWFRQWGBgaGBcVFRQaGxcYGhccGBgYFxgXGyYfFxojGxcUHy8iJScpLCwsFx4xNTAqNSYrLCkBCQoKDgwOGg8PGiokHiQsLCkpKSwpLCwsKS8pKSwsLCosLCwpKSwsLCwsKSwpKSksKSkpKSksKSwsLCwpKSwsLv/AABEIALwBDAMBIgACEQEDEQH/xAAcAAEAAgMBAQEAAAAAAAAAAAAABQcDBAYCAQj/xABMEAABAwIEAwUDCAYGBwkAAAABAAIDBBEFEiExBkFRBxMiYXEygZEUI0JzobGy0RUzUmJywRYlJkPC8SQ0NYKDs8MXNlNjZHWE4fD/xAAZAQEAAwEBAAAAAAAAAAAAAAAAAQIDBAX/xAArEQACAgICAgEBBwUAAAAAAAAAAQIRAxIhMUFREyIyQmGBkcHwBBQjRFL/2gAMAwEAAhEDEQA/ALxRFB8Y4hPDSl1NlMxfGxgcLgl8gZtcdVKVugTiKv8AirFsQoKQTuqIHuzNaWtpyAM19nGS5tbovnCGM4hiFM6ZtRDG5r3MDTTkgkNaQS4SXHtdFp8T12tUV25osFFz/BmI1E0D/lQaJo5pI3BgsPDa1ut73vzuFPlZtU6LI+ouF7Q8cr6eWAUcZcx3tFsXeZn3sGHQ5Ra3TfdZ+0DiCpo6WOeJzGuLmsexzMwu5pJINxaxbZaLE3X4ldkdmiguCcXkqqGGaXLneHXyiw0e5osLnkAp1ZyWraZYIiKAEREAREQBERAEXwrjpOOmjGBR3Hd5MpOn682cBfpl8P8AE5WjFy6Ibo7JF8BX1VJCItDHp5WU0zoG55mscY273cBoLc9eSlK3QN9FyHZzi9ZUQyGsYQQ4BjnR92XC3iu3TY2F7Lr1Mo6umQnasIiKpIREQBFGcQzSMppXxODHsY54Lm5gcrS6xFxvbquW7MeMaivM/f5PmxHlyNy+1mvfU39lXUG4uS8EN06O8REVCQvL4wbXANjcXGxGx9V6RAcJ2x/7N/40f+JYuxf/AGe/69/4I1l7Yz/Vv/Gj/wASxdi5/q9/17/wRrr/ANb8zL75g7VMWnojC+mmfH3rnB7WiOxLQ2ztW3zcr35Bas0uL1lNTTU0gY0tYLBzWve4Czpn3bbIXA2aOVjY3sHbh+rpf45PwtXccHgfo+kt/wCBF+AKb1xRlSu2T22cF2n8QVdFPGIamRokjLi20ZAcDY5bsuB5ElSna46+GRk7mWL8D1z3bh/rFP8AVP8AxLoO1o/1XF9bF/y3q0Uv8T83+5X/AKI3AMLq3YMyWKrfD3bJXRxxtaAcr3k9443cSbHawGmh1Uz2Z8YSV8MkUzvnYwPG2wLmvBAcRawcCDytsnB9U1vD4cSLNiqLnoQ6TT7QoXsRwpwE9QRZrg2NvmRdzz52Nh7yonTjNy8PgldocHcUVcmLuppJ3via6dtnCPXISGklrRroF5quJKuHHG0oqXuh76IZXCO5a9rXFpIaDbxWUbwecnEMgcbfOVQ101JcQFjr6xkvEjHxuDm/KIQCNQS1rGmx56gi/ktdI7Pj7tlbdfmdZ2q4zUUjYJKed8edxaWgMLdG5gfE0kH3qGxrEcQGFwVprHNJ7sZI2gXDr+N7/pOO5Fso2tpc73bafmKX6134FrcS/wDdqm9IFTGlrB12yz7Z1nCvEsk+FCpeM8jWSZg0WzujLhoBsXZR8Vy2EY1U19DV1D6ieGWHMWCPK2KwZmaAC3M/UEG5O4Ul2fYmKbAzMQSIjO4gc7OJt71zdFxEyugrJa2Zgc1jxBTXysDnRmz2s/vXZtATe1idOVVDmVLp/wAQb6Or7KuK5q2GVs5zPiLQH6Aua4EjNbQkFp156LulVPYfM0CqBIBJisCdTYSbDmrVusf6hKORpFofZNHHcUFNTySkZi0eFvN7zoxg83OLR71SnHXDstBPBNnJfIA90n/qGnNIR5ZiCB0Vm44PllaylZIYxTgTyOZlLg8m0LbPaR+2/UHZq0eM+C5J6SS9VNM6MF7GPEFi5o2+bia7VuYb8wr4J/HJX57ImtkdRw3jAq6SKdv02gkdHbOb7nAhcD2qcQ1VFPH3FQ9jZGOJbaMgFpA8N2XG/VanYxxFldJSOOjvnI729oAB7R6izv8Adcsfbkfnqb6uT8TfyWmPEo59X1yRtcbM3G2IYhSxU1R8sIMtgYo2gMYcmYam5k53Jtc7ALrMQxaSbBvlTJHRS9x3t2ZfaDLkEOBBbdc12tn/AEGi/iH/ACVMQH+zf/w3fgKiSThB1zdBdtGLstxyorIKnv5XPLXNa13hBaCzlZtt/Vc/g3EeISYo+kbUktD52AytYbBhcMxDWjM4AXAuATa+ik+xI/M1X1jPwKE4Rd/aKT62q/xq7glPJx0uCPCNio4jrqDFfk3yh1SHFjQJsrQTKBlJyjwZXO+juBsvXHGL1+G1ML/ljpc7S8syNay7SMzQzXwkHTW/mtPjI/2hj+spf8P5Lc7cf1tL9XL97VdRTlC0uVyQ32dpxrxTJS0Hfwsu9+QAuBIjzi+Z1um3S5C5HiHFamLDqWtjq6lskjmhzJO7yklribMyAAZm/A+a6Tivio0OGwvY0OkkbGxub2Qe7zFxHOwG3M2Vf8R1UUuGRSun7+slka6S7rujbZ47trNomg5eQzHXVY4YdNri/wBS0mWVR4w6rwZ07wA59PNmA2zNa9pt5Etv71yPYZvV+kH/AFFNcJTNPD5AIJEFRcAi4uZbXHLmoXsMOtX6Q/8AUUUlDIl7HlFsIvgX1cZqEREBE4twrTVRvOwyc7Oklyg2tcNDsoPoF5wrhKmpTeCMx3NyGyS2Jta5aXWOnUKYRW2dVZFeSIxjhOmq3B08XeECwu+SwHkA4AfBbeGYTHTxiOIFrBs0ue4DS1hmJsPIaLcRRs6qyaIPE+CqSpkMk0PePPNz5dB0AzWA8gtio4Zp5ImQvjzxxuDmte57hdtwL5iS4C50OilEU7P2RSICfgSjfmBiIa85nxsllZG49TGxwYdhy1UzS0jImNYxoaxosGtFgB0AWZFDk32xRAYrwJRVMvezQBzza5zPGa22YNIDumq+z8C0T5BIYGh4y2c10jbZAGty5HANsGgC3RTyK28vbFIh8W4SpqotM8feZRZuZ8lh6AOtfqdyscvBVI6FkLorxMN2sMkuVp8hn/y16qcRRtJeRSIzDOGqenjdHFHljf7TC57mm+h0cSNb69Vr4VwVR0xJhp2NLgQSbuNjuBmJsCNLBTd0TZ+xSIbB+D6SkeXwQtY86ZvESB0BcTlHkFMFtxZfUuobbdskhKXgylikMrI3NkO7hLNd2t/Ec/i1A3upKtw9kzcr82U/sve37WEG3ktlE2bBzcPZ1QMcHMpw1zTcFskoIPUEPuCtnE+C6Spfnmi7x1rXc+XQdAM1gPRTaK28ru2RSIOs4KpJmsbJFnbGMrA6SUhovfS7/t6ADYBZP6JU3cfJ+7Pc3/V95Lb09v2f3dvJTCKN5dWKRDYZwhS0xcYY+7zCzsskuo8xmtfU67hYaXgOiikErIcsgOYPEkua/Mk59b63vvcqfRN5exSICp4DopJDI+HNITmLzJNmuNjfPpblbawsvWI8EUdQ4Omh7xwAAL5JTYDYC7v81Oom8vYpEVU8MU8lOKd8eaEbNc55tbazicwtc210WFnBdGIHQCnYInEFw1uSNQS6+YkcjdTaJtL2KRDwcI0rIHU7Ig2Jxu5rXPGY/vODsztNNTtovOE8HUlK/PBF3brWOV8liOhBdY78wppE3l7FIBERVJCIiAIiIAiIgCIiAIiIAiLy94AuTYDmUB6Ufi2PQ0wvI8AnZo1c70aNVC4zxdcFlN4n/tkeEeYvuVycGDOdKZZXOfIdy4/Zbaymgdf/AEmlfq2MMbyLtSfcNliqK6V4/XFn8Nh/JRjn6amwA2WkaxpJFnk36O+9WpFeTLWUNUT83Xyg9C8WH2LWdxHidG4BzoqqPzFnEfxN/mF8rKvJ9F1uq0GY9CTbNvyKh0TydlhHaRBLYStfTv6SC7fc9unxsuphqWvF2ua4fukH7lXMVNHILtI+xaFfhTfptseT2EtP2JrZF+y2kuvzziNZWULs8FRL3fXOTb1DrhbWGdtlbFbvBHUNG9xkd8W6fYqvgvVovxFwnC/bDR1mVrz8nlOmWQjKf4ZBoffZdyx4IuNihB6REQBERAEREAREQBERAEREAREQBERAEREARF5e4AEk2A1JQGKrq2xsL3kNa3UkqtsV4jmxGQxwktiB5D2vN115xXE5sVnyRXbSsNr29sg7rr8MwZkDLBtlJJEUuG90wA6utupKkoLjX7FmhizvJ5clsV9W2niLyLnYNG5PQK1kGjXCKBt3WB6cz/8Aa5qbifxW7l4b6Kfw/hx07xPVau3bH9Fg5acyp44NGd2g+5U5LKkcKGNrbxtL2dbBczxJ2WzR+OFxf96uanoGMvlaBfoFnLQi65F88H5ppMXnpZLSZtDqDoQrIwXFm1LBs7T/ADuut4k4Mgq2OzMGe2jhuqYE82FVJbuy9iDz8x0UfZ6JrZfidriuF2v0VecV8JuYDNG025gfeArhoJWVlOJG6hwHxUbVUJaC06grS0zF3Ho/P5cu24P7Tp6NojL3OYNgbOA8rO5ellEcZ4IKefMzSN+vo7moBo19QqtUXTs/S3DfaXDUlrX2YTYBwPhJPI/sldmCvy3wZRufMQNQGkn3K5OCeMC0tpqg9RHI479GOvz6H3IuQ+GWCiBFACIiAIiIAiIgCIiAIiIAiIgCIiAKE4te405ij9qUht+jSfGfhp71LVNQGNLjsFD005mdncPQdB+alA+YPg7YY2taLAD+S2q3QLaC0qvVwF7IwYGythjzPNr9Vkw57J3d4dSNr8vTouI45xMvlc1rvDC0bHQvPX00UxwdJlhYb5iRqs/kW1G3xfTZ26LDBNmWcK5iLL4Wr0vhQGjVVzWablVN2j0L5X5g23nurSximaQDsVEYhRsey9wSBzKyls+DfHRV3A3FXyOQMf8AqXmzr/Qcdneitqop2yNBbYg2sRqFTHFFA1lU1rbDOdQdr/ks0GOzMPd3c23Jrjb1CosqXZpLDs7R03HPBzp4Hhg8Q1A8x+eqpZ0ZAIIs5rtQdx1CvzhjjFriIqgi59l5Fgf3XdPVcx2w8EBo+WQ7aCQDmL6OFl1Jqa4ORrR8mn2V0gdI4nk06Lr8fwJpY52lrag6XH5rlux6MFksl9W2bb11XZ1D++ebm0bN0hwi0+yZ7O+I/lMBieT31PZr77uaf1b/AHgEHzaV1qqPgevH6dLYjdj6eTP0OV7S0+67h71bihlEERFBIREQBERAEREAREQBERAEREBE4pJmfl5NFz6lY8NZ4feV8kN5JD529wUdifETKOmMjtxo1vNzuQCnwSlZI4xj0dMwF53vYDc2VY43jtTVyGzhHHyDDr7zdaGI4zLVB0khOY6ADZo6BQud7dQ73LiyZrdI78WCuWSz2ZIHtcblz23PVTlDxN3DWkjwNHiIXPYe4zse06Wsb+i2qaJrmOa7VpsCFgpfUbyjwWbw1xFHUHMw7jY/kuoaVVvDPBpAa/OQ7908l3uDOc0Oa43ANgT0XoJnmziiWuvHeLw5yxXzbK5kQfHNe+OEd2Mz3Gw8j1VZz/LA4Pddg2IBNtdLlWxiVPmdGTqAfh5rBi9C3uX3APhP5hVkjeE6VFLcV3L2OO4IHwWs2uGl/a6rdx12eOG25zX93JRc8OgPO64HT4PQS4snKapDxY8v5LcruI3mkkgfd8bmObfmw209RdcvFU8lnp59d/L1UwnLGzPJjU0aPAOOuge+MbPtv1CtOspstLuQLXcet9dVVmN4KYnNniFuZAXX4bxdHW0pic7u3AWObn6Fd8ZqSPOlFxdEv2O0BkramqA+aYwQMPV2YPdbyADfirdVT9mfE8dK80TyAyR5dE+xtnPtNPS9tD1v1CtcFWZRH1ERQSEREAREQBERAEREAREQBERAQGJ/NzbaPF/QjQqoscrXVdW8m/dxuLWi+lhubet1bPH2JNp6CWQ+0ABH1LybAff8FUGHsyxa7k3J9dVjmlUaOnBG+WZxKLAclpVcVh6r2Qb35BaU8xkNr6D715dtuz0oqjC2rey7WfS3UpgLiWvafauLLUoIW955gHfryUtws4d8b8ytW+eBLotThduaFt9wFNCLLe3NR/DrLRqR7y59F6cekeRN/Uz2SvLowBdQnE3ETaWMvJHouHn7ZIu6I2drqjdEKDZZksocPuWlWyXiPpZV/wAM9qUcvgkdY30up/E8dETO9vdhJvZWXJDVFUYsSah0dvZc4j32W02lGW3NeaaLvp3y8nk5T5X0XyZxD3g7jRebk4lSPUxvgh6m4cbL1RuOq3amnAsSRc/YtcjL0Vk7RcmsMku3K7xA8iuZ4lw7uJM0fh56KXw6rsbFYuK6kZW6alXxtp0c2WKIqk4lcMmozX3876eitbgrtbc97IqxuXMcrJLWN/3hzHmqNqorEea7zs04HmxGWKZwEdPC4EvsQZCCDlaOeg1K7ao4Wfo66L4AvqFQiIgCIiAIiIAiIgCItDFschpWF80jWNHU6n0G5QG+sFXWMiYXyODGtFy5xsAFS3F3bVLI4x0Y7tmo7wjxu9B9EfauTpnzVEjTUSPeCb2e4nX36KkppGscTkdfxjxZ+kZ2hn+rxk5R+279sj7lrSMBaAtF2WI5bLDPi1iMoXHKWx2RjXRlml0sF7p8M8BKx05zv6Aj7V8qMayOLeSx09G+zPcWC5pIxctB3IW/w5h7rGTnm0HotOHipmlxtz9y12Y27vgIDcH6HmrRjLorKdFx8J1WZhB3apUPu49FAcH08jIbyiz3akDkul7gZSF6MejzZtbOigePMakqquWO5EbHFoHXzUbS8F542yXaATbVyme0DCTT1chynK83aRzuuFfXysOS7mgfRJO/VaUGyWx/AWU5ADhe17tK67s9qHVdFPTPJcW3ynyIVYyyve65PxV09jPDb4YpZJG27wDLfolFLOawB2UtikGV8WYG/QbHzUbWVALnO5lxK6jtJw98FQ2WIXzNIcPI81xkNO47jdcWXGos78E9uzxXPJyv5L4HaKYmwsCGx3WOnw2w1WO3FHTaNKNpBC5+uxQyyXOzdB7l28VKGjUi9uq5R+AgSm58BK2xNJ2zmzXKtSHqn53X0Hov0Z2X8X0ktFBAx7Y5Y2BroneE3G5bf2gd9FQFRRMDyAdlvUVAwjMSBbbUf/guhzSVnL8Tb5P1YCvqrTsbxieZk8b3OfDGW9295J1N8zQ47gWB96stWTsyap0ERFJAREQBERAEREAVRdpPBNXNWGZjHTROAsGkEssNRlJ2v0Vur5ZRJWqLRlq7R+aZqBkUpDopGkDZ0bwb+9q1p3v5NeOl2P0+xfp+yWWPwryzf+4fo/K8r5nb5j/uu/JeI4Kh5DWRyPP7rHn7gv1XZLK6xpEPPJn58wzg7FJWANpnRjkZCGfYdfsUpF2I10hvJPCy+9g9x+4fervyr6pWOK6RR5ZMqai7A2Nc0y1b3gbtbGGg+8uJXW0fZrSQBvctLXNINyb3t1vsusRXM7ZHsYGi3TRZC/RbZaCvPdDogOO4xbC+MsnAs4aHmDyt01VQ4vwm57vBIH30Fxr5eq/RFVhUUgs+Nrh+8AVq0fDNNE/OyFjXdbX+FzoiJtFA4Dw1FHJepNw36IuNVc/DWMRyxkNFgNAPJdBU4RDJ7cUbv4mNP8l8osIhh/VxtZfoFNkWQlbgJqJASLNAOp/JRLOySEA/PzXJJHsWF+QFtl3ll9VWk+yVJrorGt7IZnOuyt0GwfDf7WuCj5OxSpOvy4e6Ij+at5FXSPon5Jeykf8AsRr8+lXER1Iff4WUhR9hL3G9RWEj9mJlvtd+St5FakRuzg8O7FcOi9pj5T/5kjvubZT1NwLQx+zSQj1YD991PIpK2Y4aZrGhrGta0bBoAA9wWREQBERAEREAREQBERAEREAUHxpxKMPopaiwcWgBjSbZnuIa1vpc3PkCpxVZ2l1E1biNJQ0zWSOhtVSMkcWsOU+BshGoFs3rnCA6zs/4vOI0zpJGCOaOR0csYv4XNOm+ouCN+YPRT1VicUTmNkkYx0hysDnNBe7TwtBPiOo0HVVZwzU1NBjjhWMiiGJAkNieXR98zYgu1zE57jrIF13afgJqsOkMf66AieIjcPj8WnmW5h62QHSvxOISthMjBK4FzYy4Z3NG7g29yNDr5LVi4mpXTdw2phMwNu7ErC+43GW97+Srfhd8+JNxLE2AtlkgNPSgHVuWIF+XpeQix63XKzy0D8Fp4KeMfpQPYA1sZE7ZhJ4yXWuBbbXp0KAu+r4to4nlklVAx7dC180bXA2vYgm40IKkaWrZKxr43Nexwu1zSCCOoI0Ko/jzF6KorxSymGnEZaayq7oGWR7QAY4i1pd5X8ug1uDhuaB9HEaMj5PktEQHAZW+EaOF9wd0BG8V8cw0sFQY5YX1ELC7uTI3MbW0LQc2x9Vu0XE8fyKCpqZI4RLHG8l7w1oc9gdlBdv96pKCajZg1ZBUNb+khLIXBzCZs+cODw61wwDOSb2te++s7USQx1ODy14BovkEbWGRuaJs+TXMLEXtk38uiAt+mxeGSLvmSxuisT3jXtLABvdwNhbn0WDC+JaWqJFPUQzFouRHIxxA6kNOyp+Cnp5ocbdH3seGSGHI6GJzh3jSC90cel2XHi2GUja2mzwNiWXFKaMGirc8bwKimiySwMDf70NAaL6CxBOu/UC46usZExz5HtYxou5zyGtA6knQLTw7iSlqGudDURStYLvLJGOyje7rHQb7rmO1vEmQ0LO8gjma+aNvz2fuozqRJJkIJAsdOf38Tw1Mw4pXZZoJQ7D5fFTRCKJxBbcRi5zhuvivrr0QFst4toy5jRVQF0msYEsd33NhlF9bkEeoWsMekFfJA7uBCyDvM3ejvQbi+aO/hjAJ8XoqeqsJhbwrTztjZ3xmaTJZue/fPbbPvbKALX5BdZiR/r2v/wDandPJAd/DxVSPexjaqBz5BdjRKwlwOxaAdQbH4LNhuPU9SXCCeKUs9ru5Guy9L5TpsfgqNqcFg/o/hb+7YHy1TGvfYZnhz5WkF25FmtFv3QuqmhjpMerO6hGRuGOcYYgGh5BHhDW7EgAXCAsKm4rpJJe5ZVQPl2yNlYXX6WBuStXC+IHvqaxkpgbFAW5XMma5wBaS4zNv81a2l7c1S0VdC92FyRuo4/8ASoj3FNEQ6AF/9/O9xc517CxtfcaBdHUQxyS8SNmdI2Mup8zomF7mgXN8gOouBfbS+oQFp4ZxLS1Li2Cohlc0XIjkY4gdbA7bfFSSpPgjEsuJ0bAaKtzseGz08XdzU7Awn50MAaL7EG51Oo53YgCIiAIiIAiIgCIiAIiIAiIgC8CEXzWFzzsL/Fe0QGN0IJBIBI2JA09OnJe7L6iA8MiDRYAAdAAPuXgUbA7OGNzn6WUZvja6zIgMLqNhNyxpJ5loWRkYAsAAOgXpEBgdRMJLi1tyLE5RcjoTzC9SUzXNyloLf2SAR8NllRAY2QAAAAADYAAD4DReYKNjCcjGtvvlaBf1sNVmRAY5YGuBDgHA7ggEfAry2kYLWa0WFhoNB0HQeSzIgMRpm2y5Rl6WFvgvpp2k3sLkWvYXt0v0WREBi+TNsBlFhsLCwPkF97gXvYXta9he3qsiIDA2hYBoxoubmzW6nqdN/Ne2wNBJAFzvoNfXqsiIDBBQsYSWMa0ncta0X9bDVZ0RAEREAREQBERAf//Z"/>
          <p:cNvSpPr>
            <a:spLocks noChangeAspect="1" noChangeArrowheads="1"/>
          </p:cNvSpPr>
          <p:nvPr/>
        </p:nvSpPr>
        <p:spPr bwMode="auto">
          <a:xfrm>
            <a:off x="481013" y="1222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pic>
        <p:nvPicPr>
          <p:cNvPr id="18447" name="Picture 19" descr="C:\Users\Elizabeth\Desktop\tribuna anima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463" y="5784850"/>
            <a:ext cx="14652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1" descr="https://encrypted-tbn1.gstatic.com/images?q=tbn:ANd9GcT3DgPB2fB4ZT0J6gu03er-CuTr1mP8KVm3tQlU2VKxrV5M4Xl9OQ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25" y="1660525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3" descr="http://1.bp.blogspot.com/_JttRBLDaXU0/TU1TRrcj5WI/AAAAAAAAFhI/qXhICxFV7Jo/s400/logo-gap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788" y="5851525"/>
            <a:ext cx="10652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5" descr="https://encrypted-tbn3.gstatic.com/images?q=tbn:ANd9GcSFBySx8IWwx2rEnR8ldpSbxXMcG3Kj1-6zzxQEvj1jl1P1wf2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00213" y="4238625"/>
            <a:ext cx="11906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27" descr="http://www.wspabrasil.org/Images/projetogap_219_tcm28-498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29538" y="3212976"/>
            <a:ext cx="141446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AutoShape 29" descr="data:image/jpeg;base64,/9j/4AAQSkZJRgABAQAAAQABAAD/2wCEAAkGBhQSERQTEhQWFBUWGRwXGBcYGRceIBwaHBcXGhkcFxwYGygeGB4kGh0XHy8gJScpLCwsHB8xNTAqNSYrLCkBCQoKDgwOGg8PGjQiHiIsMDQzKiwvLiwsNTE0LSwyKTIvKSwsKjAyLiopKTQsLDAsLywyMC8wLjQsLywpLDQsLf/AABEIAKMAuAMBIgACEQEDEQH/xAAcAAACAgMBAQAAAAAAAAAAAAAABgUHAQMEAgj/xABLEAABAwIDBAUFDQUGBgMAAAABAgMRAAQFEiEGEzFBByJRYXEUMjWRsQgVIzRCUnN0gaGywtEkYpLBwxZUVXLS4RclU4KE8DNDRf/EABsBAAIDAQEBAAAAAAAAAAAAAAAFAgQGAQMH/8QAOhEAAQMCAwQHBgUDBQAAAAAAAQACAwQRITFBBRJRcRMiYYGhscEGMpHR4fAUM0JEwhUl8TQ1Q0WC/9oADAMBAAIRAxEAPwC46KKK914IooooQiiiihCKKK1uvpT5ygPEifVxrhcGi5QBfJbKKi7rGgNECe88PsqPOIufPNIan2gpYXbrbu5ZK9HQyvFzhzTHmFc/vk388UuTWKTSe1Eh/LjA5m/yVpuzm/qd9+KZPfJv54rozClOszRH7USD8yMHkbfNDtnN/S778E2UUtjEXPnmu1jaBPyoJ/dI/WnFP7Q0kps67ef0uqr6GVuWKl6K1s3CViUkGtlPmPa8bzTcdipEEGxRRRRUlxFFFFCEUUUUIRRRRQhFFFFCEVzYjiDbDS3XVBCECST/ACA1P2V01CY3YIuFtEqVNsouiIgqCCAlY7OdQe8NtfVSa26jcO2gdxBpSkTZsLQQhaikPZp89AJgIjt1rnOzttbg3V48p9TeouHlCUDhCQgwrUzwNI+y/R6cRadvL959pS3FZFBQSFp11gxHA6U7N4VYHDWkukXFowJSteaZkiSBrM6Qa8XAO94XXqMMkvW+ItFwJssURcurJG7ufNjVXUygdaNBJqawLHm7tveNmCDlWg+clQ4hQ++lDaqxwkttNsoFndlwdWDLZPDfRxRw83tphNoVt3NxbshOIWygh7deZcEJBiD8nLr2zSPaOxoqhl4gGvHDAHsKuQ1LmHrYhT9FcmEYkLhht4JKAsTlVxGsEH7a66wLmlji12YTkG4uEUUUVFCiNrrpbVk+ttRStKRChxEqAP3UqqwVpstqabUhwkQ6gmUGJzGTEEmPtpi25dHkTrc/COjK2nmpQIMD7BxpEuNqlOstNNtb11wQtMKyiNInt0nsrR7LikdDdmrjflYZ9gxzwUN+MF2/wFvp24jJPOzG07y31276Ah1AzoWjzVomJg6zNP8AZ4oFkJOivuPhVKYVhbzyELuM7D7JhDifOKe/lFd7OPXVu7uTcMulapRvs2eOyU6CrsJkpZiaZwtqzG2GZBx0xVeam6RoLgew68iMFdcURVU3V7drWVpvn2wrXIjJlGnBMjhUlsJiNycQcZeuXX0eT7wByNFZ40gdlaSn2jFO4Mbmls+z5YW77slYlFFFMVQRRRRQhFFFFCEUUVruHsqSo8qi94Y0udkF0Ak2C48Yvi2g5T1oJ9QJqv8ABLhxLdg+hakm/uyt9I1TASU5R2J0B8amcbxQNNOPLClADUDzjJjq9+terd02toq2smy87boBbC462ZQJ4cCAT6qz2zKt1bLJORZosG+vxwumE0Qha1gz1UB0gtXNy6WGGs4SBDKtCIUD5WzBAiJRB146V2P9KWHMKdLSFOEuBLu7Hn9QAuwdAkeby1FbtsisNrbY3txeq+HZSCAbYFOVSkn5nER21RbF+40HUJUUb0FDogdYTJSZEjrU7VZW3sts22q9Yumrk31swrdshEZmQqVHf5hqgEnUTyprViSbe/eaS2kIWz5U4pM5lOZ8uvKIqsuiRDzDrt2Qlu1SnI844FAQToED50xrT3jrkYmuASFWPqG80J7qELQjaybxbD7e5DhzWyjADiOzszTNTlQb7DF1b+TXQUYMtOCJbIGmU95gVt2bxhb6Fpeb3TzKt24gkcQNCOcRFYnbuzREfxEeROPYfqmtJPvDccpeuHE8bZt0Z3XEoSZAPEFUTGldF6+UNqUlCnSB5iYlXcJqu9sMPbSzbJLabW3W7ndQTLiXIPnakARSehpWzyBrzYE6W4XPbywN1ZleWjBduC34ugq5UrM4qUkaw2PmI7uda0YHcNoUjD3Ll5O6yrCC0A2/nCihzMASjJr1da3NXdshFujOpq3dUEJdb4p5g8OZ04c6kulWwWGg5h6U5LVfwym84cQvLxPJSMpE8a2VBCSXPDerkAdLd3cvGskaxrY79Yaj/PeveEWxeKEBxtZUD8IgKyEgSYnXkRUBdYfYv2ynnUlh5wlQJIKi0Dl3qcvAZ9OVK+A7TXynkt261Lec6qBpIPMp+yZ7qsDEtj0ssuoVapaW8sJdenqBJTmItJMpGYT1uZVUm0bYGvkcbG+BBOA++KHVZmc1jRcWxBtml3Zy6VbKNpcKM8WVnzVJ7Ent8adej7I7eLukOJUjdbiIIOfNm58qVdr7ELtsxJBaKVJjnqBB7qsJkQlMADQcNOQ7KTy1/wCHcyoaOsSbjTC19NQe48VZnjcWmnOWh17Pgm+iueyuc6AdJ5jsrorbRStlYJGZFZhzS0lp0RRRRXoooooooQioDFboqWUzon/2alr+7DaCSQDwEmJNJuMYshhhx1RCgkahKhOpjTXvrJ+0NS47lLHm4428B3lM6CMC8jtFy3zS1OoeWjK0wuWeB3rkRmPItRp2zXvBX1JfBBic09+hMeui+shbs29u2tS2kIlOYgkkmZJHHjFYwT4w1/mp5S0zKaJsTNPPUqvI8vcXFeMOxtF40xdtuNtX4KmSmFQopJVuXBEhOUZuWtLd3tlhTq1vO4Wta83wi9B1h3eNS7qnjd35trF3ebzd+UMZUk6A659J7wOFR+0lkrcIubm2NpcuObtxHVyuqyk50xwJGhrhmfZ3VItx1HEWKs0sEcsrWPdYHz0UftnttcX4btLNhbSHOKermWQJCerplAE0ybM4qH7Npb6FC6W35Oh1WqnoMwmNAnTn2Ujb1TKZZXuVDRK/mk6T99W5hPR+pNlbsG6cadbElbJAmZmMwJjWvHpZpd3ox+rHkrVfRMo3ht73Hj4eSWuH2V6trZKcTCwmFu2mdw69ZW8jMe+IFdu1Vg7YeSNshh5Lit0XLjNnLmqgpRTpED11ssbc5y++42t9QykpIyoT/wBNrWQidddapbbqo46d0R95wwHfn4KnSxlzw7QLrvGCtCkhamyflp4jXlNRGKbE2r6w4tuVglSjr8IcsAL14TB0qb3qfnJ/iT+tQG1mIJQbUG4LDS3srriCJCcpIHPQmB9tYyiEz5mxxO3SdcvLkmkpYGlzhdKmyOOtsXCG7lsBNkCpUwSFlRSMnLgRVq490i21rbZrhJaecbKxbqjOeUadWa4sb6PsIDaEFttlb5ytOpPWK/OGVUwTpNIXSU23dNl111KLu0O4UgAlDwjPLOkzBHHsNfSIohDfHPz1+JSeSQy2wyHhp8E37B7O2qMNYv27RL10lBcGSM6lEq0kmAYPOoPbLFLi5FpbX7CUOlflSkoJyoZEpCXZOq83ZpS3sI+6pt1q2vlWrip3FuAczjkAla5EZcoI07KnMQeSu3RcXSlvJILIdWkyog5shCRI6w7OVeNVOWM3Wgku4BWKenDpLlws3tzXBjCkqs31pWVpXBTPyQFAQkcYqw2lDKNeQ9g41Um5cxBTRYdbSspyPNgwEoCs0mfk6ARxmrPwvIEFeUNLc6ziVKTOYDLJgxwHKsbtSMMY1pOIJw4ZAXy4Zj1TLpekfcZWz8fXJStlc5Fg6xzHbTKDSmlQPAg+BB9lMWGXOdGvEaGmXs1V2c6nce0eqXbQiuBIPvguuiiitqlCKKKKEJJ6XLdteHOZhmU3108ZBkCRHOJqA2d6GrG8tWrhD10lLqQoJUtMjx0jjTxtBx/7D7DXB0OY0l7DktpSpJt1FpU8zJMju1pNTVBlqZ4z+ki3w+iuuZuxsI1S5crFhktLth5Ns2vdMXghUoIzfCxJ4zyrF1tRYsJLzCnbktglQSMuQRAWc4EiezWrcUgHiAfGqr90CyBZMBIAJfA0HHqmmJvbBeQW/Y/pQSi2ZRepdbWtreIfWmUvSogQUCZ4DWveJ7L4jitr+1lm3Un4VhKM2ZLkkAOzIylPZ20z9H2FrZw21afRlcQ2AUmCRqaZaLIBINwvnnA9l7u6dLC7dSci928sxlQoAK7ZOkER2irGGxV/b3XlFtdpfJa3R8rzHKM2bqbuBHjTJs9gK7d68cUpKhcPb1IE6DIlMHv0qcqDIms91WqmslqbdIb27FU222yDz67JF5dOKNw+ErbbgNtkNqMsyMw4c54mun/gBaf3i5/jH6Uw7b/GsL+tf0l031Oyq3VX/wDAC0/vFz/GP0rCvc/WZ4v3B8VD9KsfEsSbt2lvPKCG0CVKPACuXAtpra9SV2zqXUpOUlPI+B1osEXSfddDTbjKGF3l0ppvVtBUmEnWI0nmaTF7P3WFraYuSl5l05W3U/IVrCFZteAmr3qrfdAH9jtvrCfYa8aiFszC1y9oJnRPDmqDwTBy9jTDiSkC2aLqhzI1SAI5zTRZdLVr5EFvibiDmt0NrkqzFISmUxwioTolw9w4pev5SWsgbzyIzjKSn1Vbvk6fmj1Co0jNyBg7FKqdvTOPaqnsOhRm5U5cO721DqszbCCAW0kDRfHrZpOnbXWegC05XFz/ABj9Ks/OJiRPGK9VYsq91QewNi7aYhd2S3M6WhJgmCrSFa6zECrTwM9dXh/OqzxBT1rtI7mRCbswknmgAdZMd4irAtXci0qPI1ja9wptqMlIwNj6EpnEOkpy0ZpnorArNbpJEUUVhXCgoS5iB+FV41E9G2MpF/iNplIVvN9m5ZSEpjxmu41DWWMpYxxlKkk+UMbpJHIhZVKu0QKwGxajer3m3v387p7VMtCBwsrTqr+nsTa2sa/tKeHgatClDbj4zhf1r+kutwlKarbzE+A9le3XMqSewE+qvVRW1OMptLN+4WkqS2gkhPE8tJ8aEL3s7jaby2buEJKUuAkBUSIJGseFSVKvRaZwm0PaifWpRpqoQlDbf41hf1r+kum+lDbf41hf1r+kum+hCVOlT0RefRn2iqt9z4f25/6Afjq0ulT0RefRn2iqs9z78ef+gH464uq/qqv3QnxK3+nH4TVqVVXuhviLH04/Ca6gL17nxJ8ifmdXzxnXqjh21adKnRX6Is/ox7TTXQuJQ/8A3v8Awv61N9LPvY778b/Id15Lu8+nn72Y7eGtM1CFTXSndJaxuwdcOVCUGVEGB1jTWDUP0/8AxS2+sJ9hqWa4J8E+wVjfaRgEkb9SCPgfqmlCcCE2p4UUJ4UVuBkkizWKzRXUJavkAOKA0E0gY5jzqrxBYS2PInZO8mVLymYjgnKfXViYszlcJ+drVf7bYfuP2tpBIKvh0giI/wCpr8rgNOVYXZQpodrltULC5A7CcvBNa7p3Ud6c9aw7+KZx0yjnY3HrR+tRuM9JSrjdlmyCXGlZ0rudQkwRKMhkK19VLE0NoK3WmUFKVvKyJUrzUmJJV9kx3xX1J2zoIwXvJsPvgsSza1TK4RsaLn74q2tg9rFXzKy4kJdZXu3MvmlUAyidY151E9NGNJYwxxspUo3HwScvIkTJ7tKZdmdmmrJndtSSestZ85avnK76TekvGEm+sLTIoqzl/NyyhC0we+aztRII2PeBgATZaiJpO612eCnuiv0RZ/RD2mmulbov9FWv+Q/iVTTU0JQ23+NYX9a/pLpvpR23+NYX9a/pLppTdIJACkkngJFCEs9Knoi8+jPtFVt7n3DHfKH7jId0Ww2F8ioKmB26VdmIYe2+2pp1AW2sQpJ4Ed9Yw/Dm2G0tMoDbaRCUpGgFCF01V3T8mbS2B53CR9xq0aQ+lLCU3SsPt1khLl0ASnjohREfaKEJwwixbZYbbaSEISkBKRwAjlXZXltEADsEV5uFQhRHIH2UIWysLWAJJgdpqjtiNsb9GIWjb9xv27wKISr5CQpXCPlaeqrY2ywVd3Yv27aglbicoJmBqDyqLXhwu1dItmlPpgxiyVZOMOLQq4y52E6khcwCnLwPjS9sLj7zgTb3Il1LYcz/ALsxC/3v5Uu22HIaWtO63bqOo4k6lJjgTrxGunbU5sQ0FYmUnmx+eubZ2Sx9AZCQ52G7bS5AzVCi2o51YIQ3dGN754BW8nhRRWasjJe6KKKj9oMZTaWztypJWGk5so4nkOPfXULziljmIUVJSIjrGPbSF0o4RlbtAuFJU/BGuvVJ1pYxG6fvily7cc87eC3B6iDyyxrw18azdb50o39y88G1ZkpWRAMQOA7KhH7PN/Etqy3rXBz9OWipTbbjEToA7QjLnr6oLyc+SetGaP3eE1qvrJLqMquXWBHEEayPVReYetKm7oFJQpfkyk6yDGfNPADlrXRWsa4S7zDobLKvY6Ase05i6ftnOkO6dtWlnDXnCU6qbU3lMGNApUjwNaU21zeYgq4XauWyBbFob0oOZRUT1cp0rn6JrpKTdsqVDind8lPa3ATmHKJrXtL0jXKLt23tUNp3PVWXkr6x+c2RpEffWRnoxNvU7he+FsltmVYbGJsha/FduyWOXdnaNWysNfWpoFJKVta9YmYzSB41LJ26uTwwy4Pg4yfYqqkDDyHlPt3bqHHD8MsqEqT2CdP9q32jJZJXbOLYWeK2zqocYMyIJpgNmTG/zVB22KcEWub9mSZukrG75+3bcbsri1Nu4HS6Sg5RBSYCSTOtJWIqDIadZWpDyCN0WySSSRKY14yfXTpddLLpaYabS35UU/D50qLaTqN3p8oiD2UjX1huVKvGzuXkHeBLXmJM6hAVJgifXXKdj+jks24tmdLeqlVSRmWK7yDfIa3y7LfFXO1ttdQP+VXR0GuZrs/zUf26uOPvZcR27xiJ7Jz8e6km86Rbu5SoNFDLLggHXfoEQT2BRM8uBpV96QAhouncJOctlUZ3eGdWuumlQjoJXjetgpy7TgjcWk3I4eSsrF9s8XUoGzw7qR1t4pCjmnlkVAEUuvXuMvX1rcXVp8HbqzbltxsSqCAqFK87WozC7t60UFWjhbAObdEy2tURK514dndUbcYSh1TinHFOuuHMpwq6wPdBgRXr/TJr2w53Xj/WIN0HHlZW/wD22uv8Kuv4mv8AVWt7ba5IKfey4kgiN4zPDszTS10dbRXJuH7V97fJDRdbWvzx8kJ7D20j2aFO5LourTcZlKLyVdYmSnXl5ulV46R73mMZhWpa6OONsp91ynLTZq7t7nDLgMb3ydtW8QlxvMlRUs5dVROoqxf7bXX+FXX8TX+qqUssHt1oWELUs5tVknMk8dBPbVu9Hm0SnUm3fdDjzYBTxzqa4BTh4EzppUTQOgjDh7vYb5lEW0GTSFmIcOIsq9urpTl5erW2ppSngS2qJT1BoY076nOjhAOKOTytpHjnqKxn0hiH0/5BUv0belHPqv56ZSgGgaD2eaVRH+5u7/JWpRRRStPEVA7eWDj+HXLTSc7ikQlI5wQfZUpiWJN27SnnlBCECST7AOZqs3Olm7S9vDbJFrnAyf8A25DoFTw410Mc4GwvZRMjWEbxtfJJWL4xDJDSiFiAZQsdg6pIgGe2urBWnUty+qVEzr8kdhp26RNsUOk4cwgLzgeULAENpMGEn5/DWldqwFw8xaqzZH1ZFFPnABJII7NQBJpvBO9wdUSZAWAF7fBIKmnYwspYs3G5Jtcd65HMYcYYu7Qt7xF4ZbUnilzTRU8so5V1gaDwHsrnt7VQG7fHwzCilQVxSvXLJ4SUxRZqeBcRco3braspT3RM9/iKsU4jY/eafzMR6+JVWrdLJHuuH5WBPPAeAU7sXfhjEm1KBV5QjydMfJVJVmPdFM3StclDVqAB138pPOMpqv37wsFu5RBWwsLQDwJPV632Gn3pVZUtizUBMPBSu4FuqNQwsqwW6kH5plSPbJQuDtAR6hJFpYoevLJp1IW2t6FJPAjKeNbL63S3eXjLYyttO5W0DglOUGB9te8G9I4f9P8AkNGM+kcQ+n/IKs/v+70VS39s7/VbsOH/ACbGPpf5IqExf4urwR+JNTmHehsY+l/kioPGPi6vBH4k14U//P3/AMlZq/2vd/FMW3NkhGJoUhISXLYLWR8pUgSe+K0bJ4Kzc37qbhtLqU2uZIVyVm4jvrt6QfSLH1QfiFHR96Rf+qH8Rrz/AGHf6r2/7P8A8+iVLe+y2m9XKoCp7T1iB/KmKzwNhvCLO4Q0lLzvnuDiridaWGLYuWRQCAVBWp/zqNOiCPeLDxOvZ3dYT4VYcXGWC+VvG2KqNDRBU2z3vC+HqlnB/Tdh9s+GUz91eMSS0q6fXhhCWMxBSuchXzUyBwTx486itpFuMus3LSyhSTkSRxBPEj7DFTrbYSmEiABMd5E+2uspy+qe4m1vULktUGUMbAL345YHHzULhlgti4KnlBW9EBQ5q7PGKbdlL5TGJW5QATcHydc8kaqlPfNJ1qSRbKVcpdUp2S1lXnb0I6xIykeFNGEGMQsCdAH9T2dQ8eyobzH0r9wYA656L03ZI62PfIuRjbK2IHgjGfSGIfT/AJBUv0belHPqv56iMa9IYh9P+QVL9G3pRz6r+euSf6Bvd5oi/wByd3+StSiiilSepB6Xf/jsvrP5DSYas/bnZPy+3CEuFt1tW8aVyzREK7oqsbrD7xtTaV2LoLisiOsk5lR3cJAJk00oKiOJrmvNsUk2pSSzva6MXwt4rzNOXRhghzOXq0qSVjdMzwU1M54OoVmkVFYNsFdvqBeHkjYVCkmC4QNZbUOqBy1q1EiAB2CPVUa6rbKAxmSns2hfATJIMdPVLeJ9H1s/ci4XmEmXGwRkdVyU4OJI09VI23eItO4rlaUFbpjdry8EqzTE8CYq3FpkEdoI9YIqkrzo+xO0Ibt2W7lKpUVo01KjorMZJiqdO9rJWuecB3q/VRukhcyMYu7u9c91bhxBQZg9ncZH3itje1F9iLxaUwpa2kxumylKYGmfrcVctOVa/wCzuM/3IetP60w7H7EX6rhi4ukt24Ydzbv5SxliQQYjxq7U1UTyJIz1h2JdSUU8bTFKAWOzxUJebM4krKpqzfadbVmbWFt6Hh7JrejZ7EJKlWL61qMrWpbcrVHFXfV1E0VU/FS7/SXx42CvmihMfRWO7e9rlUYjZfFApxItbgMO9ZxnO3lUv97uiK23ey9+4hSDYPAEclt6RwjXtiruorjaiRoIFsc8AuvpInlpN+rlicFSTOz+KGFXFo++6BlzqW3on5qe6vC9m8VS6HWLa4ZURkWULb6yOMa99XhRUenf0fR4W5BSFNGJelx3uNyqUb2bvkpypw90DURnRz4865LHZDEkKlVpcLCE7tpJWiENzMce2r2oqZqpSWkkYZYBQbRQta5oBs7PEqkX9lr5ZbKsOWvIrNlWpBQZ0OcAyQBr4iuvE9m7i2U/macNs1qh8wSUwJkDUkHThwFXHRXW1cok6S+Ki6hhdF0VsOeI5Ki7e2ubhClWVst8DTPASArsIVBOnZW662Xv3EFBsHhmHELRIPGRr21d33eH+1Q+16XzY3AtM2/yfB5TrM6xPOJqT66Z18cDpZQj2bTttYG41viqVwpD6VXAus2/DgDmYgmcoiSOOkU29G6h76OajW107+vy7aRU7TEElTNwtxRlxakmVKGhKoHHlWGr9y4fZ8mYfRchQ3SwCOeoJIiImveSWI0oiDhcc/kq0UMwrTMWHdPLhbivpCivKJgTxgT4xr99ZpanKzRRRQhFFFFCEUUUUIRRRRQhFFFFCEUUUUIRRRRQhFFFFCEUUUUIRRRRQhY+weofpR9g9QoooshZooooQv/Z"/>
          <p:cNvSpPr>
            <a:spLocks noChangeAspect="1" noChangeArrowheads="1"/>
          </p:cNvSpPr>
          <p:nvPr/>
        </p:nvSpPr>
        <p:spPr bwMode="auto">
          <a:xfrm>
            <a:off x="633413" y="274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18453" name="AutoShape 31" descr="data:image/jpeg;base64,/9j/4AAQSkZJRgABAQAAAQABAAD/2wCEAAkGBhQSERQTEhQWFBUWGRwXGBcYGRceIBwaHBcXGhkcFxwYGygeGB4kGh0XHy8gJScpLCwsHB8xNTAqNSYrLCkBCQoKDgwOGg8PGjQiHiIsMDQzKiwvLiwsNTE0LSwyKTIvKSwsKjAyLiopKTQsLDAsLywyMC8wLjQsLywpLDQsLf/AABEIAKMAuAMBIgACEQEDEQH/xAAcAAACAgMBAQAAAAAAAAAAAAAABgUHAQMEAgj/xABLEAABAwIDBAUFDQUGBgMAAAABAgMRAAQFEiEGEzFBByJRYXEUMjWRsQgVIzRCUnN0gaGywtEkYpLBwxZUVXLS4RclU4KE8DNDRf/EABsBAAIDAQEBAAAAAAAAAAAAAAAFAgQGAQMH/8QAOhEAAQMCAwQHBgUDBQAAAAAAAQACAwQRITFBBRJRcRMiYYGhscEGMpHR4fAUM0JEwhUl8TQ1Q0WC/9oADAMBAAIRAxEAPwC46KKK914IooooQiiiihCKKK1uvpT5ygPEifVxrhcGi5QBfJbKKi7rGgNECe88PsqPOIufPNIan2gpYXbrbu5ZK9HQyvFzhzTHmFc/vk388UuTWKTSe1Eh/LjA5m/yVpuzm/qd9+KZPfJv54rozClOszRH7USD8yMHkbfNDtnN/S778E2UUtjEXPnmu1jaBPyoJ/dI/WnFP7Q0kps67ef0uqr6GVuWKl6K1s3CViUkGtlPmPa8bzTcdipEEGxRRRRUlxFFFFCEUUUUIRRRRQhFFFFCEVzYjiDbDS3XVBCECST/ACA1P2V01CY3YIuFtEqVNsouiIgqCCAlY7OdQe8NtfVSa26jcO2gdxBpSkTZsLQQhaikPZp89AJgIjt1rnOzttbg3V48p9TeouHlCUDhCQgwrUzwNI+y/R6cRadvL959pS3FZFBQSFp11gxHA6U7N4VYHDWkukXFowJSteaZkiSBrM6Qa8XAO94XXqMMkvW+ItFwJssURcurJG7ufNjVXUygdaNBJqawLHm7tveNmCDlWg+clQ4hQ++lDaqxwkttNsoFndlwdWDLZPDfRxRw83tphNoVt3NxbshOIWygh7deZcEJBiD8nLr2zSPaOxoqhl4gGvHDAHsKuQ1LmHrYhT9FcmEYkLhht4JKAsTlVxGsEH7a66wLmlji12YTkG4uEUUUVFCiNrrpbVk+ttRStKRChxEqAP3UqqwVpstqabUhwkQ6gmUGJzGTEEmPtpi25dHkTrc/COjK2nmpQIMD7BxpEuNqlOstNNtb11wQtMKyiNInt0nsrR7LikdDdmrjflYZ9gxzwUN+MF2/wFvp24jJPOzG07y31276Ah1AzoWjzVomJg6zNP8AZ4oFkJOivuPhVKYVhbzyELuM7D7JhDifOKe/lFd7OPXVu7uTcMulapRvs2eOyU6CrsJkpZiaZwtqzG2GZBx0xVeam6RoLgew68iMFdcURVU3V7drWVpvn2wrXIjJlGnBMjhUlsJiNycQcZeuXX0eT7wByNFZ40gdlaSn2jFO4Mbmls+z5YW77slYlFFFMVQRRRRQhFFFFCEUUVruHsqSo8qi94Y0udkF0Ak2C48Yvi2g5T1oJ9QJqv8ABLhxLdg+hakm/uyt9I1TASU5R2J0B8amcbxQNNOPLClADUDzjJjq9+terd02toq2smy87boBbC462ZQJ4cCAT6qz2zKt1bLJORZosG+vxwumE0Qha1gz1UB0gtXNy6WGGs4SBDKtCIUD5WzBAiJRB146V2P9KWHMKdLSFOEuBLu7Hn9QAuwdAkeby1FbtsisNrbY3txeq+HZSCAbYFOVSkn5nER21RbF+40HUJUUb0FDogdYTJSZEjrU7VZW3sts22q9Yumrk31swrdshEZmQqVHf5hqgEnUTyprViSbe/eaS2kIWz5U4pM5lOZ8uvKIqsuiRDzDrt2Qlu1SnI844FAQToED50xrT3jrkYmuASFWPqG80J7qELQjaybxbD7e5DhzWyjADiOzszTNTlQb7DF1b+TXQUYMtOCJbIGmU95gVt2bxhb6Fpeb3TzKt24gkcQNCOcRFYnbuzREfxEeROPYfqmtJPvDccpeuHE8bZt0Z3XEoSZAPEFUTGldF6+UNqUlCnSB5iYlXcJqu9sMPbSzbJLabW3W7ndQTLiXIPnakARSehpWzyBrzYE6W4XPbywN1ZleWjBduC34ugq5UrM4qUkaw2PmI7uda0YHcNoUjD3Ll5O6yrCC0A2/nCihzMASjJr1da3NXdshFujOpq3dUEJdb4p5g8OZ04c6kulWwWGg5h6U5LVfwym84cQvLxPJSMpE8a2VBCSXPDerkAdLd3cvGskaxrY79Yaj/PeveEWxeKEBxtZUD8IgKyEgSYnXkRUBdYfYv2ynnUlh5wlQJIKi0Dl3qcvAZ9OVK+A7TXynkt261Lec6qBpIPMp+yZ7qsDEtj0ssuoVapaW8sJdenqBJTmItJMpGYT1uZVUm0bYGvkcbG+BBOA++KHVZmc1jRcWxBtml3Zy6VbKNpcKM8WVnzVJ7Ent8adej7I7eLukOJUjdbiIIOfNm58qVdr7ELtsxJBaKVJjnqBB7qsJkQlMADQcNOQ7KTy1/wCHcyoaOsSbjTC19NQe48VZnjcWmnOWh17Pgm+iueyuc6AdJ5jsrorbRStlYJGZFZhzS0lp0RRRRXoooooooQioDFboqWUzon/2alr+7DaCSQDwEmJNJuMYshhhx1RCgkahKhOpjTXvrJ+0NS47lLHm4428B3lM6CMC8jtFy3zS1OoeWjK0wuWeB3rkRmPItRp2zXvBX1JfBBic09+hMeui+shbs29u2tS2kIlOYgkkmZJHHjFYwT4w1/mp5S0zKaJsTNPPUqvI8vcXFeMOxtF40xdtuNtX4KmSmFQopJVuXBEhOUZuWtLd3tlhTq1vO4Wta83wi9B1h3eNS7qnjd35trF3ebzd+UMZUk6A659J7wOFR+0lkrcIubm2NpcuObtxHVyuqyk50xwJGhrhmfZ3VItx1HEWKs0sEcsrWPdYHz0UftnttcX4btLNhbSHOKermWQJCerplAE0ybM4qH7Npb6FC6W35Oh1WqnoMwmNAnTn2Ujb1TKZZXuVDRK/mk6T99W5hPR+pNlbsG6cadbElbJAmZmMwJjWvHpZpd3ox+rHkrVfRMo3ht73Hj4eSWuH2V6trZKcTCwmFu2mdw69ZW8jMe+IFdu1Vg7YeSNshh5Lit0XLjNnLmqgpRTpED11ssbc5y++42t9QykpIyoT/wBNrWQidddapbbqo46d0R95wwHfn4KnSxlzw7QLrvGCtCkhamyflp4jXlNRGKbE2r6w4tuVglSjr8IcsAL14TB0qb3qfnJ/iT+tQG1mIJQbUG4LDS3srriCJCcpIHPQmB9tYyiEz5mxxO3SdcvLkmkpYGlzhdKmyOOtsXCG7lsBNkCpUwSFlRSMnLgRVq490i21rbZrhJaecbKxbqjOeUadWa4sb6PsIDaEFttlb5ytOpPWK/OGVUwTpNIXSU23dNl111KLu0O4UgAlDwjPLOkzBHHsNfSIohDfHPz1+JSeSQy2wyHhp8E37B7O2qMNYv27RL10lBcGSM6lEq0kmAYPOoPbLFLi5FpbX7CUOlflSkoJyoZEpCXZOq83ZpS3sI+6pt1q2vlWrip3FuAczjkAla5EZcoI07KnMQeSu3RcXSlvJILIdWkyog5shCRI6w7OVeNVOWM3Wgku4BWKenDpLlws3tzXBjCkqs31pWVpXBTPyQFAQkcYqw2lDKNeQ9g41Um5cxBTRYdbSspyPNgwEoCs0mfk6ARxmrPwvIEFeUNLc6ziVKTOYDLJgxwHKsbtSMMY1pOIJw4ZAXy4Zj1TLpekfcZWz8fXJStlc5Fg6xzHbTKDSmlQPAg+BB9lMWGXOdGvEaGmXs1V2c6nce0eqXbQiuBIPvguuiiitqlCKKKKEJJ6XLdteHOZhmU3108ZBkCRHOJqA2d6GrG8tWrhD10lLqQoJUtMjx0jjTxtBx/7D7DXB0OY0l7DktpSpJt1FpU8zJMju1pNTVBlqZ4z+ki3w+iuuZuxsI1S5crFhktLth5Ns2vdMXghUoIzfCxJ4zyrF1tRYsJLzCnbktglQSMuQRAWc4EiezWrcUgHiAfGqr90CyBZMBIAJfA0HHqmmJvbBeQW/Y/pQSi2ZRepdbWtreIfWmUvSogQUCZ4DWveJ7L4jitr+1lm3Un4VhKM2ZLkkAOzIylPZ20z9H2FrZw21afRlcQ2AUmCRqaZaLIBINwvnnA9l7u6dLC7dSci928sxlQoAK7ZOkER2irGGxV/b3XlFtdpfJa3R8rzHKM2bqbuBHjTJs9gK7d68cUpKhcPb1IE6DIlMHv0qcqDIms91WqmslqbdIb27FU222yDz67JF5dOKNw+ErbbgNtkNqMsyMw4c54mun/gBaf3i5/jH6Uw7b/GsL+tf0l031Oyq3VX/wDAC0/vFz/GP0rCvc/WZ4v3B8VD9KsfEsSbt2lvPKCG0CVKPACuXAtpra9SV2zqXUpOUlPI+B1osEXSfddDTbjKGF3l0ppvVtBUmEnWI0nmaTF7P3WFraYuSl5l05W3U/IVrCFZteAmr3qrfdAH9jtvrCfYa8aiFszC1y9oJnRPDmqDwTBy9jTDiSkC2aLqhzI1SAI5zTRZdLVr5EFvibiDmt0NrkqzFISmUxwioTolw9w4pev5SWsgbzyIzjKSn1Vbvk6fmj1Co0jNyBg7FKqdvTOPaqnsOhRm5U5cO721DqszbCCAW0kDRfHrZpOnbXWegC05XFz/ABj9Ks/OJiRPGK9VYsq91QewNi7aYhd2S3M6WhJgmCrSFa6zECrTwM9dXh/OqzxBT1rtI7mRCbswknmgAdZMd4irAtXci0qPI1ja9wptqMlIwNj6EpnEOkpy0ZpnorArNbpJEUUVhXCgoS5iB+FV41E9G2MpF/iNplIVvN9m5ZSEpjxmu41DWWMpYxxlKkk+UMbpJHIhZVKu0QKwGxajer3m3v387p7VMtCBwsrTqr+nsTa2sa/tKeHgatClDbj4zhf1r+kutwlKarbzE+A9le3XMqSewE+qvVRW1OMptLN+4WkqS2gkhPE8tJ8aEL3s7jaby2buEJKUuAkBUSIJGseFSVKvRaZwm0PaifWpRpqoQlDbf41hf1r+kum+lDbf41hf1r+kum+hCVOlT0RefRn2iqt9z4f25/6Afjq0ulT0RefRn2iqs9z78ef+gH464uq/qqv3QnxK3+nH4TVqVVXuhviLH04/Ca6gL17nxJ8ifmdXzxnXqjh21adKnRX6Is/ox7TTXQuJQ/8A3v8Awv61N9LPvY778b/Id15Lu8+nn72Y7eGtM1CFTXSndJaxuwdcOVCUGVEGB1jTWDUP0/8AxS2+sJ9hqWa4J8E+wVjfaRgEkb9SCPgfqmlCcCE2p4UUJ4UVuBkkizWKzRXUJavkAOKA0E0gY5jzqrxBYS2PInZO8mVLymYjgnKfXViYszlcJ+drVf7bYfuP2tpBIKvh0giI/wCpr8rgNOVYXZQpodrltULC5A7CcvBNa7p3Ud6c9aw7+KZx0yjnY3HrR+tRuM9JSrjdlmyCXGlZ0rudQkwRKMhkK19VLE0NoK3WmUFKVvKyJUrzUmJJV9kx3xX1J2zoIwXvJsPvgsSza1TK4RsaLn74q2tg9rFXzKy4kJdZXu3MvmlUAyidY151E9NGNJYwxxspUo3HwScvIkTJ7tKZdmdmmrJndtSSestZ85avnK76TekvGEm+sLTIoqzl/NyyhC0we+aztRII2PeBgATZaiJpO612eCnuiv0RZ/RD2mmulbov9FWv+Q/iVTTU0JQ23+NYX9a/pLpvpR23+NYX9a/pLppTdIJACkkngJFCEs9Knoi8+jPtFVt7n3DHfKH7jId0Ww2F8ioKmB26VdmIYe2+2pp1AW2sQpJ4Ed9Yw/Dm2G0tMoDbaRCUpGgFCF01V3T8mbS2B53CR9xq0aQ+lLCU3SsPt1khLl0ASnjohREfaKEJwwixbZYbbaSEISkBKRwAjlXZXltEADsEV5uFQhRHIH2UIWysLWAJJgdpqjtiNsb9GIWjb9xv27wKISr5CQpXCPlaeqrY2ywVd3Yv27aglbicoJmBqDyqLXhwu1dItmlPpgxiyVZOMOLQq4y52E6khcwCnLwPjS9sLj7zgTb3Il1LYcz/ALsxC/3v5Uu22HIaWtO63bqOo4k6lJjgTrxGunbU5sQ0FYmUnmx+eubZ2Sx9AZCQ52G7bS5AzVCi2o51YIQ3dGN754BW8nhRRWasjJe6KKKj9oMZTaWztypJWGk5so4nkOPfXULziljmIUVJSIjrGPbSF0o4RlbtAuFJU/BGuvVJ1pYxG6fvily7cc87eC3B6iDyyxrw18azdb50o39y88G1ZkpWRAMQOA7KhH7PN/Etqy3rXBz9OWipTbbjEToA7QjLnr6oLyc+SetGaP3eE1qvrJLqMquXWBHEEayPVReYetKm7oFJQpfkyk6yDGfNPADlrXRWsa4S7zDobLKvY6Ase05i6ftnOkO6dtWlnDXnCU6qbU3lMGNApUjwNaU21zeYgq4XauWyBbFob0oOZRUT1cp0rn6JrpKTdsqVDind8lPa3ATmHKJrXtL0jXKLt23tUNp3PVWXkr6x+c2RpEffWRnoxNvU7he+FsltmVYbGJsha/FduyWOXdnaNWysNfWpoFJKVta9YmYzSB41LJ26uTwwy4Pg4yfYqqkDDyHlPt3bqHHD8MsqEqT2CdP9q32jJZJXbOLYWeK2zqocYMyIJpgNmTG/zVB22KcEWub9mSZukrG75+3bcbsri1Nu4HS6Sg5RBSYCSTOtJWIqDIadZWpDyCN0WySSSRKY14yfXTpddLLpaYabS35UU/D50qLaTqN3p8oiD2UjX1huVKvGzuXkHeBLXmJM6hAVJgifXXKdj+jks24tmdLeqlVSRmWK7yDfIa3y7LfFXO1ttdQP+VXR0GuZrs/zUf26uOPvZcR27xiJ7Jz8e6km86Rbu5SoNFDLLggHXfoEQT2BRM8uBpV96QAhouncJOctlUZ3eGdWuumlQjoJXjetgpy7TgjcWk3I4eSsrF9s8XUoGzw7qR1t4pCjmnlkVAEUuvXuMvX1rcXVp8HbqzbltxsSqCAqFK87WozC7t60UFWjhbAObdEy2tURK514dndUbcYSh1TinHFOuuHMpwq6wPdBgRXr/TJr2w53Xj/WIN0HHlZW/wD22uv8Kuv4mv8AVWt7ba5IKfey4kgiN4zPDszTS10dbRXJuH7V97fJDRdbWvzx8kJ7D20j2aFO5LourTcZlKLyVdYmSnXl5ulV46R73mMZhWpa6OONsp91ynLTZq7t7nDLgMb3ydtW8QlxvMlRUs5dVROoqxf7bXX+FXX8TX+qqUssHt1oWELUs5tVknMk8dBPbVu9Hm0SnUm3fdDjzYBTxzqa4BTh4EzppUTQOgjDh7vYb5lEW0GTSFmIcOIsq9urpTl5erW2ppSngS2qJT1BoY076nOjhAOKOTytpHjnqKxn0hiH0/5BUv0belHPqv56ZSgGgaD2eaVRH+5u7/JWpRRRStPEVA7eWDj+HXLTSc7ikQlI5wQfZUpiWJN27SnnlBCECST7AOZqs3Olm7S9vDbJFrnAyf8A25DoFTw410Mc4GwvZRMjWEbxtfJJWL4xDJDSiFiAZQsdg6pIgGe2urBWnUty+qVEzr8kdhp26RNsUOk4cwgLzgeULAENpMGEn5/DWldqwFw8xaqzZH1ZFFPnABJII7NQBJpvBO9wdUSZAWAF7fBIKmnYwspYs3G5Jtcd65HMYcYYu7Qt7xF4ZbUnilzTRU8so5V1gaDwHsrnt7VQG7fHwzCilQVxSvXLJ4SUxRZqeBcRco3braspT3RM9/iKsU4jY/eafzMR6+JVWrdLJHuuH5WBPPAeAU7sXfhjEm1KBV5QjydMfJVJVmPdFM3StclDVqAB138pPOMpqv37wsFu5RBWwsLQDwJPV632Gn3pVZUtizUBMPBSu4FuqNQwsqwW6kH5plSPbJQuDtAR6hJFpYoevLJp1IW2t6FJPAjKeNbL63S3eXjLYyttO5W0DglOUGB9te8G9I4f9P8AkNGM+kcQ+n/IKs/v+70VS39s7/VbsOH/ACbGPpf5IqExf4urwR+JNTmHehsY+l/kioPGPi6vBH4k14U//P3/AMlZq/2vd/FMW3NkhGJoUhISXLYLWR8pUgSe+K0bJ4Kzc37qbhtLqU2uZIVyVm4jvrt6QfSLH1QfiFHR96Rf+qH8Rrz/AGHf6r2/7P8A8+iVLe+y2m9XKoCp7T1iB/KmKzwNhvCLO4Q0lLzvnuDiridaWGLYuWRQCAVBWp/zqNOiCPeLDxOvZ3dYT4VYcXGWC+VvG2KqNDRBU2z3vC+HqlnB/Tdh9s+GUz91eMSS0q6fXhhCWMxBSuchXzUyBwTx486itpFuMus3LSyhSTkSRxBPEj7DFTrbYSmEiABMd5E+2uspy+qe4m1vULktUGUMbAL345YHHzULhlgti4KnlBW9EBQ5q7PGKbdlL5TGJW5QATcHydc8kaqlPfNJ1qSRbKVcpdUp2S1lXnb0I6xIykeFNGEGMQsCdAH9T2dQ8eyobzH0r9wYA656L03ZI62PfIuRjbK2IHgjGfSGIfT/AJBUv0belHPqv56iMa9IYh9P+QVL9G3pRz6r+euSf6Bvd5oi/wByd3+StSiiilSepB6Xf/jsvrP5DSYas/bnZPy+3CEuFt1tW8aVyzREK7oqsbrD7xtTaV2LoLisiOsk5lR3cJAJk00oKiOJrmvNsUk2pSSzva6MXwt4rzNOXRhghzOXq0qSVjdMzwU1M54OoVmkVFYNsFdvqBeHkjYVCkmC4QNZbUOqBy1q1EiAB2CPVUa6rbKAxmSns2hfATJIMdPVLeJ9H1s/ci4XmEmXGwRkdVyU4OJI09VI23eItO4rlaUFbpjdry8EqzTE8CYq3FpkEdoI9YIqkrzo+xO0Ibt2W7lKpUVo01KjorMZJiqdO9rJWuecB3q/VRukhcyMYu7u9c91bhxBQZg9ncZH3itje1F9iLxaUwpa2kxumylKYGmfrcVctOVa/wCzuM/3IetP60w7H7EX6rhi4ukt24Ydzbv5SxliQQYjxq7U1UTyJIz1h2JdSUU8bTFKAWOzxUJebM4krKpqzfadbVmbWFt6Hh7JrejZ7EJKlWL61qMrWpbcrVHFXfV1E0VU/FS7/SXx42CvmihMfRWO7e9rlUYjZfFApxItbgMO9ZxnO3lUv97uiK23ey9+4hSDYPAEclt6RwjXtiruorjaiRoIFsc8AuvpInlpN+rlicFSTOz+KGFXFo++6BlzqW3on5qe6vC9m8VS6HWLa4ZURkWULb6yOMa99XhRUenf0fR4W5BSFNGJelx3uNyqUb2bvkpypw90DURnRz4865LHZDEkKlVpcLCE7tpJWiENzMce2r2oqZqpSWkkYZYBQbRQta5oBs7PEqkX9lr5ZbKsOWvIrNlWpBQZ0OcAyQBr4iuvE9m7i2U/macNs1qh8wSUwJkDUkHThwFXHRXW1cok6S+Ki6hhdF0VsOeI5Ki7e2ubhClWVst8DTPASArsIVBOnZW662Xv3EFBsHhmHELRIPGRr21d33eH+1Q+16XzY3AtM2/yfB5TrM6xPOJqT66Z18cDpZQj2bTttYG41viqVwpD6VXAus2/DgDmYgmcoiSOOkU29G6h76OajW107+vy7aRU7TEElTNwtxRlxakmVKGhKoHHlWGr9y4fZ8mYfRchQ3SwCOeoJIiImveSWI0oiDhcc/kq0UMwrTMWHdPLhbivpCivKJgTxgT4xr99ZpanKzRRRQhFFFFCEUUUUIRRRRQhFFFFCEUUUUIRRRRQhFFFFCEUUUUIRRRRQhY+weofpR9g9QoooshZooooQv/Z"/>
          <p:cNvSpPr>
            <a:spLocks noChangeAspect="1" noChangeArrowheads="1"/>
          </p:cNvSpPr>
          <p:nvPr/>
        </p:nvSpPr>
        <p:spPr bwMode="auto">
          <a:xfrm>
            <a:off x="785813" y="427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pic>
        <p:nvPicPr>
          <p:cNvPr id="18454" name="Picture 33" descr="C:\Users\Elizabeth\Desktop\Logo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43613" y="3179763"/>
            <a:ext cx="1336675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34" descr="C:\Users\Elizabeth\Desktop\logo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520" y="836712"/>
            <a:ext cx="2819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36" descr="https://encrypted-tbn3.gstatic.com/images?q=tbn:ANd9GcShj1ZhSOlzudS26zuQx9ePoHgjRvZS4_Ju2oRZN4I1QdoxPXgc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47813" y="3048000"/>
            <a:ext cx="14700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7" name="AutoShape 38" descr="data:image/jpeg;base64,/9j/4AAQSkZJRgABAQAAAQABAAD/2wCEAAkGBhQRERUUEhQVFRQUFhwaGRgXGCUXHxccHRgXHRwYGBgjHCYiFx8vGRoZHzIhIygpLi0sGSAxNTAqNSgsLCwBCQoKDgwNFA8PFCkYFBgpKSkpKSkpKSkpKSkpKSkpKSkpKSkpKSkpKSkpKSkpKSkpKSkpKSkpKSkpKSkpKSkpKf/AABEIAHgAeAMBIgACEQEDEQH/xAAcAAACAgMBAQAAAAAAAAAAAAAABwUGAQMEAgj/xABEEAACAQMCAwUEBgYGCwAAAAABAgMABBEFEgYhMQcTIkFRFGFxgSMyQnKRoTM0UmKCshVzorHB4QgXQ0RjkqPR0uPw/8QAFgEBAQEAAAAAAAAAAAAAAAAAAAEC/8QAFhEBAQEAAAAAAAAAAAAAAAAAABEB/9oADAMBAAIRAxEAPwB4UGiigRHEDy6xrzWLyulvG7KFU8gEXLNt6Fi3mc4q2nsEsMYD3OfXeD+W3FVHRrpbbimYzEIGllGWOB40yuSemf8AGmJxfwol5Is39Iz2yqm0iKUIp5k7jzxnnj5VFRHZjwhqGnXEqTsGtGU7PpN2GDDawT7GUzkD3elX/Wv1eb+qf+Q0muyK/lfV5UFxPPBHHLtMkjMGUSKqOQTjJHP505da/V5v6p/5GqoQXZP2f2+qJOZ2lXujGF7tgPrKxOcqfSpPtD7OI9JgS6s7idW71UIL4PizgqyhTkEdOdRHZXod/cpP7Ddi2CmPeCD4iVbaeQPQA1cL3sl1K8Kre6kJI1OcBS2PLIXwjOMjJ9air7wBq73WnW00pzI8fiPqQSpPzxmpHXtXW1tpZ3+rEhb44HIfM4HzrOi6QlpbxwRZ2RIFXPMnHmfeTk/Oln29cQ7YobJD4pm3uB+ypwi/N/5aqFzDwvNeWN5qTElklBP7+STK38O5cfA+lPbsz4k9t06KRjmRB3cn305Z+Yw3zqj8OcWta2CWZ0m+dQhWQ7Mby2d56eZJ/KorsW1lrS/lspVeNZxlVkG1ldQSoYHoTH+OBUU96KzWKqCiiigKKKKCtcTdndlqDb7iL6TGN6HY2B0BI+t8warh7A9P/auPhvH/AIUya5tQ1COCNpJXWONBlmY4AHxoIjhbge100N7MhDPjc7HczY6Ak+XPoKktWuoliYTyLGjKVLMwTkQQcE+6l7Lxzfaq5j0iLu4AcNdzDA/gH+RPwqJ1LhzSrNt+rXkl7c+aFix+AjUkqPvEUElw5xBomjiRYLtn7wruHOX6oIGCFx5mpYdt+mZ/Sv8AHu2qlHtY0635WmlpgdGfYn9yufzrH+vfPI6fCV9N/wD66iwytP7T9NnwEu4wT5PmP+YAVru+z+0urxL92kkdSrKA4Mfg+qAAOYzz69aXY7RdHuuV5pojz9pFVsfNdrflUnpfCMLgzcP6i0bDmYWbcvwZD4l/iBoQ3hVW1ns5trm8S8YypPHsIKNtBKHKkjBz6fCoPRu06SCYWurxezTHkso/RSeWc8wvxBI9dtMRWyMiqj1WKDRQFFFFAUUUUGq5uFjVnchVUEsx6ADmSflSkiWTiO5aWVmi0q2Y7Vzt75h1Zj5cuZP2QcDmSalu2bVnZLfT4D9LeyBT9wEDB9xYjPuU1HcdRNHHa6Hp48Uq/SHpiMdS59Gbc7e4Y86io/VuNZ7+VdN0Re6hUbe8QbPCORKnH0Ufv+s3z59Nr/o+IyZkvGLnqUjG3PxJJb4mvfHHDi6NopjtWIeaVEmm6NICDkZ+yvLG0eRPqaovZ12gyabNhiz2znxoOe3/AIiDyPqPMUDK0TsEtIjm4lkuPRf0S/MKcn8atS9mumgY9jgx71z+ZOai7jtp0xOkzv8AcjY/4VpXtx00gnfMMeRiOT7hVG/UOxvTJekLRH1icr+RJH5VSOM+yY6fGLrTpZy8WWYFvGFHV4yoBOPNefKuC27RrvUNZtjE7xw98qrCDy2Z8ZkA5MSuSc8h0FPC/uYgyI0qRyMfo8sAxP7oP1vTAoFNwrxxBrMQsNUVTI3KKUeHc3lg/Yk+HJumOeDJcKa1NpF4NMvnLwSfqsx9CcBD6DPLH2T7iMd3GHZZBew99bosF1jcDH4Vdhzwyjpkjkw5jlnNQsjHXNCYv+u2ROT570GT/wAyf2h7qgcNFVbs14lN/p0MrHMgGyQ+rryJPxGG+dWmqgooooCiiigVWojvuK4FbpBb7h8djn+9qhIuK1g4pmeYgIzG33HonhQKc+Q3Dn96pviVvZeJ7OZuSXEXd59/jTH4lPxqs9ofC9rDqFxPeXBCysHS3hG6Z8qAdxPhiXcG5nOamqvfbgmdJf3SxH+1j/GvnWmRbcff0grafNtgtZIe6gLMXKSqVMTSzHm3MbSeQ8VL6/sJIJGimQpIhwynkQf+3ofMU1cS99wTdQw988eFEayMAclUcsFZh5AlTUdo2kyXUywxDLvnHwAJPLqeQPKttvqt0kLIkk4gcFSoJ2EeakdBUzYm0jsixgu1vQCFdJtgIOfpNuNwQcgRjnnr6QX7sk4TjtL6ZZyGuVhSSLHICKTO5tp5h84Bz0BHrUnJ2aXc80jXE8JV7jvC6qxlMavvRASdqYwBy6DPOoPsL0OZrme8m34Cd0C5JLMSpbmeZAAA+JA8qYPaJqt5bWveWEQkcMN4KlyqYPiVB9bnj5E1UauLuN00y13SKe9I2xJ1EjAdQ3ko6nOCPnS57A9QY3l1GxyJYu8b3sJOuPhIa08eX13d6Pb3F9GI5Bd4TClC0bRt4mQnwnI/AA4rb2C2uyS7un5RxQhSfid7fgqA/OgsnYepj/pCEfViuiAPT6y/3ItNGlh2ExM8F3ct/vFySPkCT+bkfKmfVTRRRRQFFFFBRu1zhdruz7yEH2i1bvY8dSB9ZR78AMPeoqmcV2413TIr6AA3VspWaMdSOrAD4jevuJFOwilbxNwzcaVdNqOmrvifnc2w6EZyWUDy6nlzU8xkEigQ9TUXFDsix3McdzGgwne5Dxj0SZSHA9xJHuq86vwdbawjXeksqzHxS2rEKQ3mVHRTnP7p6gilpqGnyQSGOaN4nHVXG0/5/EVlpNW1xp5HI31s/qjrOv4Yjb86s/Z9whYX12V9qupWRN5Hd9wCAQCDJ3jN5jpiltTu7ANBKxT3bD9IwjT7qc2Pzc4/hoau0ms29kfZxNaRCMDbE7d0VU8x5nPxxz86hNe7U7OFDuulkbyjtQWYnyzKTtAz8KVnbM2dYn9yxj/piq7oHDFzfPstomkOebYwq/ec8h/9yNWpElxLxdd6vOitlvFiKFByyeWcfab1PpnoKvnEFudN02HSbfx316R3m394jcfcDgIP3VY+VeLG3teHxhcXurSDaqINwiJ8gOq+/wC037oq3dn/AALJFI19ft3l9Nz58xCp+yPLOOXLkByHmSKs3CfD62NnDbrz7tfEf2mPNm+bE1L1msVUFFFFAUUUUGawRWaKCjcS9lkM8ntFq7Wd0OYki5Bj+8ox8yMZ881X9RbVIl7vUbCHVIR/tIwN+PXbjOfgo+NNg1W9P42WbY8dvcmGV9iTBAVPiK7yA24JkfWK0Cgu00Fye9gv7F/MYOB+O6rto3ajpFpbxwQ3DhIlCgd0cn3nkMknJPxqw2vHkMwgLW86xXL7IpJFUqzYYgcnJGdrYyPKtkGv2jQWs6w4W8dUj+jXILKzDf6DCn18qKX2o8Q6Zd3LXEWm3d9O+OqEJyAA5ZIHIehqZh0/Wb1RGqw6Va9NsfOTHoMfV/s1Y7PtEgKRO0M8MM4YxyOq7W2o7keFyQdiMRkeVdem8aJLJAjQzxe0qWhaRVAfC7iPCxKnbzwQKiNXCPZ5a6cN0al5m+tNJ4nOeuD9ke4fPNWfFZoqgrFBooCiiigKKKKDXPcKgy7Ko9WIA/E14N/Ht3b02/tbhj8c4qvce6a0yWu2EzrFdxySIApygVweTEA8yOVU/VeFZpJWlis2igNzbsIQkZOI45xJL3O4x9XRcHrjPlQNNLlWXcrKVHmCCOXXnVItOBogIQLtWgtJA6DYm9QHLhGnBzs3dRgZxUnBpzHTJ4liZXeKZVRo0hLFkYDwx+EZPn+NVW87O5zYlsQ98tk0SwwwiIuzrHnvX3kSEbeXTnk0E5pHAFrGtuYZQZLV9zSKQe8BDgqw3FUBDdRz8NGncJpGlupvQ9tZyBol2oMMFdUDyg+LAY8sDNQetcD3W6bu4oT3lnsHcRi3ViJ4meJ13HcxQNhsgDmPOpOHhsTXckgsRBB7G0eyRIwJJS4ZCI1JGVAPiPrUHTpnBOnw2wiLRuwjaIzFxu8alWKjcVRtrHpW+w0BY5LWSe9WRLZWEAKpGDlO73MwP0hC8uWKrR4Nkjg0vFr4oonFwEiikIcxoAWV/C5yCN3Mit8tqlrOZruzaaKWCGKFe6jLI6tJvj7kHCFiwbwcsfCgvepcRQW7IsjENJ9UBWbdzAAGAeZJGBXdLeIhAZ1UnoCwGfhk86WmpcJ3d1tC2qQJb2yrbo0/6GZmDmSMhG3ldiJz29W54rpuNNmeW4mudPaZrm2hEYAjfuXWNxJGdzeD6Rgdw6iqGPmiorhawkgsraKU5kjhRX558QUA8/Pn51K0BRRRQFFFFBG8Rar7LbSzbSxjQlVAyWboqgD1YgUtv6Svra2uIWN2ZJII5VkdSWVg6LdLFjdyCtvUeQzjOKKKDdql8e8lWyurj2YQIXcmWULJ7QgxvwXTdHuDFfqjnirHwLqBeS5TLsid2Q3fNPFkhsiN5EV8jA3Alh06dKxRUELp/EFwbxLthc+zT3LQ7WU90sJASGUDOQxlXJOOknuqJTVry3sVLyXDi82lHO5nhmWcB4ieqo0QyM8shh50UUHVd3d68o7qSbfHdX7quW2yCF4WjhYdCpXco+9yrcvFE4uhfEzi3khuWjtyGA2xLCsZZPJ3kZ/fjFFFByS6ne29rcxSm77yW1EyO4OUmVlE0cRBOFwykDl0auu81SSO5kJlmlf2tQqJJJFIFLoNiwmNopIwCSWyNwzzBooopp4oooqoKKKKD//Z"/>
          <p:cNvSpPr>
            <a:spLocks noChangeAspect="1" noChangeArrowheads="1"/>
          </p:cNvSpPr>
          <p:nvPr/>
        </p:nvSpPr>
        <p:spPr bwMode="auto">
          <a:xfrm>
            <a:off x="938213" y="579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18458" name="AutoShape 40" descr="data:image/jpeg;base64,/9j/4AAQSkZJRgABAQAAAQABAAD/2wCEAAkGBhQRERUUEhQVFRQUFhwaGRgXGCUXHxccHRgXHRwYGBgjHCYiFx8vGRoZHzIhIygpLi0sGSAxNTAqNSgsLCwBCQoKDgwNFA8PFCkYFBgpKSkpKSkpKSkpKSkpKSkpKSkpKSkpKSkpKSkpKSkpKSkpKSkpKSkpKSkpKSkpKSkpKf/AABEIAHgAeAMBIgACEQEDEQH/xAAcAAACAgMBAQAAAAAAAAAAAAAABwUGAQMEAgj/xABEEAACAQMCAwUEBgYGCwAAAAABAgMABBEFEgYhMQcTIkFRFGFxgSMyQnKRoTM0UmKCshVzorHB4QgXQ0RjkqPR0uPw/8QAFgEBAQEAAAAAAAAAAAAAAAAAAAEC/8QAFhEBAQEAAAAAAAAAAAAAAAAAABEB/9oADAMBAAIRAxEAPwB4UGiigRHEDy6xrzWLyulvG7KFU8gEXLNt6Fi3mc4q2nsEsMYD3OfXeD+W3FVHRrpbbimYzEIGllGWOB40yuSemf8AGmJxfwol5Is39Iz2yqm0iKUIp5k7jzxnnj5VFRHZjwhqGnXEqTsGtGU7PpN2GDDawT7GUzkD3elX/Wv1eb+qf+Q0muyK/lfV5UFxPPBHHLtMkjMGUSKqOQTjJHP505da/V5v6p/5GqoQXZP2f2+qJOZ2lXujGF7tgPrKxOcqfSpPtD7OI9JgS6s7idW71UIL4PizgqyhTkEdOdRHZXod/cpP7Ddi2CmPeCD4iVbaeQPQA1cL3sl1K8Kre6kJI1OcBS2PLIXwjOMjJ9air7wBq73WnW00pzI8fiPqQSpPzxmpHXtXW1tpZ3+rEhb44HIfM4HzrOi6QlpbxwRZ2RIFXPMnHmfeTk/Oln29cQ7YobJD4pm3uB+ypwi/N/5aqFzDwvNeWN5qTElklBP7+STK38O5cfA+lPbsz4k9t06KRjmRB3cn305Z+Yw3zqj8OcWta2CWZ0m+dQhWQ7Mby2d56eZJ/KorsW1lrS/lspVeNZxlVkG1ldQSoYHoTH+OBUU96KzWKqCiiigKKKKCtcTdndlqDb7iL6TGN6HY2B0BI+t8warh7A9P/auPhvH/AIUya5tQ1COCNpJXWONBlmY4AHxoIjhbge100N7MhDPjc7HczY6Ak+XPoKktWuoliYTyLGjKVLMwTkQQcE+6l7Lxzfaq5j0iLu4AcNdzDA/gH+RPwqJ1LhzSrNt+rXkl7c+aFix+AjUkqPvEUElw5xBomjiRYLtn7wruHOX6oIGCFx5mpYdt+mZ/Sv8AHu2qlHtY0635WmlpgdGfYn9yufzrH+vfPI6fCV9N/wD66iwytP7T9NnwEu4wT5PmP+YAVru+z+0urxL92kkdSrKA4Mfg+qAAOYzz69aXY7RdHuuV5pojz9pFVsfNdrflUnpfCMLgzcP6i0bDmYWbcvwZD4l/iBoQ3hVW1ns5trm8S8YypPHsIKNtBKHKkjBz6fCoPRu06SCYWurxezTHkso/RSeWc8wvxBI9dtMRWyMiqj1WKDRQFFFFAUUUUGq5uFjVnchVUEsx6ADmSflSkiWTiO5aWVmi0q2Y7Vzt75h1Zj5cuZP2QcDmSalu2bVnZLfT4D9LeyBT9wEDB9xYjPuU1HcdRNHHa6Hp48Uq/SHpiMdS59Gbc7e4Y86io/VuNZ7+VdN0Re6hUbe8QbPCORKnH0Ufv+s3z59Nr/o+IyZkvGLnqUjG3PxJJb4mvfHHDi6NopjtWIeaVEmm6NICDkZ+yvLG0eRPqaovZ12gyabNhiz2znxoOe3/AIiDyPqPMUDK0TsEtIjm4lkuPRf0S/MKcn8atS9mumgY9jgx71z+ZOai7jtp0xOkzv8AcjY/4VpXtx00gnfMMeRiOT7hVG/UOxvTJekLRH1icr+RJH5VSOM+yY6fGLrTpZy8WWYFvGFHV4yoBOPNefKuC27RrvUNZtjE7xw98qrCDy2Z8ZkA5MSuSc8h0FPC/uYgyI0qRyMfo8sAxP7oP1vTAoFNwrxxBrMQsNUVTI3KKUeHc3lg/Yk+HJumOeDJcKa1NpF4NMvnLwSfqsx9CcBD6DPLH2T7iMd3GHZZBew99bosF1jcDH4Vdhzwyjpkjkw5jlnNQsjHXNCYv+u2ROT570GT/wAyf2h7qgcNFVbs14lN/p0MrHMgGyQ+rryJPxGG+dWmqgooooCiiigVWojvuK4FbpBb7h8djn+9qhIuK1g4pmeYgIzG33HonhQKc+Q3Dn96pviVvZeJ7OZuSXEXd59/jTH4lPxqs9ofC9rDqFxPeXBCysHS3hG6Z8qAdxPhiXcG5nOamqvfbgmdJf3SxH+1j/GvnWmRbcff0grafNtgtZIe6gLMXKSqVMTSzHm3MbSeQ8VL6/sJIJGimQpIhwynkQf+3ofMU1cS99wTdQw988eFEayMAclUcsFZh5AlTUdo2kyXUywxDLvnHwAJPLqeQPKttvqt0kLIkk4gcFSoJ2EeakdBUzYm0jsixgu1vQCFdJtgIOfpNuNwQcgRjnnr6QX7sk4TjtL6ZZyGuVhSSLHICKTO5tp5h84Bz0BHrUnJ2aXc80jXE8JV7jvC6qxlMavvRASdqYwBy6DPOoPsL0OZrme8m34Cd0C5JLMSpbmeZAAA+JA8qYPaJqt5bWveWEQkcMN4KlyqYPiVB9bnj5E1UauLuN00y13SKe9I2xJ1EjAdQ3ko6nOCPnS57A9QY3l1GxyJYu8b3sJOuPhIa08eX13d6Pb3F9GI5Bd4TClC0bRt4mQnwnI/AA4rb2C2uyS7un5RxQhSfid7fgqA/OgsnYepj/pCEfViuiAPT6y/3ItNGlh2ExM8F3ct/vFySPkCT+bkfKmfVTRRRRQFFFFBRu1zhdruz7yEH2i1bvY8dSB9ZR78AMPeoqmcV2413TIr6AA3VspWaMdSOrAD4jevuJFOwilbxNwzcaVdNqOmrvifnc2w6EZyWUDy6nlzU8xkEigQ9TUXFDsix3McdzGgwne5Dxj0SZSHA9xJHuq86vwdbawjXeksqzHxS2rEKQ3mVHRTnP7p6gilpqGnyQSGOaN4nHVXG0/5/EVlpNW1xp5HI31s/qjrOv4Yjb86s/Z9whYX12V9qupWRN5Hd9wCAQCDJ3jN5jpiltTu7ANBKxT3bD9IwjT7qc2Pzc4/hoau0ms29kfZxNaRCMDbE7d0VU8x5nPxxz86hNe7U7OFDuulkbyjtQWYnyzKTtAz8KVnbM2dYn9yxj/piq7oHDFzfPstomkOebYwq/ec8h/9yNWpElxLxdd6vOitlvFiKFByyeWcfab1PpnoKvnEFudN02HSbfx316R3m394jcfcDgIP3VY+VeLG3teHxhcXurSDaqINwiJ8gOq+/wC037oq3dn/AALJFI19ft3l9Nz58xCp+yPLOOXLkByHmSKs3CfD62NnDbrz7tfEf2mPNm+bE1L1msVUFFFFAUUUUGawRWaKCjcS9lkM8ntFq7Wd0OYki5Bj+8ox8yMZ881X9RbVIl7vUbCHVIR/tIwN+PXbjOfgo+NNg1W9P42WbY8dvcmGV9iTBAVPiK7yA24JkfWK0Cgu00Fye9gv7F/MYOB+O6rto3ajpFpbxwQ3DhIlCgd0cn3nkMknJPxqw2vHkMwgLW86xXL7IpJFUqzYYgcnJGdrYyPKtkGv2jQWs6w4W8dUj+jXILKzDf6DCn18qKX2o8Q6Zd3LXEWm3d9O+OqEJyAA5ZIHIehqZh0/Wb1RGqw6Va9NsfOTHoMfV/s1Y7PtEgKRO0M8MM4YxyOq7W2o7keFyQdiMRkeVdem8aJLJAjQzxe0qWhaRVAfC7iPCxKnbzwQKiNXCPZ5a6cN0al5m+tNJ4nOeuD9ke4fPNWfFZoqgrFBooCiiigKKKKDXPcKgy7Ko9WIA/E14N/Ht3b02/tbhj8c4qvce6a0yWu2EzrFdxySIApygVweTEA8yOVU/VeFZpJWlis2igNzbsIQkZOI45xJL3O4x9XRcHrjPlQNNLlWXcrKVHmCCOXXnVItOBogIQLtWgtJA6DYm9QHLhGnBzs3dRgZxUnBpzHTJ4liZXeKZVRo0hLFkYDwx+EZPn+NVW87O5zYlsQ98tk0SwwwiIuzrHnvX3kSEbeXTnk0E5pHAFrGtuYZQZLV9zSKQe8BDgqw3FUBDdRz8NGncJpGlupvQ9tZyBol2oMMFdUDyg+LAY8sDNQetcD3W6bu4oT3lnsHcRi3ViJ4meJ13HcxQNhsgDmPOpOHhsTXckgsRBB7G0eyRIwJJS4ZCI1JGVAPiPrUHTpnBOnw2wiLRuwjaIzFxu8alWKjcVRtrHpW+w0BY5LWSe9WRLZWEAKpGDlO73MwP0hC8uWKrR4Nkjg0vFr4oonFwEiikIcxoAWV/C5yCN3Mit8tqlrOZruzaaKWCGKFe6jLI6tJvj7kHCFiwbwcsfCgvepcRQW7IsjENJ9UBWbdzAAGAeZJGBXdLeIhAZ1UnoCwGfhk86WmpcJ3d1tC2qQJb2yrbo0/6GZmDmSMhG3ldiJz29W54rpuNNmeW4mudPaZrm2hEYAjfuXWNxJGdzeD6Rgdw6iqGPmiorhawkgsraKU5kjhRX558QUA8/Pn51K0BRRRQFFFFBG8Rar7LbSzbSxjQlVAyWboqgD1YgUtv6Svra2uIWN2ZJII5VkdSWVg6LdLFjdyCtvUeQzjOKKKDdql8e8lWyurj2YQIXcmWULJ7QgxvwXTdHuDFfqjnirHwLqBeS5TLsid2Q3fNPFkhsiN5EV8jA3Alh06dKxRUELp/EFwbxLthc+zT3LQ7WU90sJASGUDOQxlXJOOknuqJTVry3sVLyXDi82lHO5nhmWcB4ieqo0QyM8shh50UUHVd3d68o7qSbfHdX7quW2yCF4WjhYdCpXco+9yrcvFE4uhfEzi3khuWjtyGA2xLCsZZPJ3kZ/fjFFFByS6ne29rcxSm77yW1EyO4OUmVlE0cRBOFwykDl0auu81SSO5kJlmlf2tQqJJJFIFLoNiwmNopIwCSWyNwzzBooopp4oooqoKKKKD//Z"/>
          <p:cNvSpPr>
            <a:spLocks noChangeAspect="1" noChangeArrowheads="1"/>
          </p:cNvSpPr>
          <p:nvPr/>
        </p:nvSpPr>
        <p:spPr bwMode="auto">
          <a:xfrm>
            <a:off x="1090613" y="731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pic>
        <p:nvPicPr>
          <p:cNvPr id="18459" name="Picture 41" descr="C:\Users\Elizabeth\Desktop\download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47813" y="1719263"/>
            <a:ext cx="1128712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42" descr="C:\Users\Elizabeth\Desktop\images (2)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7544" y="188640"/>
            <a:ext cx="198596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43" descr="C:\Users\Elizabeth\Desktop\download (1)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139952" y="134076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44" descr="C:\Users\Elizabeth\Desktop\download (2)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16675" y="1922463"/>
            <a:ext cx="11795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46" descr="http://www.procure1amigo.com.br/adm/upload/logo_ong440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228975" y="4160838"/>
            <a:ext cx="11985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47" descr="C:\Users\Elizabeth\Desktop\images (3)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812360" y="476672"/>
            <a:ext cx="11779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Picture 48" descr="C:\Users\Elizabeth\Desktop\download (3)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791075" y="4454525"/>
            <a:ext cx="114935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49" descr="C:\Users\Elizabeth\Desktop\download (4)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781550" y="3282950"/>
            <a:ext cx="11588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7" name="Picture 50" descr="C:\Users\Elizabeth\Desktop\download (5)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854575" y="2287588"/>
            <a:ext cx="108585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8" name="Picture 51" descr="C:\Users\Elizabeth\Desktop\download (6)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779912" y="692696"/>
            <a:ext cx="17414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9" name="Picture 53" descr="http://www.viapalhoca.com.br/userfiles/images/ong_aprap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219700" y="1304925"/>
            <a:ext cx="1041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0" name="AutoShape 55" descr="data:image/jpeg;base64,/9j/4AAQSkZJRgABAQAAAQABAAD/2wCEAAkGBhQRERUUExIWFBUUFxYWExgVFxkYGBUYGhsVHBUXFxgaJyYeHRknGxYVHy8hJCc1LCwtGx4yNTwqQSYtLSkBCQoKDgwOGg8PGjUlHyQ1NSopLzUpLi8wLTUsNCoqKSkwMSksLS8pLiwsKikuKSk0KSwpLCwsLiktNCwsKjEpLP/AABEIAEkAsAMBIgACEQEDEQH/xAAcAAACAgMBAQAAAAAAAAAAAAAABQQGAQMHAgj/xAA+EAACAgAEAggEAwYDCQAAAAABAgMRAAQSIQUxBgcTIjJBUWEUcYGRI1KhJEJDYnKCFTR0M1OSorGywcPh/8QAGQEBAAMBAQAAAAAAAAAAAAAAAAMEBQIB/8QAKhEAAgIBAgUDAwUAAAAAAAAAAAECEQMEIRITMUFRBSKRgcHRFDJCYXH/2gAMAwEAAhEDEQA/AO44MGDABgwYXcR4uImAIvlfqSxIjRB5uxDewCknADHBha3EuzrtfGwJWKMF2ofLc+QLbKLHzOP8Vc0Rl3o+rRqR9LxxLJCP7nR7TGeDCr/HjdfDzE3TaQjafdu9df8AXGyXi5/chmcny0aR582egB746TTVo8GODCzgOdeVH7Si6SyI2kUux2q96AIF+dXtdBnj0BgwYMAGDBgwAYMGDABgwYxeAM4MYvGcAGDBgwAYMGIXFJHVLRlWiNRZS1L5kCxVc7O2PG6BMvCzi+mP8cgHsw2kE1qkbSkQvyvUy/34r+RzHcaaXMFCXGoCQVFzZVYgUPFqo0KYeu+7iEszo2tgQdLAKNV9mySppHkzBZF87Omq5YrLUxk3FdTrhY5yeU0AljqkajI/5iPT0Ub0vkPqTh83RoDEhHBAINg7gjkR5HEDMxEXR03dEcx74wZNydsnSNTyfiB+zWRiaWyQyUO9R5adifL64mZ3iFCydK8uW5vkFG5LHkFG5OFuShjOlczfaarV9biN23rQbpDR2Q71daqJxv6SZVMvks1NEoWSPLzsj7llYRvRBayN8b+mVY0rsgl1FEfWPw/KFo5syqyl2aVUV5NDMfCzRgrqAoEXzBxY4ulGWfLHNLOjQKCzSKbVQOd1uCPMVYx8z9GeFxywcQZ11NBlO0iP5X7RBq+dWPqcPegeab/DeMx2dPwyPXkG/FUn5kBR9B6YsHlHY061+Fk18dF9dQH3IrDnO9J8tDl/iXnQQHTUgOpDqNCit3vj5m4FwyKTJ8Qlk/2kEcDQHUR3mkZWFcmseRwzHECOj3ZX4uIkD2CxCQ1/dX3wFHdeGdY/D8zKsMObjeRzSKNVk0TtYrkDibxHpdlcvIY5Z1RwAaIa6PI7DHzZ0YJy2f4fK3J3hlH9LyPH/wCDjofWkaz8leUSV9jWIc2R442jQ9O0kdVm5cnSqzqfDuk+WzAcxTKwjAaQ7gKDdElqFd0/bC89Y2QDafiB6Xok0/8AFpqvflip8T4NloOG5pspN2pdYBN+Ir6QHvkvLxNz9MVrgnDIszE0IeOPNNKpiaUkK0emmRSNtWqzXM7ViGWeaaVKzQw+m6acZ5G5cKddrWytvbpv8HccvmVkUMjBlYWrKQQQeRBGxGEfSjOPGY6YxxkSF2U0Sy6NCbC9wZG2/IBveEcIn4XkFhJUys8ull7yovi2Dc251YrzN8joyXFZMypVpZnQrZbwA71oJUCz52uxAN159ZsyUKezMh4ksjUHaT2fk18M6SzgSVKWXtDoDjtKAO4LFgd/T93D/h3TdHpWUNIB3wjDn5kKTY+RP354rXEMlDaKWeOmTSEAoVqIs0ToOolt6235Xh7lOESfDQHsyWLvIRYtNYOmyTy8N4r4suSSbi7PZwinuWrKZtZVDKbB+hBHMEeRxvxA4Ll1jiCqytuxYqbBYklv1OJ+NKN1uVX1DC3jeUkkRRHpvUCysaVk31KSAT/957YZYwxwatUeFSKS9sVVolR6ZtZftddVpWM9wDug6gSPbE7OZUsyJGqh13UmwqAFSxocxsoA9Tg+KeTtJUrZQVVh4hpLIvtYNk7+IflxIykwM490b9dBH6K32xjRgudFdia9jUytlWIIHw53Vh/APmrD/d+jfu8jtRxPIDD1BxNrCJojl50jRfwZRIaH8KRdJAUeSMC5rkCorxGptXpVTyR+pzGXY9ZnLVsQCp2N7g+xHnhJ0hzBjyGbiJJRsrmeyuyVKxOTGT5rpBKk8tJHpizZjwnCjMxq5SNxatrMnKhGqN2mr+U6lXb8wxU0k5RyJLuSSVqzgnQ3/K8V/wBD/wCxcTugY/YeMf6NP+6XD2XqWlMsqZLiEJjNRyo7MJEUkMI5glht1HOr04uHBOrBMtw/N5RcwjZnNxgSORQUd5YwEu9AOv3Jv5Y3iA5b1bdAU4rJMrytF2KxsCiqxOsuCO9y8I5YcdbfR+Lh0OSykBYreZmcuQWdz2KhjQA5ahQFYvnVd0AbhkmYZszFNrCRkR2CjIWYhrPOnBrEPrI6v24pMuajzsEcMcOi3sqKdyzagaAs1/bgDjXG+OJMMuYkKHK5aKE2QdTxF21iuQJbkd+eOkdYmcEma7VeTwQuPkU1DDPpJ1Q/Fw5MwZjLxiDLLFI+nuykBfxAV+TGz64l5rq0kkWD9qhtYIYQaNOY0q133tRf3xX1EJShSNX0nUY8GfiyOlT+w6yvCoeE5OabvzrIsfaI2je+7Q2Arvm7xTcv0dhzrLJl1aCJp0hkjYq2nUA2qM+m9aTy8vTFp4H1bmNJ0mnDpPGEGiwVIbUGF7XsPthRD1cZpXKQ52KkdHIDOCrgXGzRixroWMQyhJpe3bwaOHUYoSm+d73/ACadNUu3lb/2WDrByM0eTi+H1FYG7999tAUgMWa2IHn5m8V7otxSaWNxoH4IBd3JUEbgm652u4+2On5JGEah3DsANTAaQx9QLNffCXpsrCBSKCCRe0+RsL7eMod8d5sCl738GPDUx5fLcd72l+fJVOGp2k8ck5pVZdS7aRfLWfMXQ9PneLznONxAFQ5Zq/hjUV9CSNh9TilcP8YHkQQRjbmeKUwVAK33+Vch9cUsepljXDFHksSk7bGnCcxU8k0URCNakKK1P3aBA21AhiT5FwLO9XAYr3Rey0h8tMQb+vvk/wDK0f6DyxYRjSwO4J+SrkVSoziPn5dMbEEAhTV1zrbn74kY05nKrIAGvYgiiQQR7jfEz6bEYg4bml+Gchgdgqk13joVV+pIxrhzNMWXvshNIviKpqBUA8yQTXuQMNxwGHbutty/Ek9/5v5m+5xtTg8QFBNvS2r7XWKH6WWzT6EnEhZB0rWQWgjI95lH32OMJnFL9rJJHq0lUVHGlASpbc1qYlV3rYDYCzboZNNOnQukcgQCMYHDohyiQf2ribLhnkVOW3+HKaQkPEO2bTEpkIJHd8CkVeuQ90cxsLb0B3qVluCMN3eyxBkoVYBJWJb8MYvfzbe+eHAGM49w6aGLddQ5NnN+K9B0kzjD49InMq5zsVADBAzBpN2sEsQuod2wTVsb05Xq4Q6AM9Gey7GNggK20LOSWp7MhLgk+uHfSPq9+LzLTHMFQyohTs1YaFKtV3e7C/TCodTq6gxzTEjR/DH7hY7b+Zb9MWTkinq0UgwjPoG0yclAb8Reys96/EK+f6SB1eRwdpHJnUVs5DJl4wQV3JRzoXVR0hLqr7x3GN+X6ptI/wA1uGVgeyFKQ5bZb01uRVV7YfdI+h3xZQ9sy6DOSG1OCJozGy7MpCgG6usAIM51dQCQOuZWNTLqCm3tWSNUW2Ykm1Y6jzEjYgZXq3iLMFz8RZdKkAeHTE8JGnV3d5QNh7b2KkDqfJkLNm/IKtRAGtMY71EDbRt62Sdycb851Qo6sqz6A1gVGO6KAob8hRI96PlgekfKdBIhMFXPxmaCaCWUCtaqvZ6IvFaqWV6/rr5+m6tk7VmOdTvSyzFa8m0g3TA2NlJ9Gra8NOL9XRnllcZjQsrxuVEY8SfvXfiqhqFEgb3Qwuk6nlIk/ad5BIDcQoa+w8r33h+uo4AuXRrg5ymWjgLh9GrvBQvNieQ+dXzPM489KpVGUlDUda9mAfMttt71Z+mGOVg0IqXelQtnmaAFn7YX8a4CuZ0kuylbArcUavY7XtzxzO+F0I1e5ScvkyiRTF2YGV4yCByCk3Yr0PljzwLhPbSiJ2YEBxYItNFAECqNgAd4HZ/ri657o6rZYQodOghkJ3tt71fOzdeuNHR/o+8LO0hW3ULSb7DkSxAN1sK8vWhVJadqa227k/N9rInQzPli6n8qv7XuCR7EafsfXFrwu4TwSPLA9mD3qssbNC9Kj2Fn7+eGOLeKLhFRZDN27DBgwYkOQwYMGADBgwYAMGDBgAwYMGADBgwYAMGDBgAwYMGADBgwYAMGDBgAwYMGAP/Z"/>
          <p:cNvSpPr>
            <a:spLocks noChangeAspect="1" noChangeArrowheads="1"/>
          </p:cNvSpPr>
          <p:nvPr/>
        </p:nvSpPr>
        <p:spPr bwMode="auto">
          <a:xfrm>
            <a:off x="-468560" y="119675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18471" name="AutoShape 57" descr="data:image/jpeg;base64,/9j/4AAQSkZJRgABAQAAAQABAAD/2wCEAAkGBhQRERUUExIWFBUUFxYWExgVFxkYGBUYGhsVHBUXFxgaJyYeHRknGxYVHy8hJCc1LCwtGx4yNTwqQSYtLSkBCQoKDgwOGg8PGjUlHyQ1NSopLzUpLi8wLTUsNCoqKSkwMSksLS8pLiwsKikuKSk0KSwpLCwsLiktNCwsKjEpLP/AABEIAEkAsAMBIgACEQEDEQH/xAAcAAACAgMBAQAAAAAAAAAAAAAABQQGAQMHAgj/xAA+EAACAgAEAggEAwYDCQAAAAABAgMRAAQSIQUxBgcTIjJBUWEUcYGRI1KhJEJDYnKCFTR0M1OSorGywcPh/8QAGQEBAAMBAQAAAAAAAAAAAAAAAAMEBQIB/8QAKhEAAgIBAgUDAwUAAAAAAAAAAAECEQMEIRITMUFRBSKRgcHRFDJCYXH/2gAMAwEAAhEDEQA/AO44MGDABgwYXcR4uImAIvlfqSxIjRB5uxDewCknADHBha3EuzrtfGwJWKMF2ofLc+QLbKLHzOP8Vc0Rl3o+rRqR9LxxLJCP7nR7TGeDCr/HjdfDzE3TaQjafdu9df8AXGyXi5/chmcny0aR582egB746TTVo8GODCzgOdeVH7Si6SyI2kUux2q96AIF+dXtdBnj0BgwYMAGDBgwAYMGDABgwYxeAM4MYvGcAGDBgwAYMGIXFJHVLRlWiNRZS1L5kCxVc7O2PG6BMvCzi+mP8cgHsw2kE1qkbSkQvyvUy/34r+RzHcaaXMFCXGoCQVFzZVYgUPFqo0KYeu+7iEszo2tgQdLAKNV9mySppHkzBZF87Omq5YrLUxk3FdTrhY5yeU0AljqkajI/5iPT0Ub0vkPqTh83RoDEhHBAINg7gjkR5HEDMxEXR03dEcx74wZNydsnSNTyfiB+zWRiaWyQyUO9R5adifL64mZ3iFCydK8uW5vkFG5LHkFG5OFuShjOlczfaarV9biN23rQbpDR2Q71daqJxv6SZVMvks1NEoWSPLzsj7llYRvRBayN8b+mVY0rsgl1FEfWPw/KFo5syqyl2aVUV5NDMfCzRgrqAoEXzBxY4ulGWfLHNLOjQKCzSKbVQOd1uCPMVYx8z9GeFxywcQZ11NBlO0iP5X7RBq+dWPqcPegeab/DeMx2dPwyPXkG/FUn5kBR9B6YsHlHY061+Fk18dF9dQH3IrDnO9J8tDl/iXnQQHTUgOpDqNCit3vj5m4FwyKTJ8Qlk/2kEcDQHUR3mkZWFcmseRwzHECOj3ZX4uIkD2CxCQ1/dX3wFHdeGdY/D8zKsMObjeRzSKNVk0TtYrkDibxHpdlcvIY5Z1RwAaIa6PI7DHzZ0YJy2f4fK3J3hlH9LyPH/wCDjofWkaz8leUSV9jWIc2R442jQ9O0kdVm5cnSqzqfDuk+WzAcxTKwjAaQ7gKDdElqFd0/bC89Y2QDafiB6Xok0/8AFpqvflip8T4NloOG5pspN2pdYBN+Ir6QHvkvLxNz9MVrgnDIszE0IeOPNNKpiaUkK0emmRSNtWqzXM7ViGWeaaVKzQw+m6acZ5G5cKddrWytvbpv8HccvmVkUMjBlYWrKQQQeRBGxGEfSjOPGY6YxxkSF2U0Sy6NCbC9wZG2/IBveEcIn4XkFhJUys8ull7yovi2Dc251YrzN8joyXFZMypVpZnQrZbwA71oJUCz52uxAN159ZsyUKezMh4ksjUHaT2fk18M6SzgSVKWXtDoDjtKAO4LFgd/T93D/h3TdHpWUNIB3wjDn5kKTY+RP354rXEMlDaKWeOmTSEAoVqIs0ToOolt6235Xh7lOESfDQHsyWLvIRYtNYOmyTy8N4r4suSSbi7PZwinuWrKZtZVDKbB+hBHMEeRxvxA4Ll1jiCqytuxYqbBYklv1OJ+NKN1uVX1DC3jeUkkRRHpvUCysaVk31KSAT/957YZYwxwatUeFSKS9sVVolR6ZtZftddVpWM9wDug6gSPbE7OZUsyJGqh13UmwqAFSxocxsoA9Tg+KeTtJUrZQVVh4hpLIvtYNk7+IflxIykwM490b9dBH6K32xjRgudFdia9jUytlWIIHw53Vh/APmrD/d+jfu8jtRxPIDD1BxNrCJojl50jRfwZRIaH8KRdJAUeSMC5rkCorxGptXpVTyR+pzGXY9ZnLVsQCp2N7g+xHnhJ0hzBjyGbiJJRsrmeyuyVKxOTGT5rpBKk8tJHpizZjwnCjMxq5SNxatrMnKhGqN2mr+U6lXb8wxU0k5RyJLuSSVqzgnQ3/K8V/wBD/wCxcTugY/YeMf6NP+6XD2XqWlMsqZLiEJjNRyo7MJEUkMI5glht1HOr04uHBOrBMtw/N5RcwjZnNxgSORQUd5YwEu9AOv3Jv5Y3iA5b1bdAU4rJMrytF2KxsCiqxOsuCO9y8I5YcdbfR+Lh0OSykBYreZmcuQWdz2KhjQA5ahQFYvnVd0AbhkmYZszFNrCRkR2CjIWYhrPOnBrEPrI6v24pMuajzsEcMcOi3sqKdyzagaAs1/bgDjXG+OJMMuYkKHK5aKE2QdTxF21iuQJbkd+eOkdYmcEma7VeTwQuPkU1DDPpJ1Q/Fw5MwZjLxiDLLFI+nuykBfxAV+TGz64l5rq0kkWD9qhtYIYQaNOY0q133tRf3xX1EJShSNX0nUY8GfiyOlT+w6yvCoeE5OabvzrIsfaI2je+7Q2Arvm7xTcv0dhzrLJl1aCJp0hkjYq2nUA2qM+m9aTy8vTFp4H1bmNJ0mnDpPGEGiwVIbUGF7XsPthRD1cZpXKQ52KkdHIDOCrgXGzRixroWMQyhJpe3bwaOHUYoSm+d73/ACadNUu3lb/2WDrByM0eTi+H1FYG7999tAUgMWa2IHn5m8V7otxSaWNxoH4IBd3JUEbgm652u4+2On5JGEah3DsANTAaQx9QLNffCXpsrCBSKCCRe0+RsL7eMod8d5sCl738GPDUx5fLcd72l+fJVOGp2k8ck5pVZdS7aRfLWfMXQ9PneLznONxAFQ5Zq/hjUV9CSNh9TilcP8YHkQQRjbmeKUwVAK33+Vch9cUsepljXDFHksSk7bGnCcxU8k0URCNakKK1P3aBA21AhiT5FwLO9XAYr3Rey0h8tMQb+vvk/wDK0f6DyxYRjSwO4J+SrkVSoziPn5dMbEEAhTV1zrbn74kY05nKrIAGvYgiiQQR7jfEz6bEYg4bml+Gchgdgqk13joVV+pIxrhzNMWXvshNIviKpqBUA8yQTXuQMNxwGHbutty/Ek9/5v5m+5xtTg8QFBNvS2r7XWKH6WWzT6EnEhZB0rWQWgjI95lH32OMJnFL9rJJHq0lUVHGlASpbc1qYlV3rYDYCzboZNNOnQukcgQCMYHDohyiQf2ribLhnkVOW3+HKaQkPEO2bTEpkIJHd8CkVeuQ90cxsLb0B3qVluCMN3eyxBkoVYBJWJb8MYvfzbe+eHAGM49w6aGLddQ5NnN+K9B0kzjD49InMq5zsVADBAzBpN2sEsQuod2wTVsb05Xq4Q6AM9Gey7GNggK20LOSWp7MhLgk+uHfSPq9+LzLTHMFQyohTs1YaFKtV3e7C/TCodTq6gxzTEjR/DH7hY7b+Zb9MWTkinq0UgwjPoG0yclAb8Reys96/EK+f6SB1eRwdpHJnUVs5DJl4wQV3JRzoXVR0hLqr7x3GN+X6ptI/wA1uGVgeyFKQ5bZb01uRVV7YfdI+h3xZQ9sy6DOSG1OCJozGy7MpCgG6usAIM51dQCQOuZWNTLqCm3tWSNUW2Ykm1Y6jzEjYgZXq3iLMFz8RZdKkAeHTE8JGnV3d5QNh7b2KkDqfJkLNm/IKtRAGtMY71EDbRt62Sdycb851Qo6sqz6A1gVGO6KAob8hRI96PlgekfKdBIhMFXPxmaCaCWUCtaqvZ6IvFaqWV6/rr5+m6tk7VmOdTvSyzFa8m0g3TA2NlJ9Gra8NOL9XRnllcZjQsrxuVEY8SfvXfiqhqFEgb3Qwuk6nlIk/ad5BIDcQoa+w8r33h+uo4AuXRrg5ymWjgLh9GrvBQvNieQ+dXzPM489KpVGUlDUda9mAfMttt71Z+mGOVg0IqXelQtnmaAFn7YX8a4CuZ0kuylbArcUavY7XtzxzO+F0I1e5ScvkyiRTF2YGV4yCByCk3Yr0PljzwLhPbSiJ2YEBxYItNFAECqNgAd4HZ/ri657o6rZYQodOghkJ3tt71fOzdeuNHR/o+8LO0hW3ULSb7DkSxAN1sK8vWhVJadqa227k/N9rInQzPli6n8qv7XuCR7EafsfXFrwu4TwSPLA9mD3qssbNC9Kj2Fn7+eGOLeKLhFRZDN27DBgwYkOQwYMGADBgwYAMGDBgAwYMGADBgwYAMGDBgAwYMGADBgwYAMGDBgAwYMGAP/Z"/>
          <p:cNvSpPr>
            <a:spLocks noChangeAspect="1" noChangeArrowheads="1"/>
          </p:cNvSpPr>
          <p:nvPr/>
        </p:nvSpPr>
        <p:spPr bwMode="auto">
          <a:xfrm>
            <a:off x="1395413" y="1036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pic>
        <p:nvPicPr>
          <p:cNvPr id="18472" name="Picture 58" descr="C:\Users\Elizabeth\Desktop\download (7)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802563" y="1340768"/>
            <a:ext cx="134143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3" name="Picture 60" descr="http://www.procure1amigo.com.br/adm/upload/logo_ong127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443663" y="985838"/>
            <a:ext cx="9667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4" name="Picture 61" descr="C:\Users\Elizabeth\Desktop\download (9)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156325" y="209550"/>
            <a:ext cx="14112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5" name="Picture 62" descr="C:\Users\Elizabeth\Desktop\download (10)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181350" y="2986088"/>
            <a:ext cx="13589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Elizabeth\Downloads\Campanhas (verso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938" y="0"/>
            <a:ext cx="4854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Users\Elizabeth\Desktop\ANNE\Campanhas (frent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0"/>
            <a:ext cx="43624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>
            <a:off x="3923928" y="3068960"/>
            <a:ext cx="72008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 bwMode="auto">
          <a:xfrm>
            <a:off x="395536" y="18864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pt-BR" altLang="pt-BR" dirty="0" smtClean="0"/>
              <a:t>             Parcerias</a:t>
            </a:r>
          </a:p>
        </p:txBody>
      </p:sp>
      <p:pic>
        <p:nvPicPr>
          <p:cNvPr id="19460" name="Content Placeholder 3" descr="LogoMarca b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083"/>
          <a:stretch>
            <a:fillRect/>
          </a:stretch>
        </p:blipFill>
        <p:spPr bwMode="auto">
          <a:xfrm>
            <a:off x="5292080" y="1124744"/>
            <a:ext cx="3233737" cy="20256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20687"/>
            <a:ext cx="3528392" cy="29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Elizabeth\Desktop\m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501008"/>
            <a:ext cx="2736776" cy="320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attery cag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293096"/>
            <a:ext cx="2807965" cy="22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971600" y="6200800"/>
            <a:ext cx="2880320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1800" i="1" dirty="0">
                <a:solidFill>
                  <a:schemeClr val="bg1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Animais em Confinamento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Elizabeth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9127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Elizabeth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437112"/>
            <a:ext cx="58039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Fórum e a </a:t>
            </a:r>
            <a:r>
              <a:rPr lang="pt-BR" b="1" dirty="0" smtClean="0">
                <a:solidFill>
                  <a:srgbClr val="0070C0"/>
                </a:solidFill>
              </a:rPr>
              <a:t>Proibição </a:t>
            </a:r>
            <a:r>
              <a:rPr lang="pt-BR" b="1" dirty="0" smtClean="0">
                <a:solidFill>
                  <a:srgbClr val="0070C0"/>
                </a:solidFill>
              </a:rPr>
              <a:t>em SP de testes cosméticos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Vania\Downloads\IMG_16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223" y="1600200"/>
            <a:ext cx="6059554" cy="4525963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83568" y="623731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Palácio do </a:t>
            </a:r>
            <a:r>
              <a:rPr lang="pt-BR" b="1" dirty="0" smtClean="0"/>
              <a:t>Governo </a:t>
            </a:r>
            <a:r>
              <a:rPr lang="pt-BR" b="1" dirty="0" smtClean="0"/>
              <a:t>do estado de São Paulo- 21 de janeiro de 2014 representantes do Fórum Nacional de Proteção e Defesa animal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1291</Words>
  <Application>Microsoft Office PowerPoint</Application>
  <PresentationFormat>Apresentação na tela (4:3)</PresentationFormat>
  <Paragraphs>189</Paragraphs>
  <Slides>32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Slide 1</vt:lpstr>
      <vt:lpstr>Slide 2</vt:lpstr>
      <vt:lpstr>Sobre o FNPDA</vt:lpstr>
      <vt:lpstr>Ainda sobre o FNPDA</vt:lpstr>
      <vt:lpstr>Slide 5</vt:lpstr>
      <vt:lpstr>Slide 6</vt:lpstr>
      <vt:lpstr>             Parcerias</vt:lpstr>
      <vt:lpstr>Slide 8</vt:lpstr>
      <vt:lpstr>Fórum e a Proibição em SP de testes cosméticos</vt:lpstr>
      <vt:lpstr>Slide 10</vt:lpstr>
      <vt:lpstr>Slide 11</vt:lpstr>
      <vt:lpstr>Slide 12</vt:lpstr>
      <vt:lpstr>Limitações científicas dos testes toxicológicos em animais </vt:lpstr>
      <vt:lpstr>Slide 14</vt:lpstr>
      <vt:lpstr> Instituto Royal!!!! </vt:lpstr>
      <vt:lpstr>Slide 16</vt:lpstr>
      <vt:lpstr>PLC-70/2014</vt:lpstr>
      <vt:lpstr>Problemas no artigo 7</vt:lpstr>
      <vt:lpstr>PLC-70/2014</vt:lpstr>
      <vt:lpstr>Problema do parágrafo 8</vt:lpstr>
      <vt:lpstr>Problema do parágrafo 8</vt:lpstr>
      <vt:lpstr>...e mais</vt:lpstr>
      <vt:lpstr>Slide 23</vt:lpstr>
      <vt:lpstr>ANVISA / Concea -BRASIL</vt:lpstr>
      <vt:lpstr>Consequências da manutenção da lei como está, sem a proibição total dos testes:</vt:lpstr>
      <vt:lpstr>Slide 26</vt:lpstr>
      <vt:lpstr>Slide 27</vt:lpstr>
      <vt:lpstr>Finalmente.....</vt:lpstr>
      <vt:lpstr>Os termos corretos para o avanço legal.....</vt:lpstr>
      <vt:lpstr>Art. 1º A Lei nº 11.794, de 8 de outubro de 2008, passa a vigorar acrescida do seguinte dos parágrafos :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Vania</dc:creator>
  <cp:lastModifiedBy>Vania</cp:lastModifiedBy>
  <cp:revision>45</cp:revision>
  <dcterms:created xsi:type="dcterms:W3CDTF">2015-05-24T20:12:25Z</dcterms:created>
  <dcterms:modified xsi:type="dcterms:W3CDTF">2015-05-25T11:20:37Z</dcterms:modified>
</cp:coreProperties>
</file>