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1" r:id="rId5"/>
  </p:sldMasterIdLst>
  <p:notesMasterIdLst>
    <p:notesMasterId r:id="rId23"/>
  </p:notesMasterIdLst>
  <p:handoutMasterIdLst>
    <p:handoutMasterId r:id="rId24"/>
  </p:handoutMasterIdLst>
  <p:sldIdLst>
    <p:sldId id="320" r:id="rId6"/>
    <p:sldId id="276" r:id="rId7"/>
    <p:sldId id="443" r:id="rId8"/>
    <p:sldId id="442" r:id="rId9"/>
    <p:sldId id="445" r:id="rId10"/>
    <p:sldId id="446" r:id="rId11"/>
    <p:sldId id="447" r:id="rId12"/>
    <p:sldId id="448" r:id="rId13"/>
    <p:sldId id="450" r:id="rId14"/>
    <p:sldId id="454" r:id="rId15"/>
    <p:sldId id="449" r:id="rId16"/>
    <p:sldId id="453" r:id="rId17"/>
    <p:sldId id="455" r:id="rId18"/>
    <p:sldId id="423" r:id="rId19"/>
    <p:sldId id="425" r:id="rId20"/>
    <p:sldId id="439" r:id="rId21"/>
    <p:sldId id="385" r:id="rId22"/>
  </p:sldIdLst>
  <p:sldSz cx="9144000" cy="5143500" type="screen16x9"/>
  <p:notesSz cx="9866313" cy="6735763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004C97"/>
    <a:srgbClr val="4F81BD"/>
    <a:srgbClr val="009BDB"/>
    <a:srgbClr val="17375E"/>
    <a:srgbClr val="0092CC"/>
    <a:srgbClr val="E2E2E2"/>
    <a:srgbClr val="FF9934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62" autoAdjust="0"/>
    <p:restoredTop sz="94660"/>
  </p:normalViewPr>
  <p:slideViewPr>
    <p:cSldViewPr>
      <p:cViewPr varScale="1">
        <p:scale>
          <a:sx n="77" d="100"/>
          <a:sy n="77" d="100"/>
        </p:scale>
        <p:origin x="1088" y="48"/>
      </p:cViewPr>
      <p:guideLst>
        <p:guide orient="horz" pos="94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AABA3-6200-4183-83F7-F0037319C8D4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26E91A8B-35A9-4B41-A0C7-DBC407C3C14F}">
      <dgm:prSet phldrT="[Texto]" custT="1"/>
      <dgm:spPr/>
      <dgm:t>
        <a:bodyPr/>
        <a:lstStyle/>
        <a:p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OBJETIVOS </a:t>
          </a:r>
        </a:p>
        <a:p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DE UMA</a:t>
          </a:r>
        </a:p>
        <a:p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REFORMA TRIBUTÁRIA </a:t>
          </a:r>
        </a:p>
        <a:p>
          <a:r>
            <a:rPr lang="pt-BR" sz="1600" b="1" i="1" dirty="0">
              <a:latin typeface="Arial" panose="020B0604020202020204" pitchFamily="34" charset="0"/>
              <a:cs typeface="Arial" panose="020B0604020202020204" pitchFamily="34" charset="0"/>
            </a:rPr>
            <a:t>(COM FUNDAMENTO NAS CLÁUSULAS PÉTREAS DA CF)</a:t>
          </a:r>
        </a:p>
      </dgm:t>
    </dgm:pt>
    <dgm:pt modelId="{F427766E-CF6F-46E3-B134-543EAAC3948E}" type="parTrans" cxnId="{6A2DD490-2725-4514-82EA-05EB7B08F5E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C629AB-4475-4EAF-AFE8-9BCF309BA6EB}" type="sibTrans" cxnId="{6A2DD490-2725-4514-82EA-05EB7B08F5E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76707-2F91-4C63-AF22-AEFE4A0DD228}">
      <dgm:prSet phldrT="[Texto]"/>
      <dgm:spPr/>
      <dgm:t>
        <a:bodyPr/>
        <a:lstStyle/>
        <a:p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JUSTIÇA FISCAL</a:t>
          </a:r>
        </a:p>
      </dgm:t>
    </dgm:pt>
    <dgm:pt modelId="{E2B59E4D-EE70-4D9C-BE92-69D745E2F4A2}" type="parTrans" cxnId="{50D84889-5C0F-46D0-8E55-2FCFD7AC2B1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8EC020-3B57-46C5-937B-8B09A8991C5E}" type="sibTrans" cxnId="{50D84889-5C0F-46D0-8E55-2FCFD7AC2B1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F04E81-DB87-4330-BD75-D53E2ED356F9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Respeito ao princípio da capacidade contributiva (art. 145, §1º, CF)</a:t>
          </a:r>
        </a:p>
      </dgm:t>
    </dgm:pt>
    <dgm:pt modelId="{9F54BA0D-FD29-4414-8176-2F58BD198188}" type="parTrans" cxnId="{8FF39DA3-C662-4FBE-B4C2-40708B42CBC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43277D-098B-43E3-9310-A1E28A5B1BE3}" type="sibTrans" cxnId="{8FF39DA3-C662-4FBE-B4C2-40708B42CBC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A53783-0481-4554-8855-6072A5B643E8}">
      <dgm:prSet phldrT="[Texto]"/>
      <dgm:spPr/>
      <dgm:t>
        <a:bodyPr/>
        <a:lstStyle/>
        <a:p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SIMPLIFICAÇÃO</a:t>
          </a:r>
        </a:p>
      </dgm:t>
    </dgm:pt>
    <dgm:pt modelId="{28D04AF9-323F-4848-81BE-E4F76B941A11}" type="parTrans" cxnId="{88082A3A-6B18-4D6E-8E86-5A6029F383F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543C56-C175-49B7-866D-F7F95AACFBD7}" type="sibTrans" cxnId="{88082A3A-6B18-4D6E-8E86-5A6029F383F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5245DF-9189-470B-B21F-FF8071E961CE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Geração de empregos</a:t>
          </a:r>
        </a:p>
      </dgm:t>
    </dgm:pt>
    <dgm:pt modelId="{741CF37D-692C-45CA-BF12-D7BBD2FA10D0}" type="parTrans" cxnId="{76E51329-3253-473A-9704-ECEC76981F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9118F7-580D-4634-96A8-C743364832A9}" type="sibTrans" cxnId="{76E51329-3253-473A-9704-ECEC76981F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FE90ED-645C-45E4-87EC-4DAAA7181FA2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Livre iniciativa</a:t>
          </a:r>
        </a:p>
      </dgm:t>
    </dgm:pt>
    <dgm:pt modelId="{50B9423B-5DF6-4CFD-BCFB-FFAD6166B671}" type="parTrans" cxnId="{387A2563-3C5D-4D6A-B621-FA823ECEDFE4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AEEDB3-3B98-45B6-92E5-A1E01ED0E9EF}" type="sibTrans" cxnId="{387A2563-3C5D-4D6A-B621-FA823ECEDFE4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08731E-5CCC-4F6C-BECB-81987556BF82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Redução das desigualdades</a:t>
          </a:r>
        </a:p>
      </dgm:t>
    </dgm:pt>
    <dgm:pt modelId="{44F3BE7F-5369-4301-B174-9508CF87C4B3}" type="parTrans" cxnId="{A0BF9ECE-042A-470C-B18E-1F0F1AD4E02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7D1360-1C47-4DB8-83A6-ADFF13EED4FB}" type="sibTrans" cxnId="{A0BF9ECE-042A-470C-B18E-1F0F1AD4E02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10FFA1-259D-4713-A53E-C0E3FCEF4BCA}" type="pres">
      <dgm:prSet presAssocID="{764AABA3-6200-4183-83F7-F0037319C8D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D2EE892-A49A-4C34-BCCA-7CE99E54DA4D}" type="pres">
      <dgm:prSet presAssocID="{26E91A8B-35A9-4B41-A0C7-DBC407C3C14F}" presName="root1" presStyleCnt="0"/>
      <dgm:spPr/>
    </dgm:pt>
    <dgm:pt modelId="{4539C709-301A-42F9-A82B-2CA6E1DD42B2}" type="pres">
      <dgm:prSet presAssocID="{26E91A8B-35A9-4B41-A0C7-DBC407C3C14F}" presName="LevelOneTextNode" presStyleLbl="node0" presStyleIdx="0" presStyleCnt="1" custScaleX="208920" custScaleY="190505">
        <dgm:presLayoutVars>
          <dgm:chPref val="3"/>
        </dgm:presLayoutVars>
      </dgm:prSet>
      <dgm:spPr/>
    </dgm:pt>
    <dgm:pt modelId="{8ED5623F-5A87-4DBD-8560-BA8D9973153A}" type="pres">
      <dgm:prSet presAssocID="{26E91A8B-35A9-4B41-A0C7-DBC407C3C14F}" presName="level2hierChild" presStyleCnt="0"/>
      <dgm:spPr/>
    </dgm:pt>
    <dgm:pt modelId="{A6C68A30-48A7-47F6-ABAF-47BB82B289A3}" type="pres">
      <dgm:prSet presAssocID="{E2B59E4D-EE70-4D9C-BE92-69D745E2F4A2}" presName="conn2-1" presStyleLbl="parChTrans1D2" presStyleIdx="0" presStyleCnt="2"/>
      <dgm:spPr/>
    </dgm:pt>
    <dgm:pt modelId="{3EFEDC69-2BCE-4431-A455-2F72B5D16464}" type="pres">
      <dgm:prSet presAssocID="{E2B59E4D-EE70-4D9C-BE92-69D745E2F4A2}" presName="connTx" presStyleLbl="parChTrans1D2" presStyleIdx="0" presStyleCnt="2"/>
      <dgm:spPr/>
    </dgm:pt>
    <dgm:pt modelId="{B84F3825-D829-497A-99D7-375E70C8F474}" type="pres">
      <dgm:prSet presAssocID="{3C776707-2F91-4C63-AF22-AEFE4A0DD228}" presName="root2" presStyleCnt="0"/>
      <dgm:spPr/>
    </dgm:pt>
    <dgm:pt modelId="{2CFEDE83-07AD-45F2-82FF-B96F75157F22}" type="pres">
      <dgm:prSet presAssocID="{3C776707-2F91-4C63-AF22-AEFE4A0DD228}" presName="LevelTwoTextNode" presStyleLbl="node2" presStyleIdx="0" presStyleCnt="2">
        <dgm:presLayoutVars>
          <dgm:chPref val="3"/>
        </dgm:presLayoutVars>
      </dgm:prSet>
      <dgm:spPr/>
    </dgm:pt>
    <dgm:pt modelId="{41A98A63-282F-44D3-9516-063EFB95D59E}" type="pres">
      <dgm:prSet presAssocID="{3C776707-2F91-4C63-AF22-AEFE4A0DD228}" presName="level3hierChild" presStyleCnt="0"/>
      <dgm:spPr/>
    </dgm:pt>
    <dgm:pt modelId="{0009A201-EBDE-46AC-A494-9A5EEA9DC6E7}" type="pres">
      <dgm:prSet presAssocID="{9F54BA0D-FD29-4414-8176-2F58BD198188}" presName="conn2-1" presStyleLbl="parChTrans1D3" presStyleIdx="0" presStyleCnt="4"/>
      <dgm:spPr/>
    </dgm:pt>
    <dgm:pt modelId="{E4AAF198-9F71-4E83-812F-28DEEA4691B7}" type="pres">
      <dgm:prSet presAssocID="{9F54BA0D-FD29-4414-8176-2F58BD198188}" presName="connTx" presStyleLbl="parChTrans1D3" presStyleIdx="0" presStyleCnt="4"/>
      <dgm:spPr/>
    </dgm:pt>
    <dgm:pt modelId="{3758DA9E-F1E0-4535-87D0-C4E1092B156F}" type="pres">
      <dgm:prSet presAssocID="{FDF04E81-DB87-4330-BD75-D53E2ED356F9}" presName="root2" presStyleCnt="0"/>
      <dgm:spPr/>
    </dgm:pt>
    <dgm:pt modelId="{C5CC2453-F3DF-40FC-9DF8-729D1D99F9E2}" type="pres">
      <dgm:prSet presAssocID="{FDF04E81-DB87-4330-BD75-D53E2ED356F9}" presName="LevelTwoTextNode" presStyleLbl="node3" presStyleIdx="0" presStyleCnt="4">
        <dgm:presLayoutVars>
          <dgm:chPref val="3"/>
        </dgm:presLayoutVars>
      </dgm:prSet>
      <dgm:spPr/>
    </dgm:pt>
    <dgm:pt modelId="{FAD89744-588B-4FAA-B3D8-22BC631179BC}" type="pres">
      <dgm:prSet presAssocID="{FDF04E81-DB87-4330-BD75-D53E2ED356F9}" presName="level3hierChild" presStyleCnt="0"/>
      <dgm:spPr/>
    </dgm:pt>
    <dgm:pt modelId="{BC3E9BC5-3A85-4CA3-9752-EC81CD3FF650}" type="pres">
      <dgm:prSet presAssocID="{44F3BE7F-5369-4301-B174-9508CF87C4B3}" presName="conn2-1" presStyleLbl="parChTrans1D3" presStyleIdx="1" presStyleCnt="4"/>
      <dgm:spPr/>
    </dgm:pt>
    <dgm:pt modelId="{7DEE9E5E-63FF-42DD-8E46-44D19C45F30C}" type="pres">
      <dgm:prSet presAssocID="{44F3BE7F-5369-4301-B174-9508CF87C4B3}" presName="connTx" presStyleLbl="parChTrans1D3" presStyleIdx="1" presStyleCnt="4"/>
      <dgm:spPr/>
    </dgm:pt>
    <dgm:pt modelId="{46CE48CB-D50B-4BF4-8160-1A0EB86EE57C}" type="pres">
      <dgm:prSet presAssocID="{0308731E-5CCC-4F6C-BECB-81987556BF82}" presName="root2" presStyleCnt="0"/>
      <dgm:spPr/>
    </dgm:pt>
    <dgm:pt modelId="{1DA80B54-DBE0-4550-9B32-0447B755AE5A}" type="pres">
      <dgm:prSet presAssocID="{0308731E-5CCC-4F6C-BECB-81987556BF82}" presName="LevelTwoTextNode" presStyleLbl="node3" presStyleIdx="1" presStyleCnt="4">
        <dgm:presLayoutVars>
          <dgm:chPref val="3"/>
        </dgm:presLayoutVars>
      </dgm:prSet>
      <dgm:spPr/>
    </dgm:pt>
    <dgm:pt modelId="{C1DB49EA-7217-4B7C-AAE5-D0C91695A5B8}" type="pres">
      <dgm:prSet presAssocID="{0308731E-5CCC-4F6C-BECB-81987556BF82}" presName="level3hierChild" presStyleCnt="0"/>
      <dgm:spPr/>
    </dgm:pt>
    <dgm:pt modelId="{785C2EA8-AC04-49B5-A65F-233B3FCC82AD}" type="pres">
      <dgm:prSet presAssocID="{28D04AF9-323F-4848-81BE-E4F76B941A11}" presName="conn2-1" presStyleLbl="parChTrans1D2" presStyleIdx="1" presStyleCnt="2"/>
      <dgm:spPr/>
    </dgm:pt>
    <dgm:pt modelId="{38FC4707-A257-4301-8F5E-5F40918EC295}" type="pres">
      <dgm:prSet presAssocID="{28D04AF9-323F-4848-81BE-E4F76B941A11}" presName="connTx" presStyleLbl="parChTrans1D2" presStyleIdx="1" presStyleCnt="2"/>
      <dgm:spPr/>
    </dgm:pt>
    <dgm:pt modelId="{F00802CC-2B4B-4323-8B93-ACF4C41F4062}" type="pres">
      <dgm:prSet presAssocID="{94A53783-0481-4554-8855-6072A5B643E8}" presName="root2" presStyleCnt="0"/>
      <dgm:spPr/>
    </dgm:pt>
    <dgm:pt modelId="{933D5D0C-4274-4246-8F0B-4CBFF6F7231D}" type="pres">
      <dgm:prSet presAssocID="{94A53783-0481-4554-8855-6072A5B643E8}" presName="LevelTwoTextNode" presStyleLbl="node2" presStyleIdx="1" presStyleCnt="2">
        <dgm:presLayoutVars>
          <dgm:chPref val="3"/>
        </dgm:presLayoutVars>
      </dgm:prSet>
      <dgm:spPr/>
    </dgm:pt>
    <dgm:pt modelId="{018868E1-316E-4903-843B-7BD5F308C395}" type="pres">
      <dgm:prSet presAssocID="{94A53783-0481-4554-8855-6072A5B643E8}" presName="level3hierChild" presStyleCnt="0"/>
      <dgm:spPr/>
    </dgm:pt>
    <dgm:pt modelId="{87C80E9E-BD13-4AB5-A97C-4F4034CA6AD1}" type="pres">
      <dgm:prSet presAssocID="{741CF37D-692C-45CA-BF12-D7BBD2FA10D0}" presName="conn2-1" presStyleLbl="parChTrans1D3" presStyleIdx="2" presStyleCnt="4"/>
      <dgm:spPr/>
    </dgm:pt>
    <dgm:pt modelId="{51B6AFCE-5EEC-4D3F-8AD3-2F183A33A4FE}" type="pres">
      <dgm:prSet presAssocID="{741CF37D-692C-45CA-BF12-D7BBD2FA10D0}" presName="connTx" presStyleLbl="parChTrans1D3" presStyleIdx="2" presStyleCnt="4"/>
      <dgm:spPr/>
    </dgm:pt>
    <dgm:pt modelId="{EE5C29AC-8F5A-4094-920D-987167EC25BC}" type="pres">
      <dgm:prSet presAssocID="{265245DF-9189-470B-B21F-FF8071E961CE}" presName="root2" presStyleCnt="0"/>
      <dgm:spPr/>
    </dgm:pt>
    <dgm:pt modelId="{994F248B-AEE0-4322-A6B3-1B260368E067}" type="pres">
      <dgm:prSet presAssocID="{265245DF-9189-470B-B21F-FF8071E961CE}" presName="LevelTwoTextNode" presStyleLbl="node3" presStyleIdx="2" presStyleCnt="4">
        <dgm:presLayoutVars>
          <dgm:chPref val="3"/>
        </dgm:presLayoutVars>
      </dgm:prSet>
      <dgm:spPr/>
    </dgm:pt>
    <dgm:pt modelId="{8A402CAD-5CFE-4ED3-A4A5-AAF09B1A2E06}" type="pres">
      <dgm:prSet presAssocID="{265245DF-9189-470B-B21F-FF8071E961CE}" presName="level3hierChild" presStyleCnt="0"/>
      <dgm:spPr/>
    </dgm:pt>
    <dgm:pt modelId="{3F627148-6527-40AF-A1AB-2B6DE8D25DA3}" type="pres">
      <dgm:prSet presAssocID="{50B9423B-5DF6-4CFD-BCFB-FFAD6166B671}" presName="conn2-1" presStyleLbl="parChTrans1D3" presStyleIdx="3" presStyleCnt="4"/>
      <dgm:spPr/>
    </dgm:pt>
    <dgm:pt modelId="{BBD1240F-1F47-4D01-9424-1A2A2A0A1B0D}" type="pres">
      <dgm:prSet presAssocID="{50B9423B-5DF6-4CFD-BCFB-FFAD6166B671}" presName="connTx" presStyleLbl="parChTrans1D3" presStyleIdx="3" presStyleCnt="4"/>
      <dgm:spPr/>
    </dgm:pt>
    <dgm:pt modelId="{6E465B7B-4E5C-46E4-ABD8-363B133EF578}" type="pres">
      <dgm:prSet presAssocID="{E5FE90ED-645C-45E4-87EC-4DAAA7181FA2}" presName="root2" presStyleCnt="0"/>
      <dgm:spPr/>
    </dgm:pt>
    <dgm:pt modelId="{20A291BD-4F58-4167-8A9D-A1E259D7634D}" type="pres">
      <dgm:prSet presAssocID="{E5FE90ED-645C-45E4-87EC-4DAAA7181FA2}" presName="LevelTwoTextNode" presStyleLbl="node3" presStyleIdx="3" presStyleCnt="4">
        <dgm:presLayoutVars>
          <dgm:chPref val="3"/>
        </dgm:presLayoutVars>
      </dgm:prSet>
      <dgm:spPr/>
    </dgm:pt>
    <dgm:pt modelId="{37625CD5-A636-434E-8C58-D7C85E50D041}" type="pres">
      <dgm:prSet presAssocID="{E5FE90ED-645C-45E4-87EC-4DAAA7181FA2}" presName="level3hierChild" presStyleCnt="0"/>
      <dgm:spPr/>
    </dgm:pt>
  </dgm:ptLst>
  <dgm:cxnLst>
    <dgm:cxn modelId="{CDF33C06-A799-4DB6-883C-D4C59D1F69C0}" type="presOf" srcId="{265245DF-9189-470B-B21F-FF8071E961CE}" destId="{994F248B-AEE0-4322-A6B3-1B260368E067}" srcOrd="0" destOrd="0" presId="urn:microsoft.com/office/officeart/2005/8/layout/hierarchy2"/>
    <dgm:cxn modelId="{BE92220C-DA6B-4A20-983E-3778BCECF259}" type="presOf" srcId="{9F54BA0D-FD29-4414-8176-2F58BD198188}" destId="{E4AAF198-9F71-4E83-812F-28DEEA4691B7}" srcOrd="1" destOrd="0" presId="urn:microsoft.com/office/officeart/2005/8/layout/hierarchy2"/>
    <dgm:cxn modelId="{CF1B8520-D309-43DF-8930-2B8B41305742}" type="presOf" srcId="{741CF37D-692C-45CA-BF12-D7BBD2FA10D0}" destId="{51B6AFCE-5EEC-4D3F-8AD3-2F183A33A4FE}" srcOrd="1" destOrd="0" presId="urn:microsoft.com/office/officeart/2005/8/layout/hierarchy2"/>
    <dgm:cxn modelId="{76E51329-3253-473A-9704-ECEC76981F09}" srcId="{94A53783-0481-4554-8855-6072A5B643E8}" destId="{265245DF-9189-470B-B21F-FF8071E961CE}" srcOrd="0" destOrd="0" parTransId="{741CF37D-692C-45CA-BF12-D7BBD2FA10D0}" sibTransId="{5A9118F7-580D-4634-96A8-C743364832A9}"/>
    <dgm:cxn modelId="{F5BC5D2A-598B-4C6A-81EC-490C9F94369F}" type="presOf" srcId="{50B9423B-5DF6-4CFD-BCFB-FFAD6166B671}" destId="{BBD1240F-1F47-4D01-9424-1A2A2A0A1B0D}" srcOrd="1" destOrd="0" presId="urn:microsoft.com/office/officeart/2005/8/layout/hierarchy2"/>
    <dgm:cxn modelId="{88082A3A-6B18-4D6E-8E86-5A6029F383F8}" srcId="{26E91A8B-35A9-4B41-A0C7-DBC407C3C14F}" destId="{94A53783-0481-4554-8855-6072A5B643E8}" srcOrd="1" destOrd="0" parTransId="{28D04AF9-323F-4848-81BE-E4F76B941A11}" sibTransId="{F8543C56-C175-49B7-866D-F7F95AACFBD7}"/>
    <dgm:cxn modelId="{387A2563-3C5D-4D6A-B621-FA823ECEDFE4}" srcId="{94A53783-0481-4554-8855-6072A5B643E8}" destId="{E5FE90ED-645C-45E4-87EC-4DAAA7181FA2}" srcOrd="1" destOrd="0" parTransId="{50B9423B-5DF6-4CFD-BCFB-FFAD6166B671}" sibTransId="{00AEEDB3-3B98-45B6-92E5-A1E01ED0E9EF}"/>
    <dgm:cxn modelId="{27681964-8710-4855-B63B-666CBE9C8345}" type="presOf" srcId="{28D04AF9-323F-4848-81BE-E4F76B941A11}" destId="{38FC4707-A257-4301-8F5E-5F40918EC295}" srcOrd="1" destOrd="0" presId="urn:microsoft.com/office/officeart/2005/8/layout/hierarchy2"/>
    <dgm:cxn modelId="{8B294254-CA4A-4E95-B568-C4C61A7C4F39}" type="presOf" srcId="{28D04AF9-323F-4848-81BE-E4F76B941A11}" destId="{785C2EA8-AC04-49B5-A65F-233B3FCC82AD}" srcOrd="0" destOrd="0" presId="urn:microsoft.com/office/officeart/2005/8/layout/hierarchy2"/>
    <dgm:cxn modelId="{81AF4C78-B5B2-4ED8-B5A8-0E93F628913A}" type="presOf" srcId="{9F54BA0D-FD29-4414-8176-2F58BD198188}" destId="{0009A201-EBDE-46AC-A494-9A5EEA9DC6E7}" srcOrd="0" destOrd="0" presId="urn:microsoft.com/office/officeart/2005/8/layout/hierarchy2"/>
    <dgm:cxn modelId="{32E69F82-FB45-4741-867A-A36D1AFE97C5}" type="presOf" srcId="{44F3BE7F-5369-4301-B174-9508CF87C4B3}" destId="{BC3E9BC5-3A85-4CA3-9752-EC81CD3FF650}" srcOrd="0" destOrd="0" presId="urn:microsoft.com/office/officeart/2005/8/layout/hierarchy2"/>
    <dgm:cxn modelId="{9A3FC983-ECB0-4445-9407-7CFF612FD1B6}" type="presOf" srcId="{0308731E-5CCC-4F6C-BECB-81987556BF82}" destId="{1DA80B54-DBE0-4550-9B32-0447B755AE5A}" srcOrd="0" destOrd="0" presId="urn:microsoft.com/office/officeart/2005/8/layout/hierarchy2"/>
    <dgm:cxn modelId="{50D84889-5C0F-46D0-8E55-2FCFD7AC2B18}" srcId="{26E91A8B-35A9-4B41-A0C7-DBC407C3C14F}" destId="{3C776707-2F91-4C63-AF22-AEFE4A0DD228}" srcOrd="0" destOrd="0" parTransId="{E2B59E4D-EE70-4D9C-BE92-69D745E2F4A2}" sibTransId="{878EC020-3B57-46C5-937B-8B09A8991C5E}"/>
    <dgm:cxn modelId="{20B3008C-8DAF-4F94-9CF4-537039AAE9CD}" type="presOf" srcId="{E2B59E4D-EE70-4D9C-BE92-69D745E2F4A2}" destId="{A6C68A30-48A7-47F6-ABAF-47BB82B289A3}" srcOrd="0" destOrd="0" presId="urn:microsoft.com/office/officeart/2005/8/layout/hierarchy2"/>
    <dgm:cxn modelId="{6A2DD490-2725-4514-82EA-05EB7B08F5E9}" srcId="{764AABA3-6200-4183-83F7-F0037319C8D4}" destId="{26E91A8B-35A9-4B41-A0C7-DBC407C3C14F}" srcOrd="0" destOrd="0" parTransId="{F427766E-CF6F-46E3-B134-543EAAC3948E}" sibTransId="{CFC629AB-4475-4EAF-AFE8-9BCF309BA6EB}"/>
    <dgm:cxn modelId="{9EFD3093-0EEB-4B9C-83ED-4C28B980671A}" type="presOf" srcId="{26E91A8B-35A9-4B41-A0C7-DBC407C3C14F}" destId="{4539C709-301A-42F9-A82B-2CA6E1DD42B2}" srcOrd="0" destOrd="0" presId="urn:microsoft.com/office/officeart/2005/8/layout/hierarchy2"/>
    <dgm:cxn modelId="{B2CD2A9A-6A9E-4FE6-9F49-426176B1FCEB}" type="presOf" srcId="{741CF37D-692C-45CA-BF12-D7BBD2FA10D0}" destId="{87C80E9E-BD13-4AB5-A97C-4F4034CA6AD1}" srcOrd="0" destOrd="0" presId="urn:microsoft.com/office/officeart/2005/8/layout/hierarchy2"/>
    <dgm:cxn modelId="{8FF39DA3-C662-4FBE-B4C2-40708B42CBCE}" srcId="{3C776707-2F91-4C63-AF22-AEFE4A0DD228}" destId="{FDF04E81-DB87-4330-BD75-D53E2ED356F9}" srcOrd="0" destOrd="0" parTransId="{9F54BA0D-FD29-4414-8176-2F58BD198188}" sibTransId="{0843277D-098B-43E3-9310-A1E28A5B1BE3}"/>
    <dgm:cxn modelId="{6A69D1B8-1D9A-4444-AC92-5179462F3E5B}" type="presOf" srcId="{44F3BE7F-5369-4301-B174-9508CF87C4B3}" destId="{7DEE9E5E-63FF-42DD-8E46-44D19C45F30C}" srcOrd="1" destOrd="0" presId="urn:microsoft.com/office/officeart/2005/8/layout/hierarchy2"/>
    <dgm:cxn modelId="{011870BA-8020-4DB3-929A-116D78118A89}" type="presOf" srcId="{E2B59E4D-EE70-4D9C-BE92-69D745E2F4A2}" destId="{3EFEDC69-2BCE-4431-A455-2F72B5D16464}" srcOrd="1" destOrd="0" presId="urn:microsoft.com/office/officeart/2005/8/layout/hierarchy2"/>
    <dgm:cxn modelId="{390A52C8-CAC4-4EC9-B7E1-8146C0C91F14}" type="presOf" srcId="{3C776707-2F91-4C63-AF22-AEFE4A0DD228}" destId="{2CFEDE83-07AD-45F2-82FF-B96F75157F22}" srcOrd="0" destOrd="0" presId="urn:microsoft.com/office/officeart/2005/8/layout/hierarchy2"/>
    <dgm:cxn modelId="{784B61CA-36A3-47F3-8DAB-5FEB77449FC8}" type="presOf" srcId="{FDF04E81-DB87-4330-BD75-D53E2ED356F9}" destId="{C5CC2453-F3DF-40FC-9DF8-729D1D99F9E2}" srcOrd="0" destOrd="0" presId="urn:microsoft.com/office/officeart/2005/8/layout/hierarchy2"/>
    <dgm:cxn modelId="{261A85CE-AC5E-417C-8099-8FA1303F9CB5}" type="presOf" srcId="{50B9423B-5DF6-4CFD-BCFB-FFAD6166B671}" destId="{3F627148-6527-40AF-A1AB-2B6DE8D25DA3}" srcOrd="0" destOrd="0" presId="urn:microsoft.com/office/officeart/2005/8/layout/hierarchy2"/>
    <dgm:cxn modelId="{A0BF9ECE-042A-470C-B18E-1F0F1AD4E028}" srcId="{3C776707-2F91-4C63-AF22-AEFE4A0DD228}" destId="{0308731E-5CCC-4F6C-BECB-81987556BF82}" srcOrd="1" destOrd="0" parTransId="{44F3BE7F-5369-4301-B174-9508CF87C4B3}" sibTransId="{147D1360-1C47-4DB8-83A6-ADFF13EED4FB}"/>
    <dgm:cxn modelId="{34BE15D5-73E0-430D-ADE1-929FE44C1836}" type="presOf" srcId="{764AABA3-6200-4183-83F7-F0037319C8D4}" destId="{4D10FFA1-259D-4713-A53E-C0E3FCEF4BCA}" srcOrd="0" destOrd="0" presId="urn:microsoft.com/office/officeart/2005/8/layout/hierarchy2"/>
    <dgm:cxn modelId="{3D4E7EE4-DA29-4932-968E-A0F318150922}" type="presOf" srcId="{E5FE90ED-645C-45E4-87EC-4DAAA7181FA2}" destId="{20A291BD-4F58-4167-8A9D-A1E259D7634D}" srcOrd="0" destOrd="0" presId="urn:microsoft.com/office/officeart/2005/8/layout/hierarchy2"/>
    <dgm:cxn modelId="{A6DD03FC-B3BD-47E9-AEE1-73CE4BF6B463}" type="presOf" srcId="{94A53783-0481-4554-8855-6072A5B643E8}" destId="{933D5D0C-4274-4246-8F0B-4CBFF6F7231D}" srcOrd="0" destOrd="0" presId="urn:microsoft.com/office/officeart/2005/8/layout/hierarchy2"/>
    <dgm:cxn modelId="{92EB1577-AA6C-418B-9B41-0A722AA3FC1E}" type="presParOf" srcId="{4D10FFA1-259D-4713-A53E-C0E3FCEF4BCA}" destId="{5D2EE892-A49A-4C34-BCCA-7CE99E54DA4D}" srcOrd="0" destOrd="0" presId="urn:microsoft.com/office/officeart/2005/8/layout/hierarchy2"/>
    <dgm:cxn modelId="{5908FAC0-4CAE-411D-9C31-173565FE29E6}" type="presParOf" srcId="{5D2EE892-A49A-4C34-BCCA-7CE99E54DA4D}" destId="{4539C709-301A-42F9-A82B-2CA6E1DD42B2}" srcOrd="0" destOrd="0" presId="urn:microsoft.com/office/officeart/2005/8/layout/hierarchy2"/>
    <dgm:cxn modelId="{B293679F-3201-4C0E-812F-F69C76F672A8}" type="presParOf" srcId="{5D2EE892-A49A-4C34-BCCA-7CE99E54DA4D}" destId="{8ED5623F-5A87-4DBD-8560-BA8D9973153A}" srcOrd="1" destOrd="0" presId="urn:microsoft.com/office/officeart/2005/8/layout/hierarchy2"/>
    <dgm:cxn modelId="{3B18D31A-7FFB-46DA-A1F3-77021B71BCB0}" type="presParOf" srcId="{8ED5623F-5A87-4DBD-8560-BA8D9973153A}" destId="{A6C68A30-48A7-47F6-ABAF-47BB82B289A3}" srcOrd="0" destOrd="0" presId="urn:microsoft.com/office/officeart/2005/8/layout/hierarchy2"/>
    <dgm:cxn modelId="{D619307D-2C6E-4777-9135-F36BCEDEDE12}" type="presParOf" srcId="{A6C68A30-48A7-47F6-ABAF-47BB82B289A3}" destId="{3EFEDC69-2BCE-4431-A455-2F72B5D16464}" srcOrd="0" destOrd="0" presId="urn:microsoft.com/office/officeart/2005/8/layout/hierarchy2"/>
    <dgm:cxn modelId="{E0E70658-EAA8-4BEF-9C90-7C54DF320F3A}" type="presParOf" srcId="{8ED5623F-5A87-4DBD-8560-BA8D9973153A}" destId="{B84F3825-D829-497A-99D7-375E70C8F474}" srcOrd="1" destOrd="0" presId="urn:microsoft.com/office/officeart/2005/8/layout/hierarchy2"/>
    <dgm:cxn modelId="{B84DF6C6-A948-42E4-B5B8-B684BA32FFD8}" type="presParOf" srcId="{B84F3825-D829-497A-99D7-375E70C8F474}" destId="{2CFEDE83-07AD-45F2-82FF-B96F75157F22}" srcOrd="0" destOrd="0" presId="urn:microsoft.com/office/officeart/2005/8/layout/hierarchy2"/>
    <dgm:cxn modelId="{84139585-7181-419F-A50A-3A5E423777F8}" type="presParOf" srcId="{B84F3825-D829-497A-99D7-375E70C8F474}" destId="{41A98A63-282F-44D3-9516-063EFB95D59E}" srcOrd="1" destOrd="0" presId="urn:microsoft.com/office/officeart/2005/8/layout/hierarchy2"/>
    <dgm:cxn modelId="{9F3DA673-1870-4EF7-A380-A34C09376C8C}" type="presParOf" srcId="{41A98A63-282F-44D3-9516-063EFB95D59E}" destId="{0009A201-EBDE-46AC-A494-9A5EEA9DC6E7}" srcOrd="0" destOrd="0" presId="urn:microsoft.com/office/officeart/2005/8/layout/hierarchy2"/>
    <dgm:cxn modelId="{477366F4-4CF1-42B0-86E3-2B8C1E2407FF}" type="presParOf" srcId="{0009A201-EBDE-46AC-A494-9A5EEA9DC6E7}" destId="{E4AAF198-9F71-4E83-812F-28DEEA4691B7}" srcOrd="0" destOrd="0" presId="urn:microsoft.com/office/officeart/2005/8/layout/hierarchy2"/>
    <dgm:cxn modelId="{6FB6C3C1-4CCC-4C74-8D97-DF43440D8575}" type="presParOf" srcId="{41A98A63-282F-44D3-9516-063EFB95D59E}" destId="{3758DA9E-F1E0-4535-87D0-C4E1092B156F}" srcOrd="1" destOrd="0" presId="urn:microsoft.com/office/officeart/2005/8/layout/hierarchy2"/>
    <dgm:cxn modelId="{34A4D123-9344-485C-9310-8CC23ED3DFF7}" type="presParOf" srcId="{3758DA9E-F1E0-4535-87D0-C4E1092B156F}" destId="{C5CC2453-F3DF-40FC-9DF8-729D1D99F9E2}" srcOrd="0" destOrd="0" presId="urn:microsoft.com/office/officeart/2005/8/layout/hierarchy2"/>
    <dgm:cxn modelId="{08D0E98F-7A29-4E3E-B80E-79EF162904A4}" type="presParOf" srcId="{3758DA9E-F1E0-4535-87D0-C4E1092B156F}" destId="{FAD89744-588B-4FAA-B3D8-22BC631179BC}" srcOrd="1" destOrd="0" presId="urn:microsoft.com/office/officeart/2005/8/layout/hierarchy2"/>
    <dgm:cxn modelId="{645154F8-3A54-4B4F-B79D-BCEC72942EBF}" type="presParOf" srcId="{41A98A63-282F-44D3-9516-063EFB95D59E}" destId="{BC3E9BC5-3A85-4CA3-9752-EC81CD3FF650}" srcOrd="2" destOrd="0" presId="urn:microsoft.com/office/officeart/2005/8/layout/hierarchy2"/>
    <dgm:cxn modelId="{74B8D09D-1F56-490F-9450-DFF29E74569E}" type="presParOf" srcId="{BC3E9BC5-3A85-4CA3-9752-EC81CD3FF650}" destId="{7DEE9E5E-63FF-42DD-8E46-44D19C45F30C}" srcOrd="0" destOrd="0" presId="urn:microsoft.com/office/officeart/2005/8/layout/hierarchy2"/>
    <dgm:cxn modelId="{655FC9B4-A659-4847-928F-E822ABC908C8}" type="presParOf" srcId="{41A98A63-282F-44D3-9516-063EFB95D59E}" destId="{46CE48CB-D50B-4BF4-8160-1A0EB86EE57C}" srcOrd="3" destOrd="0" presId="urn:microsoft.com/office/officeart/2005/8/layout/hierarchy2"/>
    <dgm:cxn modelId="{C9EA0A5F-F143-4371-B5BC-765458167AC8}" type="presParOf" srcId="{46CE48CB-D50B-4BF4-8160-1A0EB86EE57C}" destId="{1DA80B54-DBE0-4550-9B32-0447B755AE5A}" srcOrd="0" destOrd="0" presId="urn:microsoft.com/office/officeart/2005/8/layout/hierarchy2"/>
    <dgm:cxn modelId="{777B5313-5AEB-423A-A813-8690DA362FF7}" type="presParOf" srcId="{46CE48CB-D50B-4BF4-8160-1A0EB86EE57C}" destId="{C1DB49EA-7217-4B7C-AAE5-D0C91695A5B8}" srcOrd="1" destOrd="0" presId="urn:microsoft.com/office/officeart/2005/8/layout/hierarchy2"/>
    <dgm:cxn modelId="{B9E9FBCD-FA58-44F0-AC0D-40F8099DC8AC}" type="presParOf" srcId="{8ED5623F-5A87-4DBD-8560-BA8D9973153A}" destId="{785C2EA8-AC04-49B5-A65F-233B3FCC82AD}" srcOrd="2" destOrd="0" presId="urn:microsoft.com/office/officeart/2005/8/layout/hierarchy2"/>
    <dgm:cxn modelId="{8E4DB4F6-BCE5-41AC-B6AD-C99B00BD06C0}" type="presParOf" srcId="{785C2EA8-AC04-49B5-A65F-233B3FCC82AD}" destId="{38FC4707-A257-4301-8F5E-5F40918EC295}" srcOrd="0" destOrd="0" presId="urn:microsoft.com/office/officeart/2005/8/layout/hierarchy2"/>
    <dgm:cxn modelId="{5F3A2AC3-7F51-493A-8EB0-E041A4DC24D3}" type="presParOf" srcId="{8ED5623F-5A87-4DBD-8560-BA8D9973153A}" destId="{F00802CC-2B4B-4323-8B93-ACF4C41F4062}" srcOrd="3" destOrd="0" presId="urn:microsoft.com/office/officeart/2005/8/layout/hierarchy2"/>
    <dgm:cxn modelId="{91CF6537-A8FB-416C-B9E5-DBFECE688F29}" type="presParOf" srcId="{F00802CC-2B4B-4323-8B93-ACF4C41F4062}" destId="{933D5D0C-4274-4246-8F0B-4CBFF6F7231D}" srcOrd="0" destOrd="0" presId="urn:microsoft.com/office/officeart/2005/8/layout/hierarchy2"/>
    <dgm:cxn modelId="{892529E0-8BA5-4B03-A7CA-C709040D6364}" type="presParOf" srcId="{F00802CC-2B4B-4323-8B93-ACF4C41F4062}" destId="{018868E1-316E-4903-843B-7BD5F308C395}" srcOrd="1" destOrd="0" presId="urn:microsoft.com/office/officeart/2005/8/layout/hierarchy2"/>
    <dgm:cxn modelId="{28B544F2-DF09-491F-BADE-BCAF8D67E16B}" type="presParOf" srcId="{018868E1-316E-4903-843B-7BD5F308C395}" destId="{87C80E9E-BD13-4AB5-A97C-4F4034CA6AD1}" srcOrd="0" destOrd="0" presId="urn:microsoft.com/office/officeart/2005/8/layout/hierarchy2"/>
    <dgm:cxn modelId="{AC4BC62B-5A34-479A-ADFC-921FB5DC1EAB}" type="presParOf" srcId="{87C80E9E-BD13-4AB5-A97C-4F4034CA6AD1}" destId="{51B6AFCE-5EEC-4D3F-8AD3-2F183A33A4FE}" srcOrd="0" destOrd="0" presId="urn:microsoft.com/office/officeart/2005/8/layout/hierarchy2"/>
    <dgm:cxn modelId="{D8220C9A-C415-4D8A-A739-F503D600631E}" type="presParOf" srcId="{018868E1-316E-4903-843B-7BD5F308C395}" destId="{EE5C29AC-8F5A-4094-920D-987167EC25BC}" srcOrd="1" destOrd="0" presId="urn:microsoft.com/office/officeart/2005/8/layout/hierarchy2"/>
    <dgm:cxn modelId="{61C426AF-4CFD-482C-AAFD-A5CFE7627E58}" type="presParOf" srcId="{EE5C29AC-8F5A-4094-920D-987167EC25BC}" destId="{994F248B-AEE0-4322-A6B3-1B260368E067}" srcOrd="0" destOrd="0" presId="urn:microsoft.com/office/officeart/2005/8/layout/hierarchy2"/>
    <dgm:cxn modelId="{CF069CD5-F458-4B95-89B0-170E38CE8A6D}" type="presParOf" srcId="{EE5C29AC-8F5A-4094-920D-987167EC25BC}" destId="{8A402CAD-5CFE-4ED3-A4A5-AAF09B1A2E06}" srcOrd="1" destOrd="0" presId="urn:microsoft.com/office/officeart/2005/8/layout/hierarchy2"/>
    <dgm:cxn modelId="{6BA1CC88-1FF8-432F-88C2-31ED508AB1E6}" type="presParOf" srcId="{018868E1-316E-4903-843B-7BD5F308C395}" destId="{3F627148-6527-40AF-A1AB-2B6DE8D25DA3}" srcOrd="2" destOrd="0" presId="urn:microsoft.com/office/officeart/2005/8/layout/hierarchy2"/>
    <dgm:cxn modelId="{B468EB64-7AAE-452F-973F-A4401484E382}" type="presParOf" srcId="{3F627148-6527-40AF-A1AB-2B6DE8D25DA3}" destId="{BBD1240F-1F47-4D01-9424-1A2A2A0A1B0D}" srcOrd="0" destOrd="0" presId="urn:microsoft.com/office/officeart/2005/8/layout/hierarchy2"/>
    <dgm:cxn modelId="{02E96823-4681-4DF3-87A7-7D6B3A8E2650}" type="presParOf" srcId="{018868E1-316E-4903-843B-7BD5F308C395}" destId="{6E465B7B-4E5C-46E4-ABD8-363B133EF578}" srcOrd="3" destOrd="0" presId="urn:microsoft.com/office/officeart/2005/8/layout/hierarchy2"/>
    <dgm:cxn modelId="{F5E130DF-CD4C-467D-9F2F-5C95190D4575}" type="presParOf" srcId="{6E465B7B-4E5C-46E4-ABD8-363B133EF578}" destId="{20A291BD-4F58-4167-8A9D-A1E259D7634D}" srcOrd="0" destOrd="0" presId="urn:microsoft.com/office/officeart/2005/8/layout/hierarchy2"/>
    <dgm:cxn modelId="{CB46A3E2-AD2B-4F2D-8DC8-F3C7DE6026E4}" type="presParOf" srcId="{6E465B7B-4E5C-46E4-ABD8-363B133EF578}" destId="{37625CD5-A636-434E-8C58-D7C85E50D04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0052BA-DD6B-4BF9-B97B-C176853CE180}" type="doc">
      <dgm:prSet loTypeId="urn:microsoft.com/office/officeart/2008/layout/PictureAccent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DF705DF-E5E5-49C6-939C-913BF592605D}">
      <dgm:prSet phldrT="[Texto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CRIAÇÃO DO TETO DE GASTOS </a:t>
          </a:r>
        </a:p>
        <a:p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(EC 95/2016)</a:t>
          </a:r>
          <a:endParaRPr lang="pt-BR" dirty="0"/>
        </a:p>
      </dgm:t>
    </dgm:pt>
    <dgm:pt modelId="{6EED2B42-3ADC-4EE6-A33F-450426E64848}" type="parTrans" cxnId="{587BA674-3762-4B55-AE29-65ABB757AC61}">
      <dgm:prSet/>
      <dgm:spPr/>
      <dgm:t>
        <a:bodyPr/>
        <a:lstStyle/>
        <a:p>
          <a:endParaRPr lang="pt-BR"/>
        </a:p>
      </dgm:t>
    </dgm:pt>
    <dgm:pt modelId="{96917456-6385-44CE-9BBC-94288E20A6D1}" type="sibTrans" cxnId="{587BA674-3762-4B55-AE29-65ABB757AC61}">
      <dgm:prSet/>
      <dgm:spPr/>
      <dgm:t>
        <a:bodyPr/>
        <a:lstStyle/>
        <a:p>
          <a:endParaRPr lang="pt-BR"/>
        </a:p>
      </dgm:t>
    </dgm:pt>
    <dgm:pt modelId="{57304C36-237A-40D1-A532-2414D1B85509}">
      <dgm:prSet phldrT="[Texto]"/>
      <dgm:spPr/>
      <dgm:t>
        <a:bodyPr/>
        <a:lstStyle/>
        <a:p>
          <a:r>
            <a:rPr lang="pt-BR">
              <a:latin typeface="Arial" panose="020B0604020202020204" pitchFamily="34" charset="0"/>
              <a:cs typeface="Arial" panose="020B0604020202020204" pitchFamily="34" charset="0"/>
            </a:rPr>
            <a:t>Desestimula o Poder Executivo a investir na eficiência da Administração Tributária e do Sistema Tributário </a:t>
          </a:r>
          <a:endParaRPr lang="pt-BR" dirty="0"/>
        </a:p>
      </dgm:t>
    </dgm:pt>
    <dgm:pt modelId="{98BD09CA-4D9E-4CB4-8290-4B0E2CF1B9F9}" type="parTrans" cxnId="{832FBC73-3428-49AB-A790-83B5BF49E2D9}">
      <dgm:prSet/>
      <dgm:spPr/>
      <dgm:t>
        <a:bodyPr/>
        <a:lstStyle/>
        <a:p>
          <a:endParaRPr lang="pt-BR"/>
        </a:p>
      </dgm:t>
    </dgm:pt>
    <dgm:pt modelId="{85BB472F-1D9B-4314-9BB5-2C915AA39AD0}" type="sibTrans" cxnId="{832FBC73-3428-49AB-A790-83B5BF49E2D9}">
      <dgm:prSet/>
      <dgm:spPr/>
      <dgm:t>
        <a:bodyPr/>
        <a:lstStyle/>
        <a:p>
          <a:endParaRPr lang="pt-BR"/>
        </a:p>
      </dgm:t>
    </dgm:pt>
    <dgm:pt modelId="{E942FE3D-28CE-4FBE-BC08-4787115B10EF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Reforma tributária vem sendo deixada de lado</a:t>
          </a:r>
        </a:p>
      </dgm:t>
    </dgm:pt>
    <dgm:pt modelId="{EA87EF26-6F1F-4AFE-837C-301A43EB4F38}" type="parTrans" cxnId="{15DCE957-D7E4-43BB-9142-B6532F4B8E4D}">
      <dgm:prSet/>
      <dgm:spPr/>
      <dgm:t>
        <a:bodyPr/>
        <a:lstStyle/>
        <a:p>
          <a:endParaRPr lang="pt-BR"/>
        </a:p>
      </dgm:t>
    </dgm:pt>
    <dgm:pt modelId="{638704C4-3A10-4C8E-B237-4ADA60574BFF}" type="sibTrans" cxnId="{15DCE957-D7E4-43BB-9142-B6532F4B8E4D}">
      <dgm:prSet/>
      <dgm:spPr/>
      <dgm:t>
        <a:bodyPr/>
        <a:lstStyle/>
        <a:p>
          <a:endParaRPr lang="pt-BR"/>
        </a:p>
      </dgm:t>
    </dgm:pt>
    <dgm:pt modelId="{98361129-E1CD-4939-826A-B7B6FCA9F446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Desinteresse na redução dos </a:t>
          </a:r>
          <a:r>
            <a:rPr lang="pt-BR" b="1" u="sng" dirty="0">
              <a:latin typeface="Arial" panose="020B0604020202020204" pitchFamily="34" charset="0"/>
              <a:cs typeface="Arial" panose="020B0604020202020204" pitchFamily="34" charset="0"/>
            </a:rPr>
            <a:t>PRIVILÉGIOS TRIBUTÁRIOS</a:t>
          </a:r>
        </a:p>
      </dgm:t>
    </dgm:pt>
    <dgm:pt modelId="{6B5D69CA-80A0-4DDB-BAD4-7E3DBD4CF955}" type="parTrans" cxnId="{896232D4-ED08-455C-B285-3B4A8667D7BF}">
      <dgm:prSet/>
      <dgm:spPr/>
      <dgm:t>
        <a:bodyPr/>
        <a:lstStyle/>
        <a:p>
          <a:endParaRPr lang="pt-BR"/>
        </a:p>
      </dgm:t>
    </dgm:pt>
    <dgm:pt modelId="{570DFC10-AB73-4841-85D0-EDE5E67E066B}" type="sibTrans" cxnId="{896232D4-ED08-455C-B285-3B4A8667D7BF}">
      <dgm:prSet/>
      <dgm:spPr/>
      <dgm:t>
        <a:bodyPr/>
        <a:lstStyle/>
        <a:p>
          <a:endParaRPr lang="pt-BR"/>
        </a:p>
      </dgm:t>
    </dgm:pt>
    <dgm:pt modelId="{8A12C1F5-A09B-4560-86CD-2475255D78BA}">
      <dgm:prSet phldrT="[Texto]"/>
      <dgm:spPr/>
      <dgm:t>
        <a:bodyPr/>
        <a:lstStyle/>
        <a:p>
          <a:r>
            <a:rPr lang="pt-BR" b="1" u="sng" dirty="0">
              <a:latin typeface="Arial" panose="020B0604020202020204" pitchFamily="34" charset="0"/>
              <a:cs typeface="Arial" panose="020B0604020202020204" pitchFamily="34" charset="0"/>
            </a:rPr>
            <a:t>Reforma Administrativa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 usada para ofuscar a Reforma Tributária para arrumar espaço nos gastos</a:t>
          </a:r>
        </a:p>
      </dgm:t>
    </dgm:pt>
    <dgm:pt modelId="{5E3BB96D-F7F5-4D59-AC2F-747BFE35F9C0}" type="parTrans" cxnId="{6C9B1708-0BEB-455E-87A8-E4C8DC3453D9}">
      <dgm:prSet/>
      <dgm:spPr/>
      <dgm:t>
        <a:bodyPr/>
        <a:lstStyle/>
        <a:p>
          <a:endParaRPr lang="pt-BR"/>
        </a:p>
      </dgm:t>
    </dgm:pt>
    <dgm:pt modelId="{2951CF10-780A-4C5E-86A5-0E0B9746E399}" type="sibTrans" cxnId="{6C9B1708-0BEB-455E-87A8-E4C8DC3453D9}">
      <dgm:prSet/>
      <dgm:spPr/>
      <dgm:t>
        <a:bodyPr/>
        <a:lstStyle/>
        <a:p>
          <a:endParaRPr lang="pt-BR"/>
        </a:p>
      </dgm:t>
    </dgm:pt>
    <dgm:pt modelId="{2E655804-EE71-4548-8D5B-BB6DF88EBD67}" type="pres">
      <dgm:prSet presAssocID="{2F0052BA-DD6B-4BF9-B97B-C176853CE18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8AE6797-CAD3-4DE8-94D0-557729C1A564}" type="pres">
      <dgm:prSet presAssocID="{BDF705DF-E5E5-49C6-939C-913BF592605D}" presName="root" presStyleCnt="0">
        <dgm:presLayoutVars>
          <dgm:chMax/>
          <dgm:chPref val="4"/>
        </dgm:presLayoutVars>
      </dgm:prSet>
      <dgm:spPr/>
    </dgm:pt>
    <dgm:pt modelId="{FB580BF2-6DED-4E81-AA3B-D639503B9805}" type="pres">
      <dgm:prSet presAssocID="{BDF705DF-E5E5-49C6-939C-913BF592605D}" presName="rootComposite" presStyleCnt="0">
        <dgm:presLayoutVars/>
      </dgm:prSet>
      <dgm:spPr/>
    </dgm:pt>
    <dgm:pt modelId="{23DE43BB-CFCD-4C9A-9A0E-5DAC00BB54E3}" type="pres">
      <dgm:prSet presAssocID="{BDF705DF-E5E5-49C6-939C-913BF592605D}" presName="rootText" presStyleLbl="node0" presStyleIdx="0" presStyleCnt="1">
        <dgm:presLayoutVars>
          <dgm:chMax/>
          <dgm:chPref val="4"/>
        </dgm:presLayoutVars>
      </dgm:prSet>
      <dgm:spPr/>
    </dgm:pt>
    <dgm:pt modelId="{775A7AE1-2D00-4EC8-8E52-61CB73F2155C}" type="pres">
      <dgm:prSet presAssocID="{BDF705DF-E5E5-49C6-939C-913BF592605D}" presName="childShape" presStyleCnt="0">
        <dgm:presLayoutVars>
          <dgm:chMax val="0"/>
          <dgm:chPref val="0"/>
        </dgm:presLayoutVars>
      </dgm:prSet>
      <dgm:spPr/>
    </dgm:pt>
    <dgm:pt modelId="{EA0F059F-1802-43D0-A206-C503D897EA8A}" type="pres">
      <dgm:prSet presAssocID="{57304C36-237A-40D1-A532-2414D1B85509}" presName="childComposite" presStyleCnt="0">
        <dgm:presLayoutVars>
          <dgm:chMax val="0"/>
          <dgm:chPref val="0"/>
        </dgm:presLayoutVars>
      </dgm:prSet>
      <dgm:spPr/>
    </dgm:pt>
    <dgm:pt modelId="{DD8F10E0-49BD-4762-A650-9B00F33069DC}" type="pres">
      <dgm:prSet presAssocID="{57304C36-237A-40D1-A532-2414D1B85509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285E9C53-06C4-44E9-B222-616DFFC5E23F}" type="pres">
      <dgm:prSet presAssocID="{57304C36-237A-40D1-A532-2414D1B85509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3943FD0F-850D-4D57-B2EB-F7CA435DCF2C}" type="pres">
      <dgm:prSet presAssocID="{E942FE3D-28CE-4FBE-BC08-4787115B10EF}" presName="childComposite" presStyleCnt="0">
        <dgm:presLayoutVars>
          <dgm:chMax val="0"/>
          <dgm:chPref val="0"/>
        </dgm:presLayoutVars>
      </dgm:prSet>
      <dgm:spPr/>
    </dgm:pt>
    <dgm:pt modelId="{82E446CB-309D-47BB-A368-A1880A85AECD}" type="pres">
      <dgm:prSet presAssocID="{E942FE3D-28CE-4FBE-BC08-4787115B10EF}" presName="Image" presStyleLbl="nod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C9435E2D-7687-4B95-9FA2-0C3C56D44C53}" type="pres">
      <dgm:prSet presAssocID="{E942FE3D-28CE-4FBE-BC08-4787115B10EF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17838559-0745-4828-8B30-F66B61C46FBB}" type="pres">
      <dgm:prSet presAssocID="{8A12C1F5-A09B-4560-86CD-2475255D78BA}" presName="childComposite" presStyleCnt="0">
        <dgm:presLayoutVars>
          <dgm:chMax val="0"/>
          <dgm:chPref val="0"/>
        </dgm:presLayoutVars>
      </dgm:prSet>
      <dgm:spPr/>
    </dgm:pt>
    <dgm:pt modelId="{62AB77AF-5574-40FA-9EA1-8AF9A5175E27}" type="pres">
      <dgm:prSet presAssocID="{8A12C1F5-A09B-4560-86CD-2475255D78BA}" presName="Image" presStyleLbl="nod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0D9107EC-65EE-4BB2-906F-C18AEBAC065E}" type="pres">
      <dgm:prSet presAssocID="{8A12C1F5-A09B-4560-86CD-2475255D78BA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BE86BF12-D7E9-43B9-9D49-8AD559C51634}" type="pres">
      <dgm:prSet presAssocID="{98361129-E1CD-4939-826A-B7B6FCA9F446}" presName="childComposite" presStyleCnt="0">
        <dgm:presLayoutVars>
          <dgm:chMax val="0"/>
          <dgm:chPref val="0"/>
        </dgm:presLayoutVars>
      </dgm:prSet>
      <dgm:spPr/>
    </dgm:pt>
    <dgm:pt modelId="{A5232FFB-3A14-45EC-BB7F-3755977164D5}" type="pres">
      <dgm:prSet presAssocID="{98361129-E1CD-4939-826A-B7B6FCA9F446}" presName="Image" presStyleLbl="nod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107464BB-4B92-4F08-B3E6-F4D106DE0192}" type="pres">
      <dgm:prSet presAssocID="{98361129-E1CD-4939-826A-B7B6FCA9F446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C9B1708-0BEB-455E-87A8-E4C8DC3453D9}" srcId="{BDF705DF-E5E5-49C6-939C-913BF592605D}" destId="{8A12C1F5-A09B-4560-86CD-2475255D78BA}" srcOrd="2" destOrd="0" parTransId="{5E3BB96D-F7F5-4D59-AC2F-747BFE35F9C0}" sibTransId="{2951CF10-780A-4C5E-86A5-0E0B9746E399}"/>
    <dgm:cxn modelId="{EBD8DD48-25D6-41BA-9405-4F01859490E7}" type="presOf" srcId="{2F0052BA-DD6B-4BF9-B97B-C176853CE180}" destId="{2E655804-EE71-4548-8D5B-BB6DF88EBD67}" srcOrd="0" destOrd="0" presId="urn:microsoft.com/office/officeart/2008/layout/PictureAccentList"/>
    <dgm:cxn modelId="{FB7C9E6B-1664-4972-975D-1B794F76348E}" type="presOf" srcId="{BDF705DF-E5E5-49C6-939C-913BF592605D}" destId="{23DE43BB-CFCD-4C9A-9A0E-5DAC00BB54E3}" srcOrd="0" destOrd="0" presId="urn:microsoft.com/office/officeart/2008/layout/PictureAccentList"/>
    <dgm:cxn modelId="{ECACDC71-2096-4246-A8D8-5A3561E9A928}" type="presOf" srcId="{E942FE3D-28CE-4FBE-BC08-4787115B10EF}" destId="{C9435E2D-7687-4B95-9FA2-0C3C56D44C53}" srcOrd="0" destOrd="0" presId="urn:microsoft.com/office/officeart/2008/layout/PictureAccentList"/>
    <dgm:cxn modelId="{832FBC73-3428-49AB-A790-83B5BF49E2D9}" srcId="{BDF705DF-E5E5-49C6-939C-913BF592605D}" destId="{57304C36-237A-40D1-A532-2414D1B85509}" srcOrd="0" destOrd="0" parTransId="{98BD09CA-4D9E-4CB4-8290-4B0E2CF1B9F9}" sibTransId="{85BB472F-1D9B-4314-9BB5-2C915AA39AD0}"/>
    <dgm:cxn modelId="{587BA674-3762-4B55-AE29-65ABB757AC61}" srcId="{2F0052BA-DD6B-4BF9-B97B-C176853CE180}" destId="{BDF705DF-E5E5-49C6-939C-913BF592605D}" srcOrd="0" destOrd="0" parTransId="{6EED2B42-3ADC-4EE6-A33F-450426E64848}" sibTransId="{96917456-6385-44CE-9BBC-94288E20A6D1}"/>
    <dgm:cxn modelId="{A245C275-7194-4BCD-9E81-703FA4064A9F}" type="presOf" srcId="{98361129-E1CD-4939-826A-B7B6FCA9F446}" destId="{107464BB-4B92-4F08-B3E6-F4D106DE0192}" srcOrd="0" destOrd="0" presId="urn:microsoft.com/office/officeart/2008/layout/PictureAccentList"/>
    <dgm:cxn modelId="{CC58FB55-33CA-47EF-8EF5-71A7D3E7B083}" type="presOf" srcId="{57304C36-237A-40D1-A532-2414D1B85509}" destId="{285E9C53-06C4-44E9-B222-616DFFC5E23F}" srcOrd="0" destOrd="0" presId="urn:microsoft.com/office/officeart/2008/layout/PictureAccentList"/>
    <dgm:cxn modelId="{15DCE957-D7E4-43BB-9142-B6532F4B8E4D}" srcId="{BDF705DF-E5E5-49C6-939C-913BF592605D}" destId="{E942FE3D-28CE-4FBE-BC08-4787115B10EF}" srcOrd="1" destOrd="0" parTransId="{EA87EF26-6F1F-4AFE-837C-301A43EB4F38}" sibTransId="{638704C4-3A10-4C8E-B237-4ADA60574BFF}"/>
    <dgm:cxn modelId="{93FE518A-D3A2-47D8-8A66-AFF8355A7D4F}" type="presOf" srcId="{8A12C1F5-A09B-4560-86CD-2475255D78BA}" destId="{0D9107EC-65EE-4BB2-906F-C18AEBAC065E}" srcOrd="0" destOrd="0" presId="urn:microsoft.com/office/officeart/2008/layout/PictureAccentList"/>
    <dgm:cxn modelId="{896232D4-ED08-455C-B285-3B4A8667D7BF}" srcId="{BDF705DF-E5E5-49C6-939C-913BF592605D}" destId="{98361129-E1CD-4939-826A-B7B6FCA9F446}" srcOrd="3" destOrd="0" parTransId="{6B5D69CA-80A0-4DDB-BAD4-7E3DBD4CF955}" sibTransId="{570DFC10-AB73-4841-85D0-EDE5E67E066B}"/>
    <dgm:cxn modelId="{A5A9CB86-2F70-4C8B-9688-DBAFB7DD597D}" type="presParOf" srcId="{2E655804-EE71-4548-8D5B-BB6DF88EBD67}" destId="{88AE6797-CAD3-4DE8-94D0-557729C1A564}" srcOrd="0" destOrd="0" presId="urn:microsoft.com/office/officeart/2008/layout/PictureAccentList"/>
    <dgm:cxn modelId="{9960D70F-4A81-42E1-B8F6-A8B48B19FC61}" type="presParOf" srcId="{88AE6797-CAD3-4DE8-94D0-557729C1A564}" destId="{FB580BF2-6DED-4E81-AA3B-D639503B9805}" srcOrd="0" destOrd="0" presId="urn:microsoft.com/office/officeart/2008/layout/PictureAccentList"/>
    <dgm:cxn modelId="{815D4813-8490-4941-A2BA-ECA6C0E79603}" type="presParOf" srcId="{FB580BF2-6DED-4E81-AA3B-D639503B9805}" destId="{23DE43BB-CFCD-4C9A-9A0E-5DAC00BB54E3}" srcOrd="0" destOrd="0" presId="urn:microsoft.com/office/officeart/2008/layout/PictureAccentList"/>
    <dgm:cxn modelId="{103C511E-A494-43AC-BFA2-5D020AED3513}" type="presParOf" srcId="{88AE6797-CAD3-4DE8-94D0-557729C1A564}" destId="{775A7AE1-2D00-4EC8-8E52-61CB73F2155C}" srcOrd="1" destOrd="0" presId="urn:microsoft.com/office/officeart/2008/layout/PictureAccentList"/>
    <dgm:cxn modelId="{739F4EE6-C4CC-4A9E-9289-46EAF8A937A1}" type="presParOf" srcId="{775A7AE1-2D00-4EC8-8E52-61CB73F2155C}" destId="{EA0F059F-1802-43D0-A206-C503D897EA8A}" srcOrd="0" destOrd="0" presId="urn:microsoft.com/office/officeart/2008/layout/PictureAccentList"/>
    <dgm:cxn modelId="{8E5EF8D6-E85C-47A7-BDB3-30B88957F787}" type="presParOf" srcId="{EA0F059F-1802-43D0-A206-C503D897EA8A}" destId="{DD8F10E0-49BD-4762-A650-9B00F33069DC}" srcOrd="0" destOrd="0" presId="urn:microsoft.com/office/officeart/2008/layout/PictureAccentList"/>
    <dgm:cxn modelId="{8B9AD89D-2D69-4C05-9083-121DF4DE2BDB}" type="presParOf" srcId="{EA0F059F-1802-43D0-A206-C503D897EA8A}" destId="{285E9C53-06C4-44E9-B222-616DFFC5E23F}" srcOrd="1" destOrd="0" presId="urn:microsoft.com/office/officeart/2008/layout/PictureAccentList"/>
    <dgm:cxn modelId="{BECD5869-49E9-4502-9879-733C2DCD49F7}" type="presParOf" srcId="{775A7AE1-2D00-4EC8-8E52-61CB73F2155C}" destId="{3943FD0F-850D-4D57-B2EB-F7CA435DCF2C}" srcOrd="1" destOrd="0" presId="urn:microsoft.com/office/officeart/2008/layout/PictureAccentList"/>
    <dgm:cxn modelId="{B6A67A43-D994-4B96-834A-AAA9E7F8F484}" type="presParOf" srcId="{3943FD0F-850D-4D57-B2EB-F7CA435DCF2C}" destId="{82E446CB-309D-47BB-A368-A1880A85AECD}" srcOrd="0" destOrd="0" presId="urn:microsoft.com/office/officeart/2008/layout/PictureAccentList"/>
    <dgm:cxn modelId="{74418B6D-D923-4721-BF2E-B3A35C7AFC37}" type="presParOf" srcId="{3943FD0F-850D-4D57-B2EB-F7CA435DCF2C}" destId="{C9435E2D-7687-4B95-9FA2-0C3C56D44C53}" srcOrd="1" destOrd="0" presId="urn:microsoft.com/office/officeart/2008/layout/PictureAccentList"/>
    <dgm:cxn modelId="{034F4373-432F-45FD-BECA-59BA6B579C8A}" type="presParOf" srcId="{775A7AE1-2D00-4EC8-8E52-61CB73F2155C}" destId="{17838559-0745-4828-8B30-F66B61C46FBB}" srcOrd="2" destOrd="0" presId="urn:microsoft.com/office/officeart/2008/layout/PictureAccentList"/>
    <dgm:cxn modelId="{69DA7CA5-F819-430D-BB35-92B498CF681D}" type="presParOf" srcId="{17838559-0745-4828-8B30-F66B61C46FBB}" destId="{62AB77AF-5574-40FA-9EA1-8AF9A5175E27}" srcOrd="0" destOrd="0" presId="urn:microsoft.com/office/officeart/2008/layout/PictureAccentList"/>
    <dgm:cxn modelId="{96B5EDE0-05B2-4B31-9FCA-04DD5795C30A}" type="presParOf" srcId="{17838559-0745-4828-8B30-F66B61C46FBB}" destId="{0D9107EC-65EE-4BB2-906F-C18AEBAC065E}" srcOrd="1" destOrd="0" presId="urn:microsoft.com/office/officeart/2008/layout/PictureAccentList"/>
    <dgm:cxn modelId="{4152FDCD-F9FD-4099-A71B-4CEA4AE22A08}" type="presParOf" srcId="{775A7AE1-2D00-4EC8-8E52-61CB73F2155C}" destId="{BE86BF12-D7E9-43B9-9D49-8AD559C51634}" srcOrd="3" destOrd="0" presId="urn:microsoft.com/office/officeart/2008/layout/PictureAccentList"/>
    <dgm:cxn modelId="{3660D887-44EC-4D6B-9240-8A863CE977F4}" type="presParOf" srcId="{BE86BF12-D7E9-43B9-9D49-8AD559C51634}" destId="{A5232FFB-3A14-45EC-BB7F-3755977164D5}" srcOrd="0" destOrd="0" presId="urn:microsoft.com/office/officeart/2008/layout/PictureAccentList"/>
    <dgm:cxn modelId="{0979DA44-D336-4804-AABF-041F96327FEB}" type="presParOf" srcId="{BE86BF12-D7E9-43B9-9D49-8AD559C51634}" destId="{107464BB-4B92-4F08-B3E6-F4D106DE019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6D9480-CDA1-440D-B715-E58E7706DF12}" type="doc">
      <dgm:prSet loTypeId="urn:microsoft.com/office/officeart/2008/layout/PictureAccentList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03B63E-4F11-4B40-8A2F-CED55540ADF3}">
      <dgm:prSet phldrT="[Texto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Situações de injustiça fiscal inseridas entre os Privilégios:</a:t>
          </a:r>
        </a:p>
      </dgm:t>
    </dgm:pt>
    <dgm:pt modelId="{92E5257B-1CCD-4DC1-80FA-97468EA4D98C}" type="parTrans" cxnId="{5A7759D6-990C-4F91-8C6A-69C516210375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A37740-CBAE-4971-BF7A-D6FC38A4B528}" type="sibTrans" cxnId="{5A7759D6-990C-4F91-8C6A-69C516210375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967F95-1DCE-46A9-BB22-6A8AFE2FFDC0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Não instituição do IGF</a:t>
          </a:r>
        </a:p>
      </dgm:t>
    </dgm:pt>
    <dgm:pt modelId="{A7076F37-FDE3-40A1-982D-4C2E08868726}" type="parTrans" cxnId="{820F4EB2-D366-4048-8542-9A552F95605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A0F8EA-6CB0-4E85-964A-44EE1BD3D193}" type="sibTrans" cxnId="{820F4EB2-D366-4048-8542-9A552F95605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A3871A-6CBA-46F9-B988-95289304E9C1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Isenção de IR nos lucros e dividendos distribuídos</a:t>
          </a:r>
        </a:p>
      </dgm:t>
    </dgm:pt>
    <dgm:pt modelId="{1EDA6FDD-1B19-4F9A-90ED-4BF78E5A9FD0}" type="parTrans" cxnId="{46BBD1C4-921E-4C45-B30F-BA320E53AAA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E9C4FF-7BF0-491A-9583-1B45C58867F5}" type="sibTrans" cxnId="{46BBD1C4-921E-4C45-B30F-BA320E53AAA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488EAD-EAF9-43F5-A9EB-B2260FA70D3B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Remissões e anistias por meio de REFIS</a:t>
          </a:r>
        </a:p>
      </dgm:t>
    </dgm:pt>
    <dgm:pt modelId="{FF43154C-4ECB-4403-BFD6-EFE09E8F915F}" type="parTrans" cxnId="{DA4A3251-38E1-4BB7-AA8E-908C80FAC5FD}">
      <dgm:prSet/>
      <dgm:spPr/>
      <dgm:t>
        <a:bodyPr/>
        <a:lstStyle/>
        <a:p>
          <a:endParaRPr lang="pt-BR"/>
        </a:p>
      </dgm:t>
    </dgm:pt>
    <dgm:pt modelId="{02DE2DAC-7ED0-4F17-9E19-085D1C8F31DF}" type="sibTrans" cxnId="{DA4A3251-38E1-4BB7-AA8E-908C80FAC5FD}">
      <dgm:prSet/>
      <dgm:spPr/>
      <dgm:t>
        <a:bodyPr/>
        <a:lstStyle/>
        <a:p>
          <a:endParaRPr lang="pt-BR"/>
        </a:p>
      </dgm:t>
    </dgm:pt>
    <dgm:pt modelId="{9216B67E-1BA7-4950-87A1-ABF1E9573096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Incentivo à “</a:t>
          </a:r>
          <a:r>
            <a:rPr lang="pt-BR" dirty="0" err="1">
              <a:latin typeface="Arial" panose="020B0604020202020204" pitchFamily="34" charset="0"/>
              <a:cs typeface="Arial" panose="020B0604020202020204" pitchFamily="34" charset="0"/>
            </a:rPr>
            <a:t>pejotização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” e hipertrofia do Simples Nacional</a:t>
          </a:r>
        </a:p>
      </dgm:t>
    </dgm:pt>
    <dgm:pt modelId="{D612F0B5-6821-432A-93B3-91EBDBE483BB}" type="parTrans" cxnId="{C31D266B-9C25-43D4-992A-F492D89776B2}">
      <dgm:prSet/>
      <dgm:spPr/>
      <dgm:t>
        <a:bodyPr/>
        <a:lstStyle/>
        <a:p>
          <a:endParaRPr lang="pt-BR"/>
        </a:p>
      </dgm:t>
    </dgm:pt>
    <dgm:pt modelId="{F225BCAF-AC0A-49FD-8515-EBB97EA64CBA}" type="sibTrans" cxnId="{C31D266B-9C25-43D4-992A-F492D89776B2}">
      <dgm:prSet/>
      <dgm:spPr/>
      <dgm:t>
        <a:bodyPr/>
        <a:lstStyle/>
        <a:p>
          <a:endParaRPr lang="pt-BR"/>
        </a:p>
      </dgm:t>
    </dgm:pt>
    <dgm:pt modelId="{DE6E63BF-9A45-4690-A7A9-3C94AF73E618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Não pagamento de IR em aplicações financeiras de alto valor</a:t>
          </a:r>
        </a:p>
      </dgm:t>
    </dgm:pt>
    <dgm:pt modelId="{10CA2643-D0DD-4750-8584-1A0F71AF86A5}" type="parTrans" cxnId="{5AA65E00-45A4-407A-B8B3-87AEF7990DDC}">
      <dgm:prSet/>
      <dgm:spPr/>
      <dgm:t>
        <a:bodyPr/>
        <a:lstStyle/>
        <a:p>
          <a:endParaRPr lang="pt-BR"/>
        </a:p>
      </dgm:t>
    </dgm:pt>
    <dgm:pt modelId="{B0910C86-24B1-47E3-8C22-FD7C17B508CF}" type="sibTrans" cxnId="{5AA65E00-45A4-407A-B8B3-87AEF7990DDC}">
      <dgm:prSet/>
      <dgm:spPr/>
      <dgm:t>
        <a:bodyPr/>
        <a:lstStyle/>
        <a:p>
          <a:endParaRPr lang="pt-BR"/>
        </a:p>
      </dgm:t>
    </dgm:pt>
    <dgm:pt modelId="{10280277-5060-43FF-BB22-4CF002C8DB94}" type="pres">
      <dgm:prSet presAssocID="{126D9480-CDA1-440D-B715-E58E7706DF1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7C26314-8AD1-469B-B426-4F504DF7004C}" type="pres">
      <dgm:prSet presAssocID="{8203B63E-4F11-4B40-8A2F-CED55540ADF3}" presName="root" presStyleCnt="0">
        <dgm:presLayoutVars>
          <dgm:chMax/>
          <dgm:chPref val="4"/>
        </dgm:presLayoutVars>
      </dgm:prSet>
      <dgm:spPr/>
    </dgm:pt>
    <dgm:pt modelId="{4DD73D2C-97CC-45B6-907D-D525C56BBC71}" type="pres">
      <dgm:prSet presAssocID="{8203B63E-4F11-4B40-8A2F-CED55540ADF3}" presName="rootComposite" presStyleCnt="0">
        <dgm:presLayoutVars/>
      </dgm:prSet>
      <dgm:spPr/>
    </dgm:pt>
    <dgm:pt modelId="{40880CE1-AB30-40F5-B2BF-E5D92F3132FE}" type="pres">
      <dgm:prSet presAssocID="{8203B63E-4F11-4B40-8A2F-CED55540ADF3}" presName="rootText" presStyleLbl="node0" presStyleIdx="0" presStyleCnt="1">
        <dgm:presLayoutVars>
          <dgm:chMax/>
          <dgm:chPref val="4"/>
        </dgm:presLayoutVars>
      </dgm:prSet>
      <dgm:spPr/>
    </dgm:pt>
    <dgm:pt modelId="{CDF5C135-92EC-4F3C-A49C-3FE8F26F7185}" type="pres">
      <dgm:prSet presAssocID="{8203B63E-4F11-4B40-8A2F-CED55540ADF3}" presName="childShape" presStyleCnt="0">
        <dgm:presLayoutVars>
          <dgm:chMax val="0"/>
          <dgm:chPref val="0"/>
        </dgm:presLayoutVars>
      </dgm:prSet>
      <dgm:spPr/>
    </dgm:pt>
    <dgm:pt modelId="{0108FC3A-92F6-4DE5-9821-EC279B0F6952}" type="pres">
      <dgm:prSet presAssocID="{5D967F95-1DCE-46A9-BB22-6A8AFE2FFDC0}" presName="childComposite" presStyleCnt="0">
        <dgm:presLayoutVars>
          <dgm:chMax val="0"/>
          <dgm:chPref val="0"/>
        </dgm:presLayoutVars>
      </dgm:prSet>
      <dgm:spPr/>
    </dgm:pt>
    <dgm:pt modelId="{9C5E95E2-E6C3-4B67-B649-69B70D0BEFB0}" type="pres">
      <dgm:prSet presAssocID="{5D967F95-1DCE-46A9-BB22-6A8AFE2FFDC0}" presName="Image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10BAA802-3C6E-46F3-AB6A-AAD3EB8C5A72}" type="pres">
      <dgm:prSet presAssocID="{5D967F95-1DCE-46A9-BB22-6A8AFE2FFDC0}" presName="childText" presStyleLbl="lnNode1" presStyleIdx="0" presStyleCnt="5">
        <dgm:presLayoutVars>
          <dgm:chMax val="0"/>
          <dgm:chPref val="0"/>
          <dgm:bulletEnabled val="1"/>
        </dgm:presLayoutVars>
      </dgm:prSet>
      <dgm:spPr/>
    </dgm:pt>
    <dgm:pt modelId="{80F06F68-9406-4731-A01C-E315B713DC57}" type="pres">
      <dgm:prSet presAssocID="{80A3871A-6CBA-46F9-B988-95289304E9C1}" presName="childComposite" presStyleCnt="0">
        <dgm:presLayoutVars>
          <dgm:chMax val="0"/>
          <dgm:chPref val="0"/>
        </dgm:presLayoutVars>
      </dgm:prSet>
      <dgm:spPr/>
    </dgm:pt>
    <dgm:pt modelId="{A2E3F9E6-FF18-41DB-A400-10167AF26C54}" type="pres">
      <dgm:prSet presAssocID="{80A3871A-6CBA-46F9-B988-95289304E9C1}" presName="Image" presStyleLbl="node1" presStyleIdx="1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015674BA-519F-4AD1-9B03-F750766C6451}" type="pres">
      <dgm:prSet presAssocID="{80A3871A-6CBA-46F9-B988-95289304E9C1}" presName="childText" presStyleLbl="lnNode1" presStyleIdx="1" presStyleCnt="5">
        <dgm:presLayoutVars>
          <dgm:chMax val="0"/>
          <dgm:chPref val="0"/>
          <dgm:bulletEnabled val="1"/>
        </dgm:presLayoutVars>
      </dgm:prSet>
      <dgm:spPr/>
    </dgm:pt>
    <dgm:pt modelId="{472D3DA2-1305-4C69-8F10-0F925CC6F478}" type="pres">
      <dgm:prSet presAssocID="{18488EAD-EAF9-43F5-A9EB-B2260FA70D3B}" presName="childComposite" presStyleCnt="0">
        <dgm:presLayoutVars>
          <dgm:chMax val="0"/>
          <dgm:chPref val="0"/>
        </dgm:presLayoutVars>
      </dgm:prSet>
      <dgm:spPr/>
    </dgm:pt>
    <dgm:pt modelId="{FA7A9370-B4A3-47AA-94A7-EE539CA767B5}" type="pres">
      <dgm:prSet presAssocID="{18488EAD-EAF9-43F5-A9EB-B2260FA70D3B}" presName="Image" presStyleLbl="node1" presStyleIdx="2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0F9199A9-638F-4FCF-83F1-81BCA622E041}" type="pres">
      <dgm:prSet presAssocID="{18488EAD-EAF9-43F5-A9EB-B2260FA70D3B}" presName="childText" presStyleLbl="lnNode1" presStyleIdx="2" presStyleCnt="5">
        <dgm:presLayoutVars>
          <dgm:chMax val="0"/>
          <dgm:chPref val="0"/>
          <dgm:bulletEnabled val="1"/>
        </dgm:presLayoutVars>
      </dgm:prSet>
      <dgm:spPr/>
    </dgm:pt>
    <dgm:pt modelId="{CAB26AEA-88E5-4306-B5FE-5C5FC36A36D4}" type="pres">
      <dgm:prSet presAssocID="{9216B67E-1BA7-4950-87A1-ABF1E9573096}" presName="childComposite" presStyleCnt="0">
        <dgm:presLayoutVars>
          <dgm:chMax val="0"/>
          <dgm:chPref val="0"/>
        </dgm:presLayoutVars>
      </dgm:prSet>
      <dgm:spPr/>
    </dgm:pt>
    <dgm:pt modelId="{DE22D7FD-7CC7-4388-8052-03540CE8BB18}" type="pres">
      <dgm:prSet presAssocID="{9216B67E-1BA7-4950-87A1-ABF1E9573096}" presName="Image" presStyleLbl="node1" presStyleIdx="3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26AD0FEF-F523-42E1-A21C-DAC2AFF82330}" type="pres">
      <dgm:prSet presAssocID="{9216B67E-1BA7-4950-87A1-ABF1E9573096}" presName="childText" presStyleLbl="lnNode1" presStyleIdx="3" presStyleCnt="5">
        <dgm:presLayoutVars>
          <dgm:chMax val="0"/>
          <dgm:chPref val="0"/>
          <dgm:bulletEnabled val="1"/>
        </dgm:presLayoutVars>
      </dgm:prSet>
      <dgm:spPr/>
    </dgm:pt>
    <dgm:pt modelId="{7FEA0A31-F513-4B43-8482-0AD83DB61C3B}" type="pres">
      <dgm:prSet presAssocID="{DE6E63BF-9A45-4690-A7A9-3C94AF73E618}" presName="childComposite" presStyleCnt="0">
        <dgm:presLayoutVars>
          <dgm:chMax val="0"/>
          <dgm:chPref val="0"/>
        </dgm:presLayoutVars>
      </dgm:prSet>
      <dgm:spPr/>
    </dgm:pt>
    <dgm:pt modelId="{3D1F0013-6F04-4A82-8D50-A033F7E546C0}" type="pres">
      <dgm:prSet presAssocID="{DE6E63BF-9A45-4690-A7A9-3C94AF73E618}" presName="Image" presStyleLbl="node1" presStyleIdx="4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3E09EEC6-A4C9-476A-BB43-C1AA112DD221}" type="pres">
      <dgm:prSet presAssocID="{DE6E63BF-9A45-4690-A7A9-3C94AF73E618}" presName="childText" presStyleLbl="ln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AA65E00-45A4-407A-B8B3-87AEF7990DDC}" srcId="{8203B63E-4F11-4B40-8A2F-CED55540ADF3}" destId="{DE6E63BF-9A45-4690-A7A9-3C94AF73E618}" srcOrd="4" destOrd="0" parTransId="{10CA2643-D0DD-4750-8584-1A0F71AF86A5}" sibTransId="{B0910C86-24B1-47E3-8C22-FD7C17B508CF}"/>
    <dgm:cxn modelId="{95A5E600-A176-4976-B2B6-0D1AF317067D}" type="presOf" srcId="{8203B63E-4F11-4B40-8A2F-CED55540ADF3}" destId="{40880CE1-AB30-40F5-B2BF-E5D92F3132FE}" srcOrd="0" destOrd="0" presId="urn:microsoft.com/office/officeart/2008/layout/PictureAccentList"/>
    <dgm:cxn modelId="{C31D266B-9C25-43D4-992A-F492D89776B2}" srcId="{8203B63E-4F11-4B40-8A2F-CED55540ADF3}" destId="{9216B67E-1BA7-4950-87A1-ABF1E9573096}" srcOrd="3" destOrd="0" parTransId="{D612F0B5-6821-432A-93B3-91EBDBE483BB}" sibTransId="{F225BCAF-AC0A-49FD-8515-EBB97EA64CBA}"/>
    <dgm:cxn modelId="{DCC9CE6D-622C-46C3-AD58-D8333F8CEB56}" type="presOf" srcId="{9216B67E-1BA7-4950-87A1-ABF1E9573096}" destId="{26AD0FEF-F523-42E1-A21C-DAC2AFF82330}" srcOrd="0" destOrd="0" presId="urn:microsoft.com/office/officeart/2008/layout/PictureAccentList"/>
    <dgm:cxn modelId="{DA4A3251-38E1-4BB7-AA8E-908C80FAC5FD}" srcId="{8203B63E-4F11-4B40-8A2F-CED55540ADF3}" destId="{18488EAD-EAF9-43F5-A9EB-B2260FA70D3B}" srcOrd="2" destOrd="0" parTransId="{FF43154C-4ECB-4403-BFD6-EFE09E8F915F}" sibTransId="{02DE2DAC-7ED0-4F17-9E19-085D1C8F31DF}"/>
    <dgm:cxn modelId="{DEACE17E-29E0-40C3-AAAC-370D0BEFB24C}" type="presOf" srcId="{5D967F95-1DCE-46A9-BB22-6A8AFE2FFDC0}" destId="{10BAA802-3C6E-46F3-AB6A-AAD3EB8C5A72}" srcOrd="0" destOrd="0" presId="urn:microsoft.com/office/officeart/2008/layout/PictureAccentList"/>
    <dgm:cxn modelId="{5F884AAE-BB94-4E5D-82CB-C9ABBBF5C048}" type="presOf" srcId="{18488EAD-EAF9-43F5-A9EB-B2260FA70D3B}" destId="{0F9199A9-638F-4FCF-83F1-81BCA622E041}" srcOrd="0" destOrd="0" presId="urn:microsoft.com/office/officeart/2008/layout/PictureAccentList"/>
    <dgm:cxn modelId="{820F4EB2-D366-4048-8542-9A552F956059}" srcId="{8203B63E-4F11-4B40-8A2F-CED55540ADF3}" destId="{5D967F95-1DCE-46A9-BB22-6A8AFE2FFDC0}" srcOrd="0" destOrd="0" parTransId="{A7076F37-FDE3-40A1-982D-4C2E08868726}" sibTransId="{FEA0F8EA-6CB0-4E85-964A-44EE1BD3D193}"/>
    <dgm:cxn modelId="{46BBD1C4-921E-4C45-B30F-BA320E53AAAA}" srcId="{8203B63E-4F11-4B40-8A2F-CED55540ADF3}" destId="{80A3871A-6CBA-46F9-B988-95289304E9C1}" srcOrd="1" destOrd="0" parTransId="{1EDA6FDD-1B19-4F9A-90ED-4BF78E5A9FD0}" sibTransId="{9DE9C4FF-7BF0-491A-9583-1B45C58867F5}"/>
    <dgm:cxn modelId="{6DFB39CD-9D07-4E24-B91F-D398D80C83F3}" type="presOf" srcId="{80A3871A-6CBA-46F9-B988-95289304E9C1}" destId="{015674BA-519F-4AD1-9B03-F750766C6451}" srcOrd="0" destOrd="0" presId="urn:microsoft.com/office/officeart/2008/layout/PictureAccentList"/>
    <dgm:cxn modelId="{E96166CF-EED9-4DBC-9FC2-BA14B771F938}" type="presOf" srcId="{126D9480-CDA1-440D-B715-E58E7706DF12}" destId="{10280277-5060-43FF-BB22-4CF002C8DB94}" srcOrd="0" destOrd="0" presId="urn:microsoft.com/office/officeart/2008/layout/PictureAccentList"/>
    <dgm:cxn modelId="{5A7759D6-990C-4F91-8C6A-69C516210375}" srcId="{126D9480-CDA1-440D-B715-E58E7706DF12}" destId="{8203B63E-4F11-4B40-8A2F-CED55540ADF3}" srcOrd="0" destOrd="0" parTransId="{92E5257B-1CCD-4DC1-80FA-97468EA4D98C}" sibTransId="{E0A37740-CBAE-4971-BF7A-D6FC38A4B528}"/>
    <dgm:cxn modelId="{1DFC18E0-1BAD-48FD-88FE-67BE53F9339C}" type="presOf" srcId="{DE6E63BF-9A45-4690-A7A9-3C94AF73E618}" destId="{3E09EEC6-A4C9-476A-BB43-C1AA112DD221}" srcOrd="0" destOrd="0" presId="urn:microsoft.com/office/officeart/2008/layout/PictureAccentList"/>
    <dgm:cxn modelId="{32F7FEB4-2D87-45A1-92D7-E8A4EB9162AB}" type="presParOf" srcId="{10280277-5060-43FF-BB22-4CF002C8DB94}" destId="{F7C26314-8AD1-469B-B426-4F504DF7004C}" srcOrd="0" destOrd="0" presId="urn:microsoft.com/office/officeart/2008/layout/PictureAccentList"/>
    <dgm:cxn modelId="{A26E2760-B7A9-4245-8F18-ECBEBDDF5D06}" type="presParOf" srcId="{F7C26314-8AD1-469B-B426-4F504DF7004C}" destId="{4DD73D2C-97CC-45B6-907D-D525C56BBC71}" srcOrd="0" destOrd="0" presId="urn:microsoft.com/office/officeart/2008/layout/PictureAccentList"/>
    <dgm:cxn modelId="{852F9D3B-C60B-4E70-B638-5DE7992AAAA7}" type="presParOf" srcId="{4DD73D2C-97CC-45B6-907D-D525C56BBC71}" destId="{40880CE1-AB30-40F5-B2BF-E5D92F3132FE}" srcOrd="0" destOrd="0" presId="urn:microsoft.com/office/officeart/2008/layout/PictureAccentList"/>
    <dgm:cxn modelId="{64C8E9C8-BC4D-4438-A334-330B5C14B03C}" type="presParOf" srcId="{F7C26314-8AD1-469B-B426-4F504DF7004C}" destId="{CDF5C135-92EC-4F3C-A49C-3FE8F26F7185}" srcOrd="1" destOrd="0" presId="urn:microsoft.com/office/officeart/2008/layout/PictureAccentList"/>
    <dgm:cxn modelId="{50340905-6BFB-4844-BD74-AAA107D7D8AA}" type="presParOf" srcId="{CDF5C135-92EC-4F3C-A49C-3FE8F26F7185}" destId="{0108FC3A-92F6-4DE5-9821-EC279B0F6952}" srcOrd="0" destOrd="0" presId="urn:microsoft.com/office/officeart/2008/layout/PictureAccentList"/>
    <dgm:cxn modelId="{6795B3C8-2DC0-43A9-B280-EF98D6C52F64}" type="presParOf" srcId="{0108FC3A-92F6-4DE5-9821-EC279B0F6952}" destId="{9C5E95E2-E6C3-4B67-B649-69B70D0BEFB0}" srcOrd="0" destOrd="0" presId="urn:microsoft.com/office/officeart/2008/layout/PictureAccentList"/>
    <dgm:cxn modelId="{6A0FF6EE-873B-4E18-BA01-FDE9BB895811}" type="presParOf" srcId="{0108FC3A-92F6-4DE5-9821-EC279B0F6952}" destId="{10BAA802-3C6E-46F3-AB6A-AAD3EB8C5A72}" srcOrd="1" destOrd="0" presId="urn:microsoft.com/office/officeart/2008/layout/PictureAccentList"/>
    <dgm:cxn modelId="{ED327D65-61F3-412A-B864-E9C3C0710A2A}" type="presParOf" srcId="{CDF5C135-92EC-4F3C-A49C-3FE8F26F7185}" destId="{80F06F68-9406-4731-A01C-E315B713DC57}" srcOrd="1" destOrd="0" presId="urn:microsoft.com/office/officeart/2008/layout/PictureAccentList"/>
    <dgm:cxn modelId="{F6014A5D-6355-450D-A53C-A6C133F26734}" type="presParOf" srcId="{80F06F68-9406-4731-A01C-E315B713DC57}" destId="{A2E3F9E6-FF18-41DB-A400-10167AF26C54}" srcOrd="0" destOrd="0" presId="urn:microsoft.com/office/officeart/2008/layout/PictureAccentList"/>
    <dgm:cxn modelId="{99348F6F-435E-403E-B2C0-4EE7C26D00FF}" type="presParOf" srcId="{80F06F68-9406-4731-A01C-E315B713DC57}" destId="{015674BA-519F-4AD1-9B03-F750766C6451}" srcOrd="1" destOrd="0" presId="urn:microsoft.com/office/officeart/2008/layout/PictureAccentList"/>
    <dgm:cxn modelId="{BE57FBB6-D10F-47C0-A957-40745E1299F4}" type="presParOf" srcId="{CDF5C135-92EC-4F3C-A49C-3FE8F26F7185}" destId="{472D3DA2-1305-4C69-8F10-0F925CC6F478}" srcOrd="2" destOrd="0" presId="urn:microsoft.com/office/officeart/2008/layout/PictureAccentList"/>
    <dgm:cxn modelId="{1DA117E6-7170-4094-A726-F8D7D79C6320}" type="presParOf" srcId="{472D3DA2-1305-4C69-8F10-0F925CC6F478}" destId="{FA7A9370-B4A3-47AA-94A7-EE539CA767B5}" srcOrd="0" destOrd="0" presId="urn:microsoft.com/office/officeart/2008/layout/PictureAccentList"/>
    <dgm:cxn modelId="{E76B598C-2798-40A1-9745-573484E77186}" type="presParOf" srcId="{472D3DA2-1305-4C69-8F10-0F925CC6F478}" destId="{0F9199A9-638F-4FCF-83F1-81BCA622E041}" srcOrd="1" destOrd="0" presId="urn:microsoft.com/office/officeart/2008/layout/PictureAccentList"/>
    <dgm:cxn modelId="{6D6487E6-71EE-4580-806A-6B91E1E61809}" type="presParOf" srcId="{CDF5C135-92EC-4F3C-A49C-3FE8F26F7185}" destId="{CAB26AEA-88E5-4306-B5FE-5C5FC36A36D4}" srcOrd="3" destOrd="0" presId="urn:microsoft.com/office/officeart/2008/layout/PictureAccentList"/>
    <dgm:cxn modelId="{A148B3E6-AD97-49AE-A98B-0ED84A08F587}" type="presParOf" srcId="{CAB26AEA-88E5-4306-B5FE-5C5FC36A36D4}" destId="{DE22D7FD-7CC7-4388-8052-03540CE8BB18}" srcOrd="0" destOrd="0" presId="urn:microsoft.com/office/officeart/2008/layout/PictureAccentList"/>
    <dgm:cxn modelId="{DE0975B8-7340-4C2A-B269-0363BEA4E2D0}" type="presParOf" srcId="{CAB26AEA-88E5-4306-B5FE-5C5FC36A36D4}" destId="{26AD0FEF-F523-42E1-A21C-DAC2AFF82330}" srcOrd="1" destOrd="0" presId="urn:microsoft.com/office/officeart/2008/layout/PictureAccentList"/>
    <dgm:cxn modelId="{811AC28E-7E23-4510-B2BB-461B154B5BF5}" type="presParOf" srcId="{CDF5C135-92EC-4F3C-A49C-3FE8F26F7185}" destId="{7FEA0A31-F513-4B43-8482-0AD83DB61C3B}" srcOrd="4" destOrd="0" presId="urn:microsoft.com/office/officeart/2008/layout/PictureAccentList"/>
    <dgm:cxn modelId="{2AC8B851-730A-4583-862F-3F156AED6ADD}" type="presParOf" srcId="{7FEA0A31-F513-4B43-8482-0AD83DB61C3B}" destId="{3D1F0013-6F04-4A82-8D50-A033F7E546C0}" srcOrd="0" destOrd="0" presId="urn:microsoft.com/office/officeart/2008/layout/PictureAccentList"/>
    <dgm:cxn modelId="{DA08D9EE-1427-4459-925C-CC756687349C}" type="presParOf" srcId="{7FEA0A31-F513-4B43-8482-0AD83DB61C3B}" destId="{3E09EEC6-A4C9-476A-BB43-C1AA112DD2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9C709-301A-42F9-A82B-2CA6E1DD42B2}">
      <dsp:nvSpPr>
        <dsp:cNvPr id="0" name=""/>
        <dsp:cNvSpPr/>
      </dsp:nvSpPr>
      <dsp:spPr>
        <a:xfrm>
          <a:off x="4689" y="1378252"/>
          <a:ext cx="3773063" cy="1720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Arial" panose="020B0604020202020204" pitchFamily="34" charset="0"/>
              <a:cs typeface="Arial" panose="020B0604020202020204" pitchFamily="34" charset="0"/>
            </a:rPr>
            <a:t>OBJETIVOS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Arial" panose="020B0604020202020204" pitchFamily="34" charset="0"/>
              <a:cs typeface="Arial" panose="020B0604020202020204" pitchFamily="34" charset="0"/>
            </a:rPr>
            <a:t>DE UMA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Arial" panose="020B0604020202020204" pitchFamily="34" charset="0"/>
              <a:cs typeface="Arial" panose="020B0604020202020204" pitchFamily="34" charset="0"/>
            </a:rPr>
            <a:t>REFORMA TRIBUTÁRIA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(COM FUNDAMENTO NAS CLÁUSULAS PÉTREAS DA CF)</a:t>
          </a:r>
        </a:p>
      </dsp:txBody>
      <dsp:txXfrm>
        <a:off x="55073" y="1428636"/>
        <a:ext cx="3672295" cy="1619477"/>
      </dsp:txXfrm>
    </dsp:sp>
    <dsp:sp modelId="{A6C68A30-48A7-47F6-ABAF-47BB82B289A3}">
      <dsp:nvSpPr>
        <dsp:cNvPr id="0" name=""/>
        <dsp:cNvSpPr/>
      </dsp:nvSpPr>
      <dsp:spPr>
        <a:xfrm rot="18289469">
          <a:off x="3506452" y="1701000"/>
          <a:ext cx="1264995" cy="36307"/>
        </a:xfrm>
        <a:custGeom>
          <a:avLst/>
          <a:gdLst/>
          <a:ahLst/>
          <a:cxnLst/>
          <a:rect l="0" t="0" r="0" b="0"/>
          <a:pathLst>
            <a:path>
              <a:moveTo>
                <a:pt x="0" y="18153"/>
              </a:moveTo>
              <a:lnTo>
                <a:pt x="1264995" y="1815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7325" y="1687529"/>
        <a:ext cx="63249" cy="63249"/>
      </dsp:txXfrm>
    </dsp:sp>
    <dsp:sp modelId="{2CFEDE83-07AD-45F2-82FF-B96F75157F22}">
      <dsp:nvSpPr>
        <dsp:cNvPr id="0" name=""/>
        <dsp:cNvSpPr/>
      </dsp:nvSpPr>
      <dsp:spPr>
        <a:xfrm>
          <a:off x="4500146" y="748437"/>
          <a:ext cx="1805984" cy="9029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Arial" panose="020B0604020202020204" pitchFamily="34" charset="0"/>
              <a:cs typeface="Arial" panose="020B0604020202020204" pitchFamily="34" charset="0"/>
            </a:rPr>
            <a:t>JUSTIÇA FISCAL</a:t>
          </a:r>
        </a:p>
      </dsp:txBody>
      <dsp:txXfrm>
        <a:off x="4526594" y="774885"/>
        <a:ext cx="1753088" cy="850096"/>
      </dsp:txXfrm>
    </dsp:sp>
    <dsp:sp modelId="{0009A201-EBDE-46AC-A494-9A5EEA9DC6E7}">
      <dsp:nvSpPr>
        <dsp:cNvPr id="0" name=""/>
        <dsp:cNvSpPr/>
      </dsp:nvSpPr>
      <dsp:spPr>
        <a:xfrm rot="19457599">
          <a:off x="6222513" y="922169"/>
          <a:ext cx="889630" cy="36307"/>
        </a:xfrm>
        <a:custGeom>
          <a:avLst/>
          <a:gdLst/>
          <a:ahLst/>
          <a:cxnLst/>
          <a:rect l="0" t="0" r="0" b="0"/>
          <a:pathLst>
            <a:path>
              <a:moveTo>
                <a:pt x="0" y="18153"/>
              </a:moveTo>
              <a:lnTo>
                <a:pt x="889630" y="181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45087" y="918082"/>
        <a:ext cx="44481" cy="44481"/>
      </dsp:txXfrm>
    </dsp:sp>
    <dsp:sp modelId="{C5CC2453-F3DF-40FC-9DF8-729D1D99F9E2}">
      <dsp:nvSpPr>
        <dsp:cNvPr id="0" name=""/>
        <dsp:cNvSpPr/>
      </dsp:nvSpPr>
      <dsp:spPr>
        <a:xfrm>
          <a:off x="7028525" y="229216"/>
          <a:ext cx="1805984" cy="9029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Respeito ao princípio da capacidade contributiva (art. 145, §1º, CF)</a:t>
          </a:r>
        </a:p>
      </dsp:txBody>
      <dsp:txXfrm>
        <a:off x="7054973" y="255664"/>
        <a:ext cx="1753088" cy="850096"/>
      </dsp:txXfrm>
    </dsp:sp>
    <dsp:sp modelId="{BC3E9BC5-3A85-4CA3-9752-EC81CD3FF650}">
      <dsp:nvSpPr>
        <dsp:cNvPr id="0" name=""/>
        <dsp:cNvSpPr/>
      </dsp:nvSpPr>
      <dsp:spPr>
        <a:xfrm rot="2142401">
          <a:off x="6222513" y="1441390"/>
          <a:ext cx="889630" cy="36307"/>
        </a:xfrm>
        <a:custGeom>
          <a:avLst/>
          <a:gdLst/>
          <a:ahLst/>
          <a:cxnLst/>
          <a:rect l="0" t="0" r="0" b="0"/>
          <a:pathLst>
            <a:path>
              <a:moveTo>
                <a:pt x="0" y="18153"/>
              </a:moveTo>
              <a:lnTo>
                <a:pt x="889630" y="181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45087" y="1437303"/>
        <a:ext cx="44481" cy="44481"/>
      </dsp:txXfrm>
    </dsp:sp>
    <dsp:sp modelId="{1DA80B54-DBE0-4550-9B32-0447B755AE5A}">
      <dsp:nvSpPr>
        <dsp:cNvPr id="0" name=""/>
        <dsp:cNvSpPr/>
      </dsp:nvSpPr>
      <dsp:spPr>
        <a:xfrm>
          <a:off x="7028525" y="1267658"/>
          <a:ext cx="1805984" cy="9029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Redução das desigualdades</a:t>
          </a:r>
        </a:p>
      </dsp:txBody>
      <dsp:txXfrm>
        <a:off x="7054973" y="1294106"/>
        <a:ext cx="1753088" cy="850096"/>
      </dsp:txXfrm>
    </dsp:sp>
    <dsp:sp modelId="{785C2EA8-AC04-49B5-A65F-233B3FCC82AD}">
      <dsp:nvSpPr>
        <dsp:cNvPr id="0" name=""/>
        <dsp:cNvSpPr/>
      </dsp:nvSpPr>
      <dsp:spPr>
        <a:xfrm rot="3310531">
          <a:off x="3506452" y="2739441"/>
          <a:ext cx="1264995" cy="36307"/>
        </a:xfrm>
        <a:custGeom>
          <a:avLst/>
          <a:gdLst/>
          <a:ahLst/>
          <a:cxnLst/>
          <a:rect l="0" t="0" r="0" b="0"/>
          <a:pathLst>
            <a:path>
              <a:moveTo>
                <a:pt x="0" y="18153"/>
              </a:moveTo>
              <a:lnTo>
                <a:pt x="1264995" y="1815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7325" y="2725970"/>
        <a:ext cx="63249" cy="63249"/>
      </dsp:txXfrm>
    </dsp:sp>
    <dsp:sp modelId="{933D5D0C-4274-4246-8F0B-4CBFF6F7231D}">
      <dsp:nvSpPr>
        <dsp:cNvPr id="0" name=""/>
        <dsp:cNvSpPr/>
      </dsp:nvSpPr>
      <dsp:spPr>
        <a:xfrm>
          <a:off x="4500146" y="2825320"/>
          <a:ext cx="1805984" cy="9029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Arial" panose="020B0604020202020204" pitchFamily="34" charset="0"/>
              <a:cs typeface="Arial" panose="020B0604020202020204" pitchFamily="34" charset="0"/>
            </a:rPr>
            <a:t>SIMPLIFICAÇÃO</a:t>
          </a:r>
        </a:p>
      </dsp:txBody>
      <dsp:txXfrm>
        <a:off x="4526594" y="2851768"/>
        <a:ext cx="1753088" cy="850096"/>
      </dsp:txXfrm>
    </dsp:sp>
    <dsp:sp modelId="{87C80E9E-BD13-4AB5-A97C-4F4034CA6AD1}">
      <dsp:nvSpPr>
        <dsp:cNvPr id="0" name=""/>
        <dsp:cNvSpPr/>
      </dsp:nvSpPr>
      <dsp:spPr>
        <a:xfrm rot="19457599">
          <a:off x="6222513" y="2999052"/>
          <a:ext cx="889630" cy="36307"/>
        </a:xfrm>
        <a:custGeom>
          <a:avLst/>
          <a:gdLst/>
          <a:ahLst/>
          <a:cxnLst/>
          <a:rect l="0" t="0" r="0" b="0"/>
          <a:pathLst>
            <a:path>
              <a:moveTo>
                <a:pt x="0" y="18153"/>
              </a:moveTo>
              <a:lnTo>
                <a:pt x="889630" y="181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45087" y="2994965"/>
        <a:ext cx="44481" cy="44481"/>
      </dsp:txXfrm>
    </dsp:sp>
    <dsp:sp modelId="{994F248B-AEE0-4322-A6B3-1B260368E067}">
      <dsp:nvSpPr>
        <dsp:cNvPr id="0" name=""/>
        <dsp:cNvSpPr/>
      </dsp:nvSpPr>
      <dsp:spPr>
        <a:xfrm>
          <a:off x="7028525" y="2306099"/>
          <a:ext cx="1805984" cy="9029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Geração de empregos</a:t>
          </a:r>
        </a:p>
      </dsp:txBody>
      <dsp:txXfrm>
        <a:off x="7054973" y="2332547"/>
        <a:ext cx="1753088" cy="850096"/>
      </dsp:txXfrm>
    </dsp:sp>
    <dsp:sp modelId="{3F627148-6527-40AF-A1AB-2B6DE8D25DA3}">
      <dsp:nvSpPr>
        <dsp:cNvPr id="0" name=""/>
        <dsp:cNvSpPr/>
      </dsp:nvSpPr>
      <dsp:spPr>
        <a:xfrm rot="2142401">
          <a:off x="6222513" y="3518272"/>
          <a:ext cx="889630" cy="36307"/>
        </a:xfrm>
        <a:custGeom>
          <a:avLst/>
          <a:gdLst/>
          <a:ahLst/>
          <a:cxnLst/>
          <a:rect l="0" t="0" r="0" b="0"/>
          <a:pathLst>
            <a:path>
              <a:moveTo>
                <a:pt x="0" y="18153"/>
              </a:moveTo>
              <a:lnTo>
                <a:pt x="889630" y="181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45087" y="3514185"/>
        <a:ext cx="44481" cy="44481"/>
      </dsp:txXfrm>
    </dsp:sp>
    <dsp:sp modelId="{20A291BD-4F58-4167-8A9D-A1E259D7634D}">
      <dsp:nvSpPr>
        <dsp:cNvPr id="0" name=""/>
        <dsp:cNvSpPr/>
      </dsp:nvSpPr>
      <dsp:spPr>
        <a:xfrm>
          <a:off x="7028525" y="3344540"/>
          <a:ext cx="1805984" cy="9029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Livre iniciativa</a:t>
          </a:r>
        </a:p>
      </dsp:txBody>
      <dsp:txXfrm>
        <a:off x="7054973" y="3370988"/>
        <a:ext cx="1753088" cy="850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E43BB-CFCD-4C9A-9A0E-5DAC00BB54E3}">
      <dsp:nvSpPr>
        <dsp:cNvPr id="0" name=""/>
        <dsp:cNvSpPr/>
      </dsp:nvSpPr>
      <dsp:spPr>
        <a:xfrm>
          <a:off x="1145232" y="962"/>
          <a:ext cx="5939135" cy="733226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Arial" panose="020B0604020202020204" pitchFamily="34" charset="0"/>
              <a:cs typeface="Arial" panose="020B0604020202020204" pitchFamily="34" charset="0"/>
            </a:rPr>
            <a:t>CRIAÇÃO DO TETO DE GASTOS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Arial" panose="020B0604020202020204" pitchFamily="34" charset="0"/>
              <a:cs typeface="Arial" panose="020B0604020202020204" pitchFamily="34" charset="0"/>
            </a:rPr>
            <a:t>(EC 95/2016)</a:t>
          </a:r>
          <a:endParaRPr lang="pt-BR" sz="1900" kern="1200" dirty="0"/>
        </a:p>
      </dsp:txBody>
      <dsp:txXfrm>
        <a:off x="1166707" y="22437"/>
        <a:ext cx="5896185" cy="690276"/>
      </dsp:txXfrm>
    </dsp:sp>
    <dsp:sp modelId="{DD8F10E0-49BD-4762-A650-9B00F33069DC}">
      <dsp:nvSpPr>
        <dsp:cNvPr id="0" name=""/>
        <dsp:cNvSpPr/>
      </dsp:nvSpPr>
      <dsp:spPr>
        <a:xfrm>
          <a:off x="1145232" y="866169"/>
          <a:ext cx="733226" cy="73322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5E9C53-06C4-44E9-B222-616DFFC5E23F}">
      <dsp:nvSpPr>
        <dsp:cNvPr id="0" name=""/>
        <dsp:cNvSpPr/>
      </dsp:nvSpPr>
      <dsp:spPr>
        <a:xfrm>
          <a:off x="1922452" y="866169"/>
          <a:ext cx="5161915" cy="73322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>
              <a:latin typeface="Arial" panose="020B0604020202020204" pitchFamily="34" charset="0"/>
              <a:cs typeface="Arial" panose="020B0604020202020204" pitchFamily="34" charset="0"/>
            </a:rPr>
            <a:t>Desestimula o Poder Executivo a investir na eficiência da Administração Tributária e do Sistema Tributário </a:t>
          </a:r>
          <a:endParaRPr lang="pt-BR" sz="1500" kern="1200" dirty="0"/>
        </a:p>
      </dsp:txBody>
      <dsp:txXfrm>
        <a:off x="1958252" y="901969"/>
        <a:ext cx="5090315" cy="661626"/>
      </dsp:txXfrm>
    </dsp:sp>
    <dsp:sp modelId="{82E446CB-309D-47BB-A368-A1880A85AECD}">
      <dsp:nvSpPr>
        <dsp:cNvPr id="0" name=""/>
        <dsp:cNvSpPr/>
      </dsp:nvSpPr>
      <dsp:spPr>
        <a:xfrm>
          <a:off x="1145232" y="1687383"/>
          <a:ext cx="733226" cy="73322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435E2D-7687-4B95-9FA2-0C3C56D44C53}">
      <dsp:nvSpPr>
        <dsp:cNvPr id="0" name=""/>
        <dsp:cNvSpPr/>
      </dsp:nvSpPr>
      <dsp:spPr>
        <a:xfrm>
          <a:off x="1922452" y="1687383"/>
          <a:ext cx="5161915" cy="73322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Arial" panose="020B0604020202020204" pitchFamily="34" charset="0"/>
              <a:cs typeface="Arial" panose="020B0604020202020204" pitchFamily="34" charset="0"/>
            </a:rPr>
            <a:t>Reforma tributária vem sendo deixada de lado</a:t>
          </a:r>
        </a:p>
      </dsp:txBody>
      <dsp:txXfrm>
        <a:off x="1958252" y="1723183"/>
        <a:ext cx="5090315" cy="661626"/>
      </dsp:txXfrm>
    </dsp:sp>
    <dsp:sp modelId="{62AB77AF-5574-40FA-9EA1-8AF9A5175E27}">
      <dsp:nvSpPr>
        <dsp:cNvPr id="0" name=""/>
        <dsp:cNvSpPr/>
      </dsp:nvSpPr>
      <dsp:spPr>
        <a:xfrm>
          <a:off x="1145232" y="2508597"/>
          <a:ext cx="733226" cy="73322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9107EC-65EE-4BB2-906F-C18AEBAC065E}">
      <dsp:nvSpPr>
        <dsp:cNvPr id="0" name=""/>
        <dsp:cNvSpPr/>
      </dsp:nvSpPr>
      <dsp:spPr>
        <a:xfrm>
          <a:off x="1922452" y="2508597"/>
          <a:ext cx="5161915" cy="73322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u="sng" kern="1200" dirty="0">
              <a:latin typeface="Arial" panose="020B0604020202020204" pitchFamily="34" charset="0"/>
              <a:cs typeface="Arial" panose="020B0604020202020204" pitchFamily="34" charset="0"/>
            </a:rPr>
            <a:t>Reforma Administrativa</a:t>
          </a:r>
          <a:r>
            <a:rPr lang="pt-BR" sz="1500" kern="1200" dirty="0">
              <a:latin typeface="Arial" panose="020B0604020202020204" pitchFamily="34" charset="0"/>
              <a:cs typeface="Arial" panose="020B0604020202020204" pitchFamily="34" charset="0"/>
            </a:rPr>
            <a:t> usada para ofuscar a Reforma Tributária para arrumar espaço nos gastos</a:t>
          </a:r>
        </a:p>
      </dsp:txBody>
      <dsp:txXfrm>
        <a:off x="1958252" y="2544397"/>
        <a:ext cx="5090315" cy="661626"/>
      </dsp:txXfrm>
    </dsp:sp>
    <dsp:sp modelId="{A5232FFB-3A14-45EC-BB7F-3755977164D5}">
      <dsp:nvSpPr>
        <dsp:cNvPr id="0" name=""/>
        <dsp:cNvSpPr/>
      </dsp:nvSpPr>
      <dsp:spPr>
        <a:xfrm>
          <a:off x="1145232" y="3329811"/>
          <a:ext cx="733226" cy="73322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7464BB-4B92-4F08-B3E6-F4D106DE0192}">
      <dsp:nvSpPr>
        <dsp:cNvPr id="0" name=""/>
        <dsp:cNvSpPr/>
      </dsp:nvSpPr>
      <dsp:spPr>
        <a:xfrm>
          <a:off x="1922452" y="3329811"/>
          <a:ext cx="5161915" cy="73322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Arial" panose="020B0604020202020204" pitchFamily="34" charset="0"/>
              <a:cs typeface="Arial" panose="020B0604020202020204" pitchFamily="34" charset="0"/>
            </a:rPr>
            <a:t>Desinteresse na redução dos </a:t>
          </a:r>
          <a:r>
            <a:rPr lang="pt-BR" sz="1500" b="1" u="sng" kern="1200" dirty="0">
              <a:latin typeface="Arial" panose="020B0604020202020204" pitchFamily="34" charset="0"/>
              <a:cs typeface="Arial" panose="020B0604020202020204" pitchFamily="34" charset="0"/>
            </a:rPr>
            <a:t>PRIVILÉGIOS TRIBUTÁRIOS</a:t>
          </a:r>
        </a:p>
      </dsp:txBody>
      <dsp:txXfrm>
        <a:off x="1958252" y="3365611"/>
        <a:ext cx="5090315" cy="661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80CE1-AB30-40F5-B2BF-E5D92F3132FE}">
      <dsp:nvSpPr>
        <dsp:cNvPr id="0" name=""/>
        <dsp:cNvSpPr/>
      </dsp:nvSpPr>
      <dsp:spPr>
        <a:xfrm>
          <a:off x="1886991" y="57"/>
          <a:ext cx="5674816" cy="70649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latin typeface="Arial" panose="020B0604020202020204" pitchFamily="34" charset="0"/>
              <a:cs typeface="Arial" panose="020B0604020202020204" pitchFamily="34" charset="0"/>
            </a:rPr>
            <a:t>Situações de injustiça fiscal inseridas entre os Privilégios:</a:t>
          </a:r>
        </a:p>
      </dsp:txBody>
      <dsp:txXfrm>
        <a:off x="1907683" y="20749"/>
        <a:ext cx="5633432" cy="665107"/>
      </dsp:txXfrm>
    </dsp:sp>
    <dsp:sp modelId="{9C5E95E2-E6C3-4B67-B649-69B70D0BEFB0}">
      <dsp:nvSpPr>
        <dsp:cNvPr id="0" name=""/>
        <dsp:cNvSpPr/>
      </dsp:nvSpPr>
      <dsp:spPr>
        <a:xfrm>
          <a:off x="1886991" y="833717"/>
          <a:ext cx="706491" cy="70649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AA802-3C6E-46F3-AB6A-AAD3EB8C5A72}">
      <dsp:nvSpPr>
        <dsp:cNvPr id="0" name=""/>
        <dsp:cNvSpPr/>
      </dsp:nvSpPr>
      <dsp:spPr>
        <a:xfrm>
          <a:off x="2635873" y="833717"/>
          <a:ext cx="4925935" cy="7064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Arial" panose="020B0604020202020204" pitchFamily="34" charset="0"/>
              <a:cs typeface="Arial" panose="020B0604020202020204" pitchFamily="34" charset="0"/>
            </a:rPr>
            <a:t>Não instituição do IGF</a:t>
          </a:r>
        </a:p>
      </dsp:txBody>
      <dsp:txXfrm>
        <a:off x="2670367" y="868211"/>
        <a:ext cx="4856947" cy="637503"/>
      </dsp:txXfrm>
    </dsp:sp>
    <dsp:sp modelId="{A2E3F9E6-FF18-41DB-A400-10167AF26C54}">
      <dsp:nvSpPr>
        <dsp:cNvPr id="0" name=""/>
        <dsp:cNvSpPr/>
      </dsp:nvSpPr>
      <dsp:spPr>
        <a:xfrm>
          <a:off x="1886991" y="1624988"/>
          <a:ext cx="706491" cy="70649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5674BA-519F-4AD1-9B03-F750766C6451}">
      <dsp:nvSpPr>
        <dsp:cNvPr id="0" name=""/>
        <dsp:cNvSpPr/>
      </dsp:nvSpPr>
      <dsp:spPr>
        <a:xfrm>
          <a:off x="2635873" y="1624988"/>
          <a:ext cx="4925935" cy="7064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Arial" panose="020B0604020202020204" pitchFamily="34" charset="0"/>
              <a:cs typeface="Arial" panose="020B0604020202020204" pitchFamily="34" charset="0"/>
            </a:rPr>
            <a:t>Isenção de IR nos lucros e dividendos distribuídos</a:t>
          </a:r>
        </a:p>
      </dsp:txBody>
      <dsp:txXfrm>
        <a:off x="2670367" y="1659482"/>
        <a:ext cx="4856947" cy="637503"/>
      </dsp:txXfrm>
    </dsp:sp>
    <dsp:sp modelId="{FA7A9370-B4A3-47AA-94A7-EE539CA767B5}">
      <dsp:nvSpPr>
        <dsp:cNvPr id="0" name=""/>
        <dsp:cNvSpPr/>
      </dsp:nvSpPr>
      <dsp:spPr>
        <a:xfrm>
          <a:off x="1886991" y="2416259"/>
          <a:ext cx="706491" cy="70649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9199A9-638F-4FCF-83F1-81BCA622E041}">
      <dsp:nvSpPr>
        <dsp:cNvPr id="0" name=""/>
        <dsp:cNvSpPr/>
      </dsp:nvSpPr>
      <dsp:spPr>
        <a:xfrm>
          <a:off x="2635873" y="2416259"/>
          <a:ext cx="4925935" cy="7064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Arial" panose="020B0604020202020204" pitchFamily="34" charset="0"/>
              <a:cs typeface="Arial" panose="020B0604020202020204" pitchFamily="34" charset="0"/>
            </a:rPr>
            <a:t>Remissões e anistias por meio de REFIS</a:t>
          </a:r>
        </a:p>
      </dsp:txBody>
      <dsp:txXfrm>
        <a:off x="2670367" y="2450753"/>
        <a:ext cx="4856947" cy="637503"/>
      </dsp:txXfrm>
    </dsp:sp>
    <dsp:sp modelId="{DE22D7FD-7CC7-4388-8052-03540CE8BB18}">
      <dsp:nvSpPr>
        <dsp:cNvPr id="0" name=""/>
        <dsp:cNvSpPr/>
      </dsp:nvSpPr>
      <dsp:spPr>
        <a:xfrm>
          <a:off x="1886991" y="3207530"/>
          <a:ext cx="706491" cy="70649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AD0FEF-F523-42E1-A21C-DAC2AFF82330}">
      <dsp:nvSpPr>
        <dsp:cNvPr id="0" name=""/>
        <dsp:cNvSpPr/>
      </dsp:nvSpPr>
      <dsp:spPr>
        <a:xfrm>
          <a:off x="2635873" y="3207530"/>
          <a:ext cx="4925935" cy="7064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Arial" panose="020B0604020202020204" pitchFamily="34" charset="0"/>
              <a:cs typeface="Arial" panose="020B0604020202020204" pitchFamily="34" charset="0"/>
            </a:rPr>
            <a:t>Incentivo à “</a:t>
          </a:r>
          <a:r>
            <a:rPr lang="pt-BR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pejotização</a:t>
          </a:r>
          <a:r>
            <a:rPr lang="pt-BR" sz="1500" kern="1200" dirty="0">
              <a:latin typeface="Arial" panose="020B0604020202020204" pitchFamily="34" charset="0"/>
              <a:cs typeface="Arial" panose="020B0604020202020204" pitchFamily="34" charset="0"/>
            </a:rPr>
            <a:t>” e hipertrofia do Simples Nacional</a:t>
          </a:r>
        </a:p>
      </dsp:txBody>
      <dsp:txXfrm>
        <a:off x="2670367" y="3242024"/>
        <a:ext cx="4856947" cy="637503"/>
      </dsp:txXfrm>
    </dsp:sp>
    <dsp:sp modelId="{3D1F0013-6F04-4A82-8D50-A033F7E546C0}">
      <dsp:nvSpPr>
        <dsp:cNvPr id="0" name=""/>
        <dsp:cNvSpPr/>
      </dsp:nvSpPr>
      <dsp:spPr>
        <a:xfrm>
          <a:off x="1886991" y="3998800"/>
          <a:ext cx="706491" cy="70649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09EEC6-A4C9-476A-BB43-C1AA112DD221}">
      <dsp:nvSpPr>
        <dsp:cNvPr id="0" name=""/>
        <dsp:cNvSpPr/>
      </dsp:nvSpPr>
      <dsp:spPr>
        <a:xfrm>
          <a:off x="2635873" y="3998800"/>
          <a:ext cx="4925935" cy="7064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Arial" panose="020B0604020202020204" pitchFamily="34" charset="0"/>
              <a:cs typeface="Arial" panose="020B0604020202020204" pitchFamily="34" charset="0"/>
            </a:rPr>
            <a:t>Não pagamento de IR em aplicações financeiras de alto valor</a:t>
          </a:r>
        </a:p>
      </dsp:txBody>
      <dsp:txXfrm>
        <a:off x="2670367" y="4033294"/>
        <a:ext cx="4856947" cy="637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2" cy="33678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588629" y="0"/>
            <a:ext cx="4275402" cy="33678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409B4CA-FB32-40E5-88A6-76A0E7D4BA94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2" cy="336788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588629" y="6397806"/>
            <a:ext cx="4275402" cy="336788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2CC7FF1-48BC-4EAD-BC53-F58DE178E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509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2" cy="33795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588629" y="1"/>
            <a:ext cx="4275402" cy="33795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042D767-CFAC-46D7-A45F-035AD716B5ED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841375"/>
            <a:ext cx="4043363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8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2" cy="33795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588629" y="6397806"/>
            <a:ext cx="4275402" cy="33795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13E94F7-EAC2-423D-A8CC-DEB8E1C19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80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519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246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926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448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241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460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460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821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21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46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744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700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99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16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60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649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65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8977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9612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46441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3195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457325"/>
            <a:ext cx="8039100" cy="3019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1314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96484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3" y="1457326"/>
            <a:ext cx="3943351" cy="3019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1" y="1457326"/>
            <a:ext cx="3943351" cy="3019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5570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1206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2051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668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51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62160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>
                <a:sym typeface="Helvetica Neue Light" charset="0"/>
              </a:rPr>
              <a:t>Click icon to add picture</a:t>
            </a:r>
            <a:endParaRPr lang="pt-BR" noProof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129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1457325"/>
            <a:ext cx="8039100" cy="3019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1048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8" y="133350"/>
            <a:ext cx="2009775" cy="4343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2" y="133350"/>
            <a:ext cx="5876925" cy="4343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839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B7C15-E458-468C-B8CE-878E4EAF366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fund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9685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ヒラギノ角ゴ ProN W3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302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1pPr>
      <a:lvl2pPr marL="6477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2pPr>
      <a:lvl3pPr marL="10033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3pPr>
      <a:lvl4pPr marL="13589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4pPr>
      <a:lvl5pPr marL="17145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5pPr>
      <a:lvl6pPr marL="21717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26289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0861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5433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e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justicatributaria.org.br/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rivilegiometrotributario.org.br/index2.php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95350"/>
            <a:ext cx="3927857" cy="3831664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08BBE21-6A2F-4DD8-9004-C38886980F39}"/>
              </a:ext>
            </a:extLst>
          </p:cNvPr>
          <p:cNvSpPr txBox="1"/>
          <p:nvPr/>
        </p:nvSpPr>
        <p:spPr>
          <a:xfrm>
            <a:off x="4572000" y="819150"/>
            <a:ext cx="457200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TRIBUTÁRIA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E252825-37FE-4F8D-BF3D-7D23A7104F7B}"/>
              </a:ext>
            </a:extLst>
          </p:cNvPr>
          <p:cNvSpPr txBox="1"/>
          <p:nvPr/>
        </p:nvSpPr>
        <p:spPr>
          <a:xfrm>
            <a:off x="4572000" y="2468920"/>
            <a:ext cx="457200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Mauro José Silva</a:t>
            </a:r>
          </a:p>
          <a:p>
            <a:pPr algn="r">
              <a:lnSpc>
                <a:spcPct val="15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da Unafisco Nacional</a:t>
            </a:r>
          </a:p>
          <a:p>
            <a:pPr algn="r">
              <a:lnSpc>
                <a:spcPct val="15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Auditor-Fiscal da Receita Federal do Brasil</a:t>
            </a:r>
          </a:p>
          <a:p>
            <a:pPr algn="r">
              <a:lnSpc>
                <a:spcPct val="15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Doutor em Direito pela USP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8ACB71-8562-4549-855C-B73A04BD77DC}"/>
              </a:ext>
            </a:extLst>
          </p:cNvPr>
          <p:cNvSpPr txBox="1"/>
          <p:nvPr/>
        </p:nvSpPr>
        <p:spPr>
          <a:xfrm>
            <a:off x="4572000" y="478155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Setembro/2020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611940C-76A6-4A5E-92E8-DA67957C9890}"/>
              </a:ext>
            </a:extLst>
          </p:cNvPr>
          <p:cNvSpPr txBox="1"/>
          <p:nvPr/>
        </p:nvSpPr>
        <p:spPr>
          <a:xfrm>
            <a:off x="0" y="13335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PRIVILÉGIOS TRIBUTÁRIOS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22D7CB4-5FA4-4EC0-8005-DA8FA1A3D9F3}"/>
              </a:ext>
            </a:extLst>
          </p:cNvPr>
          <p:cNvSpPr txBox="1"/>
          <p:nvPr/>
        </p:nvSpPr>
        <p:spPr>
          <a:xfrm>
            <a:off x="5257800" y="1778734"/>
            <a:ext cx="3733800" cy="16312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Ainda, há diversos benefícios a setores e regiões sem que a contrapartida prática para a sociedade seja efetiva e controlada.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BC0070C-4E18-42E7-AF72-9D99D9C40C1F}"/>
              </a:ext>
            </a:extLst>
          </p:cNvPr>
          <p:cNvGraphicFramePr/>
          <p:nvPr/>
        </p:nvGraphicFramePr>
        <p:xfrm>
          <a:off x="-1828800" y="438150"/>
          <a:ext cx="9448800" cy="470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45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611940C-76A6-4A5E-92E8-DA67957C9890}"/>
              </a:ext>
            </a:extLst>
          </p:cNvPr>
          <p:cNvSpPr txBox="1"/>
          <p:nvPr/>
        </p:nvSpPr>
        <p:spPr>
          <a:xfrm>
            <a:off x="0" y="13335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PRIVILÉGIOS TRIBUTÁRIOS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22D7CB4-5FA4-4EC0-8005-DA8FA1A3D9F3}"/>
              </a:ext>
            </a:extLst>
          </p:cNvPr>
          <p:cNvSpPr txBox="1"/>
          <p:nvPr/>
        </p:nvSpPr>
        <p:spPr>
          <a:xfrm>
            <a:off x="457200" y="1447295"/>
            <a:ext cx="8229600" cy="23436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Poder Executivo vem sugerindo reduzir ou extinguir as deduções no imposto sobre a renda renda da pessoa física (benefício não considerado como privilégio, visto que estes contribuintes já estão sujeitos a </a:t>
            </a:r>
            <a:r>
              <a:rPr lang="pt-BR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alíquotas efetivas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progressivas de IR), mas não questiona os efeitos nefastos dos verdadeiros privilégios</a:t>
            </a:r>
          </a:p>
        </p:txBody>
      </p:sp>
    </p:spTree>
    <p:extLst>
      <p:ext uri="{BB962C8B-B14F-4D97-AF65-F5344CB8AC3E}">
        <p14:creationId xmlns:p14="http://schemas.microsoft.com/office/powerpoint/2010/main" val="5556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CCA6C7-4586-4096-B3E2-EFC09E063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r="2111"/>
          <a:stretch/>
        </p:blipFill>
        <p:spPr bwMode="auto">
          <a:xfrm>
            <a:off x="2209800" y="819150"/>
            <a:ext cx="6934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Imagem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611940C-76A6-4A5E-92E8-DA67957C9890}"/>
              </a:ext>
            </a:extLst>
          </p:cNvPr>
          <p:cNvSpPr txBox="1"/>
          <p:nvPr/>
        </p:nvSpPr>
        <p:spPr>
          <a:xfrm>
            <a:off x="0" y="13335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PRIVILÉGIOS TRIBUTÁRIOS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13D60C4-6314-4D5F-8AC5-6780BC48CCFB}"/>
              </a:ext>
            </a:extLst>
          </p:cNvPr>
          <p:cNvSpPr txBox="1"/>
          <p:nvPr/>
        </p:nvSpPr>
        <p:spPr>
          <a:xfrm>
            <a:off x="76200" y="1276350"/>
            <a:ext cx="2133600" cy="1169551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das consequências dos</a:t>
            </a:r>
            <a:r>
              <a:rPr lang="pt-BR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privilégios tributários é a </a:t>
            </a:r>
            <a:r>
              <a:rPr lang="pt-BR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regressividade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Sistema Tributário.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220F3FE-1F04-4EC4-BA48-3EA75935AA48}"/>
              </a:ext>
            </a:extLst>
          </p:cNvPr>
          <p:cNvSpPr txBox="1"/>
          <p:nvPr/>
        </p:nvSpPr>
        <p:spPr>
          <a:xfrm>
            <a:off x="76200" y="3548955"/>
            <a:ext cx="2133600" cy="138499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regressividade nas alíquotas médias efetivas do IRPF é explicada pela não tributação dos lucros e dividendos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464CBBC-8876-45A1-8FB3-C54C2496E13D}"/>
              </a:ext>
            </a:extLst>
          </p:cNvPr>
          <p:cNvSpPr txBox="1"/>
          <p:nvPr/>
        </p:nvSpPr>
        <p:spPr>
          <a:xfrm>
            <a:off x="5181601" y="4476750"/>
            <a:ext cx="1447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rgbClr val="00B0F0"/>
                </a:solidFill>
              </a:rPr>
              <a:t>Em salários mínimos</a:t>
            </a:r>
          </a:p>
        </p:txBody>
      </p:sp>
    </p:spTree>
    <p:extLst>
      <p:ext uri="{BB962C8B-B14F-4D97-AF65-F5344CB8AC3E}">
        <p14:creationId xmlns:p14="http://schemas.microsoft.com/office/powerpoint/2010/main" val="342583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611940C-76A6-4A5E-92E8-DA67957C9890}"/>
              </a:ext>
            </a:extLst>
          </p:cNvPr>
          <p:cNvSpPr txBox="1"/>
          <p:nvPr/>
        </p:nvSpPr>
        <p:spPr>
          <a:xfrm>
            <a:off x="0" y="13335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PRIVILÉGIOS TRIBUTÁRIOS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D6BADB-E965-4E5E-8436-5AEF184D4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/>
          <a:stretch/>
        </p:blipFill>
        <p:spPr bwMode="auto">
          <a:xfrm>
            <a:off x="3384000" y="2715870"/>
            <a:ext cx="5760000" cy="25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EC6D6FE-06AC-462E-91D5-5B733481D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63" b="5385"/>
          <a:stretch/>
        </p:blipFill>
        <p:spPr bwMode="auto">
          <a:xfrm>
            <a:off x="31044" y="810629"/>
            <a:ext cx="3352956" cy="320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6C3B4AE-317F-46CC-BBEA-BD436D4C1C04}"/>
              </a:ext>
            </a:extLst>
          </p:cNvPr>
          <p:cNvSpPr txBox="1"/>
          <p:nvPr/>
        </p:nvSpPr>
        <p:spPr>
          <a:xfrm>
            <a:off x="3384000" y="1286530"/>
            <a:ext cx="5728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injusticatributaria.org.br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 Explicativo: Seta para Baixo 6">
            <a:extLst>
              <a:ext uri="{FF2B5EF4-FFF2-40B4-BE49-F238E27FC236}">
                <a16:creationId xmlns:a16="http://schemas.microsoft.com/office/drawing/2014/main" id="{9B9214AA-D2FD-439C-B0D2-17C33809FA37}"/>
              </a:ext>
            </a:extLst>
          </p:cNvPr>
          <p:cNvSpPr/>
          <p:nvPr/>
        </p:nvSpPr>
        <p:spPr>
          <a:xfrm>
            <a:off x="889746" y="595015"/>
            <a:ext cx="7364505" cy="1828800"/>
          </a:xfrm>
          <a:prstGeom prst="downArrowCallou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43252F7-602D-4326-8675-1206F13DE518}"/>
              </a:ext>
            </a:extLst>
          </p:cNvPr>
          <p:cNvSpPr txBox="1"/>
          <p:nvPr/>
        </p:nvSpPr>
        <p:spPr>
          <a:xfrm>
            <a:off x="936036" y="835569"/>
            <a:ext cx="7337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JUSTIÇA FISCAL: Maior incidência de tributação sobre a renda e menor sobre o consumo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9FB4A1-A796-4A1F-84F0-CBE1BAB60D12}"/>
              </a:ext>
            </a:extLst>
          </p:cNvPr>
          <p:cNvSpPr txBox="1"/>
          <p:nvPr/>
        </p:nvSpPr>
        <p:spPr>
          <a:xfrm>
            <a:off x="0" y="55113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JUSTIÇA FISCAL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34E117-4A39-42FD-8261-0434CF8E243E}"/>
              </a:ext>
            </a:extLst>
          </p:cNvPr>
          <p:cNvSpPr txBox="1"/>
          <p:nvPr/>
        </p:nvSpPr>
        <p:spPr>
          <a:xfrm>
            <a:off x="1284193" y="2497045"/>
            <a:ext cx="6575609" cy="25340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Necessidade de extinção dos privilégios tributários: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Retorno da tributação na distribuição de lucros e dividendos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Fim do incentivo à “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pejotização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Instituição do IGF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Sem essas premissas, continuaremos cobrando tributos de quem já paga e deixando muitos sem pagar.</a:t>
            </a:r>
          </a:p>
        </p:txBody>
      </p:sp>
    </p:spTree>
    <p:extLst>
      <p:ext uri="{BB962C8B-B14F-4D97-AF65-F5344CB8AC3E}">
        <p14:creationId xmlns:p14="http://schemas.microsoft.com/office/powerpoint/2010/main" val="50215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A5B3F51-3BE6-477D-9B9F-83BDA38BCAF4}"/>
              </a:ext>
            </a:extLst>
          </p:cNvPr>
          <p:cNvSpPr txBox="1"/>
          <p:nvPr/>
        </p:nvSpPr>
        <p:spPr>
          <a:xfrm>
            <a:off x="0" y="13335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A284465-596B-4C6E-85FE-275C56A6F0A1}"/>
              </a:ext>
            </a:extLst>
          </p:cNvPr>
          <p:cNvSpPr txBox="1"/>
          <p:nvPr/>
        </p:nvSpPr>
        <p:spPr>
          <a:xfrm>
            <a:off x="0" y="819150"/>
            <a:ext cx="9144000" cy="6429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GOBETTI, Sérgio; ORAIR, Rodrigo.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Progressividade Tributária: A agenda negligenciada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Rio de Janeiro: Ipea, 2016. (Texto para Discussão, n. 2190).</a:t>
            </a:r>
          </a:p>
          <a:p>
            <a:pPr algn="just">
              <a:lnSpc>
                <a:spcPct val="150000"/>
              </a:lnSpc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GOMES, Marcel. As distorções de uma carga tributária regressiva. In: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IPEA – Desafios do Desenvolvimento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Ano 12, Edição 86. São Paulo, 2016. Disponível em: &lt; http://www.ipea.gov.br/desafios/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index.php?option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com_content&amp;id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=3233&gt;. Acesso em 13 nov. 2019.</a:t>
            </a:r>
          </a:p>
          <a:p>
            <a:pPr algn="just">
              <a:lnSpc>
                <a:spcPct val="150000"/>
              </a:lnSpc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SECRETARIA DA RECEITA FEDERAL DO BRASIL.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Grandes números das declarações de imposto de renda das pessoas físicas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Brasília: Receita Federal - Ministério da Fazenda, (vários anos). Disponível em: &lt;http://receita.economia.gov.br/dados/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receitadata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/estudos-e-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tributarios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-e-aduaneiros/estudos-e-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estatisticas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/11-08-2014-grandes-numeros-dirpf/grandes-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numeros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dirpf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-capa&gt;. Acesso em 12 nov. 2019.</a:t>
            </a:r>
          </a:p>
          <a:p>
            <a:pPr algn="just">
              <a:lnSpc>
                <a:spcPct val="150000"/>
              </a:lnSpc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______. </a:t>
            </a:r>
            <a:r>
              <a:rPr lang="pt-B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Demonstrativo de Gastos Tributários – Previsões PLOA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Brasília: Receita Federal – Ministério da Economia, (vários anos). Disponível em: &lt;http://receita.economia.gov.br/dados/</a:t>
            </a:r>
            <a:r>
              <a:rPr lang="pt-B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receitadata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/renuncia-fiscal/</a:t>
            </a:r>
            <a:r>
              <a:rPr lang="pt-B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previsoes-ploa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pt-B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dgt-ploa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&gt;. Acesso em 24 jun. 2020.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A5B3F51-3BE6-477D-9B9F-83BDA38BCAF4}"/>
              </a:ext>
            </a:extLst>
          </p:cNvPr>
          <p:cNvSpPr txBox="1"/>
          <p:nvPr/>
        </p:nvSpPr>
        <p:spPr>
          <a:xfrm>
            <a:off x="0" y="13335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A284465-596B-4C6E-85FE-275C56A6F0A1}"/>
              </a:ext>
            </a:extLst>
          </p:cNvPr>
          <p:cNvSpPr txBox="1"/>
          <p:nvPr/>
        </p:nvSpPr>
        <p:spPr>
          <a:xfrm>
            <a:off x="0" y="1047616"/>
            <a:ext cx="9144000" cy="4038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UNAFISCO NACIONAL. </a:t>
            </a:r>
            <a:r>
              <a:rPr lang="pt-B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 Técnica 15/2020: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Tributação da distribuição de lucros e dividendos: a dupla não tributação de parte do lucro distribuído, estimativa arrecadatória da tributação de dividendos e propostas para equilíbrio da carga tributária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São Paulo, fev. 2020. Disponível em: &lt;http://unafisconacional.org.br/</a:t>
            </a:r>
            <a:r>
              <a:rPr lang="pt-B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UserFiles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/2020/File/Nota-Tecnica_Tributacao-Lucros_Dividendos.pdf&gt;. Acesso em 23 jun. 2020.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______. </a:t>
            </a:r>
            <a:r>
              <a:rPr lang="pt-B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 Técnica 16/2020: Aspectos da Falta de Atualização da Tabela do Imposto de Renda Pessoa Física: Tabelas Aplicáveis, Quantidade de Isentos e Estimativa do Impacto na Arrecadação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São Paulo, fev. 2020. Disponível em: &lt;http://www.unafisconacional.org.br/</a:t>
            </a:r>
            <a:r>
              <a:rPr lang="pt-B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UserFiles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/2020/File/Nota_Tecnica_16_Defasagem_Tabela_IR.pdf&gt;. Acesso em 23 jun. 2020.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______. </a:t>
            </a:r>
            <a:r>
              <a:rPr lang="pt-B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 Técnica Unafisco Nº 17/2020: Imposto sobre Grandes Fortunas: Definição da arrecadação, alíquota e limite de isenção ideais, perfil dos contribuintes, tabela progressiva e recursos para a crise resultante da pandemia da Covid-19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São Paulo, abr. 2020. Disponível em: &lt;http://unafisconacional.org.br/</a:t>
            </a:r>
            <a:r>
              <a:rPr lang="pt-B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UserFiles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/2020/File/NT-17.pdf&gt;. Acesso em 24 jun. 2020.</a:t>
            </a:r>
          </a:p>
          <a:p>
            <a:pPr algn="just">
              <a:lnSpc>
                <a:spcPct val="150000"/>
              </a:lnSpc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5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663" y="1695450"/>
            <a:ext cx="44266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611940C-76A6-4A5E-92E8-DA67957C9890}"/>
              </a:ext>
            </a:extLst>
          </p:cNvPr>
          <p:cNvSpPr txBox="1"/>
          <p:nvPr/>
        </p:nvSpPr>
        <p:spPr>
          <a:xfrm>
            <a:off x="609600" y="11077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TRIBUTÁRIA E JUSTIÇA FISCAL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2DBB56-45F2-453A-8EEB-2F81243D6CFA}"/>
              </a:ext>
            </a:extLst>
          </p:cNvPr>
          <p:cNvSpPr txBox="1"/>
          <p:nvPr/>
        </p:nvSpPr>
        <p:spPr>
          <a:xfrm>
            <a:off x="-1773" y="725926"/>
            <a:ext cx="9144000" cy="436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Propostas em tramitação = SIMPLIFICAÇÃO do Sistema Tributário, por meio de emenda à Constituição;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Possibilidade de diversas alterações necessárias por meio de </a:t>
            </a:r>
            <a:r>
              <a:rPr lang="pt-BR" sz="17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reformas infraconstitucionais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= aprovação menos burocrática e evita conflitos entre os entes federativos;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REFORMA NECESSÁRIA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&gt; alterar o Sistema Tributário para alcançar os objetivos fundamentais da República Federativa do Brasil (art. 3º da CF): justiça, solidariedade; desenvolvimento nacional; erradicação da pobreza; redução das desigualdades sociais e regionais.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4718037-0971-4445-9EC1-50D7B0C7E7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379787"/>
              </p:ext>
            </p:extLst>
          </p:nvPr>
        </p:nvGraphicFramePr>
        <p:xfrm>
          <a:off x="152400" y="666750"/>
          <a:ext cx="8839200" cy="447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0E09996C-3F47-4E1D-8B81-3BB1FCD8D824}"/>
              </a:ext>
            </a:extLst>
          </p:cNvPr>
          <p:cNvSpPr txBox="1"/>
          <p:nvPr/>
        </p:nvSpPr>
        <p:spPr>
          <a:xfrm>
            <a:off x="609600" y="11077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TRIBUTÁRIA E JUSTIÇA FISCAL</a:t>
            </a:r>
          </a:p>
        </p:txBody>
      </p:sp>
    </p:spTree>
    <p:extLst>
      <p:ext uri="{BB962C8B-B14F-4D97-AF65-F5344CB8AC3E}">
        <p14:creationId xmlns:p14="http://schemas.microsoft.com/office/powerpoint/2010/main" val="32829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611940C-76A6-4A5E-92E8-DA67957C9890}"/>
              </a:ext>
            </a:extLst>
          </p:cNvPr>
          <p:cNvSpPr txBox="1"/>
          <p:nvPr/>
        </p:nvSpPr>
        <p:spPr>
          <a:xfrm>
            <a:off x="426182" y="133350"/>
            <a:ext cx="87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ALCANÇAR ESSES OBJETIVOS?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2DBB56-45F2-453A-8EEB-2F81243D6CFA}"/>
              </a:ext>
            </a:extLst>
          </p:cNvPr>
          <p:cNvSpPr txBox="1"/>
          <p:nvPr/>
        </p:nvSpPr>
        <p:spPr>
          <a:xfrm>
            <a:off x="174979" y="864067"/>
            <a:ext cx="8717818" cy="11546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DESMISTIFICAR A IMAGEM DOS CONTRIBUINTES COMO MEROS “PAGADORES DE IMPOSTOS” E DA ADMINISTRAÇÃO TRIBUTÁRIA COMO UMA </a:t>
            </a:r>
            <a:r>
              <a:rPr lang="pt-BR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ADVERSÁRIA A SER COMBATIDA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(DISCURSO AMPLAMENTE DIFUNDIDO POR VÁRIOS ATORES POLÍTICOS)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7424333-3B13-400E-B109-DFE295BD09C0}"/>
              </a:ext>
            </a:extLst>
          </p:cNvPr>
          <p:cNvSpPr txBox="1"/>
          <p:nvPr/>
        </p:nvSpPr>
        <p:spPr>
          <a:xfrm>
            <a:off x="3505200" y="2247523"/>
            <a:ext cx="5387612" cy="2632003"/>
          </a:xfrm>
          <a:prstGeom prst="rect">
            <a:avLst/>
          </a:prstGeom>
          <a:solidFill>
            <a:srgbClr val="9A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de </a:t>
            </a:r>
            <a:r>
              <a:rPr lang="pt-BR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Administração Tributária &gt; deve ser vista como uma aliada da sociedade não uma adversária &gt; deve ser eficiente e enxergar os contribuintes como cidadãos e não, em regra, como sonegadores &gt; </a:t>
            </a:r>
            <a:r>
              <a:rPr lang="pt-BR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DE UMA RELAÇÃO CIDADÃ ENTRE A ADMINISTRAÇÃO E OS CONTRIBUINTES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683750-EA97-47C8-85AA-DCBF7D016D48}"/>
              </a:ext>
            </a:extLst>
          </p:cNvPr>
          <p:cNvSpPr txBox="1"/>
          <p:nvPr/>
        </p:nvSpPr>
        <p:spPr>
          <a:xfrm>
            <a:off x="174978" y="3016958"/>
            <a:ext cx="3177822" cy="11605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Visão individualista que conflita com o objetivo constitucional de uma sociedade solidária</a:t>
            </a:r>
            <a:endParaRPr lang="pt-BR" sz="1600" dirty="0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2F6DCB11-6509-4112-8011-71C4179366CD}"/>
              </a:ext>
            </a:extLst>
          </p:cNvPr>
          <p:cNvCxnSpPr/>
          <p:nvPr/>
        </p:nvCxnSpPr>
        <p:spPr>
          <a:xfrm>
            <a:off x="990600" y="2001900"/>
            <a:ext cx="0" cy="1008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0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611940C-76A6-4A5E-92E8-DA67957C9890}"/>
              </a:ext>
            </a:extLst>
          </p:cNvPr>
          <p:cNvSpPr txBox="1"/>
          <p:nvPr/>
        </p:nvSpPr>
        <p:spPr>
          <a:xfrm>
            <a:off x="609600" y="133350"/>
            <a:ext cx="853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TRIBUTÁRIA E TETO DE GASTOS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BF426A1C-3B11-4B86-BEEC-1A25E35514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364836"/>
              </p:ext>
            </p:extLst>
          </p:nvPr>
        </p:nvGraphicFramePr>
        <p:xfrm>
          <a:off x="457200" y="81915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584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611940C-76A6-4A5E-92E8-DA67957C9890}"/>
              </a:ext>
            </a:extLst>
          </p:cNvPr>
          <p:cNvSpPr txBox="1"/>
          <p:nvPr/>
        </p:nvSpPr>
        <p:spPr>
          <a:xfrm>
            <a:off x="0" y="13335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PRIVILÉGIOS TRIBUTÁRIOS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CEB86CD-F2F8-4F32-809E-DAC470A9998A}"/>
              </a:ext>
            </a:extLst>
          </p:cNvPr>
          <p:cNvSpPr txBox="1"/>
          <p:nvPr/>
        </p:nvSpPr>
        <p:spPr>
          <a:xfrm>
            <a:off x="0" y="667415"/>
            <a:ext cx="914400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Estudo da Unafisco Nacional: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6A67551-0022-41C9-8CC3-0AC89189F705}"/>
              </a:ext>
            </a:extLst>
          </p:cNvPr>
          <p:cNvSpPr txBox="1"/>
          <p:nvPr/>
        </p:nvSpPr>
        <p:spPr>
          <a:xfrm>
            <a:off x="152400" y="3436502"/>
            <a:ext cx="8839200" cy="1345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PRIVILÉGIOS TRIBUTÁRIOS SÃO BENESSES TRIBUTÁRIAS A UM GRUPO DE CONTRIBUINTES, SEM QUE EXISTA CONTRAPARTIDA ADEQUADA, NOTÓRIA OU COMPROVADA POR ESTUDOS TÉCNICOS, PARA O DESENVOLVIMENTO ECONÔMICO SUSTENTÁVEL SEM AUMENTO DA CONCENTRAÇÃO DE RENDA OU REDUÇÃO DAS DESIGUALDADES NO PAÍS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4BD9246D-A4F8-4085-99CF-47F408E0323E}"/>
              </a:ext>
            </a:extLst>
          </p:cNvPr>
          <p:cNvGrpSpPr>
            <a:grpSpLocks noChangeAspect="1"/>
          </p:cNvGrpSpPr>
          <p:nvPr/>
        </p:nvGrpSpPr>
        <p:grpSpPr>
          <a:xfrm>
            <a:off x="1905000" y="1315950"/>
            <a:ext cx="5415342" cy="1332000"/>
            <a:chOff x="990600" y="742949"/>
            <a:chExt cx="7010400" cy="1724332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BD02D2A8-9003-4816-8F53-075D2E314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833" t="14427" r="12500" b="70204"/>
            <a:stretch/>
          </p:blipFill>
          <p:spPr>
            <a:xfrm>
              <a:off x="990600" y="742949"/>
              <a:ext cx="7010400" cy="790127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F8A3B75D-E709-46BD-990D-0A2D2AE355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33" t="57961" r="15000" b="21838"/>
            <a:stretch/>
          </p:blipFill>
          <p:spPr>
            <a:xfrm>
              <a:off x="990600" y="1428750"/>
              <a:ext cx="7010400" cy="1038531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973233CE-4936-4A9F-964E-A220BBF8573D}"/>
              </a:ext>
            </a:extLst>
          </p:cNvPr>
          <p:cNvSpPr txBox="1"/>
          <p:nvPr/>
        </p:nvSpPr>
        <p:spPr>
          <a:xfrm>
            <a:off x="1" y="2812018"/>
            <a:ext cx="91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privilegiometrotributario.org.br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314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611940C-76A6-4A5E-92E8-DA67957C9890}"/>
              </a:ext>
            </a:extLst>
          </p:cNvPr>
          <p:cNvSpPr txBox="1"/>
          <p:nvPr/>
        </p:nvSpPr>
        <p:spPr>
          <a:xfrm>
            <a:off x="0" y="13335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PRIVILÉGIOS TRIBUTÁRIOS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CEB86CD-F2F8-4F32-809E-DAC470A9998A}"/>
              </a:ext>
            </a:extLst>
          </p:cNvPr>
          <p:cNvSpPr txBox="1"/>
          <p:nvPr/>
        </p:nvSpPr>
        <p:spPr>
          <a:xfrm>
            <a:off x="381000" y="931754"/>
            <a:ext cx="83058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Estudo da Unafisco Nacional: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4224901-B25F-4BE2-88BE-D42898E54993}"/>
              </a:ext>
            </a:extLst>
          </p:cNvPr>
          <p:cNvSpPr txBox="1"/>
          <p:nvPr/>
        </p:nvSpPr>
        <p:spPr>
          <a:xfrm>
            <a:off x="152400" y="1885950"/>
            <a:ext cx="8839200" cy="5373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Gastos tributários (2020): </a:t>
            </a:r>
            <a:r>
              <a:rPr lang="pt-BR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R$ 471,68 bi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&gt; DGT projeta R$ 330,85 bi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9873DC-3445-436A-8B71-D49FE3F12A9B}"/>
              </a:ext>
            </a:extLst>
          </p:cNvPr>
          <p:cNvSpPr txBox="1"/>
          <p:nvPr/>
        </p:nvSpPr>
        <p:spPr>
          <a:xfrm>
            <a:off x="381000" y="3464064"/>
            <a:ext cx="3657600" cy="707886"/>
          </a:xfrm>
          <a:prstGeom prst="rect">
            <a:avLst/>
          </a:prstGeom>
          <a:solidFill>
            <a:srgbClr val="9A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R$ 324 bilhões em PRIVILÉGIOS TRIBUTÁRIOS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6FCDE13-4838-445B-B619-B91C05D7C345}"/>
              </a:ext>
            </a:extLst>
          </p:cNvPr>
          <p:cNvSpPr txBox="1"/>
          <p:nvPr/>
        </p:nvSpPr>
        <p:spPr>
          <a:xfrm>
            <a:off x="4953000" y="3464064"/>
            <a:ext cx="3657600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R$ 147 bi são considerados não privilégios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C0D114C2-C053-413E-AD54-B65C9BA11AEB}"/>
              </a:ext>
            </a:extLst>
          </p:cNvPr>
          <p:cNvSpPr/>
          <p:nvPr/>
        </p:nvSpPr>
        <p:spPr>
          <a:xfrm>
            <a:off x="1981200" y="2509950"/>
            <a:ext cx="457200" cy="900000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EB48A251-CBD0-4C91-933E-178521ECD0C9}"/>
              </a:ext>
            </a:extLst>
          </p:cNvPr>
          <p:cNvSpPr/>
          <p:nvPr/>
        </p:nvSpPr>
        <p:spPr>
          <a:xfrm>
            <a:off x="6553200" y="2509950"/>
            <a:ext cx="457200" cy="900000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46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611940C-76A6-4A5E-92E8-DA67957C9890}"/>
              </a:ext>
            </a:extLst>
          </p:cNvPr>
          <p:cNvSpPr txBox="1"/>
          <p:nvPr/>
        </p:nvSpPr>
        <p:spPr>
          <a:xfrm>
            <a:off x="-152400" y="176409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MAIORES</a:t>
            </a:r>
          </a:p>
          <a:p>
            <a:pPr algn="ctr"/>
            <a:r>
              <a:rPr lang="pt-BR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PRIVILÉGIOS </a:t>
            </a:r>
          </a:p>
          <a:p>
            <a:pPr algn="ctr"/>
            <a:r>
              <a:rPr lang="pt-BR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TRIBUTÁRIOS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D04BD30-3850-4867-8B86-EA4C96E48E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33" t="23320" r="27500" b="8499"/>
          <a:stretch/>
        </p:blipFill>
        <p:spPr>
          <a:xfrm>
            <a:off x="3124200" y="0"/>
            <a:ext cx="59262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611940C-76A6-4A5E-92E8-DA67957C9890}"/>
              </a:ext>
            </a:extLst>
          </p:cNvPr>
          <p:cNvSpPr txBox="1"/>
          <p:nvPr/>
        </p:nvSpPr>
        <p:spPr>
          <a:xfrm>
            <a:off x="-76200" y="198102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TRIBUTÁRIOS COM NOTÓRIA CONTRAPARTIDA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EC7A86-730C-4371-B1CF-42B32DE9EF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34" t="21838" r="28333" b="18874"/>
          <a:stretch/>
        </p:blipFill>
        <p:spPr>
          <a:xfrm>
            <a:off x="2562166" y="0"/>
            <a:ext cx="6581833" cy="506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4A4A4A"/>
      </a:accent1>
      <a:accent2>
        <a:srgbClr val="333399"/>
      </a:accent2>
      <a:accent3>
        <a:srgbClr val="AAAAAA"/>
      </a:accent3>
      <a:accent4>
        <a:srgbClr val="DADADA"/>
      </a:accent4>
      <a:accent5>
        <a:srgbClr val="B1B1B1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7B3DF84E7568F4083F56AC32E9B18A5" ma:contentTypeVersion="4" ma:contentTypeDescription="Crie um novo documento." ma:contentTypeScope="" ma:versionID="7ac2ac45ab349dd77979280dd4b547c5">
  <xsd:schema xmlns:xsd="http://www.w3.org/2001/XMLSchema" xmlns:xs="http://www.w3.org/2001/XMLSchema" xmlns:p="http://schemas.microsoft.com/office/2006/metadata/properties" xmlns:ns2="40662102-f262-448d-ac60-8c38da07b267" targetNamespace="http://schemas.microsoft.com/office/2006/metadata/properties" ma:root="true" ma:fieldsID="06185f6bad113884e0d594d38ff15d3f" ns2:_="">
    <xsd:import namespace="40662102-f262-448d-ac60-8c38da07b2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62102-f262-448d-ac60-8c38da07b2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92DABD-E341-43AC-ADC4-01A4F1270756}">
  <ds:schemaRefs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40662102-f262-448d-ac60-8c38da07b267"/>
    <ds:schemaRef ds:uri="http://schemas.microsoft.com/office/2006/documentManagement/typ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D9FE5D3-F2D7-4726-9C4D-A41C6DBB9D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DE021D-5502-444A-820B-43A4C92A33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662102-f262-448d-ac60-8c38da07b2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12248</TotalTime>
  <Words>1109</Words>
  <Application>Microsoft Office PowerPoint</Application>
  <PresentationFormat>Apresentação na tela (16:9)</PresentationFormat>
  <Paragraphs>107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Helvetica Neue Light</vt:lpstr>
      <vt:lpstr>Calibri</vt:lpstr>
      <vt:lpstr>Arial</vt:lpstr>
      <vt:lpstr>Wingdings</vt:lpstr>
      <vt:lpstr>Office Theme</vt:lpstr>
      <vt:lpstr>1_Title &amp; Bullets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Steven</dc:creator>
  <cp:lastModifiedBy>Mauro Silva</cp:lastModifiedBy>
  <cp:revision>1350</cp:revision>
  <cp:lastPrinted>2018-01-31T18:10:18Z</cp:lastPrinted>
  <dcterms:created xsi:type="dcterms:W3CDTF">2014-09-17T03:37:49Z</dcterms:created>
  <dcterms:modified xsi:type="dcterms:W3CDTF">2020-09-24T15:25:40Z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0x010100F7B3DF84E7568F4083F56AC32E9B18A5</vt:lpwstr>
  </property>
  <property fmtid="{D5CDD505-2E9C-101B-9397-08002B2CF9AE}" pid="3" name="Order">
    <vt:r8>173800</vt:r8>
  </property>
</Properties>
</file>