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05" r:id="rId2"/>
    <p:sldId id="407" r:id="rId3"/>
    <p:sldId id="440" r:id="rId4"/>
    <p:sldId id="441" r:id="rId5"/>
    <p:sldId id="438" r:id="rId6"/>
    <p:sldId id="442" r:id="rId7"/>
    <p:sldId id="439" r:id="rId8"/>
    <p:sldId id="443" r:id="rId9"/>
    <p:sldId id="444" r:id="rId10"/>
    <p:sldId id="435" r:id="rId11"/>
    <p:sldId id="436" r:id="rId12"/>
    <p:sldId id="437" r:id="rId13"/>
    <p:sldId id="445" r:id="rId14"/>
    <p:sldId id="446" r:id="rId15"/>
    <p:sldId id="453" r:id="rId16"/>
    <p:sldId id="447" r:id="rId17"/>
    <p:sldId id="448" r:id="rId18"/>
    <p:sldId id="449" r:id="rId19"/>
    <p:sldId id="414" r:id="rId20"/>
    <p:sldId id="451" r:id="rId21"/>
    <p:sldId id="450" r:id="rId22"/>
    <p:sldId id="421" r:id="rId23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7029D-6355-48B2-BB0A-8C352E518E33}" v="236" dt="2019-04-23T02:53:18.3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94660"/>
  </p:normalViewPr>
  <p:slideViewPr>
    <p:cSldViewPr snapToGrid="0">
      <p:cViewPr>
        <p:scale>
          <a:sx n="70" d="100"/>
          <a:sy n="70" d="100"/>
        </p:scale>
        <p:origin x="42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ber Cabral" userId="7bb2c329-057e-4a64-99d8-b5cc1b28e01e" providerId="ADAL" clId="{EF03C219-54D4-46DC-8B97-A6BF7EAADE05}"/>
    <pc:docChg chg="undo custSel mod addSld delSld modSld sldOrd">
      <pc:chgData name="Kleber Cabral" userId="7bb2c329-057e-4a64-99d8-b5cc1b28e01e" providerId="ADAL" clId="{EF03C219-54D4-46DC-8B97-A6BF7EAADE05}" dt="2019-04-23T02:53:18.362" v="1023" actId="20577"/>
      <pc:docMkLst>
        <pc:docMk/>
      </pc:docMkLst>
      <pc:sldChg chg="del modTransition">
        <pc:chgData name="Kleber Cabral" userId="7bb2c329-057e-4a64-99d8-b5cc1b28e01e" providerId="ADAL" clId="{EF03C219-54D4-46DC-8B97-A6BF7EAADE05}" dt="2019-04-23T02:10:27.639" v="144" actId="2696"/>
        <pc:sldMkLst>
          <pc:docMk/>
          <pc:sldMk cId="0" sldId="256"/>
        </pc:sldMkLst>
      </pc:sldChg>
      <pc:sldChg chg="addSp delSp modSp mod modTransition setBg modAnim">
        <pc:chgData name="Kleber Cabral" userId="7bb2c329-057e-4a64-99d8-b5cc1b28e01e" providerId="ADAL" clId="{EF03C219-54D4-46DC-8B97-A6BF7EAADE05}" dt="2019-04-23T02:27:37.723" v="392"/>
        <pc:sldMkLst>
          <pc:docMk/>
          <pc:sldMk cId="0" sldId="258"/>
        </pc:sldMkLst>
        <pc:spChg chg="add del mod">
          <ac:chgData name="Kleber Cabral" userId="7bb2c329-057e-4a64-99d8-b5cc1b28e01e" providerId="ADAL" clId="{EF03C219-54D4-46DC-8B97-A6BF7EAADE05}" dt="2019-04-23T02:19:01.253" v="149" actId="478"/>
          <ac:spMkLst>
            <pc:docMk/>
            <pc:sldMk cId="0" sldId="258"/>
            <ac:spMk id="2" creationId="{7487E77B-3A84-4C9B-81E5-66AAEA2EBBA6}"/>
          </ac:spMkLst>
        </pc:spChg>
        <pc:spChg chg="del">
          <ac:chgData name="Kleber Cabral" userId="7bb2c329-057e-4a64-99d8-b5cc1b28e01e" providerId="ADAL" clId="{EF03C219-54D4-46DC-8B97-A6BF7EAADE05}" dt="2019-04-23T02:18:58.565" v="148" actId="478"/>
          <ac:spMkLst>
            <pc:docMk/>
            <pc:sldMk cId="0" sldId="258"/>
            <ac:spMk id="4" creationId="{1D52B000-C5A5-4022-AF91-A9B26D7BF435}"/>
          </ac:spMkLst>
        </pc:spChg>
        <pc:spChg chg="add del">
          <ac:chgData name="Kleber Cabral" userId="7bb2c329-057e-4a64-99d8-b5cc1b28e01e" providerId="ADAL" clId="{EF03C219-54D4-46DC-8B97-A6BF7EAADE05}" dt="2019-04-23T02:19:03.555" v="151"/>
          <ac:spMkLst>
            <pc:docMk/>
            <pc:sldMk cId="0" sldId="258"/>
            <ac:spMk id="5" creationId="{2270D65C-4803-49D0-A6CA-4DDB9FDDA9EA}"/>
          </ac:spMkLst>
        </pc:spChg>
        <pc:spChg chg="add mod">
          <ac:chgData name="Kleber Cabral" userId="7bb2c329-057e-4a64-99d8-b5cc1b28e01e" providerId="ADAL" clId="{EF03C219-54D4-46DC-8B97-A6BF7EAADE05}" dt="2019-04-23T02:27:08.766" v="391" actId="1035"/>
          <ac:spMkLst>
            <pc:docMk/>
            <pc:sldMk cId="0" sldId="258"/>
            <ac:spMk id="6" creationId="{2F5F6BA0-7D72-49B4-AFAF-DD19A6F2C987}"/>
          </ac:spMkLst>
        </pc:spChg>
        <pc:spChg chg="add del">
          <ac:chgData name="Kleber Cabral" userId="7bb2c329-057e-4a64-99d8-b5cc1b28e01e" providerId="ADAL" clId="{EF03C219-54D4-46DC-8B97-A6BF7EAADE05}" dt="2019-04-23T02:21:03.856" v="173" actId="26606"/>
          <ac:spMkLst>
            <pc:docMk/>
            <pc:sldMk cId="0" sldId="258"/>
            <ac:spMk id="71" creationId="{6753252F-4873-4F63-801D-CC719279A7D5}"/>
          </ac:spMkLst>
        </pc:spChg>
        <pc:spChg chg="add del">
          <ac:chgData name="Kleber Cabral" userId="7bb2c329-057e-4a64-99d8-b5cc1b28e01e" providerId="ADAL" clId="{EF03C219-54D4-46DC-8B97-A6BF7EAADE05}" dt="2019-04-23T02:21:03.856" v="173" actId="26606"/>
          <ac:spMkLst>
            <pc:docMk/>
            <pc:sldMk cId="0" sldId="258"/>
            <ac:spMk id="73" creationId="{047C8CCB-F95D-4249-92DD-651249D3535A}"/>
          </ac:spMkLst>
        </pc:spChg>
        <pc:spChg chg="add del">
          <ac:chgData name="Kleber Cabral" userId="7bb2c329-057e-4a64-99d8-b5cc1b28e01e" providerId="ADAL" clId="{EF03C219-54D4-46DC-8B97-A6BF7EAADE05}" dt="2019-04-23T02:20:55.433" v="169" actId="26606"/>
          <ac:spMkLst>
            <pc:docMk/>
            <pc:sldMk cId="0" sldId="258"/>
            <ac:spMk id="135" creationId="{D4771268-CB57-404A-9271-370EB28F6090}"/>
          </ac:spMkLst>
        </pc:spChg>
        <pc:spChg chg="mod">
          <ac:chgData name="Kleber Cabral" userId="7bb2c329-057e-4a64-99d8-b5cc1b28e01e" providerId="ADAL" clId="{EF03C219-54D4-46DC-8B97-A6BF7EAADE05}" dt="2019-04-23T02:20:57.642" v="171" actId="26606"/>
          <ac:spMkLst>
            <pc:docMk/>
            <pc:sldMk cId="0" sldId="258"/>
            <ac:spMk id="13314" creationId="{7F63E214-9604-4012-82D7-4447FE99C6C0}"/>
          </ac:spMkLst>
        </pc:spChg>
        <pc:spChg chg="add del">
          <ac:chgData name="Kleber Cabral" userId="7bb2c329-057e-4a64-99d8-b5cc1b28e01e" providerId="ADAL" clId="{EF03C219-54D4-46DC-8B97-A6BF7EAADE05}" dt="2019-04-23T02:20:57.642" v="171" actId="26606"/>
          <ac:spMkLst>
            <pc:docMk/>
            <pc:sldMk cId="0" sldId="258"/>
            <ac:spMk id="13316" creationId="{AB45A142-4255-493C-8284-5D566C121B10}"/>
          </ac:spMkLst>
        </pc:spChg>
        <pc:spChg chg="add del">
          <ac:chgData name="Kleber Cabral" userId="7bb2c329-057e-4a64-99d8-b5cc1b28e01e" providerId="ADAL" clId="{EF03C219-54D4-46DC-8B97-A6BF7EAADE05}" dt="2019-04-23T02:21:03.856" v="173" actId="26606"/>
          <ac:spMkLst>
            <pc:docMk/>
            <pc:sldMk cId="0" sldId="258"/>
            <ac:spMk id="13318" creationId="{6753252F-4873-4F63-801D-CC719279A7D5}"/>
          </ac:spMkLst>
        </pc:spChg>
        <pc:spChg chg="add del">
          <ac:chgData name="Kleber Cabral" userId="7bb2c329-057e-4a64-99d8-b5cc1b28e01e" providerId="ADAL" clId="{EF03C219-54D4-46DC-8B97-A6BF7EAADE05}" dt="2019-04-23T02:21:03.856" v="173" actId="26606"/>
          <ac:spMkLst>
            <pc:docMk/>
            <pc:sldMk cId="0" sldId="258"/>
            <ac:spMk id="13319" creationId="{047C8CCB-F95D-4249-92DD-651249D3535A}"/>
          </ac:spMkLst>
        </pc:spChg>
        <pc:picChg chg="add mod modCrop">
          <ac:chgData name="Kleber Cabral" userId="7bb2c329-057e-4a64-99d8-b5cc1b28e01e" providerId="ADAL" clId="{EF03C219-54D4-46DC-8B97-A6BF7EAADE05}" dt="2019-04-23T02:26:08.945" v="354" actId="1036"/>
          <ac:picMkLst>
            <pc:docMk/>
            <pc:sldMk cId="0" sldId="258"/>
            <ac:picMk id="3" creationId="{F833E6EE-1AA2-43E9-A299-35D4A5E05A6F}"/>
          </ac:picMkLst>
        </pc:picChg>
        <pc:cxnChg chg="add del">
          <ac:chgData name="Kleber Cabral" userId="7bb2c329-057e-4a64-99d8-b5cc1b28e01e" providerId="ADAL" clId="{EF03C219-54D4-46DC-8B97-A6BF7EAADE05}" dt="2019-04-23T02:20:57.642" v="171" actId="26606"/>
          <ac:cxnSpMkLst>
            <pc:docMk/>
            <pc:sldMk cId="0" sldId="258"/>
            <ac:cxnSpMk id="137" creationId="{38FB9660-F42F-4313-BBC4-47C007FE484C}"/>
          </ac:cxnSpMkLst>
        </pc:cxnChg>
      </pc:sldChg>
      <pc:sldChg chg="modSp modTransition">
        <pc:chgData name="Kleber Cabral" userId="7bb2c329-057e-4a64-99d8-b5cc1b28e01e" providerId="ADAL" clId="{EF03C219-54D4-46DC-8B97-A6BF7EAADE05}" dt="2019-04-23T02:43:02.922" v="975" actId="1035"/>
        <pc:sldMkLst>
          <pc:docMk/>
          <pc:sldMk cId="0" sldId="259"/>
        </pc:sldMkLst>
        <pc:spChg chg="mod">
          <ac:chgData name="Kleber Cabral" userId="7bb2c329-057e-4a64-99d8-b5cc1b28e01e" providerId="ADAL" clId="{EF03C219-54D4-46DC-8B97-A6BF7EAADE05}" dt="2019-04-23T02:43:02.922" v="975" actId="1035"/>
          <ac:spMkLst>
            <pc:docMk/>
            <pc:sldMk cId="0" sldId="259"/>
            <ac:spMk id="13315" creationId="{EB6AE95A-74AD-4EF7-9B0E-4304CB2399F4}"/>
          </ac:spMkLst>
        </pc:spChg>
      </pc:sldChg>
      <pc:sldChg chg="del modTransition">
        <pc:chgData name="Kleber Cabral" userId="7bb2c329-057e-4a64-99d8-b5cc1b28e01e" providerId="ADAL" clId="{EF03C219-54D4-46DC-8B97-A6BF7EAADE05}" dt="2019-04-23T02:07:26.179" v="85" actId="2696"/>
        <pc:sldMkLst>
          <pc:docMk/>
          <pc:sldMk cId="0" sldId="398"/>
        </pc:sldMkLst>
      </pc:sldChg>
      <pc:sldChg chg="modTransition">
        <pc:chgData name="Kleber Cabral" userId="7bb2c329-057e-4a64-99d8-b5cc1b28e01e" providerId="ADAL" clId="{EF03C219-54D4-46DC-8B97-A6BF7EAADE05}" dt="2019-04-23T02:04:50.740" v="84"/>
        <pc:sldMkLst>
          <pc:docMk/>
          <pc:sldMk cId="0" sldId="399"/>
        </pc:sldMkLst>
      </pc:sldChg>
      <pc:sldChg chg="del modTransition">
        <pc:chgData name="Kleber Cabral" userId="7bb2c329-057e-4a64-99d8-b5cc1b28e01e" providerId="ADAL" clId="{EF03C219-54D4-46DC-8B97-A6BF7EAADE05}" dt="2019-04-23T02:12:07.943" v="145" actId="2696"/>
        <pc:sldMkLst>
          <pc:docMk/>
          <pc:sldMk cId="0" sldId="400"/>
        </pc:sldMkLst>
      </pc:sldChg>
      <pc:sldChg chg="modTransition">
        <pc:chgData name="Kleber Cabral" userId="7bb2c329-057e-4a64-99d8-b5cc1b28e01e" providerId="ADAL" clId="{EF03C219-54D4-46DC-8B97-A6BF7EAADE05}" dt="2019-04-23T02:04:50.740" v="84"/>
        <pc:sldMkLst>
          <pc:docMk/>
          <pc:sldMk cId="0" sldId="401"/>
        </pc:sldMkLst>
      </pc:sldChg>
      <pc:sldChg chg="del modTransition">
        <pc:chgData name="Kleber Cabral" userId="7bb2c329-057e-4a64-99d8-b5cc1b28e01e" providerId="ADAL" clId="{EF03C219-54D4-46DC-8B97-A6BF7EAADE05}" dt="2019-04-23T02:14:51.065" v="146" actId="2696"/>
        <pc:sldMkLst>
          <pc:docMk/>
          <pc:sldMk cId="0" sldId="402"/>
        </pc:sldMkLst>
      </pc:sldChg>
      <pc:sldChg chg="modSp modTransition">
        <pc:chgData name="Kleber Cabral" userId="7bb2c329-057e-4a64-99d8-b5cc1b28e01e" providerId="ADAL" clId="{EF03C219-54D4-46DC-8B97-A6BF7EAADE05}" dt="2019-04-23T02:51:33.510" v="1008" actId="207"/>
        <pc:sldMkLst>
          <pc:docMk/>
          <pc:sldMk cId="0" sldId="403"/>
        </pc:sldMkLst>
        <pc:spChg chg="mod">
          <ac:chgData name="Kleber Cabral" userId="7bb2c329-057e-4a64-99d8-b5cc1b28e01e" providerId="ADAL" clId="{EF03C219-54D4-46DC-8B97-A6BF7EAADE05}" dt="2019-04-23T02:51:33.510" v="1008" actId="207"/>
          <ac:spMkLst>
            <pc:docMk/>
            <pc:sldMk cId="0" sldId="403"/>
            <ac:spMk id="3" creationId="{65A0C185-5200-471E-9828-C14128B3A7A9}"/>
          </ac:spMkLst>
        </pc:spChg>
      </pc:sldChg>
      <pc:sldChg chg="modSp modTransition">
        <pc:chgData name="Kleber Cabral" userId="7bb2c329-057e-4a64-99d8-b5cc1b28e01e" providerId="ADAL" clId="{EF03C219-54D4-46DC-8B97-A6BF7EAADE05}" dt="2019-04-23T02:52:16.198" v="1012" actId="207"/>
        <pc:sldMkLst>
          <pc:docMk/>
          <pc:sldMk cId="0" sldId="404"/>
        </pc:sldMkLst>
        <pc:spChg chg="mod">
          <ac:chgData name="Kleber Cabral" userId="7bb2c329-057e-4a64-99d8-b5cc1b28e01e" providerId="ADAL" clId="{EF03C219-54D4-46DC-8B97-A6BF7EAADE05}" dt="2019-04-23T02:52:16.198" v="1012" actId="207"/>
          <ac:spMkLst>
            <pc:docMk/>
            <pc:sldMk cId="0" sldId="404"/>
            <ac:spMk id="3" creationId="{E1045443-1F91-4487-8A3A-21D3A9C0F90C}"/>
          </ac:spMkLst>
        </pc:spChg>
      </pc:sldChg>
      <pc:sldChg chg="modSp modTransition">
        <pc:chgData name="Kleber Cabral" userId="7bb2c329-057e-4a64-99d8-b5cc1b28e01e" providerId="ADAL" clId="{EF03C219-54D4-46DC-8B97-A6BF7EAADE05}" dt="2019-04-23T02:04:50.740" v="84"/>
        <pc:sldMkLst>
          <pc:docMk/>
          <pc:sldMk cId="0" sldId="405"/>
        </pc:sldMkLst>
        <pc:spChg chg="mod">
          <ac:chgData name="Kleber Cabral" userId="7bb2c329-057e-4a64-99d8-b5cc1b28e01e" providerId="ADAL" clId="{EF03C219-54D4-46DC-8B97-A6BF7EAADE05}" dt="2019-04-23T02:03:39.151" v="83" actId="20577"/>
          <ac:spMkLst>
            <pc:docMk/>
            <pc:sldMk cId="0" sldId="405"/>
            <ac:spMk id="3074" creationId="{C10D1BDB-DFEF-4F3D-A1FF-E4A558D63EF2}"/>
          </ac:spMkLst>
        </pc:spChg>
      </pc:sldChg>
      <pc:sldChg chg="modSp modTransition">
        <pc:chgData name="Kleber Cabral" userId="7bb2c329-057e-4a64-99d8-b5cc1b28e01e" providerId="ADAL" clId="{EF03C219-54D4-46DC-8B97-A6BF7EAADE05}" dt="2019-04-23T02:43:42.362" v="994" actId="1036"/>
        <pc:sldMkLst>
          <pc:docMk/>
          <pc:sldMk cId="0" sldId="406"/>
        </pc:sldMkLst>
        <pc:spChg chg="mod">
          <ac:chgData name="Kleber Cabral" userId="7bb2c329-057e-4a64-99d8-b5cc1b28e01e" providerId="ADAL" clId="{EF03C219-54D4-46DC-8B97-A6BF7EAADE05}" dt="2019-04-23T02:43:42.362" v="994" actId="1036"/>
          <ac:spMkLst>
            <pc:docMk/>
            <pc:sldMk cId="0" sldId="406"/>
            <ac:spMk id="3" creationId="{8306F7C8-0D85-4246-ACA6-B88DA0433CCE}"/>
          </ac:spMkLst>
        </pc:spChg>
      </pc:sldChg>
      <pc:sldChg chg="modTransition">
        <pc:chgData name="Kleber Cabral" userId="7bb2c329-057e-4a64-99d8-b5cc1b28e01e" providerId="ADAL" clId="{EF03C219-54D4-46DC-8B97-A6BF7EAADE05}" dt="2019-04-23T02:04:50.740" v="84"/>
        <pc:sldMkLst>
          <pc:docMk/>
          <pc:sldMk cId="143043552" sldId="407"/>
        </pc:sldMkLst>
      </pc:sldChg>
      <pc:sldChg chg="modTransition">
        <pc:chgData name="Kleber Cabral" userId="7bb2c329-057e-4a64-99d8-b5cc1b28e01e" providerId="ADAL" clId="{EF03C219-54D4-46DC-8B97-A6BF7EAADE05}" dt="2019-04-23T02:04:50.740" v="84"/>
        <pc:sldMkLst>
          <pc:docMk/>
          <pc:sldMk cId="3345509803" sldId="409"/>
        </pc:sldMkLst>
      </pc:sldChg>
      <pc:sldChg chg="addSp modSp modTransition modAnim">
        <pc:chgData name="Kleber Cabral" userId="7bb2c329-057e-4a64-99d8-b5cc1b28e01e" providerId="ADAL" clId="{EF03C219-54D4-46DC-8B97-A6BF7EAADE05}" dt="2019-04-23T02:09:55.802" v="143" actId="1038"/>
        <pc:sldMkLst>
          <pc:docMk/>
          <pc:sldMk cId="3650296013" sldId="410"/>
        </pc:sldMkLst>
        <pc:spChg chg="mod">
          <ac:chgData name="Kleber Cabral" userId="7bb2c329-057e-4a64-99d8-b5cc1b28e01e" providerId="ADAL" clId="{EF03C219-54D4-46DC-8B97-A6BF7EAADE05}" dt="2019-04-23T02:09:55.802" v="143" actId="1038"/>
          <ac:spMkLst>
            <pc:docMk/>
            <pc:sldMk cId="3650296013" sldId="410"/>
            <ac:spMk id="3" creationId="{24D9083D-6CEE-4859-8FAC-4EED227ABB21}"/>
          </ac:spMkLst>
        </pc:spChg>
        <pc:spChg chg="add mod">
          <ac:chgData name="Kleber Cabral" userId="7bb2c329-057e-4a64-99d8-b5cc1b28e01e" providerId="ADAL" clId="{EF03C219-54D4-46DC-8B97-A6BF7EAADE05}" dt="2019-04-23T02:09:48.277" v="142" actId="6549"/>
          <ac:spMkLst>
            <pc:docMk/>
            <pc:sldMk cId="3650296013" sldId="410"/>
            <ac:spMk id="11" creationId="{D5DF6540-C637-42B2-9F37-AC8D8AF0A282}"/>
          </ac:spMkLst>
        </pc:spChg>
      </pc:sldChg>
      <pc:sldChg chg="addSp delSp modSp add modAnim">
        <pc:chgData name="Kleber Cabral" userId="7bb2c329-057e-4a64-99d8-b5cc1b28e01e" providerId="ADAL" clId="{EF03C219-54D4-46DC-8B97-A6BF7EAADE05}" dt="2019-04-23T02:32:24.309" v="492"/>
        <pc:sldMkLst>
          <pc:docMk/>
          <pc:sldMk cId="4186134219" sldId="411"/>
        </pc:sldMkLst>
        <pc:spChg chg="add del mod">
          <ac:chgData name="Kleber Cabral" userId="7bb2c329-057e-4a64-99d8-b5cc1b28e01e" providerId="ADAL" clId="{EF03C219-54D4-46DC-8B97-A6BF7EAADE05}" dt="2019-04-23T02:32:24.309" v="492"/>
          <ac:spMkLst>
            <pc:docMk/>
            <pc:sldMk cId="4186134219" sldId="411"/>
            <ac:spMk id="2" creationId="{E78615B5-D3F3-4874-A3C8-B10323CFCA0A}"/>
          </ac:spMkLst>
        </pc:spChg>
        <pc:spChg chg="add del">
          <ac:chgData name="Kleber Cabral" userId="7bb2c329-057e-4a64-99d8-b5cc1b28e01e" providerId="ADAL" clId="{EF03C219-54D4-46DC-8B97-A6BF7EAADE05}" dt="2019-04-23T02:32:24.309" v="492"/>
          <ac:spMkLst>
            <pc:docMk/>
            <pc:sldMk cId="4186134219" sldId="411"/>
            <ac:spMk id="4" creationId="{1D52B000-C5A5-4022-AF91-A9B26D7BF435}"/>
          </ac:spMkLst>
        </pc:spChg>
      </pc:sldChg>
      <pc:sldChg chg="addSp delSp modSp add ord delAnim modAnim">
        <pc:chgData name="Kleber Cabral" userId="7bb2c329-057e-4a64-99d8-b5cc1b28e01e" providerId="ADAL" clId="{EF03C219-54D4-46DC-8B97-A6BF7EAADE05}" dt="2019-04-23T02:24:32.144" v="229"/>
        <pc:sldMkLst>
          <pc:docMk/>
          <pc:sldMk cId="228091580" sldId="412"/>
        </pc:sldMkLst>
        <pc:picChg chg="add mod modCrop">
          <ac:chgData name="Kleber Cabral" userId="7bb2c329-057e-4a64-99d8-b5cc1b28e01e" providerId="ADAL" clId="{EF03C219-54D4-46DC-8B97-A6BF7EAADE05}" dt="2019-04-23T02:23:24.220" v="227" actId="1038"/>
          <ac:picMkLst>
            <pc:docMk/>
            <pc:sldMk cId="228091580" sldId="412"/>
            <ac:picMk id="2" creationId="{F9D16310-8A9E-4314-ABC0-7F2E9DDA8BFA}"/>
          </ac:picMkLst>
        </pc:picChg>
        <pc:picChg chg="del">
          <ac:chgData name="Kleber Cabral" userId="7bb2c329-057e-4a64-99d8-b5cc1b28e01e" providerId="ADAL" clId="{EF03C219-54D4-46DC-8B97-A6BF7EAADE05}" dt="2019-04-23T02:22:19.768" v="176" actId="478"/>
          <ac:picMkLst>
            <pc:docMk/>
            <pc:sldMk cId="228091580" sldId="412"/>
            <ac:picMk id="3" creationId="{F833E6EE-1AA2-43E9-A299-35D4A5E05A6F}"/>
          </ac:picMkLst>
        </pc:picChg>
      </pc:sldChg>
      <pc:sldChg chg="addSp delSp modSp add delAnim modAnim">
        <pc:chgData name="Kleber Cabral" userId="7bb2c329-057e-4a64-99d8-b5cc1b28e01e" providerId="ADAL" clId="{EF03C219-54D4-46DC-8B97-A6BF7EAADE05}" dt="2019-04-23T02:53:18.362" v="1023" actId="20577"/>
        <pc:sldMkLst>
          <pc:docMk/>
          <pc:sldMk cId="1347377183" sldId="413"/>
        </pc:sldMkLst>
        <pc:spChg chg="add mod">
          <ac:chgData name="Kleber Cabral" userId="7bb2c329-057e-4a64-99d8-b5cc1b28e01e" providerId="ADAL" clId="{EF03C219-54D4-46DC-8B97-A6BF7EAADE05}" dt="2019-04-23T02:53:18.362" v="1023" actId="20577"/>
          <ac:spMkLst>
            <pc:docMk/>
            <pc:sldMk cId="1347377183" sldId="413"/>
            <ac:spMk id="2" creationId="{9C455B57-3C92-4B28-84C2-FB6AA7695B05}"/>
          </ac:spMkLst>
        </pc:spChg>
        <pc:spChg chg="del">
          <ac:chgData name="Kleber Cabral" userId="7bb2c329-057e-4a64-99d8-b5cc1b28e01e" providerId="ADAL" clId="{EF03C219-54D4-46DC-8B97-A6BF7EAADE05}" dt="2019-04-23T02:30:59.334" v="395" actId="478"/>
          <ac:spMkLst>
            <pc:docMk/>
            <pc:sldMk cId="1347377183" sldId="413"/>
            <ac:spMk id="6" creationId="{2F5F6BA0-7D72-49B4-AFAF-DD19A6F2C987}"/>
          </ac:spMkLst>
        </pc:spChg>
        <pc:spChg chg="add del mod">
          <ac:chgData name="Kleber Cabral" userId="7bb2c329-057e-4a64-99d8-b5cc1b28e01e" providerId="ADAL" clId="{EF03C219-54D4-46DC-8B97-A6BF7EAADE05}" dt="2019-04-23T02:32:22.826" v="491"/>
          <ac:spMkLst>
            <pc:docMk/>
            <pc:sldMk cId="1347377183" sldId="413"/>
            <ac:spMk id="7" creationId="{1B6ACC23-972F-479E-94F1-C1CFAA2FD404}"/>
          </ac:spMkLst>
        </pc:spChg>
        <pc:picChg chg="del">
          <ac:chgData name="Kleber Cabral" userId="7bb2c329-057e-4a64-99d8-b5cc1b28e01e" providerId="ADAL" clId="{EF03C219-54D4-46DC-8B97-A6BF7EAADE05}" dt="2019-04-23T02:30:56.083" v="394" actId="478"/>
          <ac:picMkLst>
            <pc:docMk/>
            <pc:sldMk cId="1347377183" sldId="413"/>
            <ac:picMk id="3" creationId="{F833E6EE-1AA2-43E9-A299-35D4A5E05A6F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5168E1CA-5B4F-4052-BEB1-12A5DBA5E0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9ECC7A26-CCA0-41F5-9CF3-D13FE9B0E3B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8025545-27A2-4478-8C77-A4640D6BB8BA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xmlns="" id="{FB8F1760-3349-4040-B92F-EC5093AE1B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xmlns="" id="{8707F8E9-C263-44F5-A185-EDDF406A7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6F8CE00-CD97-4344-BEB0-DA321C06EA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5DC1C56-3489-4709-84E4-CFBAF992B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BDF200-3130-477B-9FAA-9B93AC45FF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53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9BE490B-BCF5-411B-A857-15D980AEA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0A6F861-2060-4905-8DC6-D7720AC51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9853796-398D-4EC5-8621-EF4F322D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DE61-9CFB-4764-90E4-39344431BD9B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B76D2CC-7090-4B3C-BCC9-585A616B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3FA15B0-C2B4-4C7E-A476-A0113569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0D845-B497-4129-BC01-B7778F053E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06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AF9C5D-D2D9-4010-8B8E-281CB975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90EE7C3-0B1B-4434-8F9F-D4FBA4863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EBFCA47-2551-40A8-A886-D621C7D1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08FFD-B41B-44FF-A03E-DEF4331F2B79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C77021F-0352-4BBF-817A-33ECDDF6B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8F728DE-1831-4EA9-9657-1E1F3450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CB51-FC92-4C50-9A29-6E22707581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95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F75A9A31-BA65-4A67-B4F7-3322FF95C4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48FB1A7-2D57-41A8-A59D-B8AEE2A74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686A365-E13F-473B-B3B3-AED8A23FE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B438D-7698-4384-BDE7-65E8276EE66E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945973F-88B4-4244-8059-8E6BC859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35C476D-55FA-4FB4-AF42-2E3B957F6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A6709-F16C-47F8-915E-00A15C930B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92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6563B9-B1E1-403F-8DA9-AF6117B53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CFBDBB2-7F44-4DB0-A7ED-F5D6C7EBE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92A667B-CB6C-4FAB-8452-4D04F07F5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A1BF-C3CD-4EA1-94DF-ACD9C26224B1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7552F30-17F1-4A33-BC3E-748F2044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9074CED-E70A-491C-9F35-EC6266D8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21ABF-2E89-4935-B0C1-58D31AAD38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8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848301-C30F-429F-AE21-F5EADBC7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A0CDADE-0BFD-40B2-911A-F8AD5BB82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BEFA5D0-47AA-4FD4-AA27-FC3644F3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3E69B-A6F7-441F-9503-73704F2F0CF5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AD115DB-481C-43EC-999B-67A21D189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9FAB4C9-9186-4493-9C50-1EF91CE9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A3F4C-9568-4A94-8BAD-2C3CBEF144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758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D4C1A55-BEE3-494E-8102-D7C09655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9CFE48A-BF9E-4578-BA7A-54643CA38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3A48685-0B93-402B-83CD-34FFF39F3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F29A8E13-246B-4287-B4B3-02981164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81657-E32B-4E41-8EF1-0DD102286496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3ACF42A3-ED73-4227-8398-3A155DD81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C616370E-DD48-4724-A217-D44714994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50607-5EE1-4EAF-ADE5-F0DB393C13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19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657A1BB-81BA-498C-AAA7-9BF51A8CC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8EAA029-A991-4320-855B-9DD9F3765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3D22798-5496-487E-ADDD-A7B80E166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33C2974F-333A-4108-8252-6CA2614A3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5FBDF50C-C59F-4417-B859-8FF642150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272CFB0D-C022-4488-96D6-C3651FAF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3F046-90A2-43E1-AF29-8653DB4A4F73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2E129B57-CFF8-4629-BC86-0A159DC6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C9F23846-17BA-4944-B925-C381F8BA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10857-848D-4D9D-AD6A-5F2337B952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45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2AA945-DC91-427E-B08D-C5291A4B0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4BF440C0-ADE9-4309-A5F7-F4886CE6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C4EE4-0481-47E7-965D-9F9D56E4B6C8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6E960833-70C5-4898-BEFB-6DAEEC6B6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5DBE8CD-1C59-4A09-8B30-84A0257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1FB7B-D3DD-4841-8E23-7FB7C593BD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7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xmlns="" id="{D1830940-A131-426E-AF80-2F95FEF5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ACB0-224B-45C7-9F46-B1BCCAF0DA48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xmlns="" id="{C785C5FD-B8DD-45C0-8475-FD2B66CED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xmlns="" id="{351222F7-D328-497E-9F66-FE4B0E93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92A7-C1F9-4497-844B-ED14DC4BE3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3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D73F7E4-6297-401C-9E90-0A3CA250E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C2199BA-344B-4001-8EAA-48DEC4425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BBFEDD0-28DB-491D-92D9-C5E3CFFEE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E09049CB-1215-4895-A3CB-805EAEC9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9800F-2877-45DD-A910-307269ED9A1E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AC5FB77D-30D5-4E66-859C-0D1277D3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68562B45-EE4F-456B-886B-195F1EDE7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3AEC2-5965-4CAD-A2BA-79CBDB08B4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64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F8D8CA5-B519-41F9-B244-4454191B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7FDFFA6F-02E3-4E46-B51A-89D021B8D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2CFBC01-C8C6-4CC7-8556-115F3114F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141BC63-B1B2-4238-A9F4-B5628B01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3622E-D134-4A41-9DCB-336F74F9A2B1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3325A419-746D-4756-AD75-4FC1C0083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DE5AF662-65AD-46C3-860C-46BD6C6C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90A6C-1135-4452-B455-E598E80B68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80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5A8A1471-1F15-46BA-B61F-5D2D655C1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3E27827-BE5F-4F85-B6EF-51C86F81B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de texto Mestres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A20AAEF-0025-4D89-BFBB-018D247F57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766220-1745-4907-BA37-91858D97BB6F}" type="datetimeFigureOut">
              <a:rPr lang="pt-BR"/>
              <a:pPr>
                <a:defRPr/>
              </a:pPr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1B27299-F06F-43DA-9ABD-FDF7BE13D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FE7CF8C-ACB0-4C81-B8FA-9E8FEEC0F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0973-0A6E-40EF-887E-FB8CA42004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tcu.gov.br/contas-do-governo/contigenciamento-de-pessoal-e-dcl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zQxmhYKQKo&amp;t=2573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fomoney.com.br/colunistas/terraco-economico/funcionalismo-publico-no-brasil-um-grafico-para-mudar-sua-visao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ecd.org/economy/surveys/Brazil-2018-OECD-economic-survey-overview-Portuguese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525" y="546100"/>
            <a:ext cx="10763250" cy="4862510"/>
          </a:xfrm>
        </p:spPr>
        <p:txBody>
          <a:bodyPr/>
          <a:lstStyle/>
          <a:p>
            <a:pPr algn="ctr"/>
            <a:r>
              <a:rPr lang="pt-BR" sz="8000" b="1" dirty="0"/>
              <a:t>PEC </a:t>
            </a:r>
            <a:r>
              <a:rPr lang="pt-BR" sz="8000" b="1" dirty="0" smtClean="0"/>
              <a:t>186/2019</a:t>
            </a:r>
            <a:r>
              <a:rPr lang="pt-BR" sz="8000" dirty="0" smtClean="0"/>
              <a:t/>
            </a:r>
            <a:br>
              <a:rPr lang="pt-BR" sz="8000" dirty="0" smtClean="0"/>
            </a:br>
            <a:r>
              <a:rPr lang="pt-BR" sz="5400" dirty="0">
                <a:latin typeface="+mn-lt"/>
              </a:rPr>
              <a:t>PEC da Emergência Fiscal</a:t>
            </a:r>
            <a:r>
              <a:rPr lang="pt-BR" sz="5400" noProof="1">
                <a:latin typeface="+mn-lt"/>
              </a:rPr>
              <a:t/>
            </a:r>
            <a:br>
              <a:rPr lang="pt-BR" sz="5400" noProof="1">
                <a:latin typeface="+mn-lt"/>
              </a:rPr>
            </a:br>
            <a:endParaRPr lang="pt-BR" altLang="pt-BR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2C6FC90D-A734-44C9-8DC7-54E100CB8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861" y="6015844"/>
            <a:ext cx="2277718" cy="60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altLang="pt-BR" sz="2600" dirty="0" smtClean="0"/>
              <a:t>Março/2020</a:t>
            </a:r>
            <a:endParaRPr lang="pt-BR" altLang="pt-BR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0375" y="301934"/>
            <a:ext cx="9285203" cy="691053"/>
          </a:xfrm>
        </p:spPr>
        <p:txBody>
          <a:bodyPr/>
          <a:lstStyle/>
          <a:p>
            <a:r>
              <a:rPr lang="pt-BR" sz="3600" dirty="0" smtClean="0">
                <a:latin typeface="+mn-lt"/>
              </a:rPr>
              <a:t>LRF </a:t>
            </a:r>
            <a:r>
              <a:rPr lang="pt-BR" sz="3600" dirty="0">
                <a:latin typeface="+mn-lt"/>
              </a:rPr>
              <a:t>- Lei complementar 101/2000?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4" y="683741"/>
            <a:ext cx="9873993" cy="587357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800" dirty="0"/>
              <a:t>Art. 19. Para os fins do disposto no caput do art. 169 da Constituição, a despesa total com pessoal, em cada período de apuração e em cada ente da Federação, não poderá exceder os percentuais da receita corrente líquida, a seguir discriminados:</a:t>
            </a:r>
          </a:p>
          <a:p>
            <a:r>
              <a:rPr lang="pt-BR" sz="1800" dirty="0"/>
              <a:t> I - União: 50% (</a:t>
            </a:r>
            <a:r>
              <a:rPr lang="pt-BR" sz="1800" dirty="0" err="1"/>
              <a:t>cinqüenta</a:t>
            </a:r>
            <a:r>
              <a:rPr lang="pt-BR" sz="1800" dirty="0"/>
              <a:t> por cento);</a:t>
            </a:r>
          </a:p>
          <a:p>
            <a:r>
              <a:rPr lang="pt-BR" sz="1800" dirty="0"/>
              <a:t> II - Estados: 60% (sessenta por cento);</a:t>
            </a:r>
          </a:p>
          <a:p>
            <a:r>
              <a:rPr lang="pt-BR" sz="1800" dirty="0"/>
              <a:t> III - Municípios: 60% (sessenta por cento</a:t>
            </a:r>
            <a:r>
              <a:rPr lang="pt-BR" sz="1800" dirty="0" smtClean="0"/>
              <a:t>).</a:t>
            </a:r>
          </a:p>
          <a:p>
            <a:endParaRPr lang="pt-BR" sz="1800" dirty="0"/>
          </a:p>
          <a:p>
            <a:r>
              <a:rPr lang="pt-BR" sz="1800" dirty="0"/>
              <a:t> Art. 20. A repartição dos limites globais do art. 19 </a:t>
            </a:r>
            <a:r>
              <a:rPr lang="pt-BR" sz="1800" u="sng" dirty="0"/>
              <a:t>não poderá exceder os seguintes percentuais</a:t>
            </a:r>
            <a:r>
              <a:rPr lang="pt-BR" sz="1800" dirty="0"/>
              <a:t>:</a:t>
            </a:r>
          </a:p>
          <a:p>
            <a:r>
              <a:rPr lang="pt-BR" sz="1800" dirty="0"/>
              <a:t>        I - </a:t>
            </a:r>
            <a:r>
              <a:rPr lang="pt-BR" sz="1800" u="sng" dirty="0"/>
              <a:t>na esfera federal</a:t>
            </a:r>
            <a:r>
              <a:rPr lang="pt-BR" sz="1800" dirty="0"/>
              <a:t>:</a:t>
            </a:r>
          </a:p>
          <a:p>
            <a:r>
              <a:rPr lang="pt-BR" sz="1800" dirty="0"/>
              <a:t>        a) 2,5% (dois inteiros e cinco décimos por cento) para o Legislativo, incluído o Tribunal de Contas da União;</a:t>
            </a:r>
          </a:p>
          <a:p>
            <a:r>
              <a:rPr lang="pt-BR" sz="1800" dirty="0"/>
              <a:t>        b) 6% (seis por cento) para o Judiciário;</a:t>
            </a:r>
          </a:p>
          <a:p>
            <a:r>
              <a:rPr lang="pt-BR" sz="1800" dirty="0"/>
              <a:t>        c) </a:t>
            </a:r>
            <a:r>
              <a:rPr lang="pt-BR" sz="1800" u="sng" dirty="0"/>
              <a:t>40,9% (quarenta inteiros e nove décimos por cento) para o Executivo</a:t>
            </a:r>
            <a:r>
              <a:rPr lang="pt-BR" sz="1800" dirty="0"/>
              <a:t>;</a:t>
            </a:r>
          </a:p>
          <a:p>
            <a:r>
              <a:rPr lang="pt-BR" sz="1800" dirty="0"/>
              <a:t>        d) 0,6% (seis décimos por cento) para o Ministério Público da União;</a:t>
            </a:r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Elipse 1"/>
          <p:cNvSpPr/>
          <p:nvPr/>
        </p:nvSpPr>
        <p:spPr>
          <a:xfrm>
            <a:off x="460375" y="5206312"/>
            <a:ext cx="7810414" cy="48603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lipse 3"/>
          <p:cNvSpPr/>
          <p:nvPr/>
        </p:nvSpPr>
        <p:spPr>
          <a:xfrm>
            <a:off x="6977449" y="1134583"/>
            <a:ext cx="2768129" cy="44708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/>
          <p:cNvCxnSpPr/>
          <p:nvPr/>
        </p:nvCxnSpPr>
        <p:spPr>
          <a:xfrm flipH="1">
            <a:off x="4291914" y="1516390"/>
            <a:ext cx="3690551" cy="2058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90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0375" y="2820170"/>
            <a:ext cx="9285203" cy="1783819"/>
          </a:xfrm>
        </p:spPr>
        <p:txBody>
          <a:bodyPr/>
          <a:lstStyle/>
          <a:p>
            <a:pPr algn="ctr"/>
            <a:r>
              <a:rPr lang="pt-BR" sz="3600" dirty="0" smtClean="0">
                <a:latin typeface="+mn-lt"/>
              </a:rPr>
              <a:t>Será que </a:t>
            </a:r>
            <a:r>
              <a:rPr lang="pt-BR" sz="3600" dirty="0" smtClean="0">
                <a:latin typeface="+mn-lt"/>
              </a:rPr>
              <a:t>os limites da LRF estão sendo desrespeitados? </a:t>
            </a:r>
            <a:endParaRPr lang="pt-BR" sz="3600" dirty="0">
              <a:latin typeface="+mn-lt"/>
            </a:endParaRPr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21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975" y="160339"/>
            <a:ext cx="9285203" cy="894104"/>
          </a:xfrm>
        </p:spPr>
        <p:txBody>
          <a:bodyPr/>
          <a:lstStyle/>
          <a:p>
            <a:pPr algn="ctr"/>
            <a:r>
              <a:rPr lang="pt-BR" sz="3600" b="1" dirty="0" smtClean="0">
                <a:latin typeface="+mn-lt"/>
              </a:rPr>
              <a:t>Não é o que diz o TCU</a:t>
            </a:r>
            <a:endParaRPr lang="pt-BR" sz="3600" b="1" dirty="0">
              <a:latin typeface="+mn-lt"/>
            </a:endParaRPr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75086" y="1171087"/>
            <a:ext cx="755097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Despesa líquida com pessoal da União por Poder – 2017 e 2018</a:t>
            </a:r>
            <a:endParaRPr kumimoji="0" lang="pt-BR" altLang="pt-B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Imagem 4" descr="https://portal.tcu.gov.br/contas-do-governo/images/graficos/ficha_11_grafico_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419" y="1767360"/>
            <a:ext cx="7800311" cy="236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21394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48824" y="4545518"/>
            <a:ext cx="8850385" cy="2050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Na análise do cumprimento dos limites de despesas com pessoal estabelecidos na LRF, verificou-se que, no Poder Executivo, as despesas líquidas foram de R$ 237,3 bilhões em 2018, </a:t>
            </a:r>
            <a:r>
              <a:rPr lang="pt-BR" b="1" u="sng" dirty="0"/>
              <a:t>correspondendo a 29,5% da Receita Corrente Líquida (RCL), ante um parâmetro máximo de 40,9</a:t>
            </a:r>
            <a:r>
              <a:rPr lang="pt-BR" b="1" u="sng" dirty="0" smtClean="0"/>
              <a:t>%.</a:t>
            </a:r>
          </a:p>
          <a:p>
            <a:pPr algn="just"/>
            <a:endParaRPr lang="pt-BR" dirty="0" smtClean="0"/>
          </a:p>
          <a:p>
            <a:endParaRPr lang="pt-BR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u="sng" dirty="0" smtClean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Fonte: Relatório </a:t>
            </a:r>
            <a:r>
              <a:rPr lang="pt-BR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do TCU sobre as Contas do Governo de 2017/2018</a:t>
            </a:r>
            <a:endParaRPr lang="pt-BR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4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Justificativa da PEC 186 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9411" y="2306964"/>
            <a:ext cx="8118104" cy="1614616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dirty="0"/>
              <a:t>“A despesa de pessoal é a maior despesa primária dos entes da federação, à exceção da União cuja maior despesa é de benefícios previdenciários.</a:t>
            </a: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4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3834" y="57062"/>
            <a:ext cx="9972847" cy="2195055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</a:t>
            </a:r>
            <a:endParaRPr lang="pt-BR" dirty="0" smtClean="0"/>
          </a:p>
          <a:p>
            <a:pPr marL="0" indent="0" algn="just">
              <a:buNone/>
            </a:pPr>
            <a:r>
              <a:rPr lang="pt-BR" altLang="pt-BR" sz="2400" dirty="0" smtClean="0"/>
              <a:t>Em evento na FGV, no dia 07/02/2020 (“parasita”), o Secretário </a:t>
            </a:r>
            <a:r>
              <a:rPr lang="pt-BR" altLang="pt-BR" sz="2400" dirty="0"/>
              <a:t>Especial da Fazenda, </a:t>
            </a:r>
            <a:r>
              <a:rPr lang="pt-BR" altLang="pt-BR" sz="2400" dirty="0" err="1"/>
              <a:t>Waldery</a:t>
            </a:r>
            <a:r>
              <a:rPr lang="pt-BR" altLang="pt-BR" sz="2400" dirty="0"/>
              <a:t> Rodrigues </a:t>
            </a:r>
            <a:r>
              <a:rPr lang="pt-BR" altLang="pt-BR" sz="2400" dirty="0" smtClean="0"/>
              <a:t>Junior, um dos autores da PEC 186, afirmou que </a:t>
            </a:r>
            <a:r>
              <a:rPr lang="pt-BR" altLang="pt-BR" sz="2400" dirty="0" smtClean="0"/>
              <a:t>as 3 maiores despesas do governo são:</a:t>
            </a:r>
            <a:endParaRPr lang="pt-BR" altLang="pt-BR" sz="2400" dirty="0"/>
          </a:p>
          <a:p>
            <a:pPr marL="0" indent="0" algn="ctr">
              <a:buNone/>
            </a:pPr>
            <a:endParaRPr lang="pt-BR" altLang="pt-BR" dirty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2220195"/>
            <a:ext cx="8098739" cy="227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altLang="pt-BR" dirty="0" smtClean="0"/>
              <a:t>1ª </a:t>
            </a:r>
            <a:r>
              <a:rPr lang="pt-BR" altLang="pt-BR" dirty="0"/>
              <a:t>Despesa: Previdenciária: 623 bilhões (com crescimento exponencial</a:t>
            </a:r>
            <a:r>
              <a:rPr lang="pt-BR" altLang="pt-BR" dirty="0" smtClean="0"/>
              <a:t>)</a:t>
            </a:r>
            <a:br>
              <a:rPr lang="pt-BR" altLang="pt-BR" dirty="0" smtClean="0"/>
            </a:br>
            <a:endParaRPr lang="pt-BR" altLang="pt-BR" dirty="0"/>
          </a:p>
          <a:p>
            <a:pPr marL="0" indent="0">
              <a:buNone/>
            </a:pPr>
            <a:r>
              <a:rPr lang="pt-BR" altLang="pt-BR" b="1" u="sng" dirty="0"/>
              <a:t>2ª Despesa: pagamento de juros: 420 </a:t>
            </a:r>
            <a:r>
              <a:rPr lang="pt-BR" altLang="pt-BR" b="1" u="sng" dirty="0" smtClean="0"/>
              <a:t>bilhões</a:t>
            </a:r>
            <a:endParaRPr lang="pt-BR" altLang="pt-BR" b="1" u="sng" dirty="0"/>
          </a:p>
          <a:p>
            <a:pPr marL="0" indent="0">
              <a:buNone/>
            </a:pPr>
            <a:r>
              <a:rPr lang="pt-BR" altLang="pt-BR" dirty="0" smtClean="0"/>
              <a:t/>
            </a:r>
            <a:br>
              <a:rPr lang="pt-BR" altLang="pt-BR" dirty="0" smtClean="0"/>
            </a:br>
            <a:r>
              <a:rPr lang="pt-BR" altLang="pt-BR" dirty="0" smtClean="0"/>
              <a:t>3ª </a:t>
            </a:r>
            <a:r>
              <a:rPr lang="pt-BR" altLang="pt-BR" dirty="0"/>
              <a:t>Despesa: pessoal e custeio: 320 </a:t>
            </a:r>
            <a:r>
              <a:rPr lang="pt-BR" altLang="pt-BR" dirty="0" smtClean="0"/>
              <a:t>bilhões *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/>
          </a:p>
        </p:txBody>
      </p:sp>
      <p:sp>
        <p:nvSpPr>
          <p:cNvPr id="6" name="Elipse 5"/>
          <p:cNvSpPr/>
          <p:nvPr/>
        </p:nvSpPr>
        <p:spPr>
          <a:xfrm>
            <a:off x="233834" y="3111207"/>
            <a:ext cx="7752749" cy="12226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8021596" y="2020239"/>
            <a:ext cx="16475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0" dirty="0" smtClean="0">
                <a:solidFill>
                  <a:srgbClr val="FF0000"/>
                </a:solidFill>
              </a:rPr>
              <a:t>?</a:t>
            </a:r>
            <a:endParaRPr lang="pt-BR" sz="20000" dirty="0">
              <a:solidFill>
                <a:srgbClr val="FF0000"/>
              </a:solidFill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76" y="5450855"/>
            <a:ext cx="9274583" cy="32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altLang="pt-BR" sz="2400" dirty="0" smtClean="0"/>
              <a:t>*Despesa sob controle, equivalendo a 4,38% PIB. Vídeo a partir do 35´</a:t>
            </a:r>
          </a:p>
          <a:p>
            <a:pPr marL="0" indent="0">
              <a:buNone/>
            </a:pPr>
            <a:r>
              <a:rPr lang="pt-BR" altLang="pt-BR" sz="2400" dirty="0" smtClean="0"/>
              <a:t/>
            </a:r>
            <a:br>
              <a:rPr lang="pt-BR" altLang="pt-BR" sz="2400" dirty="0" smtClean="0"/>
            </a:br>
            <a:r>
              <a:rPr lang="pt-BR" sz="1800" u="sng" dirty="0" smtClean="0">
                <a:hlinkClick r:id="rId2"/>
              </a:rPr>
              <a:t>https</a:t>
            </a:r>
            <a:r>
              <a:rPr lang="pt-BR" sz="1800" u="sng" dirty="0">
                <a:hlinkClick r:id="rId2"/>
              </a:rPr>
              <a:t>://www.youtube.com/watch?v=FzQxmhYKQKo&amp;t=2573s</a:t>
            </a:r>
            <a:endParaRPr lang="pt-BR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1062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6855" y="483534"/>
            <a:ext cx="10157583" cy="691053"/>
          </a:xfrm>
        </p:spPr>
        <p:txBody>
          <a:bodyPr/>
          <a:lstStyle/>
          <a:p>
            <a:r>
              <a:rPr lang="pt-BR" altLang="pt-BR" sz="4000" b="1" dirty="0" smtClean="0"/>
              <a:t>Quantidade de servidores públicos – OCDE (201</a:t>
            </a:r>
            <a:r>
              <a:rPr lang="pt-BR" altLang="pt-BR" sz="4000" b="1" dirty="0" smtClean="0">
                <a:solidFill>
                  <a:schemeClr val="bg1"/>
                </a:solidFill>
              </a:rPr>
              <a:t>5</a:t>
            </a:r>
            <a:r>
              <a:rPr lang="pt-BR" altLang="pt-BR" sz="4000" b="1" dirty="0" smtClean="0"/>
              <a:t>)</a:t>
            </a:r>
            <a:endParaRPr lang="pt-BR" altLang="pt-BR" sz="4000" b="1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741977" y="6225520"/>
            <a:ext cx="92895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hlinkClick r:id="rId2"/>
              </a:rPr>
              <a:t>https://www.infomoney.com.br/colunistas/terraco-economico/funcionalismo-publico-no-brasil-um-grafico-para-mudar-sua-visao/</a:t>
            </a:r>
            <a:endParaRPr lang="pt-BR" sz="1400" dirty="0"/>
          </a:p>
        </p:txBody>
      </p:sp>
      <p:pic>
        <p:nvPicPr>
          <p:cNvPr id="2" name="Picture 2" descr="Gra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77" y="1433454"/>
            <a:ext cx="9314790" cy="453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142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307975" y="4355755"/>
            <a:ext cx="4021009" cy="15157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55575" y="1641714"/>
            <a:ext cx="4021009" cy="15157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Relatório da OCDE (2018)</a:t>
            </a:r>
            <a:endParaRPr lang="pt-BR" altLang="pt-BR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252" y="1064405"/>
            <a:ext cx="5319155" cy="268957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665" y="4097423"/>
            <a:ext cx="5307742" cy="2417286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1454661"/>
            <a:ext cx="3580285" cy="1614616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A dívida pública está abaixo da  média da OCDE.</a:t>
            </a:r>
            <a:endParaRPr lang="pt-BR" alt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143" y="4176213"/>
            <a:ext cx="4049841" cy="845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altLang="pt-BR" dirty="0" smtClean="0"/>
              <a:t>    </a:t>
            </a:r>
            <a:endParaRPr lang="pt-BR" altLang="pt-BR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Em contrapartida, as despesas com juros...</a:t>
            </a:r>
            <a:endParaRPr lang="pt-BR" altLang="pt-BR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/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6472671"/>
            <a:ext cx="8086381" cy="37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pt-BR" sz="1400" u="sng" dirty="0">
                <a:solidFill>
                  <a:prstClr val="black"/>
                </a:solidFill>
                <a:latin typeface="Calibri" panose="020F0502020204030204" pitchFamily="34" charset="0"/>
                <a:hlinkClick r:id="rId4"/>
              </a:rPr>
              <a:t>http://www.oecd.org/economy/surveys/Brazil-2018-OECD-economic-survey-overview-Portuguese.pdf</a:t>
            </a:r>
            <a:endParaRPr lang="pt-BR" sz="1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/>
          </a:p>
        </p:txBody>
      </p:sp>
      <p:cxnSp>
        <p:nvCxnSpPr>
          <p:cNvPr id="12" name="Conector reto 11"/>
          <p:cNvCxnSpPr/>
          <p:nvPr/>
        </p:nvCxnSpPr>
        <p:spPr>
          <a:xfrm>
            <a:off x="222422" y="3848920"/>
            <a:ext cx="10041924" cy="586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19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6649" y="301934"/>
            <a:ext cx="9168929" cy="691053"/>
          </a:xfrm>
        </p:spPr>
        <p:txBody>
          <a:bodyPr/>
          <a:lstStyle/>
          <a:p>
            <a:pPr algn="ctr"/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</a:t>
            </a:r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promover o ajuste fiscal?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6212" y="1911179"/>
            <a:ext cx="9519766" cy="281734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t-BR" sz="2400" dirty="0" smtClean="0"/>
              <a:t>Economia brasileira: tripé </a:t>
            </a:r>
            <a:r>
              <a:rPr lang="pt-BR" sz="2400" dirty="0"/>
              <a:t>macroeconômico </a:t>
            </a: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      ● </a:t>
            </a:r>
            <a:r>
              <a:rPr lang="pt-BR" sz="2400" dirty="0" smtClean="0"/>
              <a:t>câmbio flutuante</a:t>
            </a:r>
          </a:p>
          <a:p>
            <a:pPr marL="0" indent="0" algn="just">
              <a:buNone/>
            </a:pPr>
            <a:r>
              <a:rPr lang="pt-BR" sz="2400" dirty="0" smtClean="0"/>
              <a:t>      ● </a:t>
            </a:r>
            <a:r>
              <a:rPr lang="pt-BR" sz="2400" dirty="0" smtClean="0"/>
              <a:t>meta </a:t>
            </a:r>
            <a:r>
              <a:rPr lang="pt-BR" sz="2400" dirty="0"/>
              <a:t>de </a:t>
            </a:r>
            <a:r>
              <a:rPr lang="pt-BR" sz="2400" dirty="0" smtClean="0"/>
              <a:t>inflação</a:t>
            </a:r>
          </a:p>
          <a:p>
            <a:pPr marL="0" indent="0" algn="just">
              <a:buNone/>
            </a:pPr>
            <a:r>
              <a:rPr lang="pt-BR" sz="2400" b="1" dirty="0" smtClean="0"/>
              <a:t>      </a:t>
            </a:r>
            <a:r>
              <a:rPr lang="pt-BR" sz="2400" b="1" u="sng" dirty="0" smtClean="0"/>
              <a:t>● </a:t>
            </a:r>
            <a:r>
              <a:rPr lang="pt-BR" sz="2400" b="1" u="sng" dirty="0" smtClean="0"/>
              <a:t>meta </a:t>
            </a:r>
            <a:r>
              <a:rPr lang="pt-BR" sz="2400" b="1" u="sng" dirty="0" smtClean="0"/>
              <a:t>fiscal</a:t>
            </a:r>
            <a:endParaRPr lang="pt-BR" sz="2400" b="1" u="sng" dirty="0" smtClean="0"/>
          </a:p>
          <a:p>
            <a:pPr marL="0" indent="0" algn="just">
              <a:buNone/>
            </a:pPr>
            <a:endParaRPr lang="pt-BR" sz="2400" dirty="0"/>
          </a:p>
          <a:p>
            <a:pPr marL="0" indent="0" algn="ctr">
              <a:buNone/>
            </a:pPr>
            <a:r>
              <a:rPr lang="pt-BR" sz="2400" dirty="0"/>
              <a:t>Meta fiscal é </a:t>
            </a:r>
            <a:r>
              <a:rPr lang="pt-BR" sz="2400" b="1" dirty="0"/>
              <a:t>receita </a:t>
            </a:r>
            <a:r>
              <a:rPr lang="pt-BR" sz="2400" b="1" dirty="0" smtClean="0"/>
              <a:t>arrecadada  </a:t>
            </a:r>
            <a:r>
              <a:rPr lang="pt-BR" sz="2400" dirty="0"/>
              <a:t>− gastos do governo</a:t>
            </a:r>
            <a:r>
              <a:rPr lang="pt-BR" sz="2400" dirty="0" smtClean="0"/>
              <a:t>.</a:t>
            </a:r>
          </a:p>
          <a:p>
            <a:pPr marL="0" indent="0" algn="ctr">
              <a:buNone/>
            </a:pPr>
            <a:r>
              <a:rPr lang="pt-BR" sz="2200" dirty="0" smtClean="0"/>
              <a:t>(superávit/déficit fiscal)</a:t>
            </a:r>
            <a:endParaRPr lang="pt-BR" sz="2200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3295136" y="4563763"/>
            <a:ext cx="2545491" cy="67550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" name="Conector reto 3"/>
          <p:cNvCxnSpPr/>
          <p:nvPr/>
        </p:nvCxnSpPr>
        <p:spPr>
          <a:xfrm>
            <a:off x="1201003" y="4079267"/>
            <a:ext cx="13648" cy="9689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1214651" y="5048258"/>
            <a:ext cx="191068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06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6649" y="301934"/>
            <a:ext cx="9168929" cy="691053"/>
          </a:xfrm>
        </p:spPr>
        <p:txBody>
          <a:bodyPr/>
          <a:lstStyle/>
          <a:p>
            <a:pPr algn="ctr"/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incrementar as receitas?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6212" y="1911179"/>
            <a:ext cx="9519766" cy="3861824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dirty="0" smtClean="0"/>
              <a:t>Combate </a:t>
            </a:r>
            <a:r>
              <a:rPr lang="pt-BR" dirty="0"/>
              <a:t>à Sonegação (350 bilhões – União);</a:t>
            </a:r>
          </a:p>
          <a:p>
            <a:pPr algn="just"/>
            <a:r>
              <a:rPr lang="pt-BR" dirty="0"/>
              <a:t>Investimento nas administrações tributárias (tecnologia e capacitação</a:t>
            </a:r>
            <a:r>
              <a:rPr lang="pt-BR" dirty="0" smtClean="0"/>
              <a:t>);</a:t>
            </a:r>
            <a:endParaRPr lang="pt-BR" dirty="0"/>
          </a:p>
          <a:p>
            <a:pPr algn="just"/>
            <a:r>
              <a:rPr lang="pt-BR" dirty="0" smtClean="0"/>
              <a:t>Melhoria </a:t>
            </a:r>
            <a:r>
              <a:rPr lang="pt-BR" dirty="0"/>
              <a:t>do sistema tributário </a:t>
            </a:r>
            <a:r>
              <a:rPr lang="pt-BR" dirty="0" smtClean="0"/>
              <a:t>(+simples </a:t>
            </a:r>
            <a:r>
              <a:rPr lang="pt-BR" dirty="0" smtClean="0"/>
              <a:t>–oneroso </a:t>
            </a:r>
            <a:r>
              <a:rPr lang="pt-BR" dirty="0"/>
              <a:t>&gt;</a:t>
            </a:r>
            <a:r>
              <a:rPr lang="pt-BR" dirty="0" smtClean="0"/>
              <a:t> </a:t>
            </a:r>
            <a:r>
              <a:rPr lang="pt-BR" dirty="0" smtClean="0"/>
              <a:t>arrecadação</a:t>
            </a:r>
            <a:r>
              <a:rPr lang="pt-BR" dirty="0" smtClean="0"/>
              <a:t>);</a:t>
            </a:r>
            <a:endParaRPr lang="pt-BR" dirty="0"/>
          </a:p>
          <a:p>
            <a:pPr algn="just"/>
            <a:r>
              <a:rPr lang="pt-BR" dirty="0" smtClean="0"/>
              <a:t>Fim das desonerações </a:t>
            </a:r>
            <a:r>
              <a:rPr lang="pt-BR" dirty="0"/>
              <a:t>fiscais </a:t>
            </a:r>
            <a:r>
              <a:rPr lang="pt-BR" dirty="0" smtClean="0"/>
              <a:t>(583 </a:t>
            </a:r>
            <a:r>
              <a:rPr lang="pt-BR" dirty="0"/>
              <a:t>bilhões </a:t>
            </a:r>
            <a:r>
              <a:rPr lang="pt-BR" dirty="0" smtClean="0"/>
              <a:t>instituídos de </a:t>
            </a:r>
            <a:r>
              <a:rPr lang="pt-BR" dirty="0"/>
              <a:t>2010 a 2019</a:t>
            </a:r>
            <a:r>
              <a:rPr lang="pt-BR" dirty="0" smtClean="0"/>
              <a:t>).</a:t>
            </a:r>
            <a:endParaRPr lang="pt-BR" dirty="0"/>
          </a:p>
          <a:p>
            <a:endParaRPr lang="pt-BR" sz="2400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7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5A0C185-5200-471E-9828-C14128B3A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47675" y="1006475"/>
            <a:ext cx="10515600" cy="435133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pt-BR" sz="3200" dirty="0"/>
              <a:t>	</a:t>
            </a:r>
            <a:endParaRPr lang="pt-BR" sz="2000" dirty="0"/>
          </a:p>
          <a:p>
            <a:pPr lvl="4" eaLnBrk="1" hangingPunct="1">
              <a:defRPr/>
            </a:pPr>
            <a:endParaRPr lang="pt-BR" sz="2000" dirty="0"/>
          </a:p>
        </p:txBody>
      </p:sp>
      <p:sp>
        <p:nvSpPr>
          <p:cNvPr id="5" name="Retângulo 4"/>
          <p:cNvSpPr/>
          <p:nvPr/>
        </p:nvSpPr>
        <p:spPr>
          <a:xfrm>
            <a:off x="157161" y="6137116"/>
            <a:ext cx="991076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300" dirty="0" smtClean="0"/>
              <a:t>Fonte: RFB</a:t>
            </a:r>
            <a:r>
              <a:rPr lang="pt-BR" sz="1300" dirty="0"/>
              <a:t>. Desonerações instituídas. </a:t>
            </a:r>
            <a:r>
              <a:rPr lang="pt-BR" sz="1300" dirty="0" smtClean="0"/>
              <a:t>Disponível </a:t>
            </a:r>
            <a:r>
              <a:rPr lang="pt-BR" sz="1300" dirty="0"/>
              <a:t>em: https://</a:t>
            </a:r>
            <a:r>
              <a:rPr lang="pt-BR" sz="1300" dirty="0" smtClean="0"/>
              <a:t>receita.economia.gov.br/dados/receitadata/renuncia-fiscal/desoneracoes-instituidas/desoneracoes-instituidas-capa. Elaboração própria.</a:t>
            </a:r>
            <a:endParaRPr lang="pt-BR" sz="1300" dirty="0"/>
          </a:p>
        </p:txBody>
      </p:sp>
      <p:sp>
        <p:nvSpPr>
          <p:cNvPr id="7" name="Seta para cima 6"/>
          <p:cNvSpPr/>
          <p:nvPr/>
        </p:nvSpPr>
        <p:spPr>
          <a:xfrm rot="1756226">
            <a:off x="1390389" y="5138183"/>
            <a:ext cx="450937" cy="64868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553748"/>
              </p:ext>
            </p:extLst>
          </p:nvPr>
        </p:nvGraphicFramePr>
        <p:xfrm>
          <a:off x="100208" y="1493277"/>
          <a:ext cx="10410825" cy="36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Planilha" r:id="rId3" imgW="10410943" imgH="3648143" progId="Excel.Sheet.12">
                  <p:embed/>
                </p:oleObj>
              </mc:Choice>
              <mc:Fallback>
                <p:oleObj name="Planilha" r:id="rId3" imgW="10410943" imgH="36481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208" y="1493277"/>
                        <a:ext cx="10410825" cy="3648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57161" y="213794"/>
            <a:ext cx="8624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altLang="pt-BR" sz="2800" b="1" dirty="0" smtClean="0">
                <a:solidFill>
                  <a:schemeClr val="bg1">
                    <a:lumMod val="65000"/>
                  </a:schemeClr>
                </a:solidFill>
              </a:rPr>
              <a:t>Desonerações instituídas entre 2010 e 2019</a:t>
            </a:r>
            <a:endParaRPr lang="pt-BR" altLang="pt-BR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2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5637" y="301935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PEC 186/2019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992988"/>
            <a:ext cx="9519766" cy="535014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5000" b="1" dirty="0" smtClean="0"/>
              <a:t>Inepta</a:t>
            </a:r>
            <a:endParaRPr lang="pt-BR" sz="5000" b="1" dirty="0" smtClean="0"/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Considera-se </a:t>
            </a:r>
            <a:r>
              <a:rPr lang="pt-BR" dirty="0"/>
              <a:t>inepta a petição inicial </a:t>
            </a:r>
            <a:r>
              <a:rPr lang="pt-BR" dirty="0" smtClean="0"/>
              <a:t>quando da </a:t>
            </a:r>
            <a:r>
              <a:rPr lang="pt-BR" b="1" u="sng" dirty="0"/>
              <a:t>narração dos fatos não decorrer logicamente a </a:t>
            </a:r>
            <a:r>
              <a:rPr lang="pt-BR" b="1" u="sng" dirty="0" smtClean="0"/>
              <a:t>conclusão </a:t>
            </a:r>
            <a:r>
              <a:rPr lang="pt-BR" dirty="0" smtClean="0"/>
              <a:t>(CPC, art. 330 § 1º, III).</a:t>
            </a:r>
            <a:endParaRPr 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4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8812" y="160338"/>
            <a:ext cx="9168929" cy="1390388"/>
          </a:xfrm>
        </p:spPr>
        <p:txBody>
          <a:bodyPr/>
          <a:lstStyle/>
          <a:p>
            <a:pPr algn="ctr"/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faz o </a:t>
            </a:r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 para enfrentar a crise fiscal?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1965769"/>
            <a:ext cx="9519766" cy="281734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dirty="0"/>
              <a:t>Por meio da PEC 186 - Emergência </a:t>
            </a:r>
            <a:r>
              <a:rPr lang="pt-BR" b="1" u="sng" dirty="0" smtClean="0"/>
              <a:t>FISCAL</a:t>
            </a:r>
            <a:r>
              <a:rPr lang="pt-BR" dirty="0" smtClean="0"/>
              <a:t>, </a:t>
            </a:r>
            <a:r>
              <a:rPr lang="pt-BR" dirty="0"/>
              <a:t>propõe reduzir a </a:t>
            </a:r>
            <a:r>
              <a:rPr lang="pt-BR" b="1" u="sng" dirty="0"/>
              <a:t>jornada de trabalho dos Fiscos de todo o país</a:t>
            </a:r>
            <a:r>
              <a:rPr lang="pt-BR" dirty="0"/>
              <a:t>, o que significa </a:t>
            </a:r>
            <a:r>
              <a:rPr lang="pt-BR" dirty="0" smtClean="0"/>
              <a:t>maior prazo para liberação de cargas (comércio exterior), </a:t>
            </a:r>
            <a:r>
              <a:rPr lang="pt-BR" dirty="0"/>
              <a:t>para o julgamento de processos, menos fiscalização e </a:t>
            </a:r>
            <a:r>
              <a:rPr lang="pt-BR" b="1" u="sng" dirty="0"/>
              <a:t>menor </a:t>
            </a:r>
            <a:r>
              <a:rPr lang="pt-BR" b="1" u="sng" dirty="0" smtClean="0"/>
              <a:t>arrecadação</a:t>
            </a:r>
            <a:r>
              <a:rPr lang="pt-BR" dirty="0" smtClean="0"/>
              <a:t>.</a:t>
            </a:r>
            <a:r>
              <a:rPr lang="pt-BR" sz="3200" dirty="0" smtClean="0">
                <a:sym typeface="Wingdings" panose="05000000000000000000" pitchFamily="2" charset="2"/>
              </a:rPr>
              <a:t></a:t>
            </a:r>
            <a:endParaRPr lang="pt-BR" sz="3200" dirty="0" smtClean="0"/>
          </a:p>
          <a:p>
            <a:pPr algn="just"/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Corte de 1 bilhão nas despesas discricionárias da Receita Federal (de 2,8 bilhões em 2019 para 1,8 bilhão em 2020</a:t>
            </a:r>
            <a:r>
              <a:rPr lang="pt-BR" dirty="0" smtClean="0"/>
              <a:t>). </a:t>
            </a:r>
            <a:r>
              <a:rPr lang="pt-BR" sz="3200" dirty="0">
                <a:sym typeface="Wingdings" panose="05000000000000000000" pitchFamily="2" charset="2"/>
              </a:rPr>
              <a:t></a:t>
            </a:r>
            <a:endParaRPr lang="pt-BR" sz="3200" dirty="0"/>
          </a:p>
          <a:p>
            <a:endParaRPr lang="pt-BR" sz="2400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10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6649" y="301934"/>
            <a:ext cx="9168929" cy="691053"/>
          </a:xfrm>
        </p:spPr>
        <p:txBody>
          <a:bodyPr/>
          <a:lstStyle/>
          <a:p>
            <a:pPr algn="ctr"/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Conclusões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9736" y="1112106"/>
            <a:ext cx="9519766" cy="5384227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dirty="0"/>
              <a:t>A </a:t>
            </a:r>
            <a:r>
              <a:rPr lang="pt-BR" b="1" dirty="0"/>
              <a:t>PEC 186 </a:t>
            </a:r>
            <a:r>
              <a:rPr lang="pt-BR" dirty="0" smtClean="0"/>
              <a:t>pretende inaugurar um novo marco fiscal</a:t>
            </a:r>
            <a:r>
              <a:rPr lang="pt-BR" b="1" dirty="0" smtClean="0"/>
              <a:t>, em desprestígio à EC 95 e à LRF,</a:t>
            </a:r>
            <a:r>
              <a:rPr lang="pt-BR" dirty="0" smtClean="0"/>
              <a:t> </a:t>
            </a:r>
            <a:r>
              <a:rPr lang="pt-BR" dirty="0"/>
              <a:t>robustos meios de controle </a:t>
            </a:r>
            <a:r>
              <a:rPr lang="pt-BR" dirty="0" smtClean="0"/>
              <a:t>fiscal ainda não exauridos;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PEC </a:t>
            </a:r>
            <a:r>
              <a:rPr lang="pt-BR" dirty="0"/>
              <a:t>186 </a:t>
            </a:r>
            <a:r>
              <a:rPr lang="pt-BR" b="1" dirty="0" smtClean="0"/>
              <a:t>pode </a:t>
            </a:r>
            <a:r>
              <a:rPr lang="pt-BR" b="1" dirty="0"/>
              <a:t>agravar ainda mais a crise </a:t>
            </a:r>
            <a:r>
              <a:rPr lang="pt-BR" b="1" dirty="0" smtClean="0"/>
              <a:t>fiscal.</a:t>
            </a:r>
            <a:r>
              <a:rPr lang="pt-BR" dirty="0" smtClean="0"/>
              <a:t> </a:t>
            </a:r>
            <a:r>
              <a:rPr lang="pt-BR" dirty="0"/>
              <a:t>Não </a:t>
            </a:r>
            <a:r>
              <a:rPr lang="pt-BR" dirty="0" smtClean="0"/>
              <a:t>há qualquer estudo sobre o impacto das decisões propostas </a:t>
            </a:r>
            <a:r>
              <a:rPr lang="pt-BR" dirty="0"/>
              <a:t>(</a:t>
            </a:r>
            <a:r>
              <a:rPr lang="pt-BR" b="1" dirty="0"/>
              <a:t>responsabilidade gerencial</a:t>
            </a:r>
            <a:r>
              <a:rPr lang="pt-BR" dirty="0" smtClean="0"/>
              <a:t>)</a:t>
            </a:r>
            <a:r>
              <a:rPr lang="pt-BR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As </a:t>
            </a:r>
            <a:r>
              <a:rPr lang="pt-BR" dirty="0"/>
              <a:t>justificativas </a:t>
            </a:r>
            <a:r>
              <a:rPr lang="pt-BR" dirty="0" smtClean="0"/>
              <a:t>para a edição da PEC são exatamente as razoes para que ela não existisse. 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76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09934" y="777922"/>
            <a:ext cx="8679976" cy="483130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351127" y="1146412"/>
            <a:ext cx="805217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400" i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Quando escrito em chinês a palavra </a:t>
            </a:r>
            <a:r>
              <a:rPr lang="pt-BR" sz="5400" i="1" u="sng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crise</a:t>
            </a:r>
            <a:r>
              <a:rPr lang="pt-BR" sz="5400" i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compõe-se de dois caracteres: um representa perigo e o outro representa oportunidade.</a:t>
            </a:r>
          </a:p>
          <a:p>
            <a:pPr algn="r"/>
            <a:endParaRPr lang="pt-BR" sz="2400" dirty="0" smtClean="0">
              <a:solidFill>
                <a:schemeClr val="bg1"/>
              </a:solidFill>
              <a:latin typeface="+mn-lt"/>
            </a:endParaRPr>
          </a:p>
          <a:p>
            <a:pPr algn="r"/>
            <a:r>
              <a:rPr lang="pt-BR" sz="2400" dirty="0" smtClean="0">
                <a:solidFill>
                  <a:schemeClr val="bg1"/>
                </a:solidFill>
                <a:latin typeface="+mn-lt"/>
              </a:rPr>
              <a:t>John </a:t>
            </a:r>
            <a:r>
              <a:rPr lang="pt-BR" sz="2400" dirty="0">
                <a:solidFill>
                  <a:schemeClr val="bg1"/>
                </a:solidFill>
                <a:latin typeface="+mn-lt"/>
              </a:rPr>
              <a:t>Kennedy</a:t>
            </a:r>
          </a:p>
        </p:txBody>
      </p:sp>
    </p:spTree>
    <p:extLst>
      <p:ext uri="{BB962C8B-B14F-4D97-AF65-F5344CB8AC3E}">
        <p14:creationId xmlns:p14="http://schemas.microsoft.com/office/powerpoint/2010/main" val="80790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PEC 186/2019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992988"/>
            <a:ext cx="9519766" cy="535014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dirty="0" smtClean="0"/>
              <a:t>Justificativa da PEC</a:t>
            </a:r>
            <a:endParaRPr lang="pt-BR" dirty="0"/>
          </a:p>
          <a:p>
            <a:pPr algn="just"/>
            <a:r>
              <a:rPr lang="pt-BR" sz="2600" dirty="0"/>
              <a:t>“[...]O primeiro e decisivo passo na recuperação do equilíbrio fiscal foi a adoção do Teto de Gastos por meio da Emenda Constitucional 95 (EC 95), aprovada por esta Casa para </a:t>
            </a:r>
            <a:r>
              <a:rPr lang="pt-BR" sz="2600" b="1" u="sng" dirty="0"/>
              <a:t>atacar o crescimento acelerado da despesa pública</a:t>
            </a:r>
            <a:r>
              <a:rPr lang="pt-BR" sz="2600" dirty="0"/>
              <a:t>, entendido como a raiz do problema fiscal </a:t>
            </a:r>
            <a:r>
              <a:rPr lang="pt-BR" sz="2600" dirty="0" smtClean="0"/>
              <a:t>[...].</a:t>
            </a:r>
          </a:p>
          <a:p>
            <a:pPr algn="just"/>
            <a:endParaRPr lang="pt-BR" sz="2600" dirty="0"/>
          </a:p>
          <a:p>
            <a:pPr algn="just"/>
            <a:r>
              <a:rPr lang="pt-BR" sz="2600" dirty="0"/>
              <a:t>[...] </a:t>
            </a:r>
            <a:r>
              <a:rPr lang="pt-BR" sz="2600" b="1" u="sng" dirty="0"/>
              <a:t>É cristalino o impacto da EC 95 para a interrupção da trajetória de crescimento da despesa primária do governo central</a:t>
            </a:r>
            <a:r>
              <a:rPr lang="pt-BR" sz="2600" dirty="0"/>
              <a:t>. Esta passou de 19,9% do PIB em 2016 para 19,8% em 2018, e para 2019 é esperado que encerre o ano abaixo de 19,7%. [...]</a:t>
            </a:r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65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5575" y="1754658"/>
            <a:ext cx="9873993" cy="2694511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/>
              <a:t>EC </a:t>
            </a:r>
            <a:r>
              <a:rPr lang="pt-BR" dirty="0" smtClean="0"/>
              <a:t>95 </a:t>
            </a:r>
            <a:r>
              <a:rPr lang="pt-BR" dirty="0" smtClean="0"/>
              <a:t>foi editada para durar 20 anos.</a:t>
            </a:r>
          </a:p>
          <a:p>
            <a:r>
              <a:rPr lang="pt-BR" dirty="0" smtClean="0"/>
              <a:t>No final do 3º ano de vigência já se propõe um novo marco fiscal. </a:t>
            </a:r>
          </a:p>
          <a:p>
            <a:r>
              <a:rPr lang="pt-BR" dirty="0" smtClean="0"/>
              <a:t>Há </a:t>
            </a:r>
            <a:r>
              <a:rPr lang="pt-BR" dirty="0" smtClean="0"/>
              <a:t>razão para a propositura </a:t>
            </a:r>
            <a:r>
              <a:rPr lang="pt-BR" dirty="0" smtClean="0"/>
              <a:t>de uma </a:t>
            </a:r>
            <a:r>
              <a:rPr lang="pt-BR" b="1" u="sng" dirty="0" smtClean="0"/>
              <a:t>nova regra </a:t>
            </a:r>
            <a:r>
              <a:rPr lang="pt-BR" b="1" u="sng" dirty="0" smtClean="0"/>
              <a:t>fiscal</a:t>
            </a:r>
            <a:r>
              <a:rPr lang="pt-BR" dirty="0" smtClean="0"/>
              <a:t>?</a:t>
            </a:r>
          </a:p>
          <a:p>
            <a:r>
              <a:rPr lang="pt-BR" dirty="0" smtClean="0"/>
              <a:t>O que se pretende com a PEC 186?</a:t>
            </a:r>
            <a:endParaRPr 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78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PEC 186/2019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992988"/>
            <a:ext cx="9519766" cy="535014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dirty="0"/>
              <a:t> </a:t>
            </a:r>
            <a:r>
              <a:rPr lang="pt-BR" dirty="0" smtClean="0"/>
              <a:t>Justificativa da PEC 186</a:t>
            </a:r>
          </a:p>
          <a:p>
            <a:pPr marL="0" indent="0" algn="just">
              <a:buNone/>
            </a:pPr>
            <a:r>
              <a:rPr lang="pt-BR" dirty="0" smtClean="0"/>
              <a:t>“Assim</a:t>
            </a:r>
            <a:r>
              <a:rPr lang="pt-BR" dirty="0"/>
              <a:t>, espera-se que aumentos da despesa de pessoal </a:t>
            </a:r>
            <a:r>
              <a:rPr lang="pt-BR" dirty="0" smtClean="0"/>
              <a:t>reflitam o aperfeiçoamento </a:t>
            </a:r>
            <a:r>
              <a:rPr lang="pt-BR" dirty="0"/>
              <a:t>da prestação de serviço público, que está atrelado à </a:t>
            </a:r>
            <a:r>
              <a:rPr lang="pt-BR" b="1" dirty="0"/>
              <a:t>atração de profissionais qualificados por </a:t>
            </a:r>
            <a:r>
              <a:rPr lang="pt-BR" b="1" dirty="0" smtClean="0"/>
              <a:t>meio </a:t>
            </a:r>
            <a:r>
              <a:rPr lang="pt-BR" b="1" dirty="0"/>
              <a:t>de </a:t>
            </a:r>
            <a:r>
              <a:rPr lang="pt-BR" b="1" u="sng" dirty="0"/>
              <a:t>condições de trabalho </a:t>
            </a:r>
            <a:r>
              <a:rPr lang="pt-BR" b="1" dirty="0"/>
              <a:t>e de </a:t>
            </a:r>
            <a:r>
              <a:rPr lang="pt-BR" b="1" u="sng" dirty="0" smtClean="0"/>
              <a:t>remunerações condizentes </a:t>
            </a:r>
            <a:r>
              <a:rPr lang="pt-BR" dirty="0"/>
              <a:t>com as responsabilidades </a:t>
            </a:r>
            <a:r>
              <a:rPr lang="pt-BR" dirty="0" smtClean="0"/>
              <a:t>assumidas”. </a:t>
            </a:r>
          </a:p>
          <a:p>
            <a:pPr marL="0" indent="0" algn="ctr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41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propõe a PEC </a:t>
            </a:r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186?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992988"/>
            <a:ext cx="9519766" cy="535014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dirty="0"/>
              <a:t> </a:t>
            </a:r>
            <a:endParaRPr lang="pt-BR" dirty="0" smtClean="0"/>
          </a:p>
          <a:p>
            <a:pPr marL="0" indent="0" algn="just">
              <a:buNone/>
            </a:pPr>
            <a:r>
              <a:rPr lang="pt-BR" altLang="pt-BR" dirty="0" smtClean="0"/>
              <a:t>*Redução </a:t>
            </a:r>
            <a:r>
              <a:rPr lang="pt-BR" altLang="pt-BR" dirty="0" smtClean="0"/>
              <a:t>da remuneração em até </a:t>
            </a:r>
            <a:r>
              <a:rPr lang="pt-BR" altLang="pt-BR" dirty="0" smtClean="0"/>
              <a:t>25%</a:t>
            </a:r>
          </a:p>
          <a:p>
            <a:pPr marL="0" indent="0" algn="just">
              <a:buNone/>
            </a:pPr>
            <a:r>
              <a:rPr lang="pt-BR" altLang="pt-BR" dirty="0" smtClean="0"/>
              <a:t>  </a:t>
            </a:r>
            <a:r>
              <a:rPr lang="pt-BR" altLang="pt-BR" b="1" dirty="0" smtClean="0"/>
              <a:t>(atrair </a:t>
            </a:r>
            <a:r>
              <a:rPr lang="pt-BR" altLang="pt-BR" b="1" dirty="0" smtClean="0"/>
              <a:t>profissionais </a:t>
            </a:r>
            <a:r>
              <a:rPr lang="pt-BR" altLang="pt-BR" b="1" dirty="0" smtClean="0"/>
              <a:t>qualificados?)</a:t>
            </a:r>
          </a:p>
          <a:p>
            <a:pPr marL="0" indent="0" algn="just">
              <a:buNone/>
            </a:pPr>
            <a:endParaRPr lang="pt-BR" altLang="pt-BR" dirty="0"/>
          </a:p>
          <a:p>
            <a:pPr marL="0" indent="0" algn="just">
              <a:buNone/>
            </a:pPr>
            <a:r>
              <a:rPr lang="pt-BR" altLang="pt-BR" dirty="0" smtClean="0"/>
              <a:t>*Redução da jornada de trabalho (disponibilidade do serviços à </a:t>
            </a:r>
          </a:p>
          <a:p>
            <a:pPr marL="0" indent="0" algn="just">
              <a:buNone/>
            </a:pPr>
            <a:r>
              <a:rPr lang="pt-BR" altLang="pt-BR" dirty="0"/>
              <a:t> </a:t>
            </a:r>
            <a:r>
              <a:rPr lang="pt-BR" altLang="pt-BR" dirty="0" smtClean="0"/>
              <a:t>  </a:t>
            </a:r>
            <a:r>
              <a:rPr lang="pt-BR" altLang="pt-BR" dirty="0" smtClean="0"/>
              <a:t>popula</a:t>
            </a:r>
            <a:r>
              <a:rPr lang="pt-BR" altLang="pt-BR" dirty="0" smtClean="0"/>
              <a:t>ção) em até 25%</a:t>
            </a:r>
          </a:p>
          <a:p>
            <a:pPr marL="0" indent="0" algn="just">
              <a:buNone/>
            </a:pPr>
            <a:r>
              <a:rPr lang="pt-BR" altLang="pt-BR" dirty="0" smtClean="0"/>
              <a:t>  </a:t>
            </a:r>
            <a:r>
              <a:rPr lang="pt-BR" altLang="pt-BR" b="1" dirty="0" smtClean="0"/>
              <a:t>(melhor serviço prestado?)</a:t>
            </a:r>
            <a:endParaRPr lang="pt-BR" altLang="pt-BR" b="1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43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Justificativa da PEC 186 </a:t>
            </a: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975" y="992988"/>
            <a:ext cx="9519766" cy="535014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 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t-BR" dirty="0" smtClean="0"/>
              <a:t>De acordo com </a:t>
            </a:r>
            <a:r>
              <a:rPr lang="pt-BR" dirty="0"/>
              <a:t>a </a:t>
            </a:r>
            <a:r>
              <a:rPr lang="pt-BR" dirty="0" smtClean="0"/>
              <a:t>Constituição </a:t>
            </a:r>
            <a:r>
              <a:rPr lang="pt-BR" altLang="pt-BR" dirty="0"/>
              <a:t>(art. 169 § 3º incisos I e II</a:t>
            </a:r>
            <a:r>
              <a:rPr lang="pt-BR" altLang="pt-BR" dirty="0" smtClean="0"/>
              <a:t>)</a:t>
            </a:r>
            <a:r>
              <a:rPr lang="pt-BR" dirty="0" smtClean="0"/>
              <a:t>, </a:t>
            </a:r>
            <a:r>
              <a:rPr lang="pt-BR" dirty="0"/>
              <a:t>quando superado o limite estabelecido em Lei Complementar, o </a:t>
            </a:r>
            <a:r>
              <a:rPr lang="pt-BR" dirty="0" smtClean="0"/>
              <a:t>ente deve reduzir:</a:t>
            </a:r>
          </a:p>
          <a:p>
            <a:pPr marL="457200" indent="-457200" algn="just">
              <a:buAutoNum type="arabicPeriod"/>
            </a:pPr>
            <a:r>
              <a:rPr lang="pt-BR" dirty="0" smtClean="0"/>
              <a:t>em </a:t>
            </a:r>
            <a:r>
              <a:rPr lang="pt-BR" dirty="0"/>
              <a:t>pelo menos </a:t>
            </a:r>
            <a:r>
              <a:rPr lang="pt-BR" u="sng" dirty="0" smtClean="0"/>
              <a:t>20% as </a:t>
            </a:r>
            <a:r>
              <a:rPr lang="pt-BR" u="sng" dirty="0"/>
              <a:t>despesas com cargos em comissão </a:t>
            </a:r>
            <a:r>
              <a:rPr lang="pt-BR" u="sng" dirty="0" smtClean="0"/>
              <a:t>e funções </a:t>
            </a:r>
            <a:r>
              <a:rPr lang="pt-BR" u="sng" dirty="0"/>
              <a:t>de </a:t>
            </a:r>
            <a:r>
              <a:rPr lang="pt-BR" u="sng" dirty="0" smtClean="0"/>
              <a:t>confiança</a:t>
            </a:r>
            <a:r>
              <a:rPr lang="pt-BR" dirty="0" smtClean="0"/>
              <a:t> ou</a:t>
            </a:r>
            <a:endParaRPr lang="pt-BR" dirty="0" smtClean="0"/>
          </a:p>
          <a:p>
            <a:pPr marL="457200" indent="-457200" algn="just">
              <a:buAutoNum type="arabicPeriod"/>
            </a:pPr>
            <a:r>
              <a:rPr lang="pt-BR" u="sng" dirty="0" smtClean="0"/>
              <a:t>exonerar </a:t>
            </a:r>
            <a:r>
              <a:rPr lang="pt-BR" u="sng" dirty="0"/>
              <a:t>servidores não </a:t>
            </a:r>
            <a:r>
              <a:rPr lang="pt-BR" u="sng" dirty="0" smtClean="0"/>
              <a:t>estáveis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C</a:t>
            </a:r>
            <a:r>
              <a:rPr lang="pt-BR" dirty="0" smtClean="0"/>
              <a:t>aso essas medidas não sejam suficientes: </a:t>
            </a:r>
            <a:r>
              <a:rPr lang="pt-BR" u="sng" dirty="0" smtClean="0"/>
              <a:t>exonerar </a:t>
            </a:r>
            <a:r>
              <a:rPr lang="pt-BR" u="sng" dirty="0"/>
              <a:t>servidores </a:t>
            </a:r>
            <a:r>
              <a:rPr lang="pt-BR" u="sng" dirty="0" smtClean="0"/>
              <a:t>estáveis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76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xmlns="" id="{C10D1BDB-DFEF-4F3D-A1FF-E4A558D63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11" y="301934"/>
            <a:ext cx="8446167" cy="691053"/>
          </a:xfrm>
        </p:spPr>
        <p:txBody>
          <a:bodyPr/>
          <a:lstStyle/>
          <a:p>
            <a:pPr algn="ctr"/>
            <a:r>
              <a:rPr lang="pt-BR" alt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propõe a PEC </a:t>
            </a:r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186?</a:t>
            </a:r>
            <a:endParaRPr lang="pt-BR" alt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5812" y="1841486"/>
            <a:ext cx="9519766" cy="2162104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Reduzir </a:t>
            </a:r>
            <a:r>
              <a:rPr lang="pt-BR" b="1" dirty="0"/>
              <a:t>temporariamente até um quarto da jornada de trabalho </a:t>
            </a:r>
            <a:r>
              <a:rPr lang="pt-BR" dirty="0"/>
              <a:t>do servidor com correspondente redução </a:t>
            </a:r>
            <a:r>
              <a:rPr lang="pt-BR" dirty="0" smtClean="0"/>
              <a:t>remuneratória </a:t>
            </a:r>
            <a:r>
              <a:rPr lang="pt-BR" b="1" dirty="0" smtClean="0"/>
              <a:t>antes mesmo de se exonerar os ocupantes de cargo ou função comissionada</a:t>
            </a:r>
            <a:r>
              <a:rPr lang="pt-BR" dirty="0" smtClean="0"/>
              <a:t>. </a:t>
            </a:r>
            <a:endParaRPr lang="pt-BR" altLang="pt-BR" dirty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r>
              <a:rPr lang="pt-BR" altLang="pt-BR" dirty="0" smtClean="0"/>
              <a:t>Quem consegue suportar perda de 25% na sua remuneração?</a:t>
            </a:r>
            <a:endParaRPr lang="pt-BR" altLang="pt-BR" dirty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487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>
            <a:extLst>
              <a:ext uri="{FF2B5EF4-FFF2-40B4-BE49-F238E27FC236}">
                <a16:creationId xmlns:a16="http://schemas.microsoft.com/office/drawing/2014/main" xmlns="" id="{522E1F5B-2B0D-45F8-9E4A-AB4C143487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027635"/>
            <a:ext cx="10343549" cy="306002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dirty="0" smtClean="0"/>
              <a:t>   </a:t>
            </a:r>
            <a:endParaRPr lang="pt-BR" dirty="0" smtClean="0"/>
          </a:p>
          <a:p>
            <a:pPr marL="0" indent="0" algn="ctr">
              <a:buNone/>
            </a:pPr>
            <a:r>
              <a:rPr lang="pt-BR" altLang="pt-BR" sz="4000" dirty="0" smtClean="0"/>
              <a:t>Se não bastasse a </a:t>
            </a:r>
            <a:r>
              <a:rPr lang="pt-BR" altLang="pt-BR" sz="4000" dirty="0" smtClean="0"/>
              <a:t>EC 95 ainda não </a:t>
            </a:r>
            <a:r>
              <a:rPr lang="pt-BR" altLang="pt-BR" sz="4000" dirty="0" smtClean="0"/>
              <a:t>ter produzido todos </a:t>
            </a:r>
            <a:r>
              <a:rPr lang="pt-BR" altLang="pt-BR" sz="4000" dirty="0" smtClean="0"/>
              <a:t>os seus </a:t>
            </a:r>
            <a:r>
              <a:rPr lang="pt-BR" altLang="pt-BR" sz="4000" dirty="0" smtClean="0"/>
              <a:t>efeitos, ainda temos a </a:t>
            </a:r>
            <a:r>
              <a:rPr lang="pt-BR" altLang="pt-BR" sz="4000" dirty="0" smtClean="0"/>
              <a:t>Lei de Responsabilidade </a:t>
            </a:r>
            <a:r>
              <a:rPr lang="pt-BR" altLang="pt-BR" sz="4000" dirty="0" smtClean="0"/>
              <a:t>Fiscal!</a:t>
            </a:r>
            <a:endParaRPr lang="pt-BR" altLang="pt-BR" sz="4000" dirty="0" smtClean="0"/>
          </a:p>
          <a:p>
            <a:pPr marL="0" indent="0" algn="ctr">
              <a:buNone/>
            </a:pPr>
            <a:endParaRPr lang="pt-BR" altLang="pt-BR" dirty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 smtClean="0"/>
          </a:p>
          <a:p>
            <a:pPr marL="0" indent="0" algn="ctr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sz="2400" dirty="0"/>
          </a:p>
        </p:txBody>
      </p:sp>
      <p:sp>
        <p:nvSpPr>
          <p:cNvPr id="3" name="AutoShape 2" descr="Resultado de imagem para caminh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28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2926</TotalTime>
  <Words>1138</Words>
  <Application>Microsoft Office PowerPoint</Application>
  <PresentationFormat>Widescreen</PresentationFormat>
  <Paragraphs>286</Paragraphs>
  <Slides>22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Angsana New</vt:lpstr>
      <vt:lpstr>Arial</vt:lpstr>
      <vt:lpstr>Calibri</vt:lpstr>
      <vt:lpstr>Calibri Light</vt:lpstr>
      <vt:lpstr>Times New Roman</vt:lpstr>
      <vt:lpstr>Wingdings</vt:lpstr>
      <vt:lpstr>Tema do Office</vt:lpstr>
      <vt:lpstr>Planilha</vt:lpstr>
      <vt:lpstr>PEC 186/2019 PEC da Emergência Fiscal </vt:lpstr>
      <vt:lpstr>PEC 186/2019</vt:lpstr>
      <vt:lpstr>PEC 186/2019</vt:lpstr>
      <vt:lpstr>Apresentação do PowerPoint</vt:lpstr>
      <vt:lpstr>PEC 186/2019</vt:lpstr>
      <vt:lpstr>O que propõe a PEC 186?</vt:lpstr>
      <vt:lpstr>Justificativa da PEC 186 </vt:lpstr>
      <vt:lpstr>O que propõe a PEC 186?</vt:lpstr>
      <vt:lpstr>Apresentação do PowerPoint</vt:lpstr>
      <vt:lpstr>LRF - Lei complementar 101/2000?</vt:lpstr>
      <vt:lpstr>Será que os limites da LRF estão sendo desrespeitados? </vt:lpstr>
      <vt:lpstr>Não é o que diz o TCU</vt:lpstr>
      <vt:lpstr>Justificativa da PEC 186 </vt:lpstr>
      <vt:lpstr>Apresentação do PowerPoint</vt:lpstr>
      <vt:lpstr>Quantidade de servidores públicos – OCDE (2015)</vt:lpstr>
      <vt:lpstr>Relatório da OCDE (2018)</vt:lpstr>
      <vt:lpstr>Como promover o ajuste fiscal?</vt:lpstr>
      <vt:lpstr>Como incrementar as receitas?</vt:lpstr>
      <vt:lpstr>Apresentação do PowerPoint</vt:lpstr>
      <vt:lpstr>O que faz o governo para enfrentar a crise fiscal?</vt:lpstr>
      <vt:lpstr>Conclusões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Papel da Receita Federal no equilíbrio das contas da Previdência Social</dc:title>
  <dc:creator>Kleber Cabral</dc:creator>
  <cp:lastModifiedBy> </cp:lastModifiedBy>
  <cp:revision>117</cp:revision>
  <dcterms:created xsi:type="dcterms:W3CDTF">2019-04-23T02:20:14Z</dcterms:created>
  <dcterms:modified xsi:type="dcterms:W3CDTF">2020-03-10T02:21:33Z</dcterms:modified>
</cp:coreProperties>
</file>