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9"/>
  </p:notesMasterIdLst>
  <p:handoutMasterIdLst>
    <p:handoutMasterId r:id="rId10"/>
  </p:handoutMasterIdLst>
  <p:sldIdLst>
    <p:sldId id="471" r:id="rId2"/>
    <p:sldId id="288" r:id="rId3"/>
    <p:sldId id="472" r:id="rId4"/>
    <p:sldId id="473" r:id="rId5"/>
    <p:sldId id="474" r:id="rId6"/>
    <p:sldId id="476" r:id="rId7"/>
    <p:sldId id="475" r:id="rId8"/>
  </p:sldIdLst>
  <p:sldSz cx="9144000" cy="6858000" type="screen4x3"/>
  <p:notesSz cx="7010400" cy="92964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ção Padrão" id="{50F86BF9-5EB7-431C-A891-1AE428BCC024}">
          <p14:sldIdLst>
            <p14:sldId id="471"/>
            <p14:sldId id="288"/>
            <p14:sldId id="472"/>
            <p14:sldId id="473"/>
            <p14:sldId id="474"/>
            <p14:sldId id="476"/>
            <p14:sldId id="4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632" autoAdjust="0"/>
    <p:restoredTop sz="94660" autoAdjust="0"/>
  </p:normalViewPr>
  <p:slideViewPr>
    <p:cSldViewPr snapToGrid="0">
      <p:cViewPr varScale="1">
        <p:scale>
          <a:sx n="74" d="100"/>
          <a:sy n="74" d="100"/>
        </p:scale>
        <p:origin x="89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2B0137-3532-485B-BEDC-67A9CFCCFC5F}" type="datetimeFigureOut">
              <a:rPr lang="pt-BR" smtClean="0"/>
              <a:pPr/>
              <a:t>28/11/2017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829573"/>
            <a:ext cx="3037840" cy="4653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70938" y="8829573"/>
            <a:ext cx="3037840" cy="4653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B0FBB9-A5F5-45CA-849D-DB2EAFACFE8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79768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34E3E2-D5BE-4A51-9350-6F99EEF58688}" type="datetimeFigureOut">
              <a:rPr lang="pt-BR" smtClean="0"/>
              <a:pPr/>
              <a:t>28/11/2017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3D000-5486-4F1F-82C0-A6EEAFAC56D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7212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813"/>
            <a:ext cx="9144000" cy="254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701800" y="326012"/>
            <a:ext cx="1369039" cy="101303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  <a:reflection stA="47000" endPos="65000" dist="50800" dir="5400000" sy="-100000" algn="bl" rotWithShape="0"/>
          </a:effectLst>
        </p:spPr>
      </p:pic>
      <p:pic>
        <p:nvPicPr>
          <p:cNvPr id="6" name="Imagem 5"/>
          <p:cNvPicPr>
            <a:picLocks noChangeAspect="1"/>
          </p:cNvPicPr>
          <p:nvPr userDrawn="1"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374805" y="327588"/>
            <a:ext cx="1334195" cy="1013041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  <a:reflection stA="47000" endPos="65000" dist="50800" dir="5400000" sy="-100000" algn="bl" rotWithShape="0"/>
          </a:effectLst>
        </p:spPr>
      </p:pic>
      <p:sp>
        <p:nvSpPr>
          <p:cNvPr id="7" name="CaixaDeTexto 6"/>
          <p:cNvSpPr txBox="1"/>
          <p:nvPr userDrawn="1"/>
        </p:nvSpPr>
        <p:spPr>
          <a:xfrm>
            <a:off x="368300" y="1638300"/>
            <a:ext cx="8448675" cy="400050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spc="250" dirty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Instituto de Meio Ambiente de Mato Grosso do Sul </a:t>
            </a:r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5" cstate="print"/>
          <a:srcRect r="1826"/>
          <a:stretch/>
        </p:blipFill>
        <p:spPr>
          <a:xfrm>
            <a:off x="7369666" y="329168"/>
            <a:ext cx="1458000" cy="100987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  <a:reflection stA="47000" endPos="65000" dist="50800" dir="5400000" sy="-100000" algn="bl" rotWithShape="0"/>
          </a:effectLst>
        </p:spPr>
      </p:pic>
      <p:pic>
        <p:nvPicPr>
          <p:cNvPr id="9" name="Picture 8" descr="S:\2Dir.Desenvolvimento\GDM\5. UNIDADE DE EDUCAÇÃO AMBIENTAL\BANCO DE IMAGENS IMASUL\Licenciamento\Edemir Rodrigues\4900_13536_img_4413g1.jpg"/>
          <p:cNvPicPr>
            <a:picLocks noChangeAspect="1" noChangeArrowheads="1"/>
          </p:cNvPicPr>
          <p:nvPr userDrawn="1"/>
        </p:nvPicPr>
        <p:blipFill>
          <a:blip r:embed="rId6" cstate="print">
            <a:extLst/>
          </a:blip>
          <a:srcRect/>
          <a:stretch>
            <a:fillRect/>
          </a:stretch>
        </p:blipFill>
        <p:spPr bwMode="auto">
          <a:xfrm>
            <a:off x="4432814" y="324429"/>
            <a:ext cx="1521165" cy="1014617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  <a:reflection stA="47000" endPos="65000" dist="50800" dir="5400000" sy="-100000" algn="bl" rotWithShape="0"/>
          </a:effectLst>
          <a:extLst/>
        </p:spPr>
      </p:pic>
      <p:pic>
        <p:nvPicPr>
          <p:cNvPr id="10" name="Picture 10" descr="S:\2Dir.Desenvolvimento\GDM\5. UNIDADE DE EDUCAÇÃO AMBIENTAL\BANCO DE IMAGENS IMASUL\ANIMAIS\CAMPANHA CRAS 20 ANOS 057.jpg"/>
          <p:cNvPicPr>
            <a:picLocks noChangeAspect="1" noChangeArrowheads="1"/>
          </p:cNvPicPr>
          <p:nvPr userDrawn="1"/>
        </p:nvPicPr>
        <p:blipFill>
          <a:blip r:embed="rId7" cstate="print">
            <a:extLst/>
          </a:blip>
          <a:srcRect/>
          <a:stretch>
            <a:fillRect/>
          </a:stretch>
        </p:blipFill>
        <p:spPr bwMode="auto">
          <a:xfrm>
            <a:off x="3070839" y="326012"/>
            <a:ext cx="1361975" cy="1014617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  <a:reflection stA="47000" endPos="65000" dist="50800" dir="5400000" sy="-100000" algn="bl" rotWithShape="0"/>
          </a:effectLst>
          <a:extLst/>
        </p:spPr>
      </p:pic>
      <p:pic>
        <p:nvPicPr>
          <p:cNvPr id="11" name="Picture 11" descr="S:\2Dir.Desenvolvimento\GDM\1. ADMINISTRATIVO\LOGOS\Logo IMASUL.JP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9225" y="6157913"/>
            <a:ext cx="762000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Imagem 11"/>
          <p:cNvPicPr>
            <a:picLocks noChangeAspect="1"/>
          </p:cNvPicPr>
          <p:nvPr userDrawn="1"/>
        </p:nvPicPr>
        <p:blipFill>
          <a:blip r:embed="rId9" cstate="print">
            <a:extLst/>
          </a:blip>
          <a:stretch>
            <a:fillRect/>
          </a:stretch>
        </p:blipFill>
        <p:spPr>
          <a:xfrm>
            <a:off x="5953979" y="324429"/>
            <a:ext cx="1415687" cy="1014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  <a:reflection stA="47000" endPos="65000" dist="50800" dir="5400000" sy="-100000" algn="bl" rotWithShape="0"/>
          </a:effectLst>
        </p:spPr>
      </p:pic>
      <p:pic>
        <p:nvPicPr>
          <p:cNvPr id="13" name="Picture 11966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700" y="6157913"/>
            <a:ext cx="29718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300" y="2543725"/>
            <a:ext cx="8586366" cy="1515788"/>
          </a:xfrm>
        </p:spPr>
        <p:txBody>
          <a:bodyPr anchor="b">
            <a:normAutofit/>
          </a:bodyPr>
          <a:lstStyle>
            <a:lvl1pPr algn="ctr"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4761" y="4273205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>
                <a:solidFill>
                  <a:srgbClr val="000000">
                    <a:tint val="75000"/>
                  </a:srgbClr>
                </a:solidFill>
              </a:rPr>
              <a:t>25/10/2017</a:t>
            </a: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9BA0C-B356-4DDD-8B43-6EEAD246DDD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71969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>
                <a:solidFill>
                  <a:srgbClr val="000000">
                    <a:tint val="75000"/>
                  </a:srgbClr>
                </a:solidFill>
              </a:rPr>
              <a:t>25/10/2017</a:t>
            </a: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E3604-D0BB-4D49-A7E3-CC2C0A05A2D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69522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>
                <a:solidFill>
                  <a:srgbClr val="000000">
                    <a:tint val="75000"/>
                  </a:srgbClr>
                </a:solidFill>
              </a:rPr>
              <a:t>25/10/2017</a:t>
            </a: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0DA99-902F-4A0B-B047-61DC44F8BE7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03623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186"/>
          <a:stretch>
            <a:fillRect/>
          </a:stretch>
        </p:blipFill>
        <p:spPr bwMode="auto">
          <a:xfrm>
            <a:off x="0" y="6076950"/>
            <a:ext cx="711517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 userDrawn="1"/>
        </p:nvSpPr>
        <p:spPr>
          <a:xfrm>
            <a:off x="0" y="114300"/>
            <a:ext cx="91440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pc="300" dirty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Instituto de Meio Ambiente de Mato Grosso do Sul </a:t>
            </a:r>
          </a:p>
        </p:txBody>
      </p:sp>
      <p:pic>
        <p:nvPicPr>
          <p:cNvPr id="6" name="Picture 11966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64"/>
          <a:stretch>
            <a:fillRect/>
          </a:stretch>
        </p:blipFill>
        <p:spPr bwMode="auto">
          <a:xfrm>
            <a:off x="7854950" y="6311900"/>
            <a:ext cx="1189038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966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779"/>
          <a:stretch>
            <a:fillRect/>
          </a:stretch>
        </p:blipFill>
        <p:spPr bwMode="auto">
          <a:xfrm>
            <a:off x="7115175" y="6311900"/>
            <a:ext cx="812800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300" y="483063"/>
            <a:ext cx="8623300" cy="1207626"/>
          </a:xfrm>
        </p:spPr>
        <p:txBody>
          <a:bodyPr>
            <a:norm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5625"/>
            <a:ext cx="8661400" cy="4351338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>
                <a:solidFill>
                  <a:srgbClr val="000000">
                    <a:tint val="75000"/>
                  </a:srgbClr>
                </a:solidFill>
              </a:rPr>
              <a:t>25/10/2017</a:t>
            </a: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D4C06-CA1E-412F-A97D-6AF8DC41D0C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24491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>
                <a:solidFill>
                  <a:srgbClr val="000000">
                    <a:tint val="75000"/>
                  </a:srgbClr>
                </a:solidFill>
              </a:rPr>
              <a:t>25/10/2017</a:t>
            </a: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06FA3-5063-43AB-BF54-F3F3FED4F87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50903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>
                <a:solidFill>
                  <a:srgbClr val="000000">
                    <a:tint val="75000"/>
                  </a:srgbClr>
                </a:solidFill>
              </a:rPr>
              <a:t>25/10/2017</a:t>
            </a: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B3392-381E-4E4F-9690-AD2D635ED07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34711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>
                <a:solidFill>
                  <a:srgbClr val="000000">
                    <a:tint val="75000"/>
                  </a:srgbClr>
                </a:solidFill>
              </a:rPr>
              <a:t>25/10/2017</a:t>
            </a: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86ACF-7B53-4F8F-971A-245FB7A66BF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84463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>
                <a:solidFill>
                  <a:srgbClr val="000000">
                    <a:tint val="75000"/>
                  </a:srgbClr>
                </a:solidFill>
              </a:rPr>
              <a:t>25/10/2017</a:t>
            </a: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1D233-E386-44FB-B062-00B11D59391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24999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>
                <a:solidFill>
                  <a:srgbClr val="000000">
                    <a:tint val="75000"/>
                  </a:srgbClr>
                </a:solidFill>
              </a:rPr>
              <a:t>25/10/2017</a:t>
            </a: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96E53-C97B-4017-B24C-1AE514FE954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08472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>
                <a:solidFill>
                  <a:srgbClr val="000000">
                    <a:tint val="75000"/>
                  </a:srgbClr>
                </a:solidFill>
              </a:rPr>
              <a:t>25/10/2017</a:t>
            </a: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034BC-7880-4C78-8511-3F853626313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17364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>
                <a:solidFill>
                  <a:srgbClr val="000000">
                    <a:tint val="75000"/>
                  </a:srgbClr>
                </a:solidFill>
              </a:rPr>
              <a:t>25/10/2017</a:t>
            </a: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6D959-6DC0-414A-8AD0-65A899F7869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61989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  <a:endParaRPr lang="en-US" altLang="pt-B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  <a:endParaRPr lang="en-US" altLang="pt-B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pt-BR" smtClean="0">
                <a:solidFill>
                  <a:srgbClr val="000000">
                    <a:tint val="75000"/>
                  </a:srgbClr>
                </a:solidFill>
              </a:rPr>
              <a:t>25/10/2017</a:t>
            </a: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734B0DB-C6E4-4709-9317-C818BDA41AAD}" type="slidenum">
              <a:rPr lang="pt-BR" altLang="pt-BR">
                <a:latin typeface="Calibri" pitchFamily="34" charset="0"/>
              </a:rPr>
              <a:pPr>
                <a:defRPr/>
              </a:pPr>
              <a:t>‹nº›</a:t>
            </a:fld>
            <a:endParaRPr lang="pt-BR" altLang="pt-BR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864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ítulo 1"/>
          <p:cNvSpPr>
            <a:spLocks noGrp="1"/>
          </p:cNvSpPr>
          <p:nvPr>
            <p:ph type="ctrTitle"/>
          </p:nvPr>
        </p:nvSpPr>
        <p:spPr>
          <a:xfrm>
            <a:off x="685800" y="2543175"/>
            <a:ext cx="7772400" cy="34131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pt-BR" sz="4800" b="1" dirty="0">
                <a:solidFill>
                  <a:srgbClr val="008000"/>
                </a:solidFill>
                <a:latin typeface="Arial" charset="0"/>
                <a:cs typeface="Arial" charset="0"/>
              </a:rPr>
              <a:t/>
            </a:r>
            <a:br>
              <a:rPr lang="pt-BR" sz="4800" b="1" dirty="0">
                <a:solidFill>
                  <a:srgbClr val="008000"/>
                </a:solidFill>
                <a:latin typeface="Arial" charset="0"/>
                <a:cs typeface="Arial" charset="0"/>
              </a:rPr>
            </a:br>
            <a:endParaRPr lang="pt-BR" altLang="pt-BR" sz="900" dirty="0" smtClean="0">
              <a:latin typeface="Arial" charset="0"/>
              <a:cs typeface="Arial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888642" y="3603406"/>
            <a:ext cx="79333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endParaRPr lang="pt-BR" i="1" dirty="0" smtClean="0"/>
          </a:p>
          <a:p>
            <a:pPr marL="0" indent="0" algn="just">
              <a:buNone/>
            </a:pPr>
            <a:endParaRPr lang="pt-BR" i="1" dirty="0"/>
          </a:p>
          <a:p>
            <a:pPr marL="0" indent="0" algn="just">
              <a:buNone/>
            </a:pPr>
            <a:r>
              <a:rPr lang="pt-BR" sz="2400" i="1" dirty="0" smtClean="0"/>
              <a:t>Dispõe </a:t>
            </a:r>
            <a:r>
              <a:rPr lang="pt-BR" sz="2400" i="1" dirty="0"/>
              <a:t>sobre a Área de Uso Restrito da planície inundável do Pantanal, no Estado de Mato Grosso do Sul, e dá outras providências</a:t>
            </a:r>
            <a:r>
              <a:rPr lang="pt-BR" i="1" dirty="0"/>
              <a:t>.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2587592" y="2811681"/>
            <a:ext cx="40350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800" dirty="0"/>
              <a:t>DECRETO </a:t>
            </a:r>
            <a:r>
              <a:rPr lang="pt-BR" sz="2800" dirty="0" smtClean="0"/>
              <a:t>14.273/2015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64320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ítulo 1"/>
          <p:cNvSpPr>
            <a:spLocks noGrp="1"/>
          </p:cNvSpPr>
          <p:nvPr>
            <p:ph type="ctrTitle"/>
          </p:nvPr>
        </p:nvSpPr>
        <p:spPr>
          <a:xfrm>
            <a:off x="685800" y="2543175"/>
            <a:ext cx="7772400" cy="34131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pt-BR" sz="4800" b="1" dirty="0">
                <a:solidFill>
                  <a:srgbClr val="008000"/>
                </a:solidFill>
                <a:latin typeface="Arial" charset="0"/>
                <a:cs typeface="Arial" charset="0"/>
              </a:rPr>
              <a:t/>
            </a:r>
            <a:br>
              <a:rPr lang="pt-BR" sz="4800" b="1" dirty="0">
                <a:solidFill>
                  <a:srgbClr val="008000"/>
                </a:solidFill>
                <a:latin typeface="Arial" charset="0"/>
                <a:cs typeface="Arial" charset="0"/>
              </a:rPr>
            </a:br>
            <a:endParaRPr lang="pt-BR" altLang="pt-BR" sz="900" dirty="0" smtClean="0">
              <a:latin typeface="Arial" charset="0"/>
              <a:cs typeface="Arial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951427" y="2726243"/>
            <a:ext cx="724114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/>
              <a:t>Art. 1º Este Decreto dispõe sobre as </a:t>
            </a:r>
            <a:r>
              <a:rPr lang="pt-BR" sz="2400" i="1" dirty="0"/>
              <a:t>Áreas de Uso Restrito da planície inundável do Pantanal (AUR)</a:t>
            </a:r>
            <a:r>
              <a:rPr lang="pt-BR" sz="2400" dirty="0"/>
              <a:t>, no Estado de Mato Grosso do Sul, indicadas no art. 10 da Lei Federal nº 12.651, de 25 de maio de 2012, para efeito da exploração ecologicamente sustentável e uso alternativo do solo, com base nas recomendações técnicas dos órgãos oficiais de pesquisa e do Órgão Estadual de Meio Ambiente.</a:t>
            </a:r>
          </a:p>
        </p:txBody>
      </p:sp>
    </p:spTree>
    <p:extLst>
      <p:ext uri="{BB962C8B-B14F-4D97-AF65-F5344CB8AC3E}">
        <p14:creationId xmlns:p14="http://schemas.microsoft.com/office/powerpoint/2010/main" val="108943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ítulo 1"/>
          <p:cNvSpPr>
            <a:spLocks noGrp="1"/>
          </p:cNvSpPr>
          <p:nvPr>
            <p:ph type="ctrTitle"/>
          </p:nvPr>
        </p:nvSpPr>
        <p:spPr>
          <a:xfrm>
            <a:off x="685800" y="2543175"/>
            <a:ext cx="7772400" cy="34131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pt-BR" sz="48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/>
            </a:r>
            <a:br>
              <a:rPr lang="pt-BR" sz="48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</a:br>
            <a:endParaRPr lang="pt-BR" altLang="pt-BR" sz="900" dirty="0" smtClean="0">
              <a:latin typeface="Arial" charset="0"/>
              <a:cs typeface="Arial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85800" y="2404271"/>
            <a:ext cx="724114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pt-BR" sz="2400" dirty="0"/>
              <a:t>Art. 14. Para a supressão de vegetação nativa, a relevância ecológica deverá ser considerada com o intuito de resguardar amostras representativas da diversidade dos tipos de vegetação (fitofisionomias), existentes na propriedade rural inserida na </a:t>
            </a:r>
            <a:r>
              <a:rPr lang="pt-BR" sz="2400" i="1" dirty="0"/>
              <a:t>Área de Uso Restrito da planície inundável do Pantanal.</a:t>
            </a:r>
            <a:endParaRPr lang="pt-BR" sz="2400" dirty="0"/>
          </a:p>
          <a:p>
            <a:pPr marL="0" indent="0" algn="just">
              <a:buNone/>
            </a:pPr>
            <a:r>
              <a:rPr lang="pt-BR" sz="2400" dirty="0" smtClean="0"/>
              <a:t>§ </a:t>
            </a:r>
            <a:r>
              <a:rPr lang="pt-BR" sz="2400" dirty="0"/>
              <a:t>1º Consideram-se resguardadas as amostras representativas da diversidade dos tipos de vegetação (fitofisionomias), quando:</a:t>
            </a:r>
          </a:p>
        </p:txBody>
      </p:sp>
    </p:spTree>
    <p:extLst>
      <p:ext uri="{BB962C8B-B14F-4D97-AF65-F5344CB8AC3E}">
        <p14:creationId xmlns:p14="http://schemas.microsoft.com/office/powerpoint/2010/main" val="330825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ítulo 1"/>
          <p:cNvSpPr>
            <a:spLocks noGrp="1"/>
          </p:cNvSpPr>
          <p:nvPr>
            <p:ph type="ctrTitle"/>
          </p:nvPr>
        </p:nvSpPr>
        <p:spPr>
          <a:xfrm>
            <a:off x="647163" y="2646206"/>
            <a:ext cx="7772400" cy="34131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pt-BR" sz="48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/>
            </a:r>
            <a:br>
              <a:rPr lang="pt-BR" sz="48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</a:br>
            <a:endParaRPr lang="pt-BR" altLang="pt-BR" sz="900" dirty="0" smtClean="0">
              <a:latin typeface="Arial" charset="0"/>
              <a:cs typeface="Arial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695459" y="2818576"/>
            <a:ext cx="844854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/>
              <a:t>I - a cobertura vegetal nativa das fitofisionomias (unidades de paisagens), representada pelas áreas de formações de cerrado com elevada densidade de árvores, e pelas formações florestais, estiver em percentual igual ou superior a 50% (cinquenta por cento) do total destas áreas existentes na propriedade;</a:t>
            </a:r>
          </a:p>
          <a:p>
            <a:pPr marL="0" indent="0" algn="just">
              <a:buNone/>
            </a:pP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II - a cobertura vegetal nativa das fitofisionomias (unidades de paisagens), representada pelas áreas de formações campestres estiver em percentual igual ou superior a 40% (quarenta por cento) do total destas áreas existentes na propriedade.</a:t>
            </a:r>
          </a:p>
        </p:txBody>
      </p:sp>
    </p:spTree>
    <p:extLst>
      <p:ext uri="{BB962C8B-B14F-4D97-AF65-F5344CB8AC3E}">
        <p14:creationId xmlns:p14="http://schemas.microsoft.com/office/powerpoint/2010/main" val="102456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ítulo 1"/>
          <p:cNvSpPr>
            <a:spLocks noGrp="1"/>
          </p:cNvSpPr>
          <p:nvPr>
            <p:ph type="ctrTitle"/>
          </p:nvPr>
        </p:nvSpPr>
        <p:spPr>
          <a:xfrm>
            <a:off x="647163" y="2646206"/>
            <a:ext cx="7772400" cy="34131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pt-BR" sz="48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/>
            </a:r>
            <a:br>
              <a:rPr lang="pt-BR" sz="48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</a:br>
            <a:endParaRPr lang="pt-BR" altLang="pt-BR" sz="900" dirty="0" smtClean="0">
              <a:latin typeface="Arial" charset="0"/>
              <a:cs typeface="Arial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695459" y="2818576"/>
            <a:ext cx="84485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 smtClean="0"/>
              <a:t>I</a:t>
            </a:r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373487" y="2646206"/>
            <a:ext cx="83197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/>
              <a:t>Art. 11. Atendendo ao disposto no inciso III do § 6º do art. 66 da Lei Federal nº 12.651, de 2012, fica a </a:t>
            </a:r>
            <a:r>
              <a:rPr lang="pt-BR" i="1" dirty="0"/>
              <a:t>Área de Uso Restrito da planície inundável do Pantanal</a:t>
            </a:r>
            <a:r>
              <a:rPr lang="pt-BR" dirty="0"/>
              <a:t> identificada como área prioritária para compensação ambiental de Reserva Legal.</a:t>
            </a:r>
          </a:p>
          <a:p>
            <a:pPr marL="0" indent="0" algn="just">
              <a:buNone/>
            </a:pPr>
            <a:r>
              <a:rPr lang="pt-BR" dirty="0"/>
              <a:t/>
            </a:r>
            <a:br>
              <a:rPr lang="pt-BR" dirty="0"/>
            </a:br>
            <a:r>
              <a:rPr lang="pt-BR" dirty="0"/>
              <a:t>Parágrafo único. Para efeito da identificação do bioma da área de </a:t>
            </a:r>
            <a:r>
              <a:rPr lang="pt-BR" i="1" dirty="0"/>
              <a:t>Cota de Reserva Ambiental Estadual</a:t>
            </a:r>
            <a:r>
              <a:rPr lang="pt-BR" dirty="0"/>
              <a:t>, instituída dentro da </a:t>
            </a:r>
            <a:r>
              <a:rPr lang="pt-BR" i="1" dirty="0"/>
              <a:t>Área de Uso Restrito da planície inundável do Pantanal</a:t>
            </a:r>
            <a:r>
              <a:rPr lang="pt-BR" dirty="0"/>
              <a:t>, é facultado que seja adotado outro bioma, em especial o da Mata Atlântica, quando a área for representada pelo agrupamento de tipos da vegetação e de diversidade biológica, característicos desse outro bioma.</a:t>
            </a:r>
          </a:p>
        </p:txBody>
      </p:sp>
    </p:spTree>
    <p:extLst>
      <p:ext uri="{BB962C8B-B14F-4D97-AF65-F5344CB8AC3E}">
        <p14:creationId xmlns:p14="http://schemas.microsoft.com/office/powerpoint/2010/main" val="2016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ítulo 1"/>
          <p:cNvSpPr>
            <a:spLocks noGrp="1"/>
          </p:cNvSpPr>
          <p:nvPr>
            <p:ph type="ctrTitle"/>
          </p:nvPr>
        </p:nvSpPr>
        <p:spPr>
          <a:xfrm>
            <a:off x="260796" y="2646206"/>
            <a:ext cx="7772400" cy="3413125"/>
          </a:xfrm>
        </p:spPr>
        <p:txBody>
          <a:bodyPr>
            <a:normAutofit fontScale="90000"/>
          </a:bodyPr>
          <a:lstStyle/>
          <a:p>
            <a:pPr algn="just"/>
            <a:r>
              <a:rPr lang="pt-BR" sz="1600" dirty="0"/>
              <a:t>5</a:t>
            </a:r>
            <a:r>
              <a:rPr lang="pt-BR" sz="1600" u="sng" baseline="30000" dirty="0"/>
              <a:t>o</a:t>
            </a:r>
            <a:r>
              <a:rPr lang="pt-BR" sz="1600" dirty="0"/>
              <a:t>  A compensação de que trata o inciso III do caput</a:t>
            </a:r>
            <a:r>
              <a:rPr lang="pt-BR" sz="1600" i="1" dirty="0"/>
              <a:t> </a:t>
            </a:r>
            <a:r>
              <a:rPr lang="pt-BR" sz="1600" dirty="0"/>
              <a:t>deverá ser precedida pela inscrição da propriedade no CAR e poderá ser feita mediante</a:t>
            </a:r>
            <a:r>
              <a:rPr lang="pt-BR" sz="1600" dirty="0" smtClean="0"/>
              <a:t>:</a:t>
            </a:r>
            <a:br>
              <a:rPr lang="pt-BR" sz="1600" dirty="0" smtClean="0"/>
            </a:br>
            <a:r>
              <a:rPr lang="pt-BR" sz="1600" dirty="0"/>
              <a:t> </a:t>
            </a:r>
            <a:br>
              <a:rPr lang="pt-BR" sz="1600" dirty="0"/>
            </a:br>
            <a:r>
              <a:rPr lang="pt-BR" sz="1600" dirty="0"/>
              <a:t>I - aquisição de Cota de Reserva Ambiental - CRA; </a:t>
            </a:r>
            <a:br>
              <a:rPr lang="pt-BR" sz="1600" dirty="0"/>
            </a:br>
            <a:r>
              <a:rPr lang="pt-BR" sz="1600" dirty="0"/>
              <a:t>II - arrendamento de área sob regime de servidão ambiental ou Reserva Legal; </a:t>
            </a:r>
            <a:br>
              <a:rPr lang="pt-BR" sz="1600" dirty="0"/>
            </a:br>
            <a:r>
              <a:rPr lang="pt-BR" sz="1600" dirty="0"/>
              <a:t>III - doação ao poder público de área localizada no interior de Unidade de Conservação de domínio público pendente de regularização fundiária; </a:t>
            </a:r>
            <a:br>
              <a:rPr lang="pt-BR" sz="1600" dirty="0"/>
            </a:br>
            <a:r>
              <a:rPr lang="pt-BR" sz="1600" dirty="0"/>
              <a:t>IV - cadastramento de outra área equivalente e excedente à Reserva Legal, em imóvel de mesma titularidade ou adquirida em imóvel de terceiro, com vegetação nativa estabelecida, em regeneração ou recomposição, desde que localizada no mesmo bioma. </a:t>
            </a:r>
            <a:br>
              <a:rPr lang="pt-BR" sz="1600" dirty="0"/>
            </a:br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1600" dirty="0" smtClean="0"/>
              <a:t>§ </a:t>
            </a:r>
            <a:r>
              <a:rPr lang="pt-BR" sz="1600" dirty="0"/>
              <a:t>6</a:t>
            </a:r>
            <a:r>
              <a:rPr lang="pt-BR" sz="1600" u="sng" baseline="30000" dirty="0"/>
              <a:t>o</a:t>
            </a:r>
            <a:r>
              <a:rPr lang="pt-BR" sz="1600" dirty="0"/>
              <a:t>  As áreas a serem utilizadas para compensação na forma do § 5</a:t>
            </a:r>
            <a:r>
              <a:rPr lang="pt-BR" sz="1600" u="sng" baseline="30000" dirty="0"/>
              <a:t>o</a:t>
            </a:r>
            <a:r>
              <a:rPr lang="pt-BR" sz="1600" dirty="0"/>
              <a:t> deverão: </a:t>
            </a:r>
            <a:br>
              <a:rPr lang="pt-BR" sz="1600" dirty="0"/>
            </a:br>
            <a:r>
              <a:rPr lang="pt-BR" sz="1600" dirty="0"/>
              <a:t>I - ser equivalentes em extensão à área da Reserva Legal a ser compensada; </a:t>
            </a:r>
            <a:br>
              <a:rPr lang="pt-BR" sz="1600" dirty="0"/>
            </a:br>
            <a:r>
              <a:rPr lang="pt-BR" sz="1600" dirty="0"/>
              <a:t>II - estar localizadas no mesmo bioma da área de Reserva Legal a ser compensada; </a:t>
            </a:r>
            <a:br>
              <a:rPr lang="pt-BR" sz="1600" dirty="0"/>
            </a:br>
            <a:r>
              <a:rPr lang="pt-BR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III - se fora do Estado, estar localizadas em áreas identificadas como prioritárias pela União </a:t>
            </a:r>
            <a:r>
              <a:rPr lang="pt-BR" sz="1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ou Estados.</a:t>
            </a:r>
            <a:r>
              <a:rPr lang="pt-BR" sz="4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</a:p>
        </p:txBody>
      </p:sp>
      <p:sp>
        <p:nvSpPr>
          <p:cNvPr id="3" name="Retângulo 2"/>
          <p:cNvSpPr/>
          <p:nvPr/>
        </p:nvSpPr>
        <p:spPr>
          <a:xfrm>
            <a:off x="695459" y="2818576"/>
            <a:ext cx="84485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 smtClean="0"/>
              <a:t>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550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ítulo 1"/>
          <p:cNvSpPr>
            <a:spLocks noGrp="1"/>
          </p:cNvSpPr>
          <p:nvPr>
            <p:ph type="ctrTitle"/>
          </p:nvPr>
        </p:nvSpPr>
        <p:spPr>
          <a:xfrm>
            <a:off x="647163" y="2646206"/>
            <a:ext cx="7772400" cy="34131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pt-BR" sz="48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/>
            </a:r>
            <a:br>
              <a:rPr lang="pt-BR" sz="48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</a:br>
            <a:endParaRPr lang="pt-BR" altLang="pt-BR" sz="900" dirty="0" smtClean="0">
              <a:latin typeface="Arial" charset="0"/>
              <a:cs typeface="Arial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09092" y="2646206"/>
            <a:ext cx="844854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dirty="0"/>
              <a:t>PLS 750/2011</a:t>
            </a:r>
            <a:endParaRPr lang="pt-BR" sz="2400" dirty="0" smtClean="0"/>
          </a:p>
          <a:p>
            <a:pPr algn="just"/>
            <a:endParaRPr lang="pt-BR" sz="2400" dirty="0"/>
          </a:p>
          <a:p>
            <a:pPr algn="just"/>
            <a:r>
              <a:rPr lang="pt-BR" sz="2400" dirty="0" smtClean="0"/>
              <a:t>Art</a:t>
            </a:r>
            <a:r>
              <a:rPr lang="pt-BR" sz="2400" dirty="0"/>
              <a:t>. 6º O bioma Pantanal, pela sua diversidade de tipologias de cobertura vegetal e sua semelhança às tipologias integrantes dos biomas Mata Atlântica e Cerrado, poderá ser utilizado para a compensação da Reserva Legal desses biomas</a:t>
            </a:r>
            <a:r>
              <a:rPr lang="pt-BR" sz="2400" strike="sngStrike" dirty="0"/>
              <a:t>, quando os passivos se localizarem na bacia do Alto Paraguai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49608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o Office">
  <a:themeElements>
    <a:clrScheme name="Personalizada 2">
      <a:dk1>
        <a:srgbClr val="000000"/>
      </a:dk1>
      <a:lt1>
        <a:sysClr val="window" lastClr="FFFFFF"/>
      </a:lt1>
      <a:dk2>
        <a:srgbClr val="FFFFFF"/>
      </a:dk2>
      <a:lt2>
        <a:srgbClr val="FFFFFF"/>
      </a:lt2>
      <a:accent1>
        <a:srgbClr val="009900"/>
      </a:accent1>
      <a:accent2>
        <a:srgbClr val="009900"/>
      </a:accent2>
      <a:accent3>
        <a:srgbClr val="009900"/>
      </a:accent3>
      <a:accent4>
        <a:srgbClr val="009900"/>
      </a:accent4>
      <a:accent5>
        <a:srgbClr val="009900"/>
      </a:accent5>
      <a:accent6>
        <a:srgbClr val="009900"/>
      </a:accent6>
      <a:hlink>
        <a:srgbClr val="009900"/>
      </a:hlink>
      <a:folHlink>
        <a:srgbClr val="009900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2520</TotalTime>
  <Words>327</Words>
  <Application>Microsoft Office PowerPoint</Application>
  <PresentationFormat>Apresentação na tela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Consolas</vt:lpstr>
      <vt:lpstr>1_Tema do Office</vt:lpstr>
      <vt:lpstr> </vt:lpstr>
      <vt:lpstr> </vt:lpstr>
      <vt:lpstr> </vt:lpstr>
      <vt:lpstr> </vt:lpstr>
      <vt:lpstr> </vt:lpstr>
      <vt:lpstr>5o  A compensação de que trata o inciso III do caput deverá ser precedida pela inscrição da propriedade no CAR e poderá ser feita mediante:   I - aquisição de Cota de Reserva Ambiental - CRA;  II - arrendamento de área sob regime de servidão ambiental ou Reserva Legal;  III - doação ao poder público de área localizada no interior de Unidade de Conservação de domínio público pendente de regularização fundiária;  IV - cadastramento de outra área equivalente e excedente à Reserva Legal, em imóvel de mesma titularidade ou adquirida em imóvel de terceiro, com vegetação nativa estabelecida, em regeneração ou recomposição, desde que localizada no mesmo bioma.   § 6o  As áreas a serem utilizadas para compensação na forma do § 5o deverão:  I - ser equivalentes em extensão à área da Reserva Legal a ser compensada;  II - estar localizadas no mesmo bioma da área de Reserva Legal a ser compensada;  III - se fora do Estado, estar localizadas em áreas identificadas como prioritárias pela União ou Estados. 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Marielly Chimenes</dc:creator>
  <cp:lastModifiedBy>Maria José Gomes Mello Ribeiro</cp:lastModifiedBy>
  <cp:revision>274</cp:revision>
  <cp:lastPrinted>2017-11-21T14:11:43Z</cp:lastPrinted>
  <dcterms:created xsi:type="dcterms:W3CDTF">2015-05-29T05:19:14Z</dcterms:created>
  <dcterms:modified xsi:type="dcterms:W3CDTF">2017-11-28T13:30:42Z</dcterms:modified>
</cp:coreProperties>
</file>