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21" r:id="rId2"/>
    <p:sldId id="302" r:id="rId3"/>
    <p:sldId id="309" r:id="rId4"/>
    <p:sldId id="325" r:id="rId5"/>
    <p:sldId id="307" r:id="rId6"/>
    <p:sldId id="311" r:id="rId7"/>
    <p:sldId id="326" r:id="rId8"/>
    <p:sldId id="304" r:id="rId9"/>
  </p:sldIdLst>
  <p:sldSz cx="10080625" cy="7559675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pitchFamily="34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2060"/>
    <a:srgbClr val="CC3300"/>
    <a:srgbClr val="0033CC"/>
    <a:srgbClr val="008000"/>
    <a:srgbClr val="336600"/>
    <a:srgbClr val="006600"/>
    <a:srgbClr val="00CC00"/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312" autoAdjust="0"/>
    <p:restoredTop sz="90929"/>
  </p:normalViewPr>
  <p:slideViewPr>
    <p:cSldViewPr>
      <p:cViewPr varScale="1">
        <p:scale>
          <a:sx n="66" d="100"/>
          <a:sy n="66" d="100"/>
        </p:scale>
        <p:origin x="-210" y="-1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40" d="100"/>
        <a:sy n="140" d="100"/>
      </p:scale>
      <p:origin x="0" y="-2706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Pasta1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pt-BR" sz="1800" b="1" dirty="0" smtClean="0">
                <a:solidFill>
                  <a:srgbClr val="002060"/>
                </a:solidFill>
              </a:rPr>
              <a:t>Carteira de Parcelamentos</a:t>
            </a:r>
            <a:endParaRPr lang="pt-BR" sz="1800" b="1" dirty="0">
              <a:solidFill>
                <a:srgbClr val="002060"/>
              </a:solidFill>
            </a:endParaRPr>
          </a:p>
        </c:rich>
      </c:tx>
      <c:layout/>
      <c:spPr>
        <a:noFill/>
        <a:ln>
          <a:noFill/>
        </a:ln>
        <a:effectLst/>
      </c:spPr>
    </c:title>
    <c:plotArea>
      <c:layout/>
      <c:barChart>
        <c:barDir val="col"/>
        <c:grouping val="clustered"/>
        <c:ser>
          <c:idx val="0"/>
          <c:order val="0"/>
          <c:tx>
            <c:strRef>
              <c:f>Plan1!$C$2</c:f>
              <c:strCache>
                <c:ptCount val="1"/>
                <c:pt idx="0">
                  <c:v>% Ativos  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Plan1!$A$3:$A$8</c:f>
              <c:strCache>
                <c:ptCount val="6"/>
                <c:pt idx="0">
                  <c:v>Refis</c:v>
                </c:pt>
                <c:pt idx="1">
                  <c:v>Paes</c:v>
                </c:pt>
                <c:pt idx="2">
                  <c:v>Paex 130</c:v>
                </c:pt>
                <c:pt idx="3">
                  <c:v>Paex 120</c:v>
                </c:pt>
                <c:pt idx="4">
                  <c:v>Refis da Crise</c:v>
                </c:pt>
                <c:pt idx="5">
                  <c:v>Timemania*</c:v>
                </c:pt>
              </c:strCache>
            </c:strRef>
          </c:cat>
          <c:val>
            <c:numRef>
              <c:f>Plan1!$C$3:$C$8</c:f>
              <c:numCache>
                <c:formatCode>0.00%</c:formatCode>
                <c:ptCount val="6"/>
                <c:pt idx="0">
                  <c:v>8.1746756349680524E-2</c:v>
                </c:pt>
                <c:pt idx="1">
                  <c:v>4.7099805141272197E-2</c:v>
                </c:pt>
                <c:pt idx="2">
                  <c:v>3.9319723300449298E-2</c:v>
                </c:pt>
                <c:pt idx="3">
                  <c:v>4.1964915352401412E-2</c:v>
                </c:pt>
                <c:pt idx="4">
                  <c:v>0.43262561753607198</c:v>
                </c:pt>
                <c:pt idx="5">
                  <c:v>0.6427933121826892</c:v>
                </c:pt>
              </c:numCache>
            </c:numRef>
          </c:val>
        </c:ser>
        <c:ser>
          <c:idx val="1"/>
          <c:order val="1"/>
          <c:tx>
            <c:strRef>
              <c:f>Plan1!$E$2</c:f>
              <c:strCache>
                <c:ptCount val="1"/>
                <c:pt idx="0">
                  <c:v>% Liquidados   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Plan1!$A$3:$A$8</c:f>
              <c:strCache>
                <c:ptCount val="6"/>
                <c:pt idx="0">
                  <c:v>Refis</c:v>
                </c:pt>
                <c:pt idx="1">
                  <c:v>Paes</c:v>
                </c:pt>
                <c:pt idx="2">
                  <c:v>Paex 130</c:v>
                </c:pt>
                <c:pt idx="3">
                  <c:v>Paex 120</c:v>
                </c:pt>
                <c:pt idx="4">
                  <c:v>Refis da Crise</c:v>
                </c:pt>
                <c:pt idx="5">
                  <c:v>Timemania*</c:v>
                </c:pt>
              </c:strCache>
            </c:strRef>
          </c:cat>
          <c:val>
            <c:numRef>
              <c:f>Plan1!$E$3:$E$8</c:f>
              <c:numCache>
                <c:formatCode>0.00%</c:formatCode>
                <c:ptCount val="6"/>
                <c:pt idx="0">
                  <c:v>3.3338187989722705E-2</c:v>
                </c:pt>
                <c:pt idx="1">
                  <c:v>6.4109900042582019E-2</c:v>
                </c:pt>
                <c:pt idx="2">
                  <c:v>1.8725860760906304E-2</c:v>
                </c:pt>
                <c:pt idx="3">
                  <c:v>3.1842330682668209E-2</c:v>
                </c:pt>
                <c:pt idx="4">
                  <c:v>0.17652011576658</c:v>
                </c:pt>
                <c:pt idx="5">
                  <c:v>1.9258400151178801E-3</c:v>
                </c:pt>
              </c:numCache>
            </c:numRef>
          </c:val>
        </c:ser>
        <c:ser>
          <c:idx val="2"/>
          <c:order val="2"/>
          <c:tx>
            <c:strRef>
              <c:f>Plan1!$G$2</c:f>
              <c:strCache>
                <c:ptCount val="1"/>
                <c:pt idx="0">
                  <c:v>%  Excluídos  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cat>
            <c:strRef>
              <c:f>Plan1!$A$3:$A$8</c:f>
              <c:strCache>
                <c:ptCount val="6"/>
                <c:pt idx="0">
                  <c:v>Refis</c:v>
                </c:pt>
                <c:pt idx="1">
                  <c:v>Paes</c:v>
                </c:pt>
                <c:pt idx="2">
                  <c:v>Paex 130</c:v>
                </c:pt>
                <c:pt idx="3">
                  <c:v>Paex 120</c:v>
                </c:pt>
                <c:pt idx="4">
                  <c:v>Refis da Crise</c:v>
                </c:pt>
                <c:pt idx="5">
                  <c:v>Timemania*</c:v>
                </c:pt>
              </c:strCache>
            </c:strRef>
          </c:cat>
          <c:val>
            <c:numRef>
              <c:f>Plan1!$G$3:$G$8</c:f>
              <c:numCache>
                <c:formatCode>0.00%</c:formatCode>
                <c:ptCount val="6"/>
                <c:pt idx="0">
                  <c:v>0.88491505566059725</c:v>
                </c:pt>
                <c:pt idx="1">
                  <c:v>0.88879029481614613</c:v>
                </c:pt>
                <c:pt idx="2">
                  <c:v>0.94195441593864404</c:v>
                </c:pt>
                <c:pt idx="3">
                  <c:v>0.92619275396492984</c:v>
                </c:pt>
                <c:pt idx="4">
                  <c:v>0.39085426669734813</c:v>
                </c:pt>
                <c:pt idx="5">
                  <c:v>0.35528084780219404</c:v>
                </c:pt>
              </c:numCache>
            </c:numRef>
          </c:val>
        </c:ser>
        <c:dLbls/>
        <c:gapWidth val="219"/>
        <c:overlap val="-27"/>
        <c:axId val="72809088"/>
        <c:axId val="72810880"/>
      </c:barChart>
      <c:catAx>
        <c:axId val="7280908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72810880"/>
        <c:crosses val="autoZero"/>
        <c:auto val="1"/>
        <c:lblAlgn val="ctr"/>
        <c:lblOffset val="100"/>
      </c:catAx>
      <c:valAx>
        <c:axId val="72810880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72809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76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267200" y="0"/>
            <a:ext cx="3276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0134600"/>
            <a:ext cx="3276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pt-BR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267200" y="10134600"/>
            <a:ext cx="3276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defRPr sz="1200"/>
            </a:lvl1pPr>
          </a:lstStyle>
          <a:p>
            <a:fld id="{F18E7527-5D71-48EB-ABD1-445CF0E6D1C7}" type="slidenum">
              <a:rPr lang="en-US" altLang="pt-BR"/>
              <a:pPr/>
              <a:t>‹nº›</a:t>
            </a:fld>
            <a:endParaRPr lang="en-US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pt-BR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>
                <a:solidFill>
                  <a:srgbClr val="000000"/>
                </a:solidFill>
                <a:latin typeface="Times New Roman" pitchFamily="18" charset="0"/>
                <a:cs typeface="Segoe UI" pitchFamily="34" charset="0"/>
              </a:defRPr>
            </a:lvl1pPr>
          </a:lstStyle>
          <a:p>
            <a:fld id="{D86975FC-92D9-4168-93BC-C1FF02CCEB31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7726D5E4-B3E4-4EF2-8BA6-89194C8127F6}" type="slidenum">
              <a:rPr lang="pt-BR" altLang="pt-BR"/>
              <a:pPr/>
              <a:t>1</a:t>
            </a:fld>
            <a:endParaRPr lang="pt-BR" altLang="pt-BR"/>
          </a:p>
        </p:txBody>
      </p:sp>
      <p:sp>
        <p:nvSpPr>
          <p:cNvPr id="717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172" name="Rectangle 2"/>
          <p:cNvSpPr>
            <a:spLocks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</p:spPr>
        <p:txBody>
          <a:bodyPr wrap="none" anchor="ctr"/>
          <a:lstStyle/>
          <a:p>
            <a:endParaRPr lang="en-US" alt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19163" y="754063"/>
            <a:ext cx="4956175" cy="371633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19" name="Rectangle 2"/>
          <p:cNvSpPr>
            <a:spLocks noChangeArrowheads="1"/>
          </p:cNvSpPr>
          <p:nvPr>
            <p:ph type="body" idx="1"/>
          </p:nvPr>
        </p:nvSpPr>
        <p:spPr>
          <a:xfrm>
            <a:off x="906463" y="4718050"/>
            <a:ext cx="4962525" cy="4454525"/>
          </a:xfrm>
          <a:noFill/>
        </p:spPr>
        <p:txBody>
          <a:bodyPr wrap="none" anchor="ctr"/>
          <a:lstStyle/>
          <a:p>
            <a:endParaRPr lang="pt-BR" alt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19163" y="754063"/>
            <a:ext cx="4956175" cy="371633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1267" name="Rectangle 2"/>
          <p:cNvSpPr>
            <a:spLocks noChangeArrowheads="1"/>
          </p:cNvSpPr>
          <p:nvPr>
            <p:ph type="body" idx="1"/>
          </p:nvPr>
        </p:nvSpPr>
        <p:spPr>
          <a:xfrm>
            <a:off x="906463" y="4718050"/>
            <a:ext cx="4962525" cy="4454525"/>
          </a:xfrm>
          <a:noFill/>
        </p:spPr>
        <p:txBody>
          <a:bodyPr wrap="none" anchor="ctr"/>
          <a:lstStyle/>
          <a:p>
            <a:endParaRPr lang="pt-BR" altLang="pt-B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19163" y="754063"/>
            <a:ext cx="4956175" cy="371633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3315" name="Rectangle 2"/>
          <p:cNvSpPr>
            <a:spLocks noChangeArrowheads="1"/>
          </p:cNvSpPr>
          <p:nvPr>
            <p:ph type="body" idx="1"/>
          </p:nvPr>
        </p:nvSpPr>
        <p:spPr>
          <a:xfrm>
            <a:off x="906463" y="4718050"/>
            <a:ext cx="4962525" cy="4454525"/>
          </a:xfrm>
          <a:noFill/>
        </p:spPr>
        <p:txBody>
          <a:bodyPr wrap="none" anchor="ctr"/>
          <a:lstStyle/>
          <a:p>
            <a:endParaRPr lang="pt-BR" altLang="pt-B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19163" y="754063"/>
            <a:ext cx="4956175" cy="371633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5363" name="Rectangle 2"/>
          <p:cNvSpPr>
            <a:spLocks noChangeArrowheads="1"/>
          </p:cNvSpPr>
          <p:nvPr>
            <p:ph type="body" idx="1"/>
          </p:nvPr>
        </p:nvSpPr>
        <p:spPr>
          <a:xfrm>
            <a:off x="906463" y="4718050"/>
            <a:ext cx="4962525" cy="4454525"/>
          </a:xfrm>
          <a:noFill/>
        </p:spPr>
        <p:txBody>
          <a:bodyPr wrap="none" anchor="ctr"/>
          <a:lstStyle/>
          <a:p>
            <a:endParaRPr lang="pt-BR" altLang="pt-B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19163" y="754063"/>
            <a:ext cx="4956175" cy="371633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1" name="Rectangle 2"/>
          <p:cNvSpPr>
            <a:spLocks noChangeArrowheads="1"/>
          </p:cNvSpPr>
          <p:nvPr>
            <p:ph type="body" idx="1"/>
          </p:nvPr>
        </p:nvSpPr>
        <p:spPr>
          <a:xfrm>
            <a:off x="906463" y="4718050"/>
            <a:ext cx="4962525" cy="4454525"/>
          </a:xfrm>
          <a:noFill/>
        </p:spPr>
        <p:txBody>
          <a:bodyPr wrap="none" anchor="ctr"/>
          <a:lstStyle/>
          <a:p>
            <a:endParaRPr lang="pt-BR" altLang="pt-B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919163" y="754063"/>
            <a:ext cx="4956175" cy="3716337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0483" name="Rectangle 2"/>
          <p:cNvSpPr>
            <a:spLocks noChangeArrowheads="1"/>
          </p:cNvSpPr>
          <p:nvPr>
            <p:ph type="body" idx="1"/>
          </p:nvPr>
        </p:nvSpPr>
        <p:spPr>
          <a:xfrm>
            <a:off x="906463" y="4718050"/>
            <a:ext cx="4962525" cy="4454525"/>
          </a:xfrm>
          <a:noFill/>
        </p:spPr>
        <p:txBody>
          <a:bodyPr wrap="none" anchor="ctr"/>
          <a:lstStyle/>
          <a:p>
            <a:endParaRPr lang="pt-BR" alt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307263" y="301625"/>
            <a:ext cx="2266950" cy="58499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1625" cy="58499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15" descr="brasao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6013" y="7183438"/>
            <a:ext cx="331787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Box 38"/>
          <p:cNvSpPr txBox="1">
            <a:spLocks noChangeArrowheads="1"/>
          </p:cNvSpPr>
          <p:nvPr userDrawn="1"/>
        </p:nvSpPr>
        <p:spPr bwMode="auto">
          <a:xfrm>
            <a:off x="7777163" y="7297738"/>
            <a:ext cx="1079500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t-BR" sz="700" dirty="0" smtClean="0">
                <a:solidFill>
                  <a:srgbClr val="00000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Ministério da Fazenda</a:t>
            </a:r>
            <a:endParaRPr lang="en-US" sz="700" dirty="0" smtClean="0">
              <a:solidFill>
                <a:srgbClr val="00000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70975" cy="126047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3830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59288" cy="43830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5" descr="brasao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72338" y="7183438"/>
            <a:ext cx="331787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Box 38"/>
          <p:cNvSpPr txBox="1">
            <a:spLocks noChangeArrowheads="1"/>
          </p:cNvSpPr>
          <p:nvPr userDrawn="1"/>
        </p:nvSpPr>
        <p:spPr bwMode="auto">
          <a:xfrm>
            <a:off x="7604125" y="7324725"/>
            <a:ext cx="1323975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t-BR" sz="800" dirty="0" smtClean="0">
                <a:solidFill>
                  <a:srgbClr val="002060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Ministério da Fazenda</a:t>
            </a:r>
            <a:endParaRPr lang="en-US" sz="800" dirty="0" smtClean="0">
              <a:solidFill>
                <a:srgbClr val="002060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854075"/>
            <a:ext cx="10059988" cy="670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70975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 smtClean="0"/>
              <a:t>Clique para editar o formato do texto do título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70975" cy="438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BR" smtClean="0"/>
              <a:t>Clique para editar o formato do texto da estrutura de tópicos</a:t>
            </a:r>
          </a:p>
          <a:p>
            <a:pPr lvl="1"/>
            <a:r>
              <a:rPr lang="en-GB" altLang="pt-BR" smtClean="0"/>
              <a:t>2.º Nível da estrutura de tópicos</a:t>
            </a:r>
          </a:p>
          <a:p>
            <a:pPr lvl="2"/>
            <a:r>
              <a:rPr lang="en-GB" altLang="pt-BR" smtClean="0"/>
              <a:t>3.º Nível da estrutura de tópicos</a:t>
            </a:r>
          </a:p>
          <a:p>
            <a:pPr lvl="3"/>
            <a:r>
              <a:rPr lang="en-GB" altLang="pt-BR" smtClean="0"/>
              <a:t>4.º Nível da estrutura de tópicos</a:t>
            </a:r>
          </a:p>
          <a:p>
            <a:pPr lvl="4"/>
            <a:r>
              <a:rPr lang="en-GB" altLang="pt-BR" smtClean="0"/>
              <a:t>5.º Nível da estrutura de tópicos</a:t>
            </a:r>
          </a:p>
          <a:p>
            <a:pPr lvl="4"/>
            <a:r>
              <a:rPr lang="en-GB" altLang="pt-BR" smtClean="0"/>
              <a:t>6.º Nível da estrutura de tópicos</a:t>
            </a:r>
          </a:p>
          <a:p>
            <a:pPr lvl="4"/>
            <a:r>
              <a:rPr lang="en-GB" altLang="pt-BR" smtClean="0"/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73" r:id="rId7"/>
    <p:sldLayoutId id="2147483669" r:id="rId8"/>
    <p:sldLayoutId id="2147483670" r:id="rId9"/>
    <p:sldLayoutId id="2147483671" r:id="rId10"/>
    <p:sldLayoutId id="2147483672" r:id="rId11"/>
    <p:sldLayoutId id="2147483674" r:id="rId12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3"/>
          <p:cNvSpPr>
            <a:spLocks noChangeArrowheads="1"/>
          </p:cNvSpPr>
          <p:nvPr/>
        </p:nvSpPr>
        <p:spPr bwMode="auto">
          <a:xfrm>
            <a:off x="1800225" y="476250"/>
            <a:ext cx="7559675" cy="790575"/>
          </a:xfrm>
          <a:custGeom>
            <a:avLst/>
            <a:gdLst>
              <a:gd name="T0" fmla="*/ 7559675 w 7559675"/>
              <a:gd name="T1" fmla="*/ 395288 h 790575"/>
              <a:gd name="T2" fmla="*/ 3779838 w 7559675"/>
              <a:gd name="T3" fmla="*/ 790575 h 790575"/>
              <a:gd name="T4" fmla="*/ 0 w 7559675"/>
              <a:gd name="T5" fmla="*/ 395288 h 790575"/>
              <a:gd name="T6" fmla="*/ 3779838 w 7559675"/>
              <a:gd name="T7" fmla="*/ 0 h 790575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7559675"/>
              <a:gd name="T13" fmla="*/ 0 h 790575"/>
              <a:gd name="T14" fmla="*/ 7559675 w 7559675"/>
              <a:gd name="T15" fmla="*/ 790575 h 79057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559675" h="790575">
                <a:moveTo>
                  <a:pt x="0" y="0"/>
                </a:moveTo>
                <a:lnTo>
                  <a:pt x="21001" y="0"/>
                </a:lnTo>
                <a:lnTo>
                  <a:pt x="21001" y="2196"/>
                </a:lnTo>
                <a:lnTo>
                  <a:pt x="0" y="2196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r" eaLnBrk="1"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</a:pPr>
            <a:r>
              <a:rPr lang="pt-BR" altLang="pt-BR" sz="3000" b="1">
                <a:solidFill>
                  <a:srgbClr val="00AE00"/>
                </a:solidFill>
                <a:cs typeface="Arial" charset="0"/>
              </a:rPr>
              <a:t>		 			</a:t>
            </a:r>
          </a:p>
        </p:txBody>
      </p:sp>
      <p:sp>
        <p:nvSpPr>
          <p:cNvPr id="6147" name="AutoShape 4"/>
          <p:cNvSpPr>
            <a:spLocks noChangeArrowheads="1"/>
          </p:cNvSpPr>
          <p:nvPr/>
        </p:nvSpPr>
        <p:spPr bwMode="auto">
          <a:xfrm>
            <a:off x="5688013" y="792163"/>
            <a:ext cx="4100512" cy="1223962"/>
          </a:xfrm>
          <a:custGeom>
            <a:avLst/>
            <a:gdLst>
              <a:gd name="T0" fmla="*/ 4100512 w 4100512"/>
              <a:gd name="T1" fmla="*/ 611981 h 1223962"/>
              <a:gd name="T2" fmla="*/ 2050256 w 4100512"/>
              <a:gd name="T3" fmla="*/ 1223962 h 1223962"/>
              <a:gd name="T4" fmla="*/ 0 w 4100512"/>
              <a:gd name="T5" fmla="*/ 611981 h 1223962"/>
              <a:gd name="T6" fmla="*/ 2050256 w 4100512"/>
              <a:gd name="T7" fmla="*/ 0 h 1223962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4100512"/>
              <a:gd name="T13" fmla="*/ 0 h 1223962"/>
              <a:gd name="T14" fmla="*/ 4100512 w 4100512"/>
              <a:gd name="T15" fmla="*/ 1223962 h 122396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100512" h="1223962">
                <a:moveTo>
                  <a:pt x="0" y="0"/>
                </a:moveTo>
                <a:lnTo>
                  <a:pt x="11392" y="0"/>
                </a:lnTo>
                <a:lnTo>
                  <a:pt x="11392" y="3401"/>
                </a:lnTo>
                <a:lnTo>
                  <a:pt x="0" y="3401"/>
                </a:lnTo>
                <a:lnTo>
                  <a:pt x="0" y="0"/>
                </a:lnTo>
                <a:close/>
              </a:path>
            </a:pathLst>
          </a:cu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pt-BR"/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539750" y="715963"/>
            <a:ext cx="8748713" cy="135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>
              <a:lnSpc>
                <a:spcPct val="93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t-BR" altLang="pt-BR" sz="4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SECRETARIA DA RECEITA FEDERAL DO BRASIL</a:t>
            </a:r>
            <a:endParaRPr lang="en-US" altLang="pt-BR" sz="4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4102" name="Text Box 8"/>
          <p:cNvSpPr txBox="1">
            <a:spLocks noChangeArrowheads="1"/>
          </p:cNvSpPr>
          <p:nvPr/>
        </p:nvSpPr>
        <p:spPr bwMode="auto">
          <a:xfrm>
            <a:off x="914400" y="3676650"/>
            <a:ext cx="7924800" cy="112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>
              <a:lnSpc>
                <a:spcPct val="93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t-BR" altLang="pt-BR" sz="36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Parcelamento de Dívidas dos Clubes de Futebol</a:t>
            </a:r>
            <a:endParaRPr lang="en-US" altLang="pt-BR" sz="3600" b="1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4103" name="Text Box 9"/>
          <p:cNvSpPr txBox="1">
            <a:spLocks noChangeArrowheads="1"/>
          </p:cNvSpPr>
          <p:nvPr/>
        </p:nvSpPr>
        <p:spPr bwMode="auto">
          <a:xfrm>
            <a:off x="5170488" y="6527800"/>
            <a:ext cx="4191000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>
              <a:lnSpc>
                <a:spcPct val="93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pt-BR" altLang="pt-BR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Brasília-DF, </a:t>
            </a:r>
            <a:r>
              <a:rPr lang="pt-BR" altLang="pt-BR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Maio </a:t>
            </a:r>
            <a:r>
              <a:rPr lang="pt-BR" altLang="pt-BR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</a:rPr>
              <a:t>de 2015</a:t>
            </a:r>
            <a:endParaRPr lang="en-US" altLang="pt-BR" dirty="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398463" y="34925"/>
            <a:ext cx="9324975" cy="63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208" tIns="49604" rIns="99208" bIns="49604"/>
          <a:lstStyle>
            <a:lvl1pPr>
              <a:lnSpc>
                <a:spcPct val="61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61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61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61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61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61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61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61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61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pt-BR" altLang="pt-BR" sz="3527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Parcelamentos Especiais</a:t>
            </a:r>
          </a:p>
        </p:txBody>
      </p:sp>
      <p:cxnSp>
        <p:nvCxnSpPr>
          <p:cNvPr id="5" name="Conector reto 4"/>
          <p:cNvCxnSpPr/>
          <p:nvPr/>
        </p:nvCxnSpPr>
        <p:spPr bwMode="auto">
          <a:xfrm>
            <a:off x="0" y="742950"/>
            <a:ext cx="10080625" cy="0"/>
          </a:xfrm>
          <a:prstGeom prst="line">
            <a:avLst/>
          </a:prstGeom>
          <a:solidFill>
            <a:srgbClr val="00B8FF"/>
          </a:solidFill>
          <a:ln w="82550" cap="flat" cmpd="thickThin" algn="ctr">
            <a:gradFill>
              <a:gsLst>
                <a:gs pos="0">
                  <a:srgbClr val="008000"/>
                </a:gs>
                <a:gs pos="74000">
                  <a:srgbClr val="00B0F0"/>
                </a:gs>
                <a:gs pos="83000">
                  <a:srgbClr val="0070C0"/>
                </a:gs>
                <a:gs pos="100000">
                  <a:srgbClr val="002060"/>
                </a:gs>
              </a:gsLst>
              <a:lin ang="5400000" scaled="1"/>
            </a:gra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6" name="Gráfico 5"/>
          <p:cNvGraphicFramePr>
            <a:graphicFrameLocks/>
          </p:cNvGraphicFramePr>
          <p:nvPr/>
        </p:nvGraphicFramePr>
        <p:xfrm>
          <a:off x="791840" y="1619597"/>
          <a:ext cx="6534472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197" name="CaixaDeTexto 1"/>
          <p:cNvSpPr txBox="1">
            <a:spLocks noChangeArrowheads="1"/>
          </p:cNvSpPr>
          <p:nvPr/>
        </p:nvSpPr>
        <p:spPr bwMode="auto">
          <a:xfrm>
            <a:off x="7343775" y="2051050"/>
            <a:ext cx="2520950" cy="381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b="1">
                <a:solidFill>
                  <a:srgbClr val="002060"/>
                </a:solidFill>
              </a:rPr>
              <a:t>Existe uma depen-dência contumaz aos parcelamentos es-peciais</a:t>
            </a:r>
          </a:p>
          <a:p>
            <a:pPr algn="just"/>
            <a:endParaRPr lang="pt-BR" b="1">
              <a:solidFill>
                <a:srgbClr val="002060"/>
              </a:solidFill>
            </a:endParaRPr>
          </a:p>
          <a:p>
            <a:pPr algn="just">
              <a:lnSpc>
                <a:spcPts val="2600"/>
              </a:lnSpc>
            </a:pPr>
            <a:r>
              <a:rPr lang="pt-BR" b="1">
                <a:solidFill>
                  <a:srgbClr val="002060"/>
                </a:solidFill>
              </a:rPr>
              <a:t>O percentual de pro-cessos ativos no  Timemania se deve ao fato de que os valores devidos são retidos dos recursos da Loteria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179388"/>
            <a:ext cx="10080625" cy="7207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9208" tIns="49604" rIns="99208" bIns="49604"/>
          <a:lstStyle/>
          <a:p>
            <a:pPr algn="ctr" eaLnBrk="1" hangingPunct="1">
              <a:buSzPct val="100000"/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2800" b="1">
                <a:solidFill>
                  <a:srgbClr val="002060"/>
                </a:solidFill>
                <a:ea typeface="Arial Unicode MS" pitchFamily="34" charset="-128"/>
                <a:cs typeface="Arial Unicode MS" pitchFamily="34" charset="-128"/>
              </a:rPr>
              <a:t>Reflexos dos Parcelamentos Especiais</a:t>
            </a:r>
          </a:p>
        </p:txBody>
      </p:sp>
      <p:cxnSp>
        <p:nvCxnSpPr>
          <p:cNvPr id="5" name="Conector reto 4"/>
          <p:cNvCxnSpPr/>
          <p:nvPr/>
        </p:nvCxnSpPr>
        <p:spPr bwMode="auto">
          <a:xfrm>
            <a:off x="0" y="785813"/>
            <a:ext cx="10080625" cy="0"/>
          </a:xfrm>
          <a:prstGeom prst="line">
            <a:avLst/>
          </a:prstGeom>
          <a:solidFill>
            <a:srgbClr val="00B8FF"/>
          </a:solidFill>
          <a:ln w="82550" cap="flat" cmpd="thickThin" algn="ctr">
            <a:gradFill>
              <a:gsLst>
                <a:gs pos="0">
                  <a:srgbClr val="008000"/>
                </a:gs>
                <a:gs pos="74000">
                  <a:srgbClr val="00B0F0"/>
                </a:gs>
                <a:gs pos="83000">
                  <a:srgbClr val="0070C0"/>
                </a:gs>
                <a:gs pos="100000">
                  <a:srgbClr val="002060"/>
                </a:gs>
              </a:gsLst>
              <a:lin ang="5400000" scaled="1"/>
            </a:gra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0244" name="Imagem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022350"/>
            <a:ext cx="10080625" cy="621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76225" y="250825"/>
            <a:ext cx="9521825" cy="725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208" tIns="49604" rIns="99208" bIns="49604"/>
          <a:lstStyle>
            <a:lvl1pPr>
              <a:lnSpc>
                <a:spcPct val="61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61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61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61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61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61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61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61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61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pt-BR" altLang="pt-BR" sz="3527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 Modalidades Parcelamento </a:t>
            </a:r>
            <a:r>
              <a:rPr lang="pt-BR" altLang="pt-BR" sz="3527" b="1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Profut</a:t>
            </a:r>
            <a:endParaRPr lang="pt-BR" altLang="pt-BR" sz="3527" b="1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6" name="Conector reto 5"/>
          <p:cNvCxnSpPr/>
          <p:nvPr/>
        </p:nvCxnSpPr>
        <p:spPr bwMode="auto">
          <a:xfrm>
            <a:off x="0" y="927100"/>
            <a:ext cx="10080625" cy="0"/>
          </a:xfrm>
          <a:prstGeom prst="line">
            <a:avLst/>
          </a:prstGeom>
          <a:solidFill>
            <a:srgbClr val="00B8FF"/>
          </a:solidFill>
          <a:ln w="82550" cap="flat" cmpd="thickThin" algn="ctr">
            <a:gradFill>
              <a:gsLst>
                <a:gs pos="0">
                  <a:srgbClr val="008000"/>
                </a:gs>
                <a:gs pos="74000">
                  <a:srgbClr val="00B0F0"/>
                </a:gs>
                <a:gs pos="83000">
                  <a:srgbClr val="0070C0"/>
                </a:gs>
                <a:gs pos="100000">
                  <a:srgbClr val="002060"/>
                </a:gs>
              </a:gsLst>
              <a:lin ang="5400000" scaled="1"/>
            </a:gra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2292" name="Imagem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6225" y="1376363"/>
            <a:ext cx="9444038" cy="56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0"/>
            <a:ext cx="10080625" cy="676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9208" tIns="49604" rIns="99208" bIns="49604"/>
          <a:lstStyle/>
          <a:p>
            <a:pPr algn="ctr" eaLnBrk="1" hangingPunct="1">
              <a:lnSpc>
                <a:spcPct val="93000"/>
              </a:lnSpc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t-BR" altLang="pt-BR" sz="3200" b="1">
                <a:solidFill>
                  <a:srgbClr val="002060"/>
                </a:solidFill>
                <a:ea typeface="Arial Unicode MS" pitchFamily="34" charset="-128"/>
                <a:cs typeface="Arial Unicode MS" pitchFamily="34" charset="-128"/>
              </a:rPr>
              <a:t>Exigências Parcelamento Profut</a:t>
            </a:r>
          </a:p>
        </p:txBody>
      </p:sp>
      <p:cxnSp>
        <p:nvCxnSpPr>
          <p:cNvPr id="5" name="Conector reto 4"/>
          <p:cNvCxnSpPr/>
          <p:nvPr/>
        </p:nvCxnSpPr>
        <p:spPr bwMode="auto">
          <a:xfrm>
            <a:off x="0" y="633413"/>
            <a:ext cx="10080625" cy="0"/>
          </a:xfrm>
          <a:prstGeom prst="line">
            <a:avLst/>
          </a:prstGeom>
          <a:solidFill>
            <a:srgbClr val="00B8FF"/>
          </a:solidFill>
          <a:ln w="82550" cap="flat" cmpd="thickThin" algn="ctr">
            <a:gradFill>
              <a:gsLst>
                <a:gs pos="0">
                  <a:srgbClr val="008000"/>
                </a:gs>
                <a:gs pos="74000">
                  <a:srgbClr val="00B0F0"/>
                </a:gs>
                <a:gs pos="83000">
                  <a:srgbClr val="0070C0"/>
                </a:gs>
                <a:gs pos="100000">
                  <a:srgbClr val="002060"/>
                </a:gs>
              </a:gsLst>
              <a:lin ang="5400000" scaled="1"/>
            </a:gra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CaixaDeTexto 6"/>
          <p:cNvSpPr txBox="1"/>
          <p:nvPr/>
        </p:nvSpPr>
        <p:spPr>
          <a:xfrm>
            <a:off x="287338" y="1295400"/>
            <a:ext cx="9432925" cy="55086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  <a:defRPr/>
            </a:pPr>
            <a:r>
              <a:rPr lang="pt-BR" altLang="zh-CN" sz="3200" dirty="0">
                <a:solidFill>
                  <a:srgbClr val="002060"/>
                </a:solidFill>
                <a:latin typeface="+mj-lt"/>
              </a:rPr>
              <a:t>descumprimento de regras de governança e de gestão, apurado pela Autoridade Pública de Governança do Futebol – APFUT;</a:t>
            </a:r>
          </a:p>
          <a:p>
            <a:pPr marL="457200" indent="-457200" algn="just">
              <a:buFont typeface="Arial" panose="020B0604020202020204" pitchFamily="34" charset="0"/>
              <a:buChar char="•"/>
              <a:defRPr/>
            </a:pPr>
            <a:endParaRPr lang="zh-CN" altLang="pt-BR" sz="3200" dirty="0">
              <a:solidFill>
                <a:srgbClr val="002060"/>
              </a:solidFill>
              <a:latin typeface="+mj-lt"/>
            </a:endParaRPr>
          </a:p>
          <a:p>
            <a:pPr marL="457200" indent="-457200" algn="just">
              <a:buFont typeface="Arial" panose="020B0604020202020204" pitchFamily="34" charset="0"/>
              <a:buChar char="•"/>
              <a:defRPr/>
            </a:pPr>
            <a:r>
              <a:rPr lang="pt-BR" altLang="zh-CN" sz="3200" dirty="0">
                <a:solidFill>
                  <a:srgbClr val="002060"/>
                </a:solidFill>
                <a:latin typeface="+mj-lt"/>
              </a:rPr>
              <a:t>falta de pagamento</a:t>
            </a:r>
            <a:r>
              <a:rPr lang="zh-CN" altLang="pt-BR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pt-BR" altLang="zh-CN" sz="3200" dirty="0">
                <a:solidFill>
                  <a:srgbClr val="002060"/>
                </a:solidFill>
                <a:latin typeface="+mj-lt"/>
              </a:rPr>
              <a:t>de 3 (três) prestações, consecutivas ou não; ou</a:t>
            </a:r>
          </a:p>
          <a:p>
            <a:pPr algn="just">
              <a:defRPr/>
            </a:pPr>
            <a:endParaRPr lang="zh-CN" altLang="pt-BR" sz="3200" dirty="0">
              <a:solidFill>
                <a:srgbClr val="002060"/>
              </a:solidFill>
              <a:latin typeface="+mj-lt"/>
            </a:endParaRPr>
          </a:p>
          <a:p>
            <a:pPr marL="457200" indent="-457200" algn="just">
              <a:buFont typeface="Arial" panose="020B0604020202020204" pitchFamily="34" charset="0"/>
              <a:buChar char="•"/>
              <a:defRPr/>
            </a:pPr>
            <a:r>
              <a:rPr lang="pt-BR" altLang="zh-CN" sz="3200" dirty="0">
                <a:solidFill>
                  <a:srgbClr val="002060"/>
                </a:solidFill>
                <a:latin typeface="+mj-lt"/>
              </a:rPr>
              <a:t>falta de pagamento de até</a:t>
            </a:r>
            <a:r>
              <a:rPr lang="zh-CN" altLang="pt-BR" sz="3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pt-BR" altLang="zh-CN" sz="3200" dirty="0">
                <a:solidFill>
                  <a:srgbClr val="002060"/>
                </a:solidFill>
                <a:latin typeface="+mj-lt"/>
              </a:rPr>
              <a:t>2 (duas) prestações, estando extintas todas as demais ou estando vencida a última prestação do parcelamento.</a:t>
            </a:r>
            <a:endParaRPr lang="zh-CN" altLang="pt-BR" sz="3200" dirty="0">
              <a:solidFill>
                <a:srgbClr val="002060"/>
              </a:solidFill>
              <a:latin typeface="+mj-lt"/>
            </a:endParaRPr>
          </a:p>
          <a:p>
            <a:pPr algn="just">
              <a:defRPr/>
            </a:pPr>
            <a:endParaRPr lang="pt-BR" sz="3200" dirty="0">
              <a:solidFill>
                <a:srgbClr val="002060"/>
              </a:solidFill>
              <a:latin typeface="+mj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0" y="34925"/>
            <a:ext cx="10080625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208" tIns="49604" rIns="99208" bIns="49604" anchor="ctr"/>
          <a:lstStyle>
            <a:lvl1pPr>
              <a:lnSpc>
                <a:spcPct val="61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61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61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61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61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61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61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61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61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ClrTx/>
              <a:buFont typeface="Times New Roman" panose="02020603050405020304" pitchFamily="18" charset="0"/>
              <a:buNone/>
              <a:defRPr/>
            </a:pPr>
            <a:r>
              <a:rPr lang="pt-BR" altLang="pt-BR" sz="3086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Premissas parcelamento aos Clubes de Futebol </a:t>
            </a:r>
          </a:p>
        </p:txBody>
      </p:sp>
      <p:cxnSp>
        <p:nvCxnSpPr>
          <p:cNvPr id="5" name="Conector reto 4"/>
          <p:cNvCxnSpPr/>
          <p:nvPr/>
        </p:nvCxnSpPr>
        <p:spPr bwMode="auto">
          <a:xfrm>
            <a:off x="0" y="785813"/>
            <a:ext cx="10080625" cy="0"/>
          </a:xfrm>
          <a:prstGeom prst="line">
            <a:avLst/>
          </a:prstGeom>
          <a:solidFill>
            <a:srgbClr val="00B8FF"/>
          </a:solidFill>
          <a:ln w="82550" cap="flat" cmpd="thickThin" algn="ctr">
            <a:gradFill>
              <a:gsLst>
                <a:gs pos="0">
                  <a:srgbClr val="008000"/>
                </a:gs>
                <a:gs pos="74000">
                  <a:srgbClr val="00B0F0"/>
                </a:gs>
                <a:gs pos="83000">
                  <a:srgbClr val="0070C0"/>
                </a:gs>
                <a:gs pos="100000">
                  <a:srgbClr val="002060"/>
                </a:gs>
              </a:gsLst>
              <a:lin ang="5400000" scaled="1"/>
            </a:gra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CaixaDeTexto 1"/>
          <p:cNvSpPr txBox="1"/>
          <p:nvPr/>
        </p:nvSpPr>
        <p:spPr>
          <a:xfrm>
            <a:off x="431800" y="1116013"/>
            <a:ext cx="9288463" cy="55086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t-BR" sz="2000" b="1" dirty="0">
                <a:solidFill>
                  <a:srgbClr val="002060"/>
                </a:solidFill>
                <a:latin typeface="Arial" panose="020B0604020202020204" pitchFamily="34" charset="0"/>
              </a:rPr>
              <a:t>O novo parcelamento especial não pode ser mais benéfico do que o anterior.</a:t>
            </a:r>
          </a:p>
          <a:p>
            <a:pPr algn="just">
              <a:defRPr/>
            </a:pPr>
            <a:endParaRPr lang="pt-BR" sz="8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t-BR" sz="2000" b="1" dirty="0">
                <a:solidFill>
                  <a:srgbClr val="002060"/>
                </a:solidFill>
                <a:latin typeface="Arial" panose="020B0604020202020204" pitchFamily="34" charset="0"/>
              </a:rPr>
              <a:t>A norma deve estabelecer regras de governança e de gestão das entidades, com vistas ao regular recolhimento de tributos.</a:t>
            </a:r>
          </a:p>
          <a:p>
            <a:pPr algn="just">
              <a:defRPr/>
            </a:pPr>
            <a:endParaRPr lang="pt-BR" sz="8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t-BR" sz="2000" b="1" dirty="0">
                <a:solidFill>
                  <a:srgbClr val="002060"/>
                </a:solidFill>
                <a:latin typeface="Arial" panose="020B0604020202020204" pitchFamily="34" charset="0"/>
              </a:rPr>
              <a:t>Deve definir regras claras de responsabilização dos dirigentes pelo descumprimentos de requisitos de governança e de gestão estabelecidas na lei, inclusive quanto às dívidas tributárias.</a:t>
            </a:r>
          </a:p>
          <a:p>
            <a:pPr algn="just">
              <a:defRPr/>
            </a:pPr>
            <a:endParaRPr lang="pt-BR" sz="8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t-BR" sz="2000" b="1" dirty="0">
                <a:solidFill>
                  <a:srgbClr val="002060"/>
                </a:solidFill>
                <a:latin typeface="Arial" panose="020B0604020202020204" pitchFamily="34" charset="0"/>
              </a:rPr>
              <a:t>A RFB defendia parcelamento em 180 meses, com reduções:</a:t>
            </a:r>
          </a:p>
          <a:p>
            <a:pPr algn="just">
              <a:defRPr/>
            </a:pPr>
            <a:endParaRPr lang="pt-BR" sz="20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marL="1085850" lvl="1" indent="-342900" algn="just">
              <a:buFont typeface="Wingdings" panose="05000000000000000000" pitchFamily="2" charset="2"/>
              <a:buChar char="ü"/>
              <a:defRPr/>
            </a:pPr>
            <a:r>
              <a:rPr lang="pt-BR" sz="2000" b="1" dirty="0">
                <a:solidFill>
                  <a:srgbClr val="002060"/>
                </a:solidFill>
                <a:latin typeface="Arial" panose="020B0604020202020204" pitchFamily="34" charset="0"/>
              </a:rPr>
              <a:t>Multa – 40%</a:t>
            </a:r>
          </a:p>
          <a:p>
            <a:pPr marL="1085850" lvl="1" indent="-342900" algn="just">
              <a:buFont typeface="Wingdings" panose="05000000000000000000" pitchFamily="2" charset="2"/>
              <a:buChar char="ü"/>
              <a:defRPr/>
            </a:pPr>
            <a:endParaRPr lang="pt-BR" sz="8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marL="1085850" lvl="1" indent="-342900" algn="just">
              <a:buFont typeface="Wingdings" panose="05000000000000000000" pitchFamily="2" charset="2"/>
              <a:buChar char="ü"/>
              <a:defRPr/>
            </a:pPr>
            <a:r>
              <a:rPr lang="pt-BR" sz="2000" b="1" dirty="0">
                <a:solidFill>
                  <a:srgbClr val="002060"/>
                </a:solidFill>
                <a:latin typeface="Arial" panose="020B0604020202020204" pitchFamily="34" charset="0"/>
              </a:rPr>
              <a:t>Juros – 25% </a:t>
            </a:r>
          </a:p>
          <a:p>
            <a:pPr marL="1085850" lvl="1" indent="-342900" algn="just">
              <a:buFont typeface="Wingdings" panose="05000000000000000000" pitchFamily="2" charset="2"/>
              <a:buChar char="ü"/>
              <a:defRPr/>
            </a:pPr>
            <a:endParaRPr lang="pt-BR" sz="8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marL="1085850" lvl="1" indent="-342900" algn="just">
              <a:buFont typeface="Wingdings" panose="05000000000000000000" pitchFamily="2" charset="2"/>
              <a:buChar char="ü"/>
              <a:defRPr/>
            </a:pPr>
            <a:r>
              <a:rPr lang="pt-BR" sz="2000" b="1" dirty="0">
                <a:solidFill>
                  <a:srgbClr val="002060"/>
                </a:solidFill>
                <a:latin typeface="Arial" panose="020B0604020202020204" pitchFamily="34" charset="0"/>
              </a:rPr>
              <a:t>Encargos – 50% </a:t>
            </a:r>
          </a:p>
          <a:p>
            <a:pPr algn="just">
              <a:defRPr/>
            </a:pPr>
            <a:endParaRPr lang="pt-BR" sz="20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pt-BR" sz="2000" b="1" dirty="0">
                <a:solidFill>
                  <a:srgbClr val="002060"/>
                </a:solidFill>
                <a:latin typeface="Arial" panose="020B0604020202020204" pitchFamily="34" charset="0"/>
              </a:rPr>
              <a:t>Obs.: O modelo de parcelamento no Brasil é </a:t>
            </a:r>
            <a:r>
              <a:rPr lang="pt-BR" sz="2000" b="1" i="1" dirty="0">
                <a:solidFill>
                  <a:srgbClr val="002060"/>
                </a:solidFill>
                <a:latin typeface="Arial" panose="020B0604020202020204" pitchFamily="34" charset="0"/>
              </a:rPr>
              <a:t>sui generis </a:t>
            </a:r>
            <a:r>
              <a:rPr lang="pt-BR" sz="2000" b="1" dirty="0">
                <a:solidFill>
                  <a:srgbClr val="002060"/>
                </a:solidFill>
                <a:latin typeface="Arial" panose="020B0604020202020204" pitchFamily="34" charset="0"/>
              </a:rPr>
              <a:t>e não é adotado por  nenhuma outra administração tributária internacional.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080625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5" name="Text Box 2052"/>
          <p:cNvSpPr txBox="1">
            <a:spLocks noChangeArrowheads="1"/>
          </p:cNvSpPr>
          <p:nvPr/>
        </p:nvSpPr>
        <p:spPr bwMode="auto">
          <a:xfrm>
            <a:off x="839788" y="4673600"/>
            <a:ext cx="8401050" cy="906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b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2866" b="1" dirty="0" smtClean="0">
                <a:latin typeface="Arial" panose="020B0604020202020204" pitchFamily="34" charset="0"/>
              </a:rPr>
              <a:t>Carlos Roberto Occaso</a:t>
            </a:r>
          </a:p>
          <a:p>
            <a:pPr algn="ctr" eaLnBrk="1" fontAlgn="b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2425" b="1" dirty="0" smtClean="0">
                <a:latin typeface="Arial" panose="020B0604020202020204" pitchFamily="34" charset="0"/>
              </a:rPr>
              <a:t>Subsecretário de Arrecadação e Atendimento</a:t>
            </a:r>
          </a:p>
        </p:txBody>
      </p:sp>
      <p:sp>
        <p:nvSpPr>
          <p:cNvPr id="38916" name="Text Box 2053"/>
          <p:cNvSpPr txBox="1">
            <a:spLocks noChangeArrowheads="1"/>
          </p:cNvSpPr>
          <p:nvPr/>
        </p:nvSpPr>
        <p:spPr bwMode="auto">
          <a:xfrm>
            <a:off x="1344613" y="3527425"/>
            <a:ext cx="7475537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b" hangingPunct="1">
              <a:spcBef>
                <a:spcPct val="50000"/>
              </a:spcBef>
              <a:buFontTx/>
              <a:buNone/>
              <a:defRPr/>
            </a:pPr>
            <a:r>
              <a:rPr lang="pt-BR" altLang="pt-BR" sz="3527" b="1" dirty="0" smtClean="0">
                <a:latin typeface="Verdana" panose="020B0604030504040204" pitchFamily="34" charset="0"/>
              </a:rPr>
              <a:t>Muito Obrigado!</a:t>
            </a:r>
          </a:p>
        </p:txBody>
      </p:sp>
      <p:grpSp>
        <p:nvGrpSpPr>
          <p:cNvPr id="18437" name="Group 2054"/>
          <p:cNvGrpSpPr>
            <a:grpSpLocks/>
          </p:cNvGrpSpPr>
          <p:nvPr/>
        </p:nvGrpSpPr>
        <p:grpSpPr bwMode="auto">
          <a:xfrm>
            <a:off x="2687638" y="1344613"/>
            <a:ext cx="4110037" cy="1069975"/>
            <a:chOff x="3220" y="3380"/>
            <a:chExt cx="2348" cy="612"/>
          </a:xfrm>
        </p:grpSpPr>
        <p:sp>
          <p:nvSpPr>
            <p:cNvPr id="38918" name="Rectangle 2055"/>
            <p:cNvSpPr>
              <a:spLocks noChangeArrowheads="1"/>
            </p:cNvSpPr>
            <p:nvPr/>
          </p:nvSpPr>
          <p:spPr bwMode="auto">
            <a:xfrm>
              <a:off x="3220" y="3924"/>
              <a:ext cx="1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pt-BR" altLang="pt-BR" sz="772" smtClean="0">
                  <a:solidFill>
                    <a:srgbClr val="000000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rPr>
                <a:t> </a:t>
              </a:r>
              <a:endParaRPr lang="pt-BR" altLang="pt-BR" sz="3527" smtClean="0">
                <a:solidFill>
                  <a:schemeClr val="tx1"/>
                </a:solidFill>
                <a:latin typeface="Arial Black" panose="020B0A04020102020204" pitchFamily="34" charset="0"/>
                <a:ea typeface="MS PGothic" panose="020B0600070205080204" pitchFamily="34" charset="-128"/>
              </a:endParaRPr>
            </a:p>
          </p:txBody>
        </p:sp>
        <p:pic>
          <p:nvPicPr>
            <p:cNvPr id="18439" name="Picture 2056" descr="D:\Documents and Settings\05153030890\Meus documentos\Minhas imagens\Catavento_RFB.bmp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264" y="3380"/>
              <a:ext cx="720" cy="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0" name="Picture 2057" descr="D:\Documents and Settings\05153030890\Meus documentos\Minhas imagens\Receita_2.bmp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970" y="3507"/>
              <a:ext cx="1598" cy="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0" y="71438"/>
            <a:ext cx="10080625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9208" tIns="49604" rIns="99208" bIns="49604"/>
          <a:lstStyle>
            <a:lvl1pPr>
              <a:lnSpc>
                <a:spcPct val="61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>
              <a:lnSpc>
                <a:spcPct val="61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2pPr>
            <a:lvl3pPr>
              <a:lnSpc>
                <a:spcPct val="61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3pPr>
            <a:lvl4pPr>
              <a:lnSpc>
                <a:spcPct val="61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4pPr>
            <a:lvl5pPr>
              <a:lnSpc>
                <a:spcPct val="61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5pPr>
            <a:lvl6pPr marL="2514600" indent="-228600" defTabSz="449263" eaLnBrk="0" fontAlgn="base" hangingPunct="0">
              <a:lnSpc>
                <a:spcPct val="61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6pPr>
            <a:lvl7pPr marL="2971800" indent="-228600" defTabSz="449263" eaLnBrk="0" fontAlgn="base" hangingPunct="0">
              <a:lnSpc>
                <a:spcPct val="61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7pPr>
            <a:lvl8pPr marL="3429000" indent="-228600" defTabSz="449263" eaLnBrk="0" fontAlgn="base" hangingPunct="0">
              <a:lnSpc>
                <a:spcPct val="61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8pPr>
            <a:lvl9pPr marL="3886200" indent="-228600" defTabSz="449263" eaLnBrk="0" fontAlgn="base" hangingPunct="0">
              <a:lnSpc>
                <a:spcPct val="61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9pPr>
          </a:lstStyle>
          <a:p>
            <a:pPr algn="ct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  <a:defRPr/>
            </a:pPr>
            <a:r>
              <a:rPr lang="pt-BR" altLang="pt-BR" sz="3527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Exclusão optantes do Simples Nacional</a:t>
            </a:r>
          </a:p>
        </p:txBody>
      </p:sp>
      <p:cxnSp>
        <p:nvCxnSpPr>
          <p:cNvPr id="6" name="Conector reto 5"/>
          <p:cNvCxnSpPr/>
          <p:nvPr/>
        </p:nvCxnSpPr>
        <p:spPr bwMode="auto">
          <a:xfrm>
            <a:off x="0" y="633413"/>
            <a:ext cx="10080625" cy="0"/>
          </a:xfrm>
          <a:prstGeom prst="line">
            <a:avLst/>
          </a:prstGeom>
          <a:solidFill>
            <a:srgbClr val="00B8FF"/>
          </a:solidFill>
          <a:ln w="82550" cap="flat" cmpd="thickThin" algn="ctr">
            <a:gradFill>
              <a:gsLst>
                <a:gs pos="0">
                  <a:srgbClr val="008000"/>
                </a:gs>
                <a:gs pos="74000">
                  <a:srgbClr val="00B0F0"/>
                </a:gs>
                <a:gs pos="83000">
                  <a:srgbClr val="0070C0"/>
                </a:gs>
                <a:gs pos="100000">
                  <a:srgbClr val="002060"/>
                </a:gs>
              </a:gsLst>
              <a:lin ang="5400000" scaled="1"/>
            </a:gra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strutura padrão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t-BR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t-BR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strutura padrão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Estrutura padrão">
    <a:majorFont>
      <a:latin typeface="Arial"/>
      <a:ea typeface="Microsoft YaHei"/>
      <a:cs typeface=""/>
    </a:majorFont>
    <a:minorFont>
      <a:latin typeface="Arial"/>
      <a:ea typeface="Microsoft YaHei"/>
      <a:cs typeface="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4950</TotalTime>
  <Words>254</Words>
  <Application>Microsoft Office PowerPoint</Application>
  <PresentationFormat>Personalizar</PresentationFormat>
  <Paragraphs>39</Paragraphs>
  <Slides>8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8" baseType="lpstr">
      <vt:lpstr>Arial</vt:lpstr>
      <vt:lpstr>Microsoft YaHei</vt:lpstr>
      <vt:lpstr>Times New Roman</vt:lpstr>
      <vt:lpstr>Arial Unicode MS</vt:lpstr>
      <vt:lpstr>Segoe UI</vt:lpstr>
      <vt:lpstr>Wingdings</vt:lpstr>
      <vt:lpstr>Verdana</vt:lpstr>
      <vt:lpstr>MS PGothic</vt:lpstr>
      <vt:lpstr>Arial Black</vt:lpstr>
      <vt:lpstr>Estrutura padrão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 Catarina Santos Martins</dc:creator>
  <cp:lastModifiedBy>vzoehler</cp:lastModifiedBy>
  <cp:revision>205</cp:revision>
  <cp:lastPrinted>1601-01-01T00:00:00Z</cp:lastPrinted>
  <dcterms:created xsi:type="dcterms:W3CDTF">1601-01-01T00:00:00Z</dcterms:created>
  <dcterms:modified xsi:type="dcterms:W3CDTF">2015-05-19T17:03:50Z</dcterms:modified>
</cp:coreProperties>
</file>