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71" r:id="rId3"/>
    <p:sldId id="344" r:id="rId4"/>
    <p:sldId id="348" r:id="rId5"/>
    <p:sldId id="345" r:id="rId6"/>
    <p:sldId id="346" r:id="rId7"/>
    <p:sldId id="349" r:id="rId8"/>
    <p:sldId id="294" r:id="rId9"/>
  </p:sldIdLst>
  <p:sldSz cx="9144000" cy="6858000" type="screen4x3"/>
  <p:notesSz cx="6669088" cy="99282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755A57-EA46-4679-A60E-3599898E43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68138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7AFA8-211C-419E-BA33-3121EEA36D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92A7-3F92-4DFE-B6D6-6E12867D28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FF44-01B5-493A-B774-84398A5CD8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3F661-4754-451E-B4F6-92ED85476F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9FCBB-0C35-46C0-AF1D-9D3A400FBF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0FC55-5A62-4B54-B247-7C38DB9049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6D247-055F-4C2B-8278-ABBA958FF2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807CA-4C4E-4F65-94B3-BE6609D014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22F32-AC3E-4F89-905A-FA286E4B81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172D0-081B-4D90-9E3B-2E4F9D065B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EAD7C-2BEE-43D6-9079-D90953E5EB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10800-064A-4D21-8B6C-4F6FF160B8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FC772-EFA2-4344-94C1-3CCEFAFB97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9708AE4-1582-450E-8ED4-AA9B008A5E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ransition>
    <p:pull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omulo.silva@mte.gov.b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7772400" cy="1470025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uso de Equipamentos de Proteção Individual (EPI) no ambiente de trabalho</a:t>
            </a:r>
            <a:r>
              <a:rPr lang="pt-BR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800" dirty="0" smtClean="0">
                <a:latin typeface="Times New Roman" pitchFamily="18" charset="0"/>
                <a:cs typeface="Times New Roman" pitchFamily="18" charset="0"/>
              </a:rPr>
            </a:br>
            <a:endParaRPr lang="pt-BR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437063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Secretaria de Inspeção do Trabalho</a:t>
            </a:r>
          </a:p>
          <a:p>
            <a:pPr eaLnBrk="1" hangingPunct="1">
              <a:lnSpc>
                <a:spcPct val="90000"/>
              </a:lnSpc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Departamento de Segurança e Saúde no Trabalho</a:t>
            </a:r>
          </a:p>
          <a:p>
            <a:pPr eaLnBrk="1" hangingPunct="1">
              <a:lnSpc>
                <a:spcPct val="90000"/>
              </a:lnSpc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Coordenação-Geral de Normatização e Programas</a:t>
            </a:r>
          </a:p>
          <a:p>
            <a:pPr eaLnBrk="1" hangingPunct="1">
              <a:lnSpc>
                <a:spcPct val="90000"/>
              </a:lnSpc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16 de julho de 2015</a:t>
            </a: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507288" cy="5505475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endParaRPr lang="pt-BR" sz="3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pt-BR" sz="3400" b="1" u="sng" dirty="0" smtClean="0">
                <a:latin typeface="Times New Roman" pitchFamily="18" charset="0"/>
                <a:cs typeface="Times New Roman" pitchFamily="18" charset="0"/>
              </a:rPr>
              <a:t>Consideração inicial</a:t>
            </a:r>
          </a:p>
          <a:p>
            <a:pPr eaLnBrk="1" hangingPunct="1">
              <a:buNone/>
            </a:pPr>
            <a:endParaRPr lang="pt-BR" sz="3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pt-BR" sz="3400" dirty="0" smtClean="0">
                <a:latin typeface="Times New Roman" pitchFamily="18" charset="0"/>
                <a:cs typeface="Times New Roman" pitchFamily="18" charset="0"/>
              </a:rPr>
              <a:t> É necessário acabar com a cultura do EPI;</a:t>
            </a:r>
          </a:p>
          <a:p>
            <a:pPr lvl="2" eaLnBrk="1" hangingPunct="1">
              <a:buNone/>
            </a:pP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 lvl="2" eaLnBrk="1" hangingPunct="1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507288" cy="576064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None/>
            </a:pPr>
            <a:r>
              <a:rPr lang="pt-BR" sz="3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buNone/>
            </a:pPr>
            <a:r>
              <a:rPr lang="pt-BR" sz="3400" b="1" u="sng" dirty="0" smtClean="0">
                <a:latin typeface="Times New Roman" pitchFamily="18" charset="0"/>
                <a:cs typeface="Times New Roman" pitchFamily="18" charset="0"/>
              </a:rPr>
              <a:t>É preciso que todos compreendam a hierarquia </a:t>
            </a:r>
          </a:p>
          <a:p>
            <a:pPr eaLnBrk="1" hangingPunct="1">
              <a:buNone/>
            </a:pPr>
            <a:r>
              <a:rPr lang="pt-BR" sz="3400" b="1" u="sng" dirty="0" smtClean="0">
                <a:latin typeface="Times New Roman" pitchFamily="18" charset="0"/>
                <a:cs typeface="Times New Roman" pitchFamily="18" charset="0"/>
              </a:rPr>
              <a:t>das medidas de proteção;</a:t>
            </a:r>
          </a:p>
          <a:p>
            <a:pPr lvl="1" eaLnBrk="1" hangingPunct="1">
              <a:buNone/>
            </a:pPr>
            <a:endParaRPr lang="pt-BR" dirty="0" smtClean="0">
              <a:latin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pt-BR" b="1" u="sng" dirty="0" smtClean="0">
                <a:latin typeface="Times New Roman" pitchFamily="18" charset="0"/>
              </a:rPr>
              <a:t>Medida de Proteção Coletiva</a:t>
            </a:r>
            <a:r>
              <a:rPr lang="pt-BR" dirty="0" smtClean="0">
                <a:latin typeface="Times New Roman" pitchFamily="18" charset="0"/>
              </a:rPr>
              <a:t>: tratamento acústico que diminua o nível de pressão sonora no ambiente.</a:t>
            </a:r>
          </a:p>
          <a:p>
            <a:pPr eaLnBrk="1" hangingPunct="1">
              <a:buNone/>
            </a:pPr>
            <a:r>
              <a:rPr lang="pt-BR" dirty="0" smtClean="0">
                <a:latin typeface="Times New Roman" pitchFamily="18" charset="0"/>
              </a:rPr>
              <a:t>-   </a:t>
            </a:r>
            <a:r>
              <a:rPr lang="pt-BR" b="1" u="sng" dirty="0" smtClean="0">
                <a:latin typeface="Times New Roman" pitchFamily="18" charset="0"/>
              </a:rPr>
              <a:t>Medidas Administrativas: </a:t>
            </a:r>
            <a:r>
              <a:rPr lang="pt-BR" dirty="0" smtClean="0">
                <a:latin typeface="Times New Roman" pitchFamily="18" charset="0"/>
              </a:rPr>
              <a:t>Revezamento com outros trabalhadores de modo a trabalhar em ambientes que minimizem o tempo de exposição.</a:t>
            </a:r>
          </a:p>
          <a:p>
            <a:pPr eaLnBrk="1" hangingPunct="1">
              <a:buFontTx/>
              <a:buChar char="-"/>
            </a:pPr>
            <a:r>
              <a:rPr lang="pt-BR" b="1" u="sng" dirty="0" smtClean="0">
                <a:latin typeface="Times New Roman" pitchFamily="18" charset="0"/>
              </a:rPr>
              <a:t>Medidas de Proteção Individual: </a:t>
            </a:r>
            <a:r>
              <a:rPr lang="pt-BR" dirty="0" smtClean="0">
                <a:latin typeface="Times New Roman" pitchFamily="18" charset="0"/>
              </a:rPr>
              <a:t>enquanto as medidas de proteção coletivas e administrativas não forem suficientes ou estiverem em fase de implantação, outras barreiras devem ser empregadas para evitar a exposição do trabalhador a situações de risco.</a:t>
            </a:r>
          </a:p>
          <a:p>
            <a:pPr eaLnBrk="1" hangingPunct="1">
              <a:buNone/>
            </a:pPr>
            <a:endParaRPr lang="pt-BR" dirty="0" smtClean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endParaRPr lang="pt-BR" i="1" dirty="0" smtClean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endParaRPr lang="pt-BR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 lvl="2" eaLnBrk="1" hangingPunct="1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>
              <a:buNone/>
            </a:pPr>
            <a:endParaRPr lang="pt-BR" dirty="0" smtClean="0">
              <a:latin typeface="Times New Roman" pitchFamily="18" charset="0"/>
              <a:sym typeface="Wingdings" pitchFamily="2" charset="2"/>
            </a:endParaRPr>
          </a:p>
          <a:p>
            <a:pPr marL="342900" lvl="2" indent="-342900">
              <a:buNone/>
            </a:pPr>
            <a:endParaRPr lang="pt-BR" dirty="0" smtClean="0">
              <a:latin typeface="Times New Roman" pitchFamily="18" charset="0"/>
              <a:sym typeface="Wingdings" pitchFamily="2" charset="2"/>
            </a:endParaRPr>
          </a:p>
          <a:p>
            <a:pPr marL="342900" lvl="2" indent="-342900">
              <a:buFont typeface="Wingdings" pitchFamily="2" charset="2"/>
              <a:buChar char="à"/>
            </a:pPr>
            <a:r>
              <a:rPr lang="pt-BR" sz="3200" dirty="0" smtClean="0">
                <a:latin typeface="Times New Roman" pitchFamily="18" charset="0"/>
              </a:rPr>
              <a:t>EPI </a:t>
            </a:r>
            <a:r>
              <a:rPr lang="pt-BR" sz="32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pt-BR" sz="3200" dirty="0" smtClean="0">
                <a:latin typeface="Times New Roman" pitchFamily="18" charset="0"/>
              </a:rPr>
              <a:t>Última medida </a:t>
            </a:r>
            <a:r>
              <a:rPr lang="pt-BR" sz="32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pt-BR" sz="3200" dirty="0" smtClean="0">
                <a:latin typeface="Times New Roman" pitchFamily="18" charset="0"/>
              </a:rPr>
              <a:t> Seu uso pressupõe que esta é a última barreira entre o risco e o trabalhador.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507288" cy="5505475"/>
          </a:xfrm>
        </p:spPr>
        <p:txBody>
          <a:bodyPr>
            <a:normAutofit/>
          </a:bodyPr>
          <a:lstStyle/>
          <a:p>
            <a:pPr lvl="2" eaLnBrk="1" hangingPunct="1">
              <a:buNone/>
            </a:pPr>
            <a:endParaRPr lang="pt-BR" i="1" dirty="0" smtClean="0">
              <a:latin typeface="Times New Roman" pitchFamily="18" charset="0"/>
            </a:endParaRPr>
          </a:p>
          <a:p>
            <a:pPr eaLnBrk="1" hangingPunct="1">
              <a:buNone/>
            </a:pPr>
            <a:r>
              <a:rPr lang="pt-BR" b="1" u="sng" dirty="0" smtClean="0">
                <a:latin typeface="Times New Roman" pitchFamily="18" charset="0"/>
              </a:rPr>
              <a:t>Quando o uso for necessário, o EPI tem que </a:t>
            </a:r>
          </a:p>
          <a:p>
            <a:pPr eaLnBrk="1" hangingPunct="1">
              <a:buNone/>
            </a:pPr>
            <a:r>
              <a:rPr lang="pt-BR" b="1" u="sng" dirty="0" smtClean="0">
                <a:latin typeface="Times New Roman" pitchFamily="18" charset="0"/>
              </a:rPr>
              <a:t>ser eficaz</a:t>
            </a:r>
            <a:r>
              <a:rPr lang="pt-BR" dirty="0" smtClean="0">
                <a:latin typeface="Times New Roman" pitchFamily="18" charset="0"/>
              </a:rPr>
              <a:t> </a:t>
            </a:r>
          </a:p>
          <a:p>
            <a:pPr eaLnBrk="1" hangingPunct="1">
              <a:buNone/>
            </a:pPr>
            <a:endParaRPr lang="pt-BR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pt-BR" dirty="0" smtClean="0">
                <a:latin typeface="Times New Roman" pitchFamily="18" charset="0"/>
              </a:rPr>
              <a:t> EPI só pode ser posto a venda com o Certificado de Aprovação – CA emitido pelo MTE;</a:t>
            </a:r>
          </a:p>
          <a:p>
            <a:pPr lvl="2" eaLnBrk="1" hangingPunct="1">
              <a:buFont typeface="Wingdings" pitchFamily="2" charset="2"/>
              <a:buChar char="ü"/>
            </a:pPr>
            <a:endParaRPr lang="pt-BR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 lvl="2" eaLnBrk="1" hangingPunct="1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507288" cy="5505475"/>
          </a:xfrm>
        </p:spPr>
        <p:txBody>
          <a:bodyPr>
            <a:normAutofit/>
          </a:bodyPr>
          <a:lstStyle/>
          <a:p>
            <a:pPr lvl="2" eaLnBrk="1" hangingPunct="1">
              <a:buNone/>
            </a:pPr>
            <a:endParaRPr lang="pt-BR" i="1" dirty="0" smtClean="0">
              <a:latin typeface="Times New Roman" pitchFamily="18" charset="0"/>
            </a:endParaRPr>
          </a:p>
          <a:p>
            <a:pPr eaLnBrk="1" hangingPunct="1">
              <a:buNone/>
            </a:pPr>
            <a:r>
              <a:rPr lang="pt-BR" b="1" u="sng" dirty="0" smtClean="0">
                <a:latin typeface="Times New Roman" pitchFamily="18" charset="0"/>
              </a:rPr>
              <a:t>Certificação de EPI (emissão de CA)</a:t>
            </a:r>
            <a:endParaRPr lang="pt-BR" dirty="0" smtClean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endParaRPr lang="pt-BR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800" dirty="0" smtClean="0">
                <a:latin typeface="Times New Roman" pitchFamily="18" charset="0"/>
              </a:rPr>
              <a:t>Até 2010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Termo de responsabilidade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Ensaios laboratoriais de acordo com normas técnicas ABNT, ISO, EN, ASTM.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endParaRPr lang="pt-BR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pt-BR" sz="3000" dirty="0" smtClean="0">
                <a:latin typeface="Times New Roman" pitchFamily="18" charset="0"/>
              </a:rPr>
              <a:t> Pós 2010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 Ensaios laboratoriais de acordo com normas técnicas ABNT, ISO, EN, ASTM.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 Avaliação da Conformidade no âmbito do INMETRO.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endParaRPr lang="pt-BR" sz="26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pt-BR" sz="30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 lvl="2" eaLnBrk="1" hangingPunct="1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507288" cy="5505475"/>
          </a:xfrm>
        </p:spPr>
        <p:txBody>
          <a:bodyPr>
            <a:normAutofit/>
          </a:bodyPr>
          <a:lstStyle/>
          <a:p>
            <a:pPr lvl="2" eaLnBrk="1" hangingPunct="1">
              <a:buNone/>
            </a:pPr>
            <a:endParaRPr lang="pt-BR" i="1" dirty="0" smtClean="0">
              <a:latin typeface="Times New Roman" pitchFamily="18" charset="0"/>
            </a:endParaRPr>
          </a:p>
          <a:p>
            <a:pPr eaLnBrk="1" hangingPunct="1">
              <a:buNone/>
            </a:pPr>
            <a:r>
              <a:rPr lang="pt-BR" b="1" u="sng" dirty="0" smtClean="0">
                <a:latin typeface="Times New Roman" pitchFamily="18" charset="0"/>
              </a:rPr>
              <a:t>Certificação por avaliação da conformidade</a:t>
            </a:r>
            <a:endParaRPr lang="pt-BR" dirty="0" smtClean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endParaRPr lang="pt-BR" i="1" dirty="0" smtClean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Luvas de procedimento cirúrgico e não cirúrgico;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Capacete;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Peça Semifacial Filtrante – PFF 1, 2 e 3;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Luvas isolantes de borracha;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pt-BR" sz="2600" dirty="0" smtClean="0">
                <a:latin typeface="Times New Roman" pitchFamily="18" charset="0"/>
              </a:rPr>
              <a:t>Cinturão, talabarte e trava-quedas de segurança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pt-BR" sz="30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sz="2200" i="1" dirty="0" smtClean="0">
              <a:latin typeface="Times New Roman" pitchFamily="18" charset="0"/>
            </a:endParaRPr>
          </a:p>
          <a:p>
            <a:pPr lvl="2" eaLnBrk="1" hangingPunct="1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 descr="C:\Users\romulo.silva\Documents\downloa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Layout Power Point 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eaLnBrk="1" hangingPunct="1"/>
            <a:r>
              <a:rPr lang="pt-BR" sz="7200" dirty="0" smtClean="0">
                <a:latin typeface="Times New Roman" pitchFamily="18" charset="0"/>
                <a:cs typeface="Times New Roman" pitchFamily="18" charset="0"/>
              </a:rPr>
              <a:t>OBRIGADO!</a:t>
            </a:r>
            <a:br>
              <a:rPr lang="pt-BR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5000" dirty="0" smtClean="0">
                <a:latin typeface="Times New Roman" pitchFamily="18" charset="0"/>
                <a:cs typeface="Times New Roman" pitchFamily="18" charset="0"/>
                <a:hlinkClick r:id="rId3"/>
              </a:rPr>
              <a:t>romulo.silva@mte.gov.br</a:t>
            </a:r>
            <a:r>
              <a:rPr lang="pt-BR" sz="5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5000" dirty="0" smtClean="0">
                <a:latin typeface="Times New Roman" pitchFamily="18" charset="0"/>
                <a:cs typeface="Times New Roman" pitchFamily="18" charset="0"/>
              </a:rPr>
              <a:t>2031.6689</a:t>
            </a:r>
            <a:r>
              <a:rPr lang="pt-BR" sz="5000" dirty="0" smtClean="0"/>
              <a:t> </a:t>
            </a:r>
          </a:p>
        </p:txBody>
      </p:sp>
      <p:pic>
        <p:nvPicPr>
          <p:cNvPr id="4" name="Imagem 3" descr="C:\Users\romulo.silva\Documents\download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0"/>
            <a:ext cx="1403648" cy="764704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196</Words>
  <Application>Microsoft Office PowerPoint</Application>
  <PresentationFormat>Apresentação na tela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Design padrão</vt:lpstr>
      <vt:lpstr>O uso de Equipamentos de Proteção Individual (EPI) no ambiente de trabalho </vt:lpstr>
      <vt:lpstr>Slide 2</vt:lpstr>
      <vt:lpstr>Slide 3</vt:lpstr>
      <vt:lpstr>Slide 4</vt:lpstr>
      <vt:lpstr>Slide 5</vt:lpstr>
      <vt:lpstr>Slide 6</vt:lpstr>
      <vt:lpstr>Slide 7</vt:lpstr>
      <vt:lpstr>OBRIGADO! romulo.silva@mte.gov.br 2031.6689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romulo.silva</dc:creator>
  <cp:lastModifiedBy>marianap</cp:lastModifiedBy>
  <cp:revision>95</cp:revision>
  <dcterms:created xsi:type="dcterms:W3CDTF">2011-05-03T20:00:47Z</dcterms:created>
  <dcterms:modified xsi:type="dcterms:W3CDTF">2015-07-16T11:57:05Z</dcterms:modified>
</cp:coreProperties>
</file>