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56" r:id="rId2"/>
    <p:sldId id="271" r:id="rId3"/>
    <p:sldId id="344" r:id="rId4"/>
    <p:sldId id="348" r:id="rId5"/>
    <p:sldId id="345" r:id="rId6"/>
    <p:sldId id="346" r:id="rId7"/>
    <p:sldId id="349" r:id="rId8"/>
    <p:sldId id="294" r:id="rId9"/>
  </p:sldIdLst>
  <p:sldSz cx="9144000" cy="6858000" type="screen4x3"/>
  <p:notesSz cx="6669088" cy="9928225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93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99755A57-EA46-4679-A60E-3599898E437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5681385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07AFA8-211C-419E-BA33-3121EEA36D9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>
    <p:pull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F92A7-3F92-4DFE-B6D6-6E12867D289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>
    <p:pull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B8FF44-01B5-493A-B774-84398A5CD8D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>
    <p:pull dir="r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ítulo e diagrama ou organog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pt-B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93F661-4754-451E-B4F6-92ED85476FA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>
    <p:pull dir="r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pt-B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D9FCBB-0C35-46C0-AF1D-9D3A400FBFE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>
    <p:pull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80FC55-5A62-4B54-B247-7C38DB9049E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>
    <p:pull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6D247-055F-4C2B-8278-ABBA958FF22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>
    <p:pull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F807CA-4C4E-4F65-94B3-BE6609D0148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>
    <p:pull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22F32-AC3E-4F89-905A-FA286E4B817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>
    <p:pull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172D0-081B-4D90-9E3B-2E4F9D065B3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>
    <p:pull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EAD7C-2BEE-43D6-9079-D90953E5EBC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>
    <p:pull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D10800-064A-4D21-8B6C-4F6FF160B83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>
    <p:pull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FC772-EFA2-4344-94C1-3CCEFAFB977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>
    <p:pull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B9708AE4-1582-450E-8ED4-AA9B008A5E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</p:sldLayoutIdLst>
  <p:transition>
    <p:pull dir="r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romulo.silva@mte.gov.br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 descr="Layout Power Point 20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4213" y="2565400"/>
            <a:ext cx="7772400" cy="1470025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O uso de Equipamentos de Proteção Individual (EPI) no ambiente de trabalho</a:t>
            </a:r>
            <a:r>
              <a:rPr lang="pt-BR" sz="4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4800" dirty="0" smtClean="0">
                <a:latin typeface="Times New Roman" pitchFamily="18" charset="0"/>
                <a:cs typeface="Times New Roman" pitchFamily="18" charset="0"/>
              </a:rPr>
            </a:br>
            <a:endParaRPr lang="pt-BR" sz="4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4437063"/>
            <a:ext cx="6400800" cy="1752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pt-BR" sz="2000" dirty="0" smtClean="0"/>
          </a:p>
          <a:p>
            <a:pPr eaLnBrk="1" hangingPunct="1">
              <a:lnSpc>
                <a:spcPct val="90000"/>
              </a:lnSpc>
            </a:pPr>
            <a:endParaRPr lang="pt-BR" sz="2000" dirty="0" smtClean="0"/>
          </a:p>
          <a:p>
            <a:pPr eaLnBrk="1" hangingPunct="1">
              <a:lnSpc>
                <a:spcPct val="90000"/>
              </a:lnSpc>
            </a:pPr>
            <a:r>
              <a:rPr lang="pt-BR" sz="1800" dirty="0" smtClean="0">
                <a:latin typeface="Times New Roman" pitchFamily="18" charset="0"/>
                <a:cs typeface="Times New Roman" pitchFamily="18" charset="0"/>
              </a:rPr>
              <a:t>Secretaria de Inspeção do Trabalho</a:t>
            </a:r>
          </a:p>
          <a:p>
            <a:pPr eaLnBrk="1" hangingPunct="1">
              <a:lnSpc>
                <a:spcPct val="90000"/>
              </a:lnSpc>
            </a:pPr>
            <a:r>
              <a:rPr lang="pt-BR" sz="1800" dirty="0" smtClean="0">
                <a:latin typeface="Times New Roman" pitchFamily="18" charset="0"/>
                <a:cs typeface="Times New Roman" pitchFamily="18" charset="0"/>
              </a:rPr>
              <a:t>Departamento de Segurança e Saúde no Trabalho</a:t>
            </a:r>
          </a:p>
          <a:p>
            <a:pPr eaLnBrk="1" hangingPunct="1">
              <a:lnSpc>
                <a:spcPct val="90000"/>
              </a:lnSpc>
            </a:pPr>
            <a:r>
              <a:rPr lang="pt-BR" sz="1800" dirty="0" smtClean="0">
                <a:latin typeface="Times New Roman" pitchFamily="18" charset="0"/>
                <a:cs typeface="Times New Roman" pitchFamily="18" charset="0"/>
              </a:rPr>
              <a:t>Coordenação-Geral de Normatização e Programas</a:t>
            </a:r>
          </a:p>
          <a:p>
            <a:pPr eaLnBrk="1" hangingPunct="1">
              <a:lnSpc>
                <a:spcPct val="90000"/>
              </a:lnSpc>
            </a:pPr>
            <a:r>
              <a:rPr lang="pt-BR" sz="1800" dirty="0" smtClean="0">
                <a:latin typeface="Times New Roman" pitchFamily="18" charset="0"/>
                <a:cs typeface="Times New Roman" pitchFamily="18" charset="0"/>
              </a:rPr>
              <a:t>16 de julho de 2015</a:t>
            </a:r>
          </a:p>
        </p:txBody>
      </p:sp>
      <p:pic>
        <p:nvPicPr>
          <p:cNvPr id="5" name="Imagem 4" descr="C:\Users\romulo.silva\Documents\downloa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0"/>
            <a:ext cx="1403648" cy="764704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Layout Power Point 20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79512" y="620688"/>
            <a:ext cx="8507288" cy="5505475"/>
          </a:xfrm>
        </p:spPr>
        <p:txBody>
          <a:bodyPr>
            <a:normAutofit/>
          </a:bodyPr>
          <a:lstStyle/>
          <a:p>
            <a:pPr eaLnBrk="1" hangingPunct="1">
              <a:buNone/>
            </a:pPr>
            <a:endParaRPr lang="pt-BR" sz="3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None/>
            </a:pPr>
            <a:r>
              <a:rPr lang="pt-BR" sz="3400" b="1" u="sng" dirty="0" smtClean="0">
                <a:latin typeface="Times New Roman" pitchFamily="18" charset="0"/>
                <a:cs typeface="Times New Roman" pitchFamily="18" charset="0"/>
              </a:rPr>
              <a:t>Consideração inicial</a:t>
            </a:r>
          </a:p>
          <a:p>
            <a:pPr eaLnBrk="1" hangingPunct="1">
              <a:buNone/>
            </a:pPr>
            <a:endParaRPr lang="pt-BR" sz="3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ü"/>
            </a:pPr>
            <a:r>
              <a:rPr lang="pt-BR" sz="3400" dirty="0" smtClean="0">
                <a:latin typeface="Times New Roman" pitchFamily="18" charset="0"/>
                <a:cs typeface="Times New Roman" pitchFamily="18" charset="0"/>
              </a:rPr>
              <a:t> É necessário acabar com a cultura do EPI;</a:t>
            </a:r>
          </a:p>
          <a:p>
            <a:pPr lvl="2" eaLnBrk="1" hangingPunct="1">
              <a:buNone/>
            </a:pPr>
            <a:endParaRPr lang="pt-BR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pt-BR" sz="2200" i="1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pt-BR" sz="2200" i="1" dirty="0" smtClean="0">
              <a:latin typeface="Times New Roman" pitchFamily="18" charset="0"/>
            </a:endParaRPr>
          </a:p>
          <a:p>
            <a:pPr lvl="2" eaLnBrk="1" hangingPunct="1">
              <a:buNone/>
            </a:pPr>
            <a:endParaRPr lang="pt-BR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Imagem 4" descr="C:\Users\romulo.silva\Documents\downloa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0"/>
            <a:ext cx="1403648" cy="764704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Layout Power Point 20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79512" y="620688"/>
            <a:ext cx="8507288" cy="5760640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buNone/>
            </a:pPr>
            <a:r>
              <a:rPr lang="pt-BR" sz="3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eaLnBrk="1" hangingPunct="1">
              <a:buNone/>
            </a:pPr>
            <a:r>
              <a:rPr lang="pt-BR" sz="3400" b="1" u="sng" dirty="0" smtClean="0">
                <a:latin typeface="Times New Roman" pitchFamily="18" charset="0"/>
                <a:cs typeface="Times New Roman" pitchFamily="18" charset="0"/>
              </a:rPr>
              <a:t>É preciso que todos compreendam a hierarquia </a:t>
            </a:r>
          </a:p>
          <a:p>
            <a:pPr eaLnBrk="1" hangingPunct="1">
              <a:buNone/>
            </a:pPr>
            <a:r>
              <a:rPr lang="pt-BR" sz="3400" b="1" u="sng" dirty="0" smtClean="0">
                <a:latin typeface="Times New Roman" pitchFamily="18" charset="0"/>
                <a:cs typeface="Times New Roman" pitchFamily="18" charset="0"/>
              </a:rPr>
              <a:t>das medidas de proteção;</a:t>
            </a:r>
          </a:p>
          <a:p>
            <a:pPr lvl="1" eaLnBrk="1" hangingPunct="1">
              <a:buNone/>
            </a:pPr>
            <a:endParaRPr lang="pt-BR" dirty="0" smtClean="0">
              <a:latin typeface="Times New Roman" pitchFamily="18" charset="0"/>
            </a:endParaRPr>
          </a:p>
          <a:p>
            <a:pPr eaLnBrk="1" hangingPunct="1">
              <a:buFontTx/>
              <a:buChar char="-"/>
            </a:pPr>
            <a:r>
              <a:rPr lang="pt-BR" b="1" u="sng" dirty="0" smtClean="0">
                <a:latin typeface="Times New Roman" pitchFamily="18" charset="0"/>
              </a:rPr>
              <a:t>Medida de Proteção Coletiva</a:t>
            </a:r>
            <a:r>
              <a:rPr lang="pt-BR" dirty="0" smtClean="0">
                <a:latin typeface="Times New Roman" pitchFamily="18" charset="0"/>
              </a:rPr>
              <a:t>: tratamento acústico que diminua o nível de pressão sonora no ambiente.</a:t>
            </a:r>
          </a:p>
          <a:p>
            <a:pPr eaLnBrk="1" hangingPunct="1">
              <a:buNone/>
            </a:pPr>
            <a:r>
              <a:rPr lang="pt-BR" dirty="0" smtClean="0">
                <a:latin typeface="Times New Roman" pitchFamily="18" charset="0"/>
              </a:rPr>
              <a:t>-   </a:t>
            </a:r>
            <a:r>
              <a:rPr lang="pt-BR" b="1" u="sng" dirty="0" smtClean="0">
                <a:latin typeface="Times New Roman" pitchFamily="18" charset="0"/>
              </a:rPr>
              <a:t>Medidas Administrativas: </a:t>
            </a:r>
            <a:r>
              <a:rPr lang="pt-BR" dirty="0" smtClean="0">
                <a:latin typeface="Times New Roman" pitchFamily="18" charset="0"/>
              </a:rPr>
              <a:t>Revezamento com outros trabalhadores de modo a trabalhar em ambientes que minimizem o tempo de exposição.</a:t>
            </a:r>
          </a:p>
          <a:p>
            <a:pPr eaLnBrk="1" hangingPunct="1">
              <a:buFontTx/>
              <a:buChar char="-"/>
            </a:pPr>
            <a:r>
              <a:rPr lang="pt-BR" b="1" u="sng" dirty="0" smtClean="0">
                <a:latin typeface="Times New Roman" pitchFamily="18" charset="0"/>
              </a:rPr>
              <a:t>Medidas de Proteção Individual: </a:t>
            </a:r>
            <a:r>
              <a:rPr lang="pt-BR" dirty="0" smtClean="0">
                <a:latin typeface="Times New Roman" pitchFamily="18" charset="0"/>
              </a:rPr>
              <a:t>enquanto as medidas de proteção coletivas e administrativas não forem suficientes ou estiverem em fase de implantação, outras barreiras devem ser empregadas para evitar a exposição do trabalhador a situações de risco.</a:t>
            </a:r>
          </a:p>
          <a:p>
            <a:pPr eaLnBrk="1" hangingPunct="1">
              <a:buNone/>
            </a:pPr>
            <a:endParaRPr lang="pt-BR" dirty="0" smtClean="0">
              <a:latin typeface="Times New Roman" pitchFamily="18" charset="0"/>
            </a:endParaRPr>
          </a:p>
          <a:p>
            <a:pPr lvl="2" eaLnBrk="1" hangingPunct="1">
              <a:buFont typeface="Wingdings" pitchFamily="2" charset="2"/>
              <a:buChar char="ü"/>
            </a:pPr>
            <a:endParaRPr lang="pt-BR" i="1" dirty="0" smtClean="0">
              <a:latin typeface="Times New Roman" pitchFamily="18" charset="0"/>
            </a:endParaRPr>
          </a:p>
          <a:p>
            <a:pPr lvl="2" eaLnBrk="1" hangingPunct="1">
              <a:buFont typeface="Wingdings" pitchFamily="2" charset="2"/>
              <a:buChar char="ü"/>
            </a:pPr>
            <a:endParaRPr lang="pt-BR" i="1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pt-BR" sz="2200" i="1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pt-BR" sz="2200" i="1" dirty="0" smtClean="0">
              <a:latin typeface="Times New Roman" pitchFamily="18" charset="0"/>
            </a:endParaRPr>
          </a:p>
          <a:p>
            <a:pPr lvl="2" eaLnBrk="1" hangingPunct="1">
              <a:buNone/>
            </a:pPr>
            <a:endParaRPr lang="pt-BR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Imagem 4" descr="C:\Users\romulo.silva\Documents\downloa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0"/>
            <a:ext cx="1403648" cy="764704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Layout Power Point 20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m 4" descr="C:\Users\romulo.silva\Documents\downloa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0"/>
            <a:ext cx="1403648" cy="764704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</p:pic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2" indent="-342900">
              <a:buNone/>
            </a:pPr>
            <a:endParaRPr lang="pt-BR" dirty="0" smtClean="0">
              <a:latin typeface="Times New Roman" pitchFamily="18" charset="0"/>
              <a:sym typeface="Wingdings" pitchFamily="2" charset="2"/>
            </a:endParaRPr>
          </a:p>
          <a:p>
            <a:pPr marL="342900" lvl="2" indent="-342900">
              <a:buNone/>
            </a:pPr>
            <a:endParaRPr lang="pt-BR" dirty="0" smtClean="0">
              <a:latin typeface="Times New Roman" pitchFamily="18" charset="0"/>
              <a:sym typeface="Wingdings" pitchFamily="2" charset="2"/>
            </a:endParaRPr>
          </a:p>
          <a:p>
            <a:pPr marL="342900" lvl="2" indent="-342900">
              <a:buFont typeface="Wingdings" pitchFamily="2" charset="2"/>
              <a:buChar char="à"/>
            </a:pPr>
            <a:r>
              <a:rPr lang="pt-BR" sz="3200" dirty="0" smtClean="0">
                <a:latin typeface="Times New Roman" pitchFamily="18" charset="0"/>
              </a:rPr>
              <a:t>EPI </a:t>
            </a:r>
            <a:r>
              <a:rPr lang="pt-BR" sz="3200" dirty="0" smtClean="0">
                <a:latin typeface="Times New Roman" pitchFamily="18" charset="0"/>
                <a:sym typeface="Wingdings" pitchFamily="2" charset="2"/>
              </a:rPr>
              <a:t></a:t>
            </a:r>
            <a:r>
              <a:rPr lang="pt-BR" sz="3200" dirty="0" smtClean="0">
                <a:latin typeface="Times New Roman" pitchFamily="18" charset="0"/>
              </a:rPr>
              <a:t>Última medida </a:t>
            </a:r>
            <a:r>
              <a:rPr lang="pt-BR" sz="3200" dirty="0" smtClean="0">
                <a:latin typeface="Times New Roman" pitchFamily="18" charset="0"/>
                <a:sym typeface="Wingdings" pitchFamily="2" charset="2"/>
              </a:rPr>
              <a:t></a:t>
            </a:r>
            <a:r>
              <a:rPr lang="pt-BR" sz="3200" dirty="0" smtClean="0">
                <a:latin typeface="Times New Roman" pitchFamily="18" charset="0"/>
              </a:rPr>
              <a:t> Seu uso pressupõe que esta é a última barreira entre o risco e o trabalhador.</a:t>
            </a:r>
          </a:p>
          <a:p>
            <a:pPr>
              <a:buNone/>
            </a:pPr>
            <a:endParaRPr lang="pt-BR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Layout Power Point 20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79512" y="620688"/>
            <a:ext cx="8507288" cy="5505475"/>
          </a:xfrm>
        </p:spPr>
        <p:txBody>
          <a:bodyPr>
            <a:normAutofit/>
          </a:bodyPr>
          <a:lstStyle/>
          <a:p>
            <a:pPr lvl="2" eaLnBrk="1" hangingPunct="1">
              <a:buNone/>
            </a:pPr>
            <a:endParaRPr lang="pt-BR" i="1" dirty="0" smtClean="0">
              <a:latin typeface="Times New Roman" pitchFamily="18" charset="0"/>
            </a:endParaRPr>
          </a:p>
          <a:p>
            <a:pPr eaLnBrk="1" hangingPunct="1">
              <a:buNone/>
            </a:pPr>
            <a:r>
              <a:rPr lang="pt-BR" b="1" u="sng" dirty="0" smtClean="0">
                <a:latin typeface="Times New Roman" pitchFamily="18" charset="0"/>
              </a:rPr>
              <a:t>Quando o uso for necessário, o EPI tem que </a:t>
            </a:r>
          </a:p>
          <a:p>
            <a:pPr eaLnBrk="1" hangingPunct="1">
              <a:buNone/>
            </a:pPr>
            <a:r>
              <a:rPr lang="pt-BR" b="1" u="sng" dirty="0" smtClean="0">
                <a:latin typeface="Times New Roman" pitchFamily="18" charset="0"/>
              </a:rPr>
              <a:t>ser eficaz</a:t>
            </a:r>
            <a:r>
              <a:rPr lang="pt-BR" dirty="0" smtClean="0">
                <a:latin typeface="Times New Roman" pitchFamily="18" charset="0"/>
              </a:rPr>
              <a:t> </a:t>
            </a:r>
          </a:p>
          <a:p>
            <a:pPr eaLnBrk="1" hangingPunct="1">
              <a:buNone/>
            </a:pPr>
            <a:endParaRPr lang="pt-BR" dirty="0" smtClean="0">
              <a:latin typeface="Times New Roman" pitchFamily="18" charset="0"/>
            </a:endParaRPr>
          </a:p>
          <a:p>
            <a:pPr eaLnBrk="1" hangingPunct="1">
              <a:buFont typeface="Wingdings" pitchFamily="2" charset="2"/>
              <a:buChar char="ü"/>
            </a:pPr>
            <a:r>
              <a:rPr lang="pt-BR" dirty="0" smtClean="0">
                <a:latin typeface="Times New Roman" pitchFamily="18" charset="0"/>
              </a:rPr>
              <a:t> EPI só pode ser posto a venda com o Certificado de Aprovação – CA emitido pelo MTE;</a:t>
            </a:r>
          </a:p>
          <a:p>
            <a:pPr lvl="2" eaLnBrk="1" hangingPunct="1">
              <a:buFont typeface="Wingdings" pitchFamily="2" charset="2"/>
              <a:buChar char="ü"/>
            </a:pPr>
            <a:endParaRPr lang="pt-BR" i="1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pt-BR" sz="2200" i="1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pt-BR" sz="2200" i="1" dirty="0" smtClean="0">
              <a:latin typeface="Times New Roman" pitchFamily="18" charset="0"/>
            </a:endParaRPr>
          </a:p>
          <a:p>
            <a:pPr lvl="2" eaLnBrk="1" hangingPunct="1">
              <a:buNone/>
            </a:pPr>
            <a:endParaRPr lang="pt-BR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Imagem 4" descr="C:\Users\romulo.silva\Documents\downloa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0"/>
            <a:ext cx="1403648" cy="764704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Layout Power Point 20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79512" y="620688"/>
            <a:ext cx="8507288" cy="5505475"/>
          </a:xfrm>
        </p:spPr>
        <p:txBody>
          <a:bodyPr>
            <a:normAutofit/>
          </a:bodyPr>
          <a:lstStyle/>
          <a:p>
            <a:pPr lvl="2" eaLnBrk="1" hangingPunct="1">
              <a:buNone/>
            </a:pPr>
            <a:endParaRPr lang="pt-BR" i="1" dirty="0" smtClean="0">
              <a:latin typeface="Times New Roman" pitchFamily="18" charset="0"/>
            </a:endParaRPr>
          </a:p>
          <a:p>
            <a:pPr eaLnBrk="1" hangingPunct="1">
              <a:buNone/>
            </a:pPr>
            <a:r>
              <a:rPr lang="pt-BR" b="1" u="sng" dirty="0" smtClean="0">
                <a:latin typeface="Times New Roman" pitchFamily="18" charset="0"/>
              </a:rPr>
              <a:t>Certificação de EPI (emissão de CA)</a:t>
            </a:r>
            <a:endParaRPr lang="pt-BR" dirty="0" smtClean="0">
              <a:latin typeface="Times New Roman" pitchFamily="18" charset="0"/>
            </a:endParaRPr>
          </a:p>
          <a:p>
            <a:pPr lvl="2" eaLnBrk="1" hangingPunct="1">
              <a:buFont typeface="Wingdings" pitchFamily="2" charset="2"/>
              <a:buChar char="ü"/>
            </a:pPr>
            <a:endParaRPr lang="pt-BR" i="1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pt-BR" sz="2800" dirty="0" smtClean="0">
                <a:latin typeface="Times New Roman" pitchFamily="18" charset="0"/>
              </a:rPr>
              <a:t>Até 2010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r>
              <a:rPr lang="pt-BR" sz="2600" dirty="0" smtClean="0">
                <a:latin typeface="Times New Roman" pitchFamily="18" charset="0"/>
              </a:rPr>
              <a:t>Termo de responsabilidade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r>
              <a:rPr lang="pt-BR" sz="2600" dirty="0" smtClean="0">
                <a:latin typeface="Times New Roman" pitchFamily="18" charset="0"/>
              </a:rPr>
              <a:t>Ensaios laboratoriais de acordo com normas técnicas ABNT, ISO, EN, ASTM.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endParaRPr lang="pt-BR" sz="2600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pt-BR" sz="3000" dirty="0" smtClean="0">
                <a:latin typeface="Times New Roman" pitchFamily="18" charset="0"/>
              </a:rPr>
              <a:t> Pós 2010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r>
              <a:rPr lang="pt-BR" sz="2600" dirty="0" smtClean="0">
                <a:latin typeface="Times New Roman" pitchFamily="18" charset="0"/>
              </a:rPr>
              <a:t> Ensaios laboratoriais de acordo com normas técnicas ABNT, ISO, EN, ASTM.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r>
              <a:rPr lang="pt-BR" sz="2600" dirty="0" smtClean="0">
                <a:latin typeface="Times New Roman" pitchFamily="18" charset="0"/>
              </a:rPr>
              <a:t> Avaliação da Conformidade no âmbito do INMETRO.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endParaRPr lang="pt-BR" sz="2600" i="1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endParaRPr lang="pt-BR" sz="3000" i="1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pt-BR" sz="2200" i="1" dirty="0" smtClean="0">
              <a:latin typeface="Times New Roman" pitchFamily="18" charset="0"/>
            </a:endParaRPr>
          </a:p>
          <a:p>
            <a:pPr lvl="2" eaLnBrk="1" hangingPunct="1">
              <a:buNone/>
            </a:pPr>
            <a:endParaRPr lang="pt-BR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Imagem 4" descr="C:\Users\romulo.silva\Documents\downloa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0"/>
            <a:ext cx="1403648" cy="764704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Layout Power Point 20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79512" y="620688"/>
            <a:ext cx="8507288" cy="5505475"/>
          </a:xfrm>
        </p:spPr>
        <p:txBody>
          <a:bodyPr>
            <a:normAutofit/>
          </a:bodyPr>
          <a:lstStyle/>
          <a:p>
            <a:pPr lvl="2" eaLnBrk="1" hangingPunct="1">
              <a:buNone/>
            </a:pPr>
            <a:endParaRPr lang="pt-BR" i="1" dirty="0" smtClean="0">
              <a:latin typeface="Times New Roman" pitchFamily="18" charset="0"/>
            </a:endParaRPr>
          </a:p>
          <a:p>
            <a:pPr eaLnBrk="1" hangingPunct="1">
              <a:buNone/>
            </a:pPr>
            <a:r>
              <a:rPr lang="pt-BR" b="1" u="sng" dirty="0" smtClean="0">
                <a:latin typeface="Times New Roman" pitchFamily="18" charset="0"/>
              </a:rPr>
              <a:t>Certificação por avaliação da conformidade</a:t>
            </a:r>
            <a:endParaRPr lang="pt-BR" dirty="0" smtClean="0">
              <a:latin typeface="Times New Roman" pitchFamily="18" charset="0"/>
            </a:endParaRPr>
          </a:p>
          <a:p>
            <a:pPr lvl="2" eaLnBrk="1" hangingPunct="1">
              <a:buFont typeface="Wingdings" pitchFamily="2" charset="2"/>
              <a:buChar char="ü"/>
            </a:pPr>
            <a:endParaRPr lang="pt-BR" i="1" dirty="0" smtClean="0">
              <a:latin typeface="Times New Roman" pitchFamily="18" charset="0"/>
            </a:endParaRP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r>
              <a:rPr lang="pt-BR" sz="2600" dirty="0" smtClean="0">
                <a:latin typeface="Times New Roman" pitchFamily="18" charset="0"/>
              </a:rPr>
              <a:t>Luvas de procedimento cirúrgico e não cirúrgico;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r>
              <a:rPr lang="pt-BR" sz="2600" dirty="0" smtClean="0">
                <a:latin typeface="Times New Roman" pitchFamily="18" charset="0"/>
              </a:rPr>
              <a:t>Capacete;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r>
              <a:rPr lang="pt-BR" sz="2600" dirty="0" smtClean="0">
                <a:latin typeface="Times New Roman" pitchFamily="18" charset="0"/>
              </a:rPr>
              <a:t>Peça Semifacial Filtrante – PFF 1, 2 e 3;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r>
              <a:rPr lang="pt-BR" sz="2600" dirty="0" smtClean="0">
                <a:latin typeface="Times New Roman" pitchFamily="18" charset="0"/>
              </a:rPr>
              <a:t>Luvas isolantes de borracha;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r>
              <a:rPr lang="pt-BR" sz="2600" dirty="0" smtClean="0">
                <a:latin typeface="Times New Roman" pitchFamily="18" charset="0"/>
              </a:rPr>
              <a:t>Cinturão, talabarte e trava-quedas de segurança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endParaRPr lang="pt-BR" sz="3000" i="1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pt-BR" sz="2200" i="1" dirty="0" smtClean="0">
              <a:latin typeface="Times New Roman" pitchFamily="18" charset="0"/>
            </a:endParaRPr>
          </a:p>
          <a:p>
            <a:pPr lvl="2" eaLnBrk="1" hangingPunct="1">
              <a:buNone/>
            </a:pPr>
            <a:endParaRPr lang="pt-BR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Imagem 4" descr="C:\Users\romulo.silva\Documents\downloa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0"/>
            <a:ext cx="1403648" cy="764704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Layout Power Point 20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4213" y="2349500"/>
            <a:ext cx="7772400" cy="1470025"/>
          </a:xfrm>
        </p:spPr>
        <p:txBody>
          <a:bodyPr/>
          <a:lstStyle/>
          <a:p>
            <a:pPr eaLnBrk="1" hangingPunct="1"/>
            <a:r>
              <a:rPr lang="pt-BR" sz="7200" dirty="0" smtClean="0">
                <a:latin typeface="Times New Roman" pitchFamily="18" charset="0"/>
                <a:cs typeface="Times New Roman" pitchFamily="18" charset="0"/>
              </a:rPr>
              <a:t>OBRIGADO!</a:t>
            </a:r>
            <a:br>
              <a:rPr lang="pt-BR" sz="7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t-BR" sz="5000" dirty="0" smtClean="0">
                <a:latin typeface="Times New Roman" pitchFamily="18" charset="0"/>
                <a:cs typeface="Times New Roman" pitchFamily="18" charset="0"/>
                <a:hlinkClick r:id="rId3"/>
              </a:rPr>
              <a:t>romulo.silva@mte.gov.br</a:t>
            </a:r>
            <a:r>
              <a:rPr lang="pt-BR" sz="5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5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t-BR" sz="5000" dirty="0" smtClean="0">
                <a:latin typeface="Times New Roman" pitchFamily="18" charset="0"/>
                <a:cs typeface="Times New Roman" pitchFamily="18" charset="0"/>
              </a:rPr>
              <a:t>2031.6689</a:t>
            </a:r>
            <a:r>
              <a:rPr lang="pt-BR" sz="5000" dirty="0" smtClean="0"/>
              <a:t> </a:t>
            </a:r>
          </a:p>
        </p:txBody>
      </p:sp>
      <p:pic>
        <p:nvPicPr>
          <p:cNvPr id="4" name="Imagem 3" descr="C:\Users\romulo.silva\Documents\download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0352" y="0"/>
            <a:ext cx="1403648" cy="764704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</TotalTime>
  <Words>196</Words>
  <Application>Microsoft Office PowerPoint</Application>
  <PresentationFormat>Apresentação na tela (4:3)</PresentationFormat>
  <Paragraphs>56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Design padrão</vt:lpstr>
      <vt:lpstr>O uso de Equipamentos de Proteção Individual (EPI) no ambiente de trabalho </vt:lpstr>
      <vt:lpstr>Slide 2</vt:lpstr>
      <vt:lpstr>Slide 3</vt:lpstr>
      <vt:lpstr>Slide 4</vt:lpstr>
      <vt:lpstr>Slide 5</vt:lpstr>
      <vt:lpstr>Slide 6</vt:lpstr>
      <vt:lpstr>Slide 7</vt:lpstr>
      <vt:lpstr>OBRIGADO! romulo.silva@mte.gov.br 2031.6689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romulo.silva</dc:creator>
  <cp:lastModifiedBy>marianap</cp:lastModifiedBy>
  <cp:revision>95</cp:revision>
  <dcterms:created xsi:type="dcterms:W3CDTF">2011-05-03T20:00:47Z</dcterms:created>
  <dcterms:modified xsi:type="dcterms:W3CDTF">2015-07-16T11:57:05Z</dcterms:modified>
</cp:coreProperties>
</file>