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387" r:id="rId3"/>
    <p:sldId id="388" r:id="rId4"/>
    <p:sldId id="389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408" r:id="rId13"/>
    <p:sldId id="397" r:id="rId14"/>
    <p:sldId id="398" r:id="rId15"/>
    <p:sldId id="399" r:id="rId16"/>
    <p:sldId id="400" r:id="rId17"/>
    <p:sldId id="401" r:id="rId18"/>
    <p:sldId id="402" r:id="rId19"/>
    <p:sldId id="403" r:id="rId20"/>
    <p:sldId id="404" r:id="rId21"/>
    <p:sldId id="405" r:id="rId22"/>
    <p:sldId id="406" r:id="rId23"/>
    <p:sldId id="407" r:id="rId24"/>
  </p:sldIdLst>
  <p:sldSz cx="9144000" cy="6858000" type="screen4x3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67B9B743-244E-4359-813E-77EF941A3CEE}">
          <p14:sldIdLst>
            <p14:sldId id="257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408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</p14:sldIdLst>
        </p14:section>
        <p14:section name="Seção sem Título" id="{0E99E415-F86F-4AFE-9251-938C2FE9A8ED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A50021"/>
    <a:srgbClr val="CC3300"/>
    <a:srgbClr val="8EB4E3"/>
    <a:srgbClr val="E9EDF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4614" autoAdjust="0"/>
  </p:normalViewPr>
  <p:slideViewPr>
    <p:cSldViewPr>
      <p:cViewPr>
        <p:scale>
          <a:sx n="100" d="100"/>
          <a:sy n="100" d="100"/>
        </p:scale>
        <p:origin x="-2202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832"/>
    </p:cViewPr>
  </p:sorterViewPr>
  <p:notesViewPr>
    <p:cSldViewPr>
      <p:cViewPr varScale="1">
        <p:scale>
          <a:sx n="64" d="100"/>
          <a:sy n="64" d="100"/>
        </p:scale>
        <p:origin x="3202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64581-A8EC-4E0D-AB03-BF28C294229E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6064D-5A26-41D3-A4D7-F211093B16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801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152DA-C2EE-4745-B3F2-54E77B5E4843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DDB75-3047-410A-A68D-06D86FE6DB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449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B7AB-6B65-449B-B1FC-284E2F5AA136}" type="datetime1">
              <a:rPr lang="pt-BR" smtClean="0"/>
              <a:t>05/12/2017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16"/>
          <p:cNvSpPr/>
          <p:nvPr userDrawn="1"/>
        </p:nvSpPr>
        <p:spPr>
          <a:xfrm>
            <a:off x="-128865" y="53857"/>
            <a:ext cx="1034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solidFill>
                  <a:srgbClr val="005AA1"/>
                </a:solidFill>
                <a:latin typeface="Gotham Book"/>
                <a:cs typeface="Gotham Book"/>
              </a:rPr>
              <a:t>SIH/MI</a:t>
            </a:r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27131" y="95195"/>
            <a:ext cx="2020316" cy="235445"/>
          </a:xfrm>
          <a:prstGeom prst="rect">
            <a:avLst/>
          </a:prstGeom>
        </p:spPr>
      </p:pic>
      <p:sp>
        <p:nvSpPr>
          <p:cNvPr id="9" name="Rectangle 10"/>
          <p:cNvSpPr/>
          <p:nvPr userDrawn="1"/>
        </p:nvSpPr>
        <p:spPr>
          <a:xfrm rot="10800000">
            <a:off x="0" y="356775"/>
            <a:ext cx="9144001" cy="1261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1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2594-0E32-4FCF-98BC-4F8F30DCF7E1}" type="datetime1">
              <a:rPr lang="pt-BR" smtClean="0"/>
              <a:t>05/12/2017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887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4EE4-B228-4705-8330-39FF4BC36C67}" type="datetime1">
              <a:rPr lang="pt-BR" smtClean="0"/>
              <a:t>05/12/2017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1659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474F-5129-4B9F-8023-3B503BF24231}" type="datetime1">
              <a:rPr lang="pt-BR" smtClean="0"/>
              <a:t>05/12/2017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447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1A62-5BFD-497C-B3C8-88F8B97B171D}" type="datetime1">
              <a:rPr lang="pt-BR" smtClean="0"/>
              <a:t>05/12/2017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39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ABEE-EAB4-41AB-BB4E-46211B49D875}" type="datetime1">
              <a:rPr lang="pt-BR" smtClean="0"/>
              <a:t>05/12/2017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23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4F95-4707-420E-B50F-70802C0B4717}" type="datetime1">
              <a:rPr lang="pt-BR" smtClean="0"/>
              <a:t>05/12/2017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1572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D06B-367C-4C4E-AD15-11EE371FCD6A}" type="datetime1">
              <a:rPr lang="pt-BR" smtClean="0"/>
              <a:t>05/12/2017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2247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64C22-C18C-427A-955B-491039A59EA8}" type="datetime1">
              <a:rPr lang="pt-BR" smtClean="0"/>
              <a:t>05/12/2017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47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D135D-CCE4-4991-9E70-BA08EE2C21C3}" type="datetime1">
              <a:rPr lang="pt-BR" smtClean="0"/>
              <a:t>05/12/2017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60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F30A9-2BC6-4E9D-867F-6ADA1D0A16AC}" type="datetime1">
              <a:rPr lang="pt-BR" smtClean="0"/>
              <a:t>05/12/2017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88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9F7E3-6594-45C0-898E-66F3D99C7E7B}" type="datetime1">
              <a:rPr lang="pt-BR" smtClean="0"/>
              <a:t>05/12/2017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CEF07-1133-4311-9405-67747561157A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16"/>
          <p:cNvSpPr/>
          <p:nvPr userDrawn="1"/>
        </p:nvSpPr>
        <p:spPr>
          <a:xfrm>
            <a:off x="-128865" y="53857"/>
            <a:ext cx="1034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solidFill>
                  <a:srgbClr val="005AA1"/>
                </a:solidFill>
                <a:latin typeface="Gotham Book"/>
                <a:cs typeface="Gotham Book"/>
              </a:rPr>
              <a:t>SIH/MI</a:t>
            </a:r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27131" y="95195"/>
            <a:ext cx="2020316" cy="235445"/>
          </a:xfrm>
          <a:prstGeom prst="rect">
            <a:avLst/>
          </a:prstGeom>
        </p:spPr>
      </p:pic>
      <p:sp>
        <p:nvSpPr>
          <p:cNvPr id="9" name="Rectangle 10"/>
          <p:cNvSpPr/>
          <p:nvPr userDrawn="1"/>
        </p:nvSpPr>
        <p:spPr>
          <a:xfrm rot="10800000">
            <a:off x="0" y="356775"/>
            <a:ext cx="9144001" cy="1261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4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"/>
          <p:cNvSpPr txBox="1"/>
          <p:nvPr/>
        </p:nvSpPr>
        <p:spPr>
          <a:xfrm>
            <a:off x="-47722" y="63683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otham Black"/>
                <a:cs typeface="Gotham Black"/>
              </a:rPr>
              <a:t>Brasília, 30 de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otham Black"/>
                <a:cs typeface="Gotham Black"/>
              </a:rPr>
              <a:t>novembro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otham Black"/>
                <a:cs typeface="Gotham Black"/>
              </a:rPr>
              <a:t> de 2016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otham Book"/>
              <a:cs typeface="Gotham Book"/>
            </a:endParaRPr>
          </a:p>
        </p:txBody>
      </p:sp>
      <p:pic>
        <p:nvPicPr>
          <p:cNvPr id="13" name="Picture 9" descr="fundo-capa.psd"/>
          <p:cNvPicPr>
            <a:picLocks noChangeAspect="1"/>
          </p:cNvPicPr>
          <p:nvPr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845289"/>
            <a:ext cx="3600000" cy="514286"/>
          </a:xfrm>
          <a:prstGeom prst="rect">
            <a:avLst/>
          </a:prstGeom>
        </p:spPr>
      </p:pic>
      <p:sp>
        <p:nvSpPr>
          <p:cNvPr id="15" name="Rectangle 13"/>
          <p:cNvSpPr/>
          <p:nvPr/>
        </p:nvSpPr>
        <p:spPr>
          <a:xfrm>
            <a:off x="0" y="6117167"/>
            <a:ext cx="9144001" cy="740833"/>
          </a:xfrm>
          <a:prstGeom prst="rect">
            <a:avLst/>
          </a:prstGeom>
          <a:gradFill flip="none" rotWithShape="1">
            <a:gsLst>
              <a:gs pos="0">
                <a:srgbClr val="005AA1"/>
              </a:gs>
              <a:gs pos="100000">
                <a:srgbClr val="008CA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287524" y="6072084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Black"/>
                <a:cs typeface="Gotham Black"/>
              </a:rPr>
              <a:t>Brasília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err="1">
                <a:solidFill>
                  <a:schemeClr val="bg1"/>
                </a:solidFill>
                <a:latin typeface="Gotham Black"/>
                <a:cs typeface="Gotham Black"/>
              </a:rPr>
              <a:t>Novembro</a:t>
            </a:r>
            <a:r>
              <a:rPr lang="en-US" sz="2400" kern="0" dirty="0">
                <a:solidFill>
                  <a:schemeClr val="bg1"/>
                </a:solidFill>
                <a:latin typeface="Gotham Black"/>
                <a:cs typeface="Gotham Black"/>
              </a:rPr>
              <a:t> de 2017</a:t>
            </a:r>
          </a:p>
        </p:txBody>
      </p:sp>
      <p:sp>
        <p:nvSpPr>
          <p:cNvPr id="17" name="Título 1"/>
          <p:cNvSpPr>
            <a:spLocks noGrp="1"/>
          </p:cNvSpPr>
          <p:nvPr>
            <p:ph type="ctrTitle" idx="4294967295"/>
          </p:nvPr>
        </p:nvSpPr>
        <p:spPr>
          <a:xfrm>
            <a:off x="-47721" y="1637774"/>
            <a:ext cx="9191722" cy="201629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INTEGRAÇÃO DAS BACIAS HIDROGRÁFICAS  DOS RIOS TOCANTINS  E SÃO FRANSCISCO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1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xmlns="" id="{DBBACF39-9C26-4405-9B63-3C1158D25F9A}"/>
              </a:ext>
            </a:extLst>
          </p:cNvPr>
          <p:cNvSpPr/>
          <p:nvPr/>
        </p:nvSpPr>
        <p:spPr>
          <a:xfrm>
            <a:off x="1288384" y="437151"/>
            <a:ext cx="6712926" cy="9361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22" name="Imagem 4">
            <a:extLst>
              <a:ext uri="{FF2B5EF4-FFF2-40B4-BE49-F238E27FC236}">
                <a16:creationId xmlns:a16="http://schemas.microsoft.com/office/drawing/2014/main" xmlns="" id="{4D7DEC39-D4DB-4593-B20B-D88B6F96B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628800"/>
            <a:ext cx="144047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A7D4E2D1-0A44-42F7-8C89-0632EB81F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278" y="532934"/>
            <a:ext cx="64711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PERFIL ESQUEMÁTICO DAS OBRAS</a:t>
            </a:r>
          </a:p>
        </p:txBody>
      </p:sp>
      <p:graphicFrame>
        <p:nvGraphicFramePr>
          <p:cNvPr id="30724" name="Objeto 6">
            <a:extLst>
              <a:ext uri="{FF2B5EF4-FFF2-40B4-BE49-F238E27FC236}">
                <a16:creationId xmlns:a16="http://schemas.microsoft.com/office/drawing/2014/main" xmlns="" id="{ADC076D6-A14F-4D40-A8DB-96F1C7C8E2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536009"/>
              </p:ext>
            </p:extLst>
          </p:nvPr>
        </p:nvGraphicFramePr>
        <p:xfrm>
          <a:off x="286794" y="1796095"/>
          <a:ext cx="8801100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orelDRAW" r:id="rId4" imgW="12477078" imgH="5049591" progId="CorelDRAW.Graphic.13">
                  <p:embed/>
                </p:oleObj>
              </mc:Choice>
              <mc:Fallback>
                <p:oleObj name="CorelDRAW" r:id="rId4" imgW="12477078" imgH="5049591" progId="CorelDRAW.Graphic.13">
                  <p:embed/>
                  <p:pic>
                    <p:nvPicPr>
                      <p:cNvPr id="30724" name="Objeto 6">
                        <a:extLst>
                          <a:ext uri="{FF2B5EF4-FFF2-40B4-BE49-F238E27FC236}">
                            <a16:creationId xmlns:a16="http://schemas.microsoft.com/office/drawing/2014/main" xmlns="" id="{ADC076D6-A14F-4D40-A8DB-96F1C7C8E2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94" y="1796095"/>
                        <a:ext cx="8801100" cy="356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6120678D-BA46-467D-B2DD-2DC0BCBB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444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xmlns="" id="{53578BAC-20C9-49EF-8015-34213D01E109}"/>
              </a:ext>
            </a:extLst>
          </p:cNvPr>
          <p:cNvSpPr/>
          <p:nvPr/>
        </p:nvSpPr>
        <p:spPr>
          <a:xfrm>
            <a:off x="1403648" y="491123"/>
            <a:ext cx="6712926" cy="9361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1FFEC9D6-62F3-4A3A-947D-3EF794F7F6B6}"/>
              </a:ext>
            </a:extLst>
          </p:cNvPr>
          <p:cNvSpPr/>
          <p:nvPr/>
        </p:nvSpPr>
        <p:spPr>
          <a:xfrm>
            <a:off x="2645020" y="2165838"/>
            <a:ext cx="6180992" cy="28408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82655" lvl="3" indent="-316531">
              <a:lnSpc>
                <a:spcPct val="115000"/>
              </a:lnSpc>
              <a:spcBef>
                <a:spcPts val="554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r>
              <a:rPr lang="pt-BR" sz="1846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Impactos no rio Palmeiras;</a:t>
            </a:r>
          </a:p>
          <a:p>
            <a:pPr marL="1582655" lvl="3" indent="-316531">
              <a:lnSpc>
                <a:spcPct val="115000"/>
              </a:lnSpc>
              <a:spcBef>
                <a:spcPts val="554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r>
              <a:rPr lang="pt-BR" sz="1846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07 Barragens com grande superfície de evaporação;</a:t>
            </a:r>
          </a:p>
          <a:p>
            <a:pPr marL="1582655" lvl="3" indent="-316531">
              <a:lnSpc>
                <a:spcPct val="115000"/>
              </a:lnSpc>
              <a:spcBef>
                <a:spcPts val="554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r>
              <a:rPr lang="pt-BR" sz="1846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Áreas inundadas pelas </a:t>
            </a:r>
            <a:r>
              <a:rPr lang="pt-BR" sz="1846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barragens, desapropriação onerosa;</a:t>
            </a:r>
            <a:endParaRPr lang="pt-BR" sz="1846" dirty="0">
              <a:solidFill>
                <a:schemeClr val="tx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82655" lvl="3" indent="-316531">
              <a:lnSpc>
                <a:spcPct val="115000"/>
              </a:lnSpc>
              <a:spcBef>
                <a:spcPts val="554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r>
              <a:rPr lang="pt-BR" sz="1846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Vazão de transposição de 50 m³/s limitada pelas condições dos rios doadores.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B664E258-99C1-4FAB-8512-75B11721F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216" y="420566"/>
            <a:ext cx="777679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PRINCIPAIS INCONVENIENTES DA ALTERNATIVA SELECIONADA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3942FDE-4F3E-4442-AE77-D120E10F64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535" y="2642451"/>
            <a:ext cx="3899511" cy="219347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1749" name="CaixaDeTexto 5">
            <a:extLst>
              <a:ext uri="{FF2B5EF4-FFF2-40B4-BE49-F238E27FC236}">
                <a16:creationId xmlns:a16="http://schemas.microsoft.com/office/drawing/2014/main" xmlns="" id="{7A732CA5-743A-45C5-BA97-3F14A1515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5675435"/>
            <a:ext cx="1195754" cy="2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831" b="1" i="1">
                <a:solidFill>
                  <a:schemeClr val="tx2"/>
                </a:solidFill>
              </a:rPr>
              <a:t>Rio Palmeiras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7F3E8BAD-08FB-409E-B137-8FF41798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741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xmlns="" id="{AE1C4932-D741-4AE8-87AC-EB06197D33AF}"/>
              </a:ext>
            </a:extLst>
          </p:cNvPr>
          <p:cNvSpPr/>
          <p:nvPr/>
        </p:nvSpPr>
        <p:spPr>
          <a:xfrm>
            <a:off x="1259632" y="546786"/>
            <a:ext cx="6712926" cy="115402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71A3125-9E7D-4886-85E9-E3C7C021B5D5}"/>
              </a:ext>
            </a:extLst>
          </p:cNvPr>
          <p:cNvSpPr txBox="1"/>
          <p:nvPr/>
        </p:nvSpPr>
        <p:spPr>
          <a:xfrm>
            <a:off x="849923" y="1368669"/>
            <a:ext cx="7844204" cy="5011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554"/>
              </a:spcBef>
              <a:spcAft>
                <a:spcPts val="554"/>
              </a:spcAft>
              <a:defRPr/>
            </a:pPr>
            <a:endParaRPr lang="pt-BR" sz="1662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16531" indent="-316531">
              <a:spcBef>
                <a:spcPts val="554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r>
              <a:rPr lang="pt-BR" sz="1846" dirty="0" smtClean="0">
                <a:solidFill>
                  <a:schemeClr val="tx2"/>
                </a:solidFill>
              </a:rPr>
              <a:t>Estudo a ser contratada pelo Ministério da Integração Nacional</a:t>
            </a:r>
          </a:p>
          <a:p>
            <a:pPr marL="316531" indent="-316531">
              <a:spcBef>
                <a:spcPts val="554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endParaRPr lang="pt-BR" sz="1846" dirty="0" smtClean="0">
              <a:solidFill>
                <a:schemeClr val="tx2"/>
              </a:solidFill>
            </a:endParaRPr>
          </a:p>
          <a:p>
            <a:pPr marL="316531" indent="-316531">
              <a:spcBef>
                <a:spcPts val="554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r>
              <a:rPr lang="pt-BR" sz="1846" dirty="0" smtClean="0">
                <a:solidFill>
                  <a:schemeClr val="tx2"/>
                </a:solidFill>
              </a:rPr>
              <a:t>Fase atual: Elaboração de Termo de Referência</a:t>
            </a:r>
          </a:p>
          <a:p>
            <a:pPr>
              <a:spcBef>
                <a:spcPts val="554"/>
              </a:spcBef>
              <a:spcAft>
                <a:spcPts val="554"/>
              </a:spcAft>
              <a:defRPr/>
            </a:pPr>
            <a:endParaRPr lang="pt-BR" sz="1846" dirty="0" smtClean="0">
              <a:solidFill>
                <a:schemeClr val="tx2"/>
              </a:solidFill>
            </a:endParaRPr>
          </a:p>
          <a:p>
            <a:pPr marL="316531" indent="-316531">
              <a:spcBef>
                <a:spcPts val="554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r>
              <a:rPr lang="pt-BR" sz="1846" dirty="0" smtClean="0">
                <a:solidFill>
                  <a:schemeClr val="tx2"/>
                </a:solidFill>
              </a:rPr>
              <a:t>EVTEA: estudo d e traçado mais viável no ponto de vista técnico, econômico e financeiro</a:t>
            </a:r>
          </a:p>
          <a:p>
            <a:pPr>
              <a:spcBef>
                <a:spcPts val="554"/>
              </a:spcBef>
              <a:spcAft>
                <a:spcPts val="554"/>
              </a:spcAft>
              <a:defRPr/>
            </a:pPr>
            <a:endParaRPr lang="pt-BR" sz="1846" dirty="0" smtClean="0">
              <a:solidFill>
                <a:schemeClr val="tx2"/>
              </a:solidFill>
            </a:endParaRPr>
          </a:p>
          <a:p>
            <a:pPr marL="316531" indent="-316531">
              <a:spcBef>
                <a:spcPts val="554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r>
              <a:rPr lang="pt-BR" sz="1846" dirty="0" smtClean="0">
                <a:solidFill>
                  <a:schemeClr val="tx2"/>
                </a:solidFill>
              </a:rPr>
              <a:t>Estimativa de prazo dos estudos: 12 meses</a:t>
            </a:r>
          </a:p>
          <a:p>
            <a:pPr>
              <a:spcBef>
                <a:spcPts val="554"/>
              </a:spcBef>
              <a:spcAft>
                <a:spcPts val="554"/>
              </a:spcAft>
              <a:defRPr/>
            </a:pPr>
            <a:endParaRPr lang="pt-BR" sz="1846" dirty="0" smtClean="0">
              <a:solidFill>
                <a:schemeClr val="tx2"/>
              </a:solidFill>
            </a:endParaRPr>
          </a:p>
          <a:p>
            <a:pPr marL="316531" indent="-316531">
              <a:spcBef>
                <a:spcPts val="554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r>
              <a:rPr lang="pt-BR" sz="1846" dirty="0" smtClean="0">
                <a:solidFill>
                  <a:schemeClr val="tx2"/>
                </a:solidFill>
              </a:rPr>
              <a:t>Existe uma Concepção Inicial elaborada pelo Ministério em 2014.</a:t>
            </a:r>
          </a:p>
          <a:p>
            <a:pPr marL="316531" indent="-316531">
              <a:spcBef>
                <a:spcPts val="554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endParaRPr lang="pt-BR" sz="1846" dirty="0">
              <a:solidFill>
                <a:schemeClr val="tx2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11E3EE8-047A-4331-AD70-F800EDF8B6DE}"/>
              </a:ext>
            </a:extLst>
          </p:cNvPr>
          <p:cNvSpPr txBox="1"/>
          <p:nvPr/>
        </p:nvSpPr>
        <p:spPr>
          <a:xfrm>
            <a:off x="1259632" y="620688"/>
            <a:ext cx="6860931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ESTUDOS 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VIABILIDADE TÉCNICA ECONÔMICA E AMBIENTAL - EVTEA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pt-BR" sz="3200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24E22D68-03FD-49AA-9035-87AA5F0C1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201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xmlns="" id="{1D64BDFC-2624-4272-9CF5-698E9F85B3CE}"/>
              </a:ext>
            </a:extLst>
          </p:cNvPr>
          <p:cNvSpPr/>
          <p:nvPr/>
        </p:nvSpPr>
        <p:spPr>
          <a:xfrm>
            <a:off x="1835696" y="445048"/>
            <a:ext cx="5444695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C44665DD-952A-454B-8953-FD076A736F15}"/>
              </a:ext>
            </a:extLst>
          </p:cNvPr>
          <p:cNvSpPr txBox="1"/>
          <p:nvPr/>
        </p:nvSpPr>
        <p:spPr>
          <a:xfrm>
            <a:off x="317989" y="445048"/>
            <a:ext cx="8641373" cy="6889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215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NOVA PROPOSTA </a:t>
            </a:r>
            <a:r>
              <a:rPr lang="pt-BR" sz="2215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pt-BR" sz="2215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TRANSPOSIÇÃO 2014 </a:t>
            </a:r>
            <a:endParaRPr lang="pt-BR" sz="2215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pt-BR" sz="1662" dirty="0">
              <a:solidFill>
                <a:schemeClr val="tx2"/>
              </a:solidFill>
            </a:endParaRPr>
          </a:p>
        </p:txBody>
      </p:sp>
      <p:pic>
        <p:nvPicPr>
          <p:cNvPr id="32771" name="Imagem 3">
            <a:extLst>
              <a:ext uri="{FF2B5EF4-FFF2-40B4-BE49-F238E27FC236}">
                <a16:creationId xmlns:a16="http://schemas.microsoft.com/office/drawing/2014/main" xmlns="" id="{A731B04C-4B23-41CE-9E1D-3B3E689D6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93" y="1036028"/>
            <a:ext cx="7507166" cy="493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89C7EC8F-3615-47E6-93CA-33DAF9709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2848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xmlns="" id="{6F8DC014-922B-4762-917A-5E3BEF1F027E}"/>
              </a:ext>
            </a:extLst>
          </p:cNvPr>
          <p:cNvSpPr/>
          <p:nvPr/>
        </p:nvSpPr>
        <p:spPr>
          <a:xfrm>
            <a:off x="1217001" y="461929"/>
            <a:ext cx="6712926" cy="6026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3794" name="Objeto 3">
            <a:extLst>
              <a:ext uri="{FF2B5EF4-FFF2-40B4-BE49-F238E27FC236}">
                <a16:creationId xmlns:a16="http://schemas.microsoft.com/office/drawing/2014/main" xmlns="" id="{14C0EDEA-CE57-462D-A573-99A7244430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354076"/>
              </p:ext>
            </p:extLst>
          </p:nvPr>
        </p:nvGraphicFramePr>
        <p:xfrm>
          <a:off x="6367097" y="3694235"/>
          <a:ext cx="1959219" cy="1500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CorelDRAW" r:id="rId3" imgW="2123201" imgH="1625489" progId="CorelDRAW.Graphic.13">
                  <p:embed/>
                </p:oleObj>
              </mc:Choice>
              <mc:Fallback>
                <p:oleObj name="CorelDRAW" r:id="rId3" imgW="2123201" imgH="1625489" progId="CorelDRAW.Graphic.13">
                  <p:embed/>
                  <p:pic>
                    <p:nvPicPr>
                      <p:cNvPr id="33794" name="Objeto 3">
                        <a:extLst>
                          <a:ext uri="{FF2B5EF4-FFF2-40B4-BE49-F238E27FC236}">
                            <a16:creationId xmlns:a16="http://schemas.microsoft.com/office/drawing/2014/main" xmlns="" id="{14C0EDEA-CE57-462D-A573-99A7244430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7097" y="3694235"/>
                        <a:ext cx="1959219" cy="15005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to 4">
            <a:extLst>
              <a:ext uri="{FF2B5EF4-FFF2-40B4-BE49-F238E27FC236}">
                <a16:creationId xmlns:a16="http://schemas.microsoft.com/office/drawing/2014/main" xmlns="" id="{E8CAA82B-9607-4762-BF30-94D10B7B34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26243"/>
              </p:ext>
            </p:extLst>
          </p:nvPr>
        </p:nvGraphicFramePr>
        <p:xfrm>
          <a:off x="457200" y="1235320"/>
          <a:ext cx="8232531" cy="43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CorelDRAW" r:id="rId5" imgW="10183906" imgH="5428095" progId="CorelDRAW.Graphic.13">
                  <p:embed/>
                </p:oleObj>
              </mc:Choice>
              <mc:Fallback>
                <p:oleObj name="CorelDRAW" r:id="rId5" imgW="10183906" imgH="5428095" progId="CorelDRAW.Graphic.13">
                  <p:embed/>
                  <p:pic>
                    <p:nvPicPr>
                      <p:cNvPr id="33795" name="Objeto 4">
                        <a:extLst>
                          <a:ext uri="{FF2B5EF4-FFF2-40B4-BE49-F238E27FC236}">
                            <a16:creationId xmlns:a16="http://schemas.microsoft.com/office/drawing/2014/main" xmlns="" id="{E8CAA82B-9607-4762-BF30-94D10B7B34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35320"/>
                        <a:ext cx="8232531" cy="43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2BA8E39-3DF8-4C76-B002-95CAB9017747}"/>
              </a:ext>
            </a:extLst>
          </p:cNvPr>
          <p:cNvSpPr txBox="1"/>
          <p:nvPr/>
        </p:nvSpPr>
        <p:spPr>
          <a:xfrm>
            <a:off x="252778" y="462941"/>
            <a:ext cx="8641373" cy="10298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215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PERFIL ESQUEMÁTICO </a:t>
            </a:r>
            <a:r>
              <a:rPr lang="pt-BR" sz="2215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NOVA </a:t>
            </a:r>
            <a:r>
              <a:rPr lang="pt-BR" sz="2215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CONCEPÇÃO </a:t>
            </a:r>
            <a:r>
              <a:rPr lang="pt-BR" sz="2215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PROPOSTA</a:t>
            </a:r>
          </a:p>
          <a:p>
            <a:pPr algn="ctr">
              <a:defRPr/>
            </a:pPr>
            <a:r>
              <a:rPr lang="pt-BR" sz="2215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2215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pt-BR" sz="1662" dirty="0">
              <a:solidFill>
                <a:schemeClr val="tx2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62016772-3B94-4761-806C-C57B32E9B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0022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xmlns="" id="{390AAECD-51C4-4B64-AD8D-D3585D9D1DDA}"/>
              </a:ext>
            </a:extLst>
          </p:cNvPr>
          <p:cNvSpPr/>
          <p:nvPr/>
        </p:nvSpPr>
        <p:spPr>
          <a:xfrm>
            <a:off x="2339752" y="494779"/>
            <a:ext cx="4392488" cy="55795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4818" name="Objeto 1">
            <a:extLst>
              <a:ext uri="{FF2B5EF4-FFF2-40B4-BE49-F238E27FC236}">
                <a16:creationId xmlns:a16="http://schemas.microsoft.com/office/drawing/2014/main" xmlns="" id="{027EED45-A5F1-41DB-864C-0439317E8E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380091"/>
              </p:ext>
            </p:extLst>
          </p:nvPr>
        </p:nvGraphicFramePr>
        <p:xfrm>
          <a:off x="915866" y="1833197"/>
          <a:ext cx="7514492" cy="2683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CorelDRAW" r:id="rId3" imgW="11567339" imgH="4129854" progId="CorelDRAW.Graphic.13">
                  <p:embed/>
                </p:oleObj>
              </mc:Choice>
              <mc:Fallback>
                <p:oleObj name="CorelDRAW" r:id="rId3" imgW="11567339" imgH="4129854" progId="CorelDRAW.Graphic.13">
                  <p:embed/>
                  <p:pic>
                    <p:nvPicPr>
                      <p:cNvPr id="34818" name="Objeto 1">
                        <a:extLst>
                          <a:ext uri="{FF2B5EF4-FFF2-40B4-BE49-F238E27FC236}">
                            <a16:creationId xmlns:a16="http://schemas.microsoft.com/office/drawing/2014/main" xmlns="" id="{027EED45-A5F1-41DB-864C-0439317E8E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866" y="1833197"/>
                        <a:ext cx="7514492" cy="2683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6ACB9785-EA54-4361-A427-85B906705057}"/>
              </a:ext>
            </a:extLst>
          </p:cNvPr>
          <p:cNvSpPr txBox="1"/>
          <p:nvPr/>
        </p:nvSpPr>
        <p:spPr>
          <a:xfrm>
            <a:off x="260838" y="467458"/>
            <a:ext cx="8641374" cy="7740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215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SEÇÃO TIPO (Q=100m³/s)</a:t>
            </a:r>
          </a:p>
          <a:p>
            <a:pPr>
              <a:defRPr/>
            </a:pPr>
            <a:endParaRPr lang="pt-BR" sz="2215" dirty="0">
              <a:solidFill>
                <a:schemeClr val="tx2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6CECDEB9-1352-4397-A5B6-093557D9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947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xmlns="" id="{1B9E94A8-517B-496B-9EAC-37118C14D01D}"/>
              </a:ext>
            </a:extLst>
          </p:cNvPr>
          <p:cNvSpPr/>
          <p:nvPr/>
        </p:nvSpPr>
        <p:spPr>
          <a:xfrm>
            <a:off x="1259632" y="419211"/>
            <a:ext cx="6712926" cy="6335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CB1FD8E-23A2-4321-89E3-D1F01F47B169}"/>
              </a:ext>
            </a:extLst>
          </p:cNvPr>
          <p:cNvSpPr txBox="1"/>
          <p:nvPr/>
        </p:nvSpPr>
        <p:spPr>
          <a:xfrm>
            <a:off x="3291598" y="1916832"/>
            <a:ext cx="5716465" cy="3323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16531" indent="-316531"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chemeClr val="tx2"/>
                </a:solidFill>
              </a:rPr>
              <a:t>Além do aproveitamento hídrico, a concepção poderá viabilizar um sistema hidroviário entre as bacias; </a:t>
            </a:r>
          </a:p>
          <a:p>
            <a:pPr marL="316531" indent="-316531">
              <a:buFont typeface="Arial" panose="020B0604020202020204" pitchFamily="34" charset="0"/>
              <a:buChar char="•"/>
              <a:defRPr/>
            </a:pPr>
            <a:endParaRPr lang="pt-BR" sz="2000" dirty="0" smtClean="0">
              <a:solidFill>
                <a:schemeClr val="tx2"/>
              </a:solidFill>
            </a:endParaRPr>
          </a:p>
          <a:p>
            <a:pPr marL="422041" lvl="1">
              <a:defRPr/>
            </a:pPr>
            <a:endParaRPr lang="pt-BR" sz="2000" dirty="0">
              <a:solidFill>
                <a:schemeClr val="tx2"/>
              </a:solidFill>
            </a:endParaRPr>
          </a:p>
          <a:p>
            <a:pPr marL="738572" lvl="1" indent="-316531">
              <a:buFont typeface="Arial" panose="020B0604020202020204" pitchFamily="34" charset="0"/>
              <a:buChar char="•"/>
              <a:defRPr/>
            </a:pPr>
            <a:endParaRPr lang="pt-BR" sz="2000" dirty="0">
              <a:solidFill>
                <a:schemeClr val="tx2"/>
              </a:solidFill>
            </a:endParaRPr>
          </a:p>
          <a:p>
            <a:pPr marL="316531" indent="-316531">
              <a:spcBef>
                <a:spcPts val="554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chemeClr val="tx2"/>
                </a:solidFill>
              </a:rPr>
              <a:t>Captação direta do rio </a:t>
            </a:r>
            <a:r>
              <a:rPr lang="pt-BR" sz="2400" dirty="0" smtClean="0">
                <a:solidFill>
                  <a:schemeClr val="tx2"/>
                </a:solidFill>
              </a:rPr>
              <a:t>Tocantins, no reservatório da UHE Lajeado.</a:t>
            </a:r>
            <a:endParaRPr lang="pt-BR" sz="2400" dirty="0">
              <a:solidFill>
                <a:schemeClr val="tx2"/>
              </a:solidFill>
            </a:endParaRPr>
          </a:p>
          <a:p>
            <a:pPr marL="316531" indent="-316531">
              <a:buFont typeface="Arial" panose="020B0604020202020204" pitchFamily="34" charset="0"/>
              <a:buChar char="•"/>
              <a:defRPr/>
            </a:pPr>
            <a:endParaRPr lang="pt-BR" sz="2000" dirty="0">
              <a:solidFill>
                <a:schemeClr val="tx2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E85B694-54FC-428A-A0D1-38B1F814D768}"/>
              </a:ext>
            </a:extLst>
          </p:cNvPr>
          <p:cNvSpPr txBox="1"/>
          <p:nvPr/>
        </p:nvSpPr>
        <p:spPr>
          <a:xfrm>
            <a:off x="383931" y="438151"/>
            <a:ext cx="863990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 PROPOSTA DE TRANSPOSIÇÃO </a:t>
            </a:r>
          </a:p>
          <a:p>
            <a:pPr>
              <a:defRPr/>
            </a:pPr>
            <a:endParaRPr lang="pt-BR" sz="2800" dirty="0">
              <a:solidFill>
                <a:schemeClr val="tx2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169465AD-1C63-47AC-B3E8-D40D5D4A6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5781" y="2394578"/>
            <a:ext cx="4386951" cy="246766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5845" name="CaixaDeTexto 5">
            <a:extLst>
              <a:ext uri="{FF2B5EF4-FFF2-40B4-BE49-F238E27FC236}">
                <a16:creationId xmlns:a16="http://schemas.microsoft.com/office/drawing/2014/main" xmlns="" id="{445844C3-2D32-4C63-8A21-2EE625B52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924" y="5808785"/>
            <a:ext cx="2065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000" b="1" i="1" dirty="0">
                <a:solidFill>
                  <a:schemeClr val="tx2"/>
                </a:solidFill>
              </a:rPr>
              <a:t>Local da Possível Captação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0E90574D-F1A8-4846-9BC4-106466A59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285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xmlns="" id="{78DCE3D2-5086-4204-9EC9-235CAB4A3FF9}"/>
              </a:ext>
            </a:extLst>
          </p:cNvPr>
          <p:cNvSpPr/>
          <p:nvPr/>
        </p:nvSpPr>
        <p:spPr>
          <a:xfrm>
            <a:off x="1952331" y="519296"/>
            <a:ext cx="5372687" cy="52667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xmlns="" id="{E0B19B95-8985-4F02-A61D-0FF84E91D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723" y="1633904"/>
            <a:ext cx="8118231" cy="197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16531" indent="-316531">
              <a:spcBef>
                <a:spcPts val="554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r>
              <a:rPr lang="pt-BR" sz="1846" dirty="0">
                <a:solidFill>
                  <a:schemeClr val="tx2"/>
                </a:solidFill>
              </a:rPr>
              <a:t>Não utiliza barragens;</a:t>
            </a:r>
          </a:p>
          <a:p>
            <a:pPr marL="316531" indent="-316531">
              <a:spcBef>
                <a:spcPts val="554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r>
              <a:rPr lang="pt-BR" sz="1846" dirty="0">
                <a:solidFill>
                  <a:schemeClr val="tx2"/>
                </a:solidFill>
              </a:rPr>
              <a:t>Captação na confluência do Tocantins com o rio Manuel Alves (próximo a Ipueiras);</a:t>
            </a:r>
          </a:p>
          <a:p>
            <a:pPr marL="316531" indent="-316531">
              <a:spcBef>
                <a:spcPts val="554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r>
              <a:rPr lang="pt-BR" sz="1846" dirty="0">
                <a:solidFill>
                  <a:schemeClr val="tx2"/>
                </a:solidFill>
              </a:rPr>
              <a:t>Nível da captação estabilizado pelo remanso da UHE de Lajeado;</a:t>
            </a:r>
          </a:p>
          <a:p>
            <a:pPr marL="316531" indent="-316531">
              <a:spcBef>
                <a:spcPts val="554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r>
              <a:rPr lang="pt-BR" sz="1846" dirty="0">
                <a:solidFill>
                  <a:schemeClr val="tx2"/>
                </a:solidFill>
              </a:rPr>
              <a:t>Extensão de obras = 220 km no estado de Tocantins;</a:t>
            </a:r>
            <a:endParaRPr lang="pt-BR" altLang="pt-BR" sz="1846" dirty="0">
              <a:solidFill>
                <a:schemeClr val="tx2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724B94EA-1703-4D06-8852-0BB2EA142071}"/>
              </a:ext>
            </a:extLst>
          </p:cNvPr>
          <p:cNvSpPr txBox="1"/>
          <p:nvPr/>
        </p:nvSpPr>
        <p:spPr>
          <a:xfrm>
            <a:off x="317987" y="519296"/>
            <a:ext cx="8641373" cy="6889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215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 PROPOSTA DE TRANSPOSIÇÃO </a:t>
            </a:r>
          </a:p>
          <a:p>
            <a:pPr>
              <a:defRPr/>
            </a:pPr>
            <a:endParaRPr lang="pt-BR" sz="1662" dirty="0">
              <a:solidFill>
                <a:schemeClr val="tx2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A6B578D-64E2-469F-B1A1-08E1C8E185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85" y="3628407"/>
            <a:ext cx="3176153" cy="178658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95FADC3-AE0F-4AFD-B1A2-9D3581B4D0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38" y="3628407"/>
            <a:ext cx="3176153" cy="178658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F1DF0BD6-1AFC-40C7-87B8-F2FC4224B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808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xmlns="" id="{3D316998-16A3-4B6C-9436-B8A4ADB3C64C}"/>
              </a:ext>
            </a:extLst>
          </p:cNvPr>
          <p:cNvSpPr/>
          <p:nvPr/>
        </p:nvSpPr>
        <p:spPr>
          <a:xfrm>
            <a:off x="1187624" y="437091"/>
            <a:ext cx="6712926" cy="7287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B691E04-9CD7-457A-8D3D-9F8DB587CEAA}"/>
              </a:ext>
            </a:extLst>
          </p:cNvPr>
          <p:cNvSpPr txBox="1"/>
          <p:nvPr/>
        </p:nvSpPr>
        <p:spPr>
          <a:xfrm>
            <a:off x="380290" y="548680"/>
            <a:ext cx="8641374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 PROPOSTA DE TRANSPOSIÇÃO </a:t>
            </a:r>
          </a:p>
          <a:p>
            <a:pPr>
              <a:defRPr/>
            </a:pPr>
            <a:endParaRPr lang="pt-BR" sz="2800" dirty="0">
              <a:solidFill>
                <a:schemeClr val="tx2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B84B4A8-784B-495F-AA57-5A26B2D736FD}"/>
              </a:ext>
            </a:extLst>
          </p:cNvPr>
          <p:cNvSpPr txBox="1"/>
          <p:nvPr/>
        </p:nvSpPr>
        <p:spPr>
          <a:xfrm>
            <a:off x="3804139" y="2099897"/>
            <a:ext cx="5221166" cy="23069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16531" indent="-316531">
              <a:spcBef>
                <a:spcPts val="554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r>
              <a:rPr lang="pt-BR" sz="1846" dirty="0">
                <a:solidFill>
                  <a:schemeClr val="tx2"/>
                </a:solidFill>
              </a:rPr>
              <a:t>Ponto de transposições no distrito de Garganta;</a:t>
            </a:r>
          </a:p>
          <a:p>
            <a:pPr marL="316531" indent="-316531">
              <a:spcBef>
                <a:spcPts val="554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r>
              <a:rPr lang="pt-BR" sz="1846" dirty="0">
                <a:solidFill>
                  <a:schemeClr val="tx2"/>
                </a:solidFill>
              </a:rPr>
              <a:t>Lançamento no rio Preto e rio Grande (bacia do São Francisco);</a:t>
            </a:r>
          </a:p>
          <a:p>
            <a:pPr marL="316531" indent="-316531">
              <a:spcBef>
                <a:spcPts val="554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r>
              <a:rPr lang="pt-BR" sz="1846" dirty="0">
                <a:solidFill>
                  <a:schemeClr val="tx2"/>
                </a:solidFill>
              </a:rPr>
              <a:t>Desnível – 630 m;</a:t>
            </a:r>
          </a:p>
          <a:p>
            <a:pPr marL="316531" indent="-316531">
              <a:spcBef>
                <a:spcPts val="554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r>
              <a:rPr lang="pt-BR" sz="1846" dirty="0">
                <a:solidFill>
                  <a:schemeClr val="tx2"/>
                </a:solidFill>
              </a:rPr>
              <a:t>Vazão Transposta – 100 m³/s.</a:t>
            </a:r>
          </a:p>
          <a:p>
            <a:pPr>
              <a:defRPr/>
            </a:pPr>
            <a:endParaRPr lang="pt-BR" sz="1662" dirty="0">
              <a:solidFill>
                <a:schemeClr val="tx2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28C37733-121F-4753-BF85-3273E9FB9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90" y="1398573"/>
            <a:ext cx="2973114" cy="22298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022A8113-0D1F-4287-865E-0F56BC914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91" y="3694876"/>
            <a:ext cx="2973113" cy="222983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7894" name="CaixaDeTexto 6">
            <a:extLst>
              <a:ext uri="{FF2B5EF4-FFF2-40B4-BE49-F238E27FC236}">
                <a16:creationId xmlns:a16="http://schemas.microsoft.com/office/drawing/2014/main" xmlns="" id="{B3EDB1CC-34CE-481E-B7E1-D90A6DF32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070" y="1447800"/>
            <a:ext cx="1727689" cy="2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831" b="1" i="1">
                <a:solidFill>
                  <a:schemeClr val="tx2"/>
                </a:solidFill>
              </a:rPr>
              <a:t>Lado da Bahia</a:t>
            </a:r>
          </a:p>
        </p:txBody>
      </p:sp>
      <p:sp>
        <p:nvSpPr>
          <p:cNvPr id="37895" name="CaixaDeTexto 7">
            <a:extLst>
              <a:ext uri="{FF2B5EF4-FFF2-40B4-BE49-F238E27FC236}">
                <a16:creationId xmlns:a16="http://schemas.microsoft.com/office/drawing/2014/main" xmlns="" id="{C57DFA51-CFBC-4750-9104-0D38DED12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781" y="3824654"/>
            <a:ext cx="1727688" cy="2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831" b="1" i="1">
                <a:solidFill>
                  <a:schemeClr val="tx2"/>
                </a:solidFill>
              </a:rPr>
              <a:t>Lado do Tocantins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E4E721F0-8953-4DFC-A7AD-3505DDF9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118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2B963886-F9AA-44E2-9624-40CE8B301C56}"/>
              </a:ext>
            </a:extLst>
          </p:cNvPr>
          <p:cNvSpPr/>
          <p:nvPr/>
        </p:nvSpPr>
        <p:spPr>
          <a:xfrm>
            <a:off x="1225062" y="448382"/>
            <a:ext cx="6712926" cy="6755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8914" name="Imagem 1">
            <a:extLst>
              <a:ext uri="{FF2B5EF4-FFF2-40B4-BE49-F238E27FC236}">
                <a16:creationId xmlns:a16="http://schemas.microsoft.com/office/drawing/2014/main" xmlns="" id="{6C1A256B-45B5-4933-9DBE-93630F6D53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9" y="1567962"/>
            <a:ext cx="8456735" cy="390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DA6841B-4238-4A54-91CF-DF5070A0F448}"/>
              </a:ext>
            </a:extLst>
          </p:cNvPr>
          <p:cNvSpPr txBox="1"/>
          <p:nvPr/>
        </p:nvSpPr>
        <p:spPr>
          <a:xfrm>
            <a:off x="260838" y="397120"/>
            <a:ext cx="8641374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VISTA DA LOCALIDADE GARGANTA</a:t>
            </a:r>
          </a:p>
          <a:p>
            <a:pPr>
              <a:defRPr/>
            </a:pPr>
            <a:endParaRPr lang="pt-BR" sz="3200" dirty="0">
              <a:solidFill>
                <a:schemeClr val="tx2"/>
              </a:solidFill>
            </a:endParaRPr>
          </a:p>
        </p:txBody>
      </p:sp>
      <p:sp>
        <p:nvSpPr>
          <p:cNvPr id="38916" name="CaixaDeTexto 3">
            <a:extLst>
              <a:ext uri="{FF2B5EF4-FFF2-40B4-BE49-F238E27FC236}">
                <a16:creationId xmlns:a16="http://schemas.microsoft.com/office/drawing/2014/main" xmlns="" id="{27C3809E-06A2-48C3-BE5F-3F47D8DBD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2520" y="2631831"/>
            <a:ext cx="2526323" cy="51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385" b="1">
                <a:solidFill>
                  <a:schemeClr val="tx2"/>
                </a:solidFill>
              </a:rPr>
              <a:t>Divisor das Bacias do Tocantins/São Francisco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xmlns="" id="{4A156FBC-92E6-4E4A-BE73-AB3A973D332C}"/>
              </a:ext>
            </a:extLst>
          </p:cNvPr>
          <p:cNvCxnSpPr>
            <a:cxnSpLocks/>
          </p:cNvCxnSpPr>
          <p:nvPr/>
        </p:nvCxnSpPr>
        <p:spPr>
          <a:xfrm flipH="1">
            <a:off x="4771292" y="3096359"/>
            <a:ext cx="996462" cy="405911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15BC545E-39F0-49E0-A79F-84BF8F1B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214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xmlns="" id="{BF837A4A-722E-452B-8235-3FC3F678F5B6}"/>
              </a:ext>
            </a:extLst>
          </p:cNvPr>
          <p:cNvSpPr/>
          <p:nvPr/>
        </p:nvSpPr>
        <p:spPr>
          <a:xfrm>
            <a:off x="1215537" y="620688"/>
            <a:ext cx="6712926" cy="9361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97227621-3696-46A0-8EDB-49346B3530B3}"/>
              </a:ext>
            </a:extLst>
          </p:cNvPr>
          <p:cNvSpPr txBox="1"/>
          <p:nvPr/>
        </p:nvSpPr>
        <p:spPr>
          <a:xfrm>
            <a:off x="184639" y="1633904"/>
            <a:ext cx="8774723" cy="37001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pt-BR" sz="1662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endParaRPr lang="pt-BR" sz="1662" dirty="0">
              <a:solidFill>
                <a:schemeClr val="tx2"/>
              </a:solidFill>
              <a:latin typeface="+mj-lt"/>
            </a:endParaRPr>
          </a:p>
          <a:p>
            <a:pPr marL="316531" indent="-316531">
              <a:buFont typeface="Wingdings" panose="05000000000000000000" pitchFamily="2" charset="2"/>
              <a:buChar char="§"/>
              <a:defRPr/>
            </a:pPr>
            <a:r>
              <a:rPr lang="pt-BR" sz="1846" dirty="0" smtClean="0">
                <a:solidFill>
                  <a:schemeClr val="tx2"/>
                </a:solidFill>
                <a:latin typeface="+mj-lt"/>
              </a:rPr>
              <a:t>Aumentar a segurança hídrica  da Bacia do Rio  </a:t>
            </a:r>
            <a:r>
              <a:rPr lang="pt-BR" sz="1846" dirty="0">
                <a:solidFill>
                  <a:schemeClr val="tx2"/>
                </a:solidFill>
                <a:latin typeface="+mj-lt"/>
              </a:rPr>
              <a:t>São Francisco, transposto para o </a:t>
            </a:r>
            <a:r>
              <a:rPr lang="pt-BR" sz="1846" dirty="0" err="1">
                <a:solidFill>
                  <a:schemeClr val="tx2"/>
                </a:solidFill>
                <a:latin typeface="+mj-lt"/>
              </a:rPr>
              <a:t>semi-árido</a:t>
            </a:r>
            <a:r>
              <a:rPr lang="pt-BR" sz="1846" dirty="0">
                <a:solidFill>
                  <a:schemeClr val="tx2"/>
                </a:solidFill>
                <a:latin typeface="+mj-lt"/>
              </a:rPr>
              <a:t> nordestino, a partir do Rio Tocantins;</a:t>
            </a:r>
          </a:p>
          <a:p>
            <a:pPr marL="316531" indent="-316531">
              <a:buFont typeface="Wingdings" panose="05000000000000000000" pitchFamily="2" charset="2"/>
              <a:buChar char="§"/>
              <a:defRPr/>
            </a:pPr>
            <a:endParaRPr lang="pt-BR" sz="1846" dirty="0">
              <a:solidFill>
                <a:schemeClr val="tx2"/>
              </a:solidFill>
              <a:latin typeface="+mj-lt"/>
            </a:endParaRPr>
          </a:p>
          <a:p>
            <a:pPr marL="316531" indent="-316531">
              <a:buFont typeface="Wingdings" panose="05000000000000000000" pitchFamily="2" charset="2"/>
              <a:buChar char="§"/>
              <a:defRPr/>
            </a:pPr>
            <a:r>
              <a:rPr lang="pt-BR" sz="1846" dirty="0">
                <a:solidFill>
                  <a:schemeClr val="tx2"/>
                </a:solidFill>
                <a:latin typeface="+mj-lt"/>
              </a:rPr>
              <a:t>Aumentar a disponibilidade de água a ser transposta para o </a:t>
            </a:r>
            <a:r>
              <a:rPr lang="pt-BR" sz="1846" dirty="0" err="1">
                <a:solidFill>
                  <a:schemeClr val="tx2"/>
                </a:solidFill>
                <a:latin typeface="+mj-lt"/>
              </a:rPr>
              <a:t>semi-árido</a:t>
            </a:r>
            <a:r>
              <a:rPr lang="pt-BR" sz="1846" dirty="0">
                <a:solidFill>
                  <a:schemeClr val="tx2"/>
                </a:solidFill>
                <a:latin typeface="+mj-lt"/>
              </a:rPr>
              <a:t> nordestino;</a:t>
            </a:r>
          </a:p>
          <a:p>
            <a:pPr marL="316531" indent="-316531">
              <a:buFont typeface="Wingdings" panose="05000000000000000000" pitchFamily="2" charset="2"/>
              <a:buChar char="§"/>
              <a:defRPr/>
            </a:pPr>
            <a:endParaRPr lang="pt-BR" sz="1846" dirty="0">
              <a:solidFill>
                <a:schemeClr val="tx2"/>
              </a:solidFill>
              <a:latin typeface="+mj-lt"/>
            </a:endParaRPr>
          </a:p>
          <a:p>
            <a:pPr marL="316531" indent="-316531">
              <a:buFont typeface="Wingdings" panose="05000000000000000000" pitchFamily="2" charset="2"/>
              <a:buChar char="§"/>
              <a:defRPr/>
            </a:pPr>
            <a:r>
              <a:rPr lang="pt-BR" sz="1846" dirty="0">
                <a:solidFill>
                  <a:schemeClr val="tx2"/>
                </a:solidFill>
                <a:latin typeface="+mj-lt"/>
              </a:rPr>
              <a:t>Incrementar a revitalização do Rio São Francisco;</a:t>
            </a:r>
          </a:p>
          <a:p>
            <a:pPr marL="316531" indent="-316531">
              <a:buFont typeface="Wingdings" panose="05000000000000000000" pitchFamily="2" charset="2"/>
              <a:buChar char="§"/>
              <a:defRPr/>
            </a:pPr>
            <a:endParaRPr lang="pt-BR" sz="1846" dirty="0">
              <a:solidFill>
                <a:schemeClr val="tx2"/>
              </a:solidFill>
              <a:latin typeface="+mj-lt"/>
            </a:endParaRPr>
          </a:p>
          <a:p>
            <a:pPr marL="316531" indent="-316531">
              <a:buFont typeface="Wingdings" panose="05000000000000000000" pitchFamily="2" charset="2"/>
              <a:buChar char="§"/>
              <a:defRPr/>
            </a:pPr>
            <a:r>
              <a:rPr lang="pt-BR" sz="1846" dirty="0">
                <a:solidFill>
                  <a:schemeClr val="tx2"/>
                </a:solidFill>
                <a:latin typeface="+mj-lt"/>
              </a:rPr>
              <a:t>Aproveitamento hídrico de trecho superior do Rio São Francisco (afluentes) à montante de Sobradinho.</a:t>
            </a:r>
          </a:p>
          <a:p>
            <a:pPr marL="316531" indent="-316531">
              <a:buFont typeface="Wingdings" panose="05000000000000000000" pitchFamily="2" charset="2"/>
              <a:buChar char="§"/>
              <a:defRPr/>
            </a:pPr>
            <a:endParaRPr lang="pt-BR" sz="1846" dirty="0">
              <a:solidFill>
                <a:schemeClr val="tx2"/>
              </a:solidFill>
              <a:latin typeface="+mj-lt"/>
            </a:endParaRPr>
          </a:p>
          <a:p>
            <a:pPr>
              <a:defRPr/>
            </a:pPr>
            <a:endParaRPr lang="pt-BR" sz="1662" dirty="0">
              <a:solidFill>
                <a:schemeClr val="tx2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693EDECC-DA4E-42F5-9EDD-FE321791DD26}"/>
              </a:ext>
            </a:extLst>
          </p:cNvPr>
          <p:cNvSpPr txBox="1"/>
          <p:nvPr/>
        </p:nvSpPr>
        <p:spPr>
          <a:xfrm>
            <a:off x="1215537" y="764704"/>
            <a:ext cx="6712926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DO EMPREENDIMENTO:</a:t>
            </a:r>
          </a:p>
          <a:p>
            <a:pPr>
              <a:defRPr/>
            </a:pPr>
            <a:endParaRPr lang="pt-BR" sz="3200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7DCB9C67-50BF-4916-A55B-B5619E9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01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xmlns="" id="{4A925224-9AE5-452A-A4AE-BA22DA46266C}"/>
              </a:ext>
            </a:extLst>
          </p:cNvPr>
          <p:cNvSpPr/>
          <p:nvPr/>
        </p:nvSpPr>
        <p:spPr>
          <a:xfrm>
            <a:off x="2123728" y="476672"/>
            <a:ext cx="4896544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4679F1B-70C1-4902-84FF-4962FCD57D95}"/>
              </a:ext>
            </a:extLst>
          </p:cNvPr>
          <p:cNvSpPr txBox="1"/>
          <p:nvPr/>
        </p:nvSpPr>
        <p:spPr>
          <a:xfrm>
            <a:off x="915867" y="1502020"/>
            <a:ext cx="7310803" cy="46485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CUSTOS APROXIMADOS</a:t>
            </a:r>
            <a:endParaRPr lang="pt-BR" sz="20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pt-BR" sz="1662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16531" indent="-316531">
              <a:spcBef>
                <a:spcPts val="554"/>
              </a:spcBef>
              <a:buFont typeface="Arial" panose="020B0604020202020204" pitchFamily="34" charset="0"/>
              <a:buChar char="•"/>
              <a:defRPr/>
            </a:pPr>
            <a:r>
              <a:rPr lang="pt-BR" sz="1662" dirty="0" smtClean="0">
                <a:solidFill>
                  <a:schemeClr val="tx2"/>
                </a:solidFill>
              </a:rPr>
              <a:t>EVTEA: R$ 20 milhões de reais</a:t>
            </a:r>
          </a:p>
          <a:p>
            <a:pPr marL="316531" indent="-316531">
              <a:spcBef>
                <a:spcPts val="554"/>
              </a:spcBef>
              <a:buFont typeface="Arial" panose="020B0604020202020204" pitchFamily="34" charset="0"/>
              <a:buChar char="•"/>
              <a:defRPr/>
            </a:pPr>
            <a:r>
              <a:rPr lang="pt-BR" sz="1662" dirty="0" smtClean="0">
                <a:solidFill>
                  <a:schemeClr val="tx2"/>
                </a:solidFill>
              </a:rPr>
              <a:t>Projetos </a:t>
            </a:r>
            <a:r>
              <a:rPr lang="pt-BR" sz="1662" dirty="0">
                <a:solidFill>
                  <a:schemeClr val="tx2"/>
                </a:solidFill>
              </a:rPr>
              <a:t>: R$ </a:t>
            </a:r>
            <a:r>
              <a:rPr lang="pt-BR" sz="1662" dirty="0" smtClean="0">
                <a:solidFill>
                  <a:schemeClr val="tx2"/>
                </a:solidFill>
              </a:rPr>
              <a:t>60 </a:t>
            </a:r>
            <a:r>
              <a:rPr lang="pt-BR" sz="1662" dirty="0">
                <a:solidFill>
                  <a:schemeClr val="tx2"/>
                </a:solidFill>
              </a:rPr>
              <a:t>milhões de reais;</a:t>
            </a:r>
          </a:p>
          <a:p>
            <a:pPr marL="316531" indent="-316531">
              <a:spcBef>
                <a:spcPts val="554"/>
              </a:spcBef>
              <a:buFont typeface="Arial" panose="020B0604020202020204" pitchFamily="34" charset="0"/>
              <a:buChar char="•"/>
              <a:defRPr/>
            </a:pPr>
            <a:r>
              <a:rPr lang="pt-BR" sz="1662" dirty="0">
                <a:solidFill>
                  <a:schemeClr val="tx2"/>
                </a:solidFill>
              </a:rPr>
              <a:t>Gerenciamento e Supervisão: R$175 milhões de reais;</a:t>
            </a:r>
          </a:p>
          <a:p>
            <a:pPr marL="316531" indent="-316531">
              <a:spcBef>
                <a:spcPts val="554"/>
              </a:spcBef>
              <a:buFont typeface="Arial" panose="020B0604020202020204" pitchFamily="34" charset="0"/>
              <a:buChar char="•"/>
              <a:defRPr/>
            </a:pPr>
            <a:r>
              <a:rPr lang="pt-BR" sz="1662" dirty="0">
                <a:solidFill>
                  <a:schemeClr val="tx2"/>
                </a:solidFill>
              </a:rPr>
              <a:t>Obras: R$ 5 bilhões </a:t>
            </a:r>
            <a:r>
              <a:rPr lang="pt-BR" sz="1662" dirty="0" smtClean="0">
                <a:solidFill>
                  <a:schemeClr val="tx2"/>
                </a:solidFill>
              </a:rPr>
              <a:t>de reais</a:t>
            </a:r>
            <a:r>
              <a:rPr lang="pt-BR" sz="1662" dirty="0">
                <a:solidFill>
                  <a:schemeClr val="tx2"/>
                </a:solidFill>
              </a:rPr>
              <a:t>. </a:t>
            </a:r>
            <a:endParaRPr lang="pt-BR" sz="1662" dirty="0" smtClean="0">
              <a:solidFill>
                <a:schemeClr val="tx2"/>
              </a:solidFill>
            </a:endParaRPr>
          </a:p>
          <a:p>
            <a:pPr marL="316531" indent="-316531">
              <a:spcBef>
                <a:spcPts val="554"/>
              </a:spcBef>
              <a:buFont typeface="Arial" panose="020B0604020202020204" pitchFamily="34" charset="0"/>
              <a:buChar char="•"/>
              <a:defRPr/>
            </a:pPr>
            <a:r>
              <a:rPr lang="pt-BR" sz="1662" dirty="0" smtClean="0">
                <a:solidFill>
                  <a:schemeClr val="tx2"/>
                </a:solidFill>
              </a:rPr>
              <a:t>Total do empreendimento: 5 bilhões e 255 milhões de reais</a:t>
            </a:r>
            <a:endParaRPr lang="pt-BR" sz="1662" dirty="0">
              <a:solidFill>
                <a:schemeClr val="tx2"/>
              </a:solidFill>
            </a:endParaRPr>
          </a:p>
          <a:p>
            <a:pPr marL="316531" indent="-316531" algn="ctr">
              <a:buFont typeface="Arial" panose="020B0604020202020204" pitchFamily="34" charset="0"/>
              <a:buChar char="•"/>
              <a:defRPr/>
            </a:pPr>
            <a:endParaRPr lang="pt-BR" sz="1662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pt-BR" sz="2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PRAZOS ESTIMADOS</a:t>
            </a:r>
            <a:endParaRPr lang="pt-BR" sz="20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pt-BR" sz="1662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16531" indent="-316531">
              <a:spcBef>
                <a:spcPts val="554"/>
              </a:spcBef>
              <a:buFont typeface="Arial" panose="020B0604020202020204" pitchFamily="34" charset="0"/>
              <a:buChar char="•"/>
              <a:defRPr/>
            </a:pPr>
            <a:r>
              <a:rPr lang="pt-BR" sz="1662" dirty="0">
                <a:solidFill>
                  <a:schemeClr val="tx2"/>
                </a:solidFill>
              </a:rPr>
              <a:t>Licitação dos estudos: 3 meses</a:t>
            </a:r>
          </a:p>
          <a:p>
            <a:pPr marL="316531" indent="-316531">
              <a:spcBef>
                <a:spcPts val="554"/>
              </a:spcBef>
              <a:buFont typeface="Arial" panose="020B0604020202020204" pitchFamily="34" charset="0"/>
              <a:buChar char="•"/>
              <a:defRPr/>
            </a:pPr>
            <a:r>
              <a:rPr lang="pt-BR" sz="1662" dirty="0">
                <a:solidFill>
                  <a:schemeClr val="tx2"/>
                </a:solidFill>
              </a:rPr>
              <a:t>Estudos e Projetos: 2 anos</a:t>
            </a:r>
          </a:p>
          <a:p>
            <a:pPr marL="316531" indent="-316531">
              <a:spcBef>
                <a:spcPts val="554"/>
              </a:spcBef>
              <a:buFont typeface="Arial" panose="020B0604020202020204" pitchFamily="34" charset="0"/>
              <a:buChar char="•"/>
              <a:defRPr/>
            </a:pPr>
            <a:r>
              <a:rPr lang="pt-BR" sz="1662" dirty="0">
                <a:solidFill>
                  <a:schemeClr val="tx2"/>
                </a:solidFill>
              </a:rPr>
              <a:t>Obras e Supervisão: 5 anos </a:t>
            </a:r>
          </a:p>
          <a:p>
            <a:pPr>
              <a:defRPr/>
            </a:pPr>
            <a:r>
              <a:rPr lang="pt-BR" sz="1662" dirty="0">
                <a:solidFill>
                  <a:schemeClr val="tx2"/>
                </a:solidFill>
              </a:rPr>
              <a:t> </a:t>
            </a:r>
          </a:p>
          <a:p>
            <a:pPr>
              <a:defRPr/>
            </a:pPr>
            <a:endParaRPr lang="pt-BR" sz="1662" dirty="0">
              <a:solidFill>
                <a:schemeClr val="tx2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FDCC15C0-6CE2-4874-8ED7-A642A71DA296}"/>
              </a:ext>
            </a:extLst>
          </p:cNvPr>
          <p:cNvSpPr txBox="1"/>
          <p:nvPr/>
        </p:nvSpPr>
        <p:spPr>
          <a:xfrm>
            <a:off x="260838" y="397120"/>
            <a:ext cx="8641374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CUSTOS/PRAZOS</a:t>
            </a:r>
          </a:p>
          <a:p>
            <a:pPr>
              <a:defRPr/>
            </a:pPr>
            <a:endParaRPr lang="pt-BR" sz="3200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51071ACB-95F5-44E0-BF57-23C762286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6855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7446D082-B3DC-4B4A-BA0B-D9E32A53D8A9}"/>
              </a:ext>
            </a:extLst>
          </p:cNvPr>
          <p:cNvSpPr/>
          <p:nvPr/>
        </p:nvSpPr>
        <p:spPr>
          <a:xfrm>
            <a:off x="2435241" y="432061"/>
            <a:ext cx="4292567" cy="54429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E36FA26-E022-4687-8F75-B34AA6BB0723}"/>
              </a:ext>
            </a:extLst>
          </p:cNvPr>
          <p:cNvSpPr txBox="1"/>
          <p:nvPr/>
        </p:nvSpPr>
        <p:spPr>
          <a:xfrm>
            <a:off x="260837" y="416011"/>
            <a:ext cx="8641374" cy="7740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215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ALTERNATIVA CAROLINA</a:t>
            </a:r>
          </a:p>
          <a:p>
            <a:pPr>
              <a:defRPr/>
            </a:pPr>
            <a:endParaRPr lang="pt-BR" sz="2215" dirty="0">
              <a:solidFill>
                <a:schemeClr val="tx2"/>
              </a:solidFill>
            </a:endParaRPr>
          </a:p>
        </p:txBody>
      </p:sp>
      <p:sp>
        <p:nvSpPr>
          <p:cNvPr id="40963" name="CaixaDeTexto 3">
            <a:extLst>
              <a:ext uri="{FF2B5EF4-FFF2-40B4-BE49-F238E27FC236}">
                <a16:creationId xmlns:a16="http://schemas.microsoft.com/office/drawing/2014/main" xmlns="" id="{05DBD50E-DD34-4AE7-A2BF-8A595AA2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3415" y="1368669"/>
            <a:ext cx="4595446" cy="426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ts val="554"/>
              </a:spcBef>
              <a:spcAft>
                <a:spcPts val="554"/>
              </a:spcAft>
              <a:buClrTx/>
              <a:buFont typeface="Arial" panose="020B0604020202020204" pitchFamily="34" charset="0"/>
              <a:buChar char="•"/>
            </a:pPr>
            <a:r>
              <a:rPr lang="pt-BR" altLang="pt-BR" sz="1662" dirty="0">
                <a:solidFill>
                  <a:schemeClr val="tx2"/>
                </a:solidFill>
              </a:rPr>
              <a:t>Captação direta do Tocantins em </a:t>
            </a:r>
            <a:r>
              <a:rPr lang="pt-BR" altLang="pt-BR" sz="1662" dirty="0" err="1">
                <a:solidFill>
                  <a:schemeClr val="tx2"/>
                </a:solidFill>
              </a:rPr>
              <a:t>Carolina-Ma</a:t>
            </a:r>
            <a:r>
              <a:rPr lang="pt-BR" altLang="pt-BR" sz="1662" dirty="0">
                <a:solidFill>
                  <a:schemeClr val="tx2"/>
                </a:solidFill>
              </a:rPr>
              <a:t>;</a:t>
            </a:r>
          </a:p>
          <a:p>
            <a:pPr>
              <a:spcBef>
                <a:spcPts val="554"/>
              </a:spcBef>
              <a:spcAft>
                <a:spcPts val="554"/>
              </a:spcAft>
              <a:buClrTx/>
              <a:buFont typeface="Arial" panose="020B0604020202020204" pitchFamily="34" charset="0"/>
              <a:buChar char="•"/>
            </a:pPr>
            <a:r>
              <a:rPr lang="pt-BR" altLang="pt-BR" sz="1662" dirty="0">
                <a:solidFill>
                  <a:schemeClr val="tx2"/>
                </a:solidFill>
              </a:rPr>
              <a:t>Beneficia os Estados do Maranhão e Piauí ;</a:t>
            </a:r>
          </a:p>
          <a:p>
            <a:pPr>
              <a:spcBef>
                <a:spcPts val="554"/>
              </a:spcBef>
              <a:spcAft>
                <a:spcPts val="554"/>
              </a:spcAft>
              <a:buClrTx/>
              <a:buFont typeface="Arial" panose="020B0604020202020204" pitchFamily="34" charset="0"/>
              <a:buChar char="•"/>
            </a:pPr>
            <a:r>
              <a:rPr lang="pt-BR" altLang="pt-BR" sz="1662" dirty="0">
                <a:solidFill>
                  <a:schemeClr val="tx2"/>
                </a:solidFill>
              </a:rPr>
              <a:t>A Distância da captação ao lançamento na Bacia do Parnaíba é de aproximadamente 90Km;</a:t>
            </a:r>
          </a:p>
          <a:p>
            <a:pPr>
              <a:spcBef>
                <a:spcPts val="554"/>
              </a:spcBef>
              <a:spcAft>
                <a:spcPts val="554"/>
              </a:spcAft>
              <a:buClrTx/>
              <a:buFont typeface="Arial" panose="020B0604020202020204" pitchFamily="34" charset="0"/>
              <a:buChar char="•"/>
            </a:pPr>
            <a:r>
              <a:rPr lang="pt-BR" altLang="pt-BR" sz="1662" dirty="0">
                <a:solidFill>
                  <a:schemeClr val="tx2"/>
                </a:solidFill>
              </a:rPr>
              <a:t>Trechos de Canais e Adutoras;</a:t>
            </a:r>
          </a:p>
          <a:p>
            <a:pPr>
              <a:spcBef>
                <a:spcPts val="554"/>
              </a:spcBef>
              <a:spcAft>
                <a:spcPts val="554"/>
              </a:spcAft>
              <a:buClrTx/>
              <a:buFont typeface="Arial" panose="020B0604020202020204" pitchFamily="34" charset="0"/>
              <a:buChar char="•"/>
            </a:pPr>
            <a:r>
              <a:rPr lang="pt-BR" altLang="pt-BR" sz="1662" dirty="0">
                <a:solidFill>
                  <a:schemeClr val="tx2"/>
                </a:solidFill>
              </a:rPr>
              <a:t>Percorre os rios Maravilha e Balsas até o lago Boa Esperança;</a:t>
            </a:r>
          </a:p>
          <a:p>
            <a:pPr>
              <a:spcBef>
                <a:spcPts val="554"/>
              </a:spcBef>
              <a:spcAft>
                <a:spcPts val="554"/>
              </a:spcAft>
              <a:buClrTx/>
              <a:buFont typeface="Arial" panose="020B0604020202020204" pitchFamily="34" charset="0"/>
              <a:buChar char="•"/>
            </a:pPr>
            <a:r>
              <a:rPr lang="pt-BR" altLang="pt-BR" sz="1662" dirty="0">
                <a:solidFill>
                  <a:schemeClr val="tx2"/>
                </a:solidFill>
              </a:rPr>
              <a:t>Possível derivar para o </a:t>
            </a:r>
            <a:r>
              <a:rPr lang="pt-BR" altLang="pt-BR" sz="1662" dirty="0" err="1">
                <a:solidFill>
                  <a:schemeClr val="tx2"/>
                </a:solidFill>
              </a:rPr>
              <a:t>semi-árido</a:t>
            </a:r>
            <a:r>
              <a:rPr lang="pt-BR" altLang="pt-BR" sz="1662" dirty="0">
                <a:solidFill>
                  <a:schemeClr val="tx2"/>
                </a:solidFill>
              </a:rPr>
              <a:t> do Piauí e Ceará;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pt-BR" altLang="pt-BR" sz="1662" dirty="0">
              <a:solidFill>
                <a:schemeClr val="tx2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E66D8E1-13C7-4AFD-AD67-FA83002A3764}"/>
              </a:ext>
            </a:extLst>
          </p:cNvPr>
          <p:cNvPicPr/>
          <p:nvPr/>
        </p:nvPicPr>
        <p:blipFill rotWithShape="1">
          <a:blip r:embed="rId2"/>
          <a:srcRect l="7995" r="7724"/>
          <a:stretch/>
        </p:blipFill>
        <p:spPr bwMode="auto">
          <a:xfrm>
            <a:off x="1049147" y="1102588"/>
            <a:ext cx="2326412" cy="1528785"/>
          </a:xfrm>
          <a:prstGeom prst="rect">
            <a:avLst/>
          </a:prstGeom>
          <a:effectLst>
            <a:innerShdw blurRad="114300">
              <a:prstClr val="black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EE2F622-C599-40FC-B988-D232525AF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47" y="2697842"/>
            <a:ext cx="2326412" cy="155094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063EDF0-6809-49F0-93E1-9B6AC57FADB8}"/>
              </a:ext>
            </a:extLst>
          </p:cNvPr>
          <p:cNvPicPr/>
          <p:nvPr/>
        </p:nvPicPr>
        <p:blipFill rotWithShape="1">
          <a:blip r:embed="rId4"/>
          <a:srcRect l="10975" r="9350"/>
          <a:stretch/>
        </p:blipFill>
        <p:spPr bwMode="auto">
          <a:xfrm>
            <a:off x="1073215" y="4359565"/>
            <a:ext cx="2302344" cy="1528785"/>
          </a:xfrm>
          <a:prstGeom prst="rect">
            <a:avLst/>
          </a:prstGeom>
          <a:effectLst>
            <a:innerShdw blurRad="114300">
              <a:prstClr val="black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967" name="CaixaDeTexto 6">
            <a:extLst>
              <a:ext uri="{FF2B5EF4-FFF2-40B4-BE49-F238E27FC236}">
                <a16:creationId xmlns:a16="http://schemas.microsoft.com/office/drawing/2014/main" xmlns="" id="{D6794A2C-0920-4F69-9608-2B40917FF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670" y="1164982"/>
            <a:ext cx="668773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108" b="1">
                <a:solidFill>
                  <a:schemeClr val="tx2"/>
                </a:solidFill>
              </a:rPr>
              <a:t>Estreito</a:t>
            </a:r>
          </a:p>
        </p:txBody>
      </p:sp>
      <p:sp>
        <p:nvSpPr>
          <p:cNvPr id="40968" name="CaixaDeTexto 9">
            <a:extLst>
              <a:ext uri="{FF2B5EF4-FFF2-40B4-BE49-F238E27FC236}">
                <a16:creationId xmlns:a16="http://schemas.microsoft.com/office/drawing/2014/main" xmlns="" id="{1CA6E562-28D0-4EF6-8292-61D8B31CC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246" y="3934559"/>
            <a:ext cx="1120820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108" b="1">
                <a:solidFill>
                  <a:schemeClr val="tx2"/>
                </a:solidFill>
              </a:rPr>
              <a:t>Rio Maravilha</a:t>
            </a:r>
          </a:p>
        </p:txBody>
      </p:sp>
      <p:sp>
        <p:nvSpPr>
          <p:cNvPr id="40969" name="CaixaDeTexto 10">
            <a:extLst>
              <a:ext uri="{FF2B5EF4-FFF2-40B4-BE49-F238E27FC236}">
                <a16:creationId xmlns:a16="http://schemas.microsoft.com/office/drawing/2014/main" xmlns="" id="{090734F8-5387-4440-B44B-65E04BAA9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247" y="5559670"/>
            <a:ext cx="861133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108" b="1">
                <a:solidFill>
                  <a:schemeClr val="tx2"/>
                </a:solidFill>
              </a:rPr>
              <a:t>Rio Balsas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D62ADDF1-6D7A-45EF-B4B6-2F14BF160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7441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252BE68C-6C44-4817-B4C5-FDC7FF327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21333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ALTERNATIVA CAROLINA</a:t>
            </a:r>
            <a:br>
              <a:rPr lang="pt-B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220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00EF748F-CE92-4CA1-867B-7A6B365B3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662" dirty="0">
                <a:solidFill>
                  <a:schemeClr val="tx2"/>
                </a:solidFill>
              </a:rPr>
              <a:t>Alternativa de captação em </a:t>
            </a:r>
            <a:r>
              <a:rPr lang="pt-BR" sz="1662" dirty="0" err="1" smtClean="0">
                <a:solidFill>
                  <a:schemeClr val="tx2"/>
                </a:solidFill>
              </a:rPr>
              <a:t>Carolina-MA</a:t>
            </a:r>
            <a:endParaRPr lang="pt-BR" sz="1660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2D9DF7EC-004B-49BD-83A3-81567CD99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1AAAD9F-B4A7-434B-9208-D7F9DA93A2F5}"/>
              </a:ext>
            </a:extLst>
          </p:cNvPr>
          <p:cNvPicPr/>
          <p:nvPr/>
        </p:nvPicPr>
        <p:blipFill rotWithShape="1">
          <a:blip r:embed="rId2"/>
          <a:srcRect l="3505" b="4540"/>
          <a:stretch/>
        </p:blipFill>
        <p:spPr bwMode="auto">
          <a:xfrm>
            <a:off x="4788024" y="1556792"/>
            <a:ext cx="3467100" cy="4592955"/>
          </a:xfrm>
          <a:prstGeom prst="rect">
            <a:avLst/>
          </a:prstGeom>
          <a:ln w="88900" cap="sq" cmpd="thickThin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1659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D62ADDF1-6D7A-45EF-B4B6-2F14BF160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23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187624" y="1933099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  <a:endParaRPr lang="pt-BR" sz="7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932040" y="4437112"/>
            <a:ext cx="4968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Eng°</a:t>
            </a:r>
            <a:r>
              <a:rPr lang="pt-BR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Rafael Ribeiro Silveira</a:t>
            </a:r>
          </a:p>
          <a:p>
            <a:r>
              <a:rPr lang="pt-BR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Analista de Infraestrutura</a:t>
            </a:r>
          </a:p>
          <a:p>
            <a:r>
              <a:rPr lang="pt-BR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Coordenação de Engenharia e Estudos</a:t>
            </a:r>
          </a:p>
          <a:p>
            <a:r>
              <a:rPr lang="pt-BR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Departamento de Projetos Estratégicos</a:t>
            </a:r>
          </a:p>
          <a:p>
            <a:r>
              <a:rPr lang="pt-BR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Secretaria de Infraestrutura Hídrica</a:t>
            </a:r>
          </a:p>
          <a:p>
            <a:r>
              <a:rPr lang="pt-BR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Ministério da Integração Nacional</a:t>
            </a:r>
          </a:p>
          <a:p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49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xmlns="" id="{D6BFDC8B-2703-42E0-B966-3C3BFC6909FF}"/>
              </a:ext>
            </a:extLst>
          </p:cNvPr>
          <p:cNvSpPr/>
          <p:nvPr/>
        </p:nvSpPr>
        <p:spPr>
          <a:xfrm>
            <a:off x="2051720" y="414996"/>
            <a:ext cx="5075707" cy="53869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512" name="Rectangle 8">
            <a:extLst>
              <a:ext uri="{FF2B5EF4-FFF2-40B4-BE49-F238E27FC236}">
                <a16:creationId xmlns:a16="http://schemas.microsoft.com/office/drawing/2014/main" xmlns="" id="{F2200869-CBF8-41D6-8FD3-E4B7ED721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38151"/>
            <a:ext cx="6471138" cy="43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215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GERAL DE LOCALIZAÇÃO</a:t>
            </a:r>
            <a:endParaRPr lang="pt-BR" altLang="pt-BR" sz="2215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Imagem 3">
            <a:extLst>
              <a:ext uri="{FF2B5EF4-FFF2-40B4-BE49-F238E27FC236}">
                <a16:creationId xmlns:a16="http://schemas.microsoft.com/office/drawing/2014/main" xmlns="" id="{B543B7D8-153C-4886-B372-9A98F1E749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19" y="884975"/>
            <a:ext cx="7649308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BAEDC748-D81E-4744-AFC8-80A7FF971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353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xmlns="" id="{E20A0596-06E3-4448-97B9-8CE459B9DCFB}"/>
              </a:ext>
            </a:extLst>
          </p:cNvPr>
          <p:cNvSpPr/>
          <p:nvPr/>
        </p:nvSpPr>
        <p:spPr>
          <a:xfrm>
            <a:off x="1331640" y="476672"/>
            <a:ext cx="6712926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2F6B72F3-2018-48AC-A1E1-896D359C136A}"/>
              </a:ext>
            </a:extLst>
          </p:cNvPr>
          <p:cNvSpPr txBox="1"/>
          <p:nvPr/>
        </p:nvSpPr>
        <p:spPr>
          <a:xfrm>
            <a:off x="539552" y="1628800"/>
            <a:ext cx="7776797" cy="33367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pt-BR" sz="1662" b="1" u="sng" dirty="0">
              <a:solidFill>
                <a:schemeClr val="tx2"/>
              </a:solidFill>
            </a:endParaRPr>
          </a:p>
          <a:p>
            <a:pPr marL="316531" indent="-316531">
              <a:spcBef>
                <a:spcPts val="554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r>
              <a:rPr lang="pt-BR" sz="1846" dirty="0">
                <a:solidFill>
                  <a:schemeClr val="tx2"/>
                </a:solidFill>
              </a:rPr>
              <a:t>6 alternativas;</a:t>
            </a:r>
          </a:p>
          <a:p>
            <a:pPr marL="316531" indent="-316531">
              <a:spcBef>
                <a:spcPts val="554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r>
              <a:rPr lang="pt-BR" sz="1846" dirty="0">
                <a:solidFill>
                  <a:schemeClr val="tx2"/>
                </a:solidFill>
              </a:rPr>
              <a:t>Características comuns: </a:t>
            </a:r>
          </a:p>
          <a:p>
            <a:pPr marL="773731" lvl="1" indent="-316531">
              <a:spcBef>
                <a:spcPts val="554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r>
              <a:rPr lang="pt-BR" sz="1846" dirty="0">
                <a:solidFill>
                  <a:schemeClr val="tx2"/>
                </a:solidFill>
              </a:rPr>
              <a:t>Aproveitamento do rio do Sono como local de captação;</a:t>
            </a:r>
          </a:p>
          <a:p>
            <a:pPr marL="773731" lvl="1" indent="-316531">
              <a:spcBef>
                <a:spcPts val="554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r>
              <a:rPr lang="pt-BR" sz="1846" dirty="0">
                <a:solidFill>
                  <a:schemeClr val="tx2"/>
                </a:solidFill>
              </a:rPr>
              <a:t>Lagoa Três Rios como ponto de Transposição;</a:t>
            </a:r>
          </a:p>
          <a:p>
            <a:pPr marL="773731" lvl="1" indent="-316531">
              <a:spcBef>
                <a:spcPts val="554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r>
              <a:rPr lang="pt-BR" sz="1846" dirty="0">
                <a:solidFill>
                  <a:schemeClr val="tx2"/>
                </a:solidFill>
              </a:rPr>
              <a:t>Rio Sapão como destino </a:t>
            </a:r>
            <a:r>
              <a:rPr lang="pt-BR" sz="1846" dirty="0" smtClean="0">
                <a:solidFill>
                  <a:schemeClr val="tx2"/>
                </a:solidFill>
              </a:rPr>
              <a:t>ao Rio </a:t>
            </a:r>
            <a:r>
              <a:rPr lang="pt-BR" sz="1846" dirty="0">
                <a:solidFill>
                  <a:schemeClr val="tx2"/>
                </a:solidFill>
              </a:rPr>
              <a:t>S</a:t>
            </a:r>
            <a:r>
              <a:rPr lang="pt-BR" sz="1846" dirty="0" smtClean="0">
                <a:solidFill>
                  <a:schemeClr val="tx2"/>
                </a:solidFill>
              </a:rPr>
              <a:t>ão Francisco.</a:t>
            </a:r>
            <a:endParaRPr lang="pt-BR" sz="1846" dirty="0">
              <a:solidFill>
                <a:schemeClr val="tx2"/>
              </a:solidFill>
            </a:endParaRPr>
          </a:p>
          <a:p>
            <a:pPr marL="316531" indent="-316531">
              <a:spcBef>
                <a:spcPts val="554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r>
              <a:rPr lang="pt-BR" sz="1846" dirty="0">
                <a:solidFill>
                  <a:schemeClr val="tx2"/>
                </a:solidFill>
              </a:rPr>
              <a:t>Desnível da alternativa selecionada – (650-150) = 500 m</a:t>
            </a:r>
          </a:p>
          <a:p>
            <a:pPr marL="316531" indent="-316531">
              <a:spcBef>
                <a:spcPts val="554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r>
              <a:rPr lang="pt-BR" sz="1846" dirty="0">
                <a:solidFill>
                  <a:schemeClr val="tx2"/>
                </a:solidFill>
              </a:rPr>
              <a:t>Vazão transposta – 70 m³/s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A2EC1A92-94E1-4000-BAB5-AB2C0CA558CA}"/>
              </a:ext>
            </a:extLst>
          </p:cNvPr>
          <p:cNvSpPr txBox="1"/>
          <p:nvPr/>
        </p:nvSpPr>
        <p:spPr>
          <a:xfrm>
            <a:off x="1647092" y="438151"/>
            <a:ext cx="6248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DOADOR DE 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2001</a:t>
            </a:r>
          </a:p>
          <a:p>
            <a:pPr algn="ctr">
              <a:defRPr/>
            </a:pP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B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Rio do Sono)</a:t>
            </a:r>
          </a:p>
          <a:p>
            <a:pPr>
              <a:defRPr/>
            </a:pPr>
            <a:endParaRPr lang="pt-BR" sz="3200" dirty="0">
              <a:solidFill>
                <a:schemeClr val="tx2"/>
              </a:solidFill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2FC7EE01-EB42-4208-B9AD-499B6BECE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xmlns="" id="{A857B093-32D8-4FDE-8A7C-017BC9FDEC1D}"/>
              </a:ext>
            </a:extLst>
          </p:cNvPr>
          <p:cNvSpPr/>
          <p:nvPr/>
        </p:nvSpPr>
        <p:spPr>
          <a:xfrm>
            <a:off x="2892303" y="439299"/>
            <a:ext cx="3356463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E1DFCBC4-2C90-4635-9CA7-5306A424A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858" y="438151"/>
            <a:ext cx="6471138" cy="43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215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DOADOR</a:t>
            </a:r>
          </a:p>
        </p:txBody>
      </p:sp>
      <p:pic>
        <p:nvPicPr>
          <p:cNvPr id="25603" name="Imagem 2">
            <a:extLst>
              <a:ext uri="{FF2B5EF4-FFF2-40B4-BE49-F238E27FC236}">
                <a16:creationId xmlns:a16="http://schemas.microsoft.com/office/drawing/2014/main" xmlns="" id="{355D01BE-1DD0-4E1C-AADF-559216BE60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1" y="1003789"/>
            <a:ext cx="7578969" cy="498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9BCD4DC2-9F68-4593-9389-7172B8292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910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xmlns="" id="{7D61F6D5-D026-4C6D-A074-EF78879B6448}"/>
              </a:ext>
            </a:extLst>
          </p:cNvPr>
          <p:cNvSpPr/>
          <p:nvPr/>
        </p:nvSpPr>
        <p:spPr>
          <a:xfrm>
            <a:off x="971600" y="620688"/>
            <a:ext cx="7272807" cy="9361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C93AB8A-355D-499B-A932-09889393C880}"/>
              </a:ext>
            </a:extLst>
          </p:cNvPr>
          <p:cNvSpPr txBox="1"/>
          <p:nvPr/>
        </p:nvSpPr>
        <p:spPr>
          <a:xfrm>
            <a:off x="827584" y="1844824"/>
            <a:ext cx="7776796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554"/>
              </a:spcBef>
              <a:spcAft>
                <a:spcPts val="554"/>
              </a:spcAft>
              <a:defRPr/>
            </a:pPr>
            <a:endParaRPr lang="pt-BR" sz="24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16531" indent="-316531">
              <a:lnSpc>
                <a:spcPct val="150000"/>
              </a:lnSpc>
              <a:spcBef>
                <a:spcPts val="554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chemeClr val="tx2"/>
                </a:solidFill>
              </a:rPr>
              <a:t>2001 – Estação Ecológica da Serra Geral de Tocantins</a:t>
            </a:r>
          </a:p>
          <a:p>
            <a:pPr marL="316531" indent="-316531">
              <a:lnSpc>
                <a:spcPct val="150000"/>
              </a:lnSpc>
              <a:spcBef>
                <a:spcPts val="554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endParaRPr lang="pt-BR" sz="2400" dirty="0">
              <a:solidFill>
                <a:schemeClr val="tx2"/>
              </a:solidFill>
            </a:endParaRPr>
          </a:p>
          <a:p>
            <a:pPr marL="316531" indent="-316531">
              <a:lnSpc>
                <a:spcPct val="150000"/>
              </a:lnSpc>
              <a:spcBef>
                <a:spcPts val="554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chemeClr val="tx2"/>
                </a:solidFill>
              </a:rPr>
              <a:t>2002 – Parque Nacional das Nascentes do Rio Parnaíba</a:t>
            </a:r>
          </a:p>
          <a:p>
            <a:pPr>
              <a:defRPr/>
            </a:pPr>
            <a:endParaRPr lang="pt-BR" sz="2400" dirty="0">
              <a:solidFill>
                <a:schemeClr val="tx2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DBA053DE-3813-4739-BAD7-7DFC20B32526}"/>
              </a:ext>
            </a:extLst>
          </p:cNvPr>
          <p:cNvSpPr txBox="1"/>
          <p:nvPr/>
        </p:nvSpPr>
        <p:spPr>
          <a:xfrm>
            <a:off x="1110054" y="827130"/>
            <a:ext cx="69238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554"/>
              </a:spcBef>
              <a:spcAft>
                <a:spcPts val="554"/>
              </a:spcAft>
              <a:defRPr/>
            </a:pPr>
            <a:r>
              <a:rPr lang="pt-B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NOVAS ÁREAS DE PRESERVAÇÃO AMBIENTAL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CDAE72C3-AF16-4E8F-97CE-A4E7A6DE2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629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xmlns="" id="{20870EC6-CC4C-4DAD-9223-412A8711E8D2}"/>
              </a:ext>
            </a:extLst>
          </p:cNvPr>
          <p:cNvSpPr/>
          <p:nvPr/>
        </p:nvSpPr>
        <p:spPr>
          <a:xfrm>
            <a:off x="1690450" y="457311"/>
            <a:ext cx="6081087" cy="44948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469872DF-0989-4015-9F6A-B48E5CB7E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151" y="410308"/>
            <a:ext cx="6471138" cy="43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215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DAS ÁREAS DE PRESERVAÇÃO</a:t>
            </a:r>
          </a:p>
        </p:txBody>
      </p:sp>
      <p:pic>
        <p:nvPicPr>
          <p:cNvPr id="27651" name="Imagem 2">
            <a:extLst>
              <a:ext uri="{FF2B5EF4-FFF2-40B4-BE49-F238E27FC236}">
                <a16:creationId xmlns:a16="http://schemas.microsoft.com/office/drawing/2014/main" xmlns="" id="{53E91D62-16E6-4035-9807-9434B8ADF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66" y="970085"/>
            <a:ext cx="7630257" cy="50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8B9C8C32-4657-414C-BA04-A743E7F89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276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xmlns="" id="{AE1C4932-D741-4AE8-87AC-EB06197D33AF}"/>
              </a:ext>
            </a:extLst>
          </p:cNvPr>
          <p:cNvSpPr/>
          <p:nvPr/>
        </p:nvSpPr>
        <p:spPr>
          <a:xfrm>
            <a:off x="1259632" y="546787"/>
            <a:ext cx="6712926" cy="9361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71A3125-9E7D-4886-85E9-E3C7C021B5D5}"/>
              </a:ext>
            </a:extLst>
          </p:cNvPr>
          <p:cNvSpPr txBox="1"/>
          <p:nvPr/>
        </p:nvSpPr>
        <p:spPr>
          <a:xfrm>
            <a:off x="849923" y="1368669"/>
            <a:ext cx="7844204" cy="38516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554"/>
              </a:spcBef>
              <a:spcAft>
                <a:spcPts val="554"/>
              </a:spcAft>
              <a:defRPr/>
            </a:pPr>
            <a:endParaRPr lang="pt-BR" sz="1662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16531" indent="-316531">
              <a:spcBef>
                <a:spcPts val="554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r>
              <a:rPr lang="pt-BR" sz="1846" dirty="0">
                <a:solidFill>
                  <a:schemeClr val="tx2"/>
                </a:solidFill>
              </a:rPr>
              <a:t>Aproveitamento do rio Palmeiras; </a:t>
            </a:r>
          </a:p>
          <a:p>
            <a:pPr marL="316531" indent="-316531">
              <a:spcBef>
                <a:spcPts val="554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r>
              <a:rPr lang="pt-BR" sz="1846" dirty="0">
                <a:solidFill>
                  <a:schemeClr val="tx2"/>
                </a:solidFill>
              </a:rPr>
              <a:t>Reversão do curso com 7 barragens e estações elevatórias;</a:t>
            </a:r>
          </a:p>
          <a:p>
            <a:pPr marL="316531" indent="-316531">
              <a:spcBef>
                <a:spcPts val="554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r>
              <a:rPr lang="pt-BR" sz="1846" dirty="0">
                <a:solidFill>
                  <a:schemeClr val="tx2"/>
                </a:solidFill>
              </a:rPr>
              <a:t>Sistema de canais e trechos de adutoras;</a:t>
            </a:r>
          </a:p>
          <a:p>
            <a:pPr marL="316531" indent="-316531">
              <a:spcBef>
                <a:spcPts val="554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r>
              <a:rPr lang="pt-BR" sz="1846" dirty="0">
                <a:solidFill>
                  <a:schemeClr val="tx2"/>
                </a:solidFill>
              </a:rPr>
              <a:t>Ponto de Transposição no platô sedimentar da Serra Geral de Tocantins;</a:t>
            </a:r>
          </a:p>
          <a:p>
            <a:pPr marL="316531" indent="-316531">
              <a:spcBef>
                <a:spcPts val="554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r>
              <a:rPr lang="pt-BR" sz="1846" dirty="0">
                <a:solidFill>
                  <a:schemeClr val="tx2"/>
                </a:solidFill>
              </a:rPr>
              <a:t>Desnível  (850-350) = 500m;</a:t>
            </a:r>
          </a:p>
          <a:p>
            <a:pPr marL="316531" indent="-316531">
              <a:spcBef>
                <a:spcPts val="554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r>
              <a:rPr lang="pt-BR" sz="1846" dirty="0">
                <a:solidFill>
                  <a:schemeClr val="tx2"/>
                </a:solidFill>
              </a:rPr>
              <a:t>Conjunto de canais e hidrelétricas na bacia receptora;</a:t>
            </a:r>
          </a:p>
          <a:p>
            <a:pPr marL="316531" indent="-316531">
              <a:spcBef>
                <a:spcPts val="554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r>
              <a:rPr lang="pt-BR" sz="1846" dirty="0">
                <a:solidFill>
                  <a:schemeClr val="tx2"/>
                </a:solidFill>
              </a:rPr>
              <a:t>Lançamento no rio Preto (bacia do São Francisco);</a:t>
            </a:r>
          </a:p>
          <a:p>
            <a:pPr marL="316531" indent="-316531">
              <a:spcBef>
                <a:spcPts val="554"/>
              </a:spcBef>
              <a:spcAft>
                <a:spcPts val="554"/>
              </a:spcAft>
              <a:buFont typeface="Arial" panose="020B0604020202020204" pitchFamily="34" charset="0"/>
              <a:buChar char="•"/>
              <a:defRPr/>
            </a:pPr>
            <a:r>
              <a:rPr lang="pt-BR" sz="1846" dirty="0">
                <a:solidFill>
                  <a:schemeClr val="tx2"/>
                </a:solidFill>
              </a:rPr>
              <a:t>Q(m</a:t>
            </a:r>
            <a:r>
              <a:rPr lang="pt-BR" sz="1846" baseline="30000" dirty="0">
                <a:solidFill>
                  <a:schemeClr val="tx2"/>
                </a:solidFill>
              </a:rPr>
              <a:t>3</a:t>
            </a:r>
            <a:r>
              <a:rPr lang="pt-BR" sz="1846" dirty="0">
                <a:solidFill>
                  <a:schemeClr val="tx2"/>
                </a:solidFill>
              </a:rPr>
              <a:t>/s)=50m</a:t>
            </a:r>
            <a:r>
              <a:rPr lang="pt-BR" sz="1846" baseline="30000" dirty="0">
                <a:solidFill>
                  <a:schemeClr val="tx2"/>
                </a:solidFill>
              </a:rPr>
              <a:t>3</a:t>
            </a:r>
            <a:r>
              <a:rPr lang="pt-BR" sz="1846" dirty="0">
                <a:solidFill>
                  <a:schemeClr val="tx2"/>
                </a:solidFill>
              </a:rPr>
              <a:t>/s</a:t>
            </a:r>
            <a:r>
              <a:rPr lang="pt-BR" sz="1662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11E3EE8-047A-4331-AD70-F800EDF8B6DE}"/>
              </a:ext>
            </a:extLst>
          </p:cNvPr>
          <p:cNvSpPr txBox="1"/>
          <p:nvPr/>
        </p:nvSpPr>
        <p:spPr>
          <a:xfrm>
            <a:off x="1259632" y="620688"/>
            <a:ext cx="6860931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ESTUDOS DE VIABILIDADE DE 2002</a:t>
            </a:r>
          </a:p>
          <a:p>
            <a:pPr>
              <a:defRPr/>
            </a:pPr>
            <a:endParaRPr lang="pt-BR" sz="3200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24E22D68-03FD-49AA-9035-87AA5F0C1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3268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xmlns="" id="{02BD0E5C-BB99-4EE5-86F8-BF4CEE814F22}"/>
              </a:ext>
            </a:extLst>
          </p:cNvPr>
          <p:cNvSpPr/>
          <p:nvPr/>
        </p:nvSpPr>
        <p:spPr>
          <a:xfrm>
            <a:off x="1619672" y="438151"/>
            <a:ext cx="5660719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6B77FC7F-BEAD-4A59-AD67-3868A1C80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858" y="438151"/>
            <a:ext cx="6471138" cy="43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215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DE VIABILIDADE DE 2002</a:t>
            </a:r>
          </a:p>
        </p:txBody>
      </p:sp>
      <p:pic>
        <p:nvPicPr>
          <p:cNvPr id="29699" name="Imagem 1">
            <a:extLst>
              <a:ext uri="{FF2B5EF4-FFF2-40B4-BE49-F238E27FC236}">
                <a16:creationId xmlns:a16="http://schemas.microsoft.com/office/drawing/2014/main" xmlns="" id="{8E1CE195-C29F-4790-9606-F8F4123162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54" y="1036028"/>
            <a:ext cx="7529146" cy="49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530B9C03-80AF-40F1-8459-2675202A0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EF07-1133-4311-9405-67747561157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428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4795</TotalTime>
  <Words>701</Words>
  <Application>Microsoft Office PowerPoint</Application>
  <PresentationFormat>Apresentação na tela (4:3)</PresentationFormat>
  <Paragraphs>142</Paragraphs>
  <Slides>23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5" baseType="lpstr">
      <vt:lpstr>Tema do Office</vt:lpstr>
      <vt:lpstr>CorelDRAW</vt:lpstr>
      <vt:lpstr>INTEGRAÇÃO DAS BACIAS HIDROGRÁFICAS  DOS RIOS TOCANTINS  E SÃO FRANSCISCO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ALTERNATIVA CAROLINA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DE INTEGRAÇÃO DO RIO SÃO FRANCISCO COM BACIAS HIDROGRÁFICAS DO NORDESTE SETENTRIONAL - PISF</dc:title>
  <dc:creator>Cícero Emanuel Vieira de Meneses</dc:creator>
  <cp:lastModifiedBy>Rafael Ribeiro Silveira</cp:lastModifiedBy>
  <cp:revision>221</cp:revision>
  <cp:lastPrinted>2017-12-04T18:31:14Z</cp:lastPrinted>
  <dcterms:created xsi:type="dcterms:W3CDTF">2017-07-21T14:34:17Z</dcterms:created>
  <dcterms:modified xsi:type="dcterms:W3CDTF">2017-12-05T19:52:11Z</dcterms:modified>
</cp:coreProperties>
</file>