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5" r:id="rId3"/>
    <p:sldId id="288" r:id="rId4"/>
    <p:sldId id="336" r:id="rId5"/>
    <p:sldId id="338" r:id="rId6"/>
    <p:sldId id="343" r:id="rId7"/>
    <p:sldId id="344" r:id="rId8"/>
    <p:sldId id="345" r:id="rId9"/>
    <p:sldId id="334" r:id="rId10"/>
    <p:sldId id="340" r:id="rId11"/>
    <p:sldId id="332" r:id="rId12"/>
    <p:sldId id="341" r:id="rId13"/>
    <p:sldId id="342" r:id="rId14"/>
  </p:sldIdLst>
  <p:sldSz cx="9144000" cy="5143500" type="screen16x9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1140"/>
    <a:srgbClr val="F4BA00"/>
    <a:srgbClr val="1FCB24"/>
    <a:srgbClr val="FF542C"/>
    <a:srgbClr val="FF6600"/>
    <a:srgbClr val="3F77D1"/>
    <a:srgbClr val="0099CC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19" autoAdjust="0"/>
    <p:restoredTop sz="94622" autoAdjust="0"/>
  </p:normalViewPr>
  <p:slideViewPr>
    <p:cSldViewPr>
      <p:cViewPr>
        <p:scale>
          <a:sx n="100" d="100"/>
          <a:sy n="100" d="100"/>
        </p:scale>
        <p:origin x="-984" y="-3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3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47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3C9A97-2D36-45DA-B20F-41289A17A9EF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F66903B2-AB31-46FC-A142-4C5B91A57031}">
      <dgm:prSet/>
      <dgm:spPr/>
      <dgm:t>
        <a:bodyPr/>
        <a:lstStyle/>
        <a:p>
          <a:pPr rtl="0"/>
          <a:r>
            <a:rPr lang="pt-BR" dirty="0" smtClean="0"/>
            <a:t>I - formular e propor políticas, diretrizes, objetivos e metas relativos à inclusão digital do Governo Federal;</a:t>
          </a:r>
          <a:endParaRPr lang="pt-BR" dirty="0"/>
        </a:p>
      </dgm:t>
    </dgm:pt>
    <dgm:pt modelId="{02B67E43-8A3B-485F-9568-8DF6274F105C}" type="parTrans" cxnId="{978F388F-12CC-4724-BAAF-EE87ADCC03FF}">
      <dgm:prSet/>
      <dgm:spPr/>
      <dgm:t>
        <a:bodyPr/>
        <a:lstStyle/>
        <a:p>
          <a:endParaRPr lang="pt-BR"/>
        </a:p>
      </dgm:t>
    </dgm:pt>
    <dgm:pt modelId="{6C902FE5-3108-4FE2-BB0F-2EF2886F948F}" type="sibTrans" cxnId="{978F388F-12CC-4724-BAAF-EE87ADCC03FF}">
      <dgm:prSet/>
      <dgm:spPr/>
      <dgm:t>
        <a:bodyPr/>
        <a:lstStyle/>
        <a:p>
          <a:endParaRPr lang="pt-BR"/>
        </a:p>
      </dgm:t>
    </dgm:pt>
    <dgm:pt modelId="{1826AC2A-A9DB-4FEE-9D5D-52FD77C481D9}">
      <dgm:prSet/>
      <dgm:spPr/>
      <dgm:t>
        <a:bodyPr/>
        <a:lstStyle/>
        <a:p>
          <a:pPr rtl="0"/>
          <a:r>
            <a:rPr lang="pt-BR" dirty="0" smtClean="0"/>
            <a:t>II - planejar, coordenar, supervisionar e orientar as ações de inclusão digital do Governo Federal; e</a:t>
          </a:r>
          <a:endParaRPr lang="pt-BR" dirty="0"/>
        </a:p>
      </dgm:t>
    </dgm:pt>
    <dgm:pt modelId="{FCC5F5C4-927F-49F6-82FB-60EE3158894E}" type="parTrans" cxnId="{9E345143-2281-47F6-9DA5-B176ECC07049}">
      <dgm:prSet/>
      <dgm:spPr/>
      <dgm:t>
        <a:bodyPr/>
        <a:lstStyle/>
        <a:p>
          <a:endParaRPr lang="pt-BR"/>
        </a:p>
      </dgm:t>
    </dgm:pt>
    <dgm:pt modelId="{745D7017-E8DC-4C4E-9F6C-31515B7A5350}" type="sibTrans" cxnId="{9E345143-2281-47F6-9DA5-B176ECC07049}">
      <dgm:prSet/>
      <dgm:spPr/>
      <dgm:t>
        <a:bodyPr/>
        <a:lstStyle/>
        <a:p>
          <a:endParaRPr lang="pt-BR"/>
        </a:p>
      </dgm:t>
    </dgm:pt>
    <dgm:pt modelId="{22A5564C-633D-491A-802F-5640E7EC5F1A}">
      <dgm:prSet/>
      <dgm:spPr/>
      <dgm:t>
        <a:bodyPr/>
        <a:lstStyle/>
        <a:p>
          <a:pPr rtl="0"/>
          <a:r>
            <a:rPr lang="pt-BR" dirty="0" smtClean="0"/>
            <a:t>III - executar, acompanhar, monitorar e avaliar a implementação do Programa de Inclusão Digital do Governo Federal, em articulação com órgãos e instituições internos e externos</a:t>
          </a:r>
          <a:endParaRPr lang="pt-BR" dirty="0"/>
        </a:p>
      </dgm:t>
    </dgm:pt>
    <dgm:pt modelId="{CA13AD00-C64A-46D1-88A8-94FB9E1B2D4C}" type="parTrans" cxnId="{A41554E3-C3DB-4DF7-BD6C-C16BE735BD63}">
      <dgm:prSet/>
      <dgm:spPr/>
      <dgm:t>
        <a:bodyPr/>
        <a:lstStyle/>
        <a:p>
          <a:endParaRPr lang="pt-BR"/>
        </a:p>
      </dgm:t>
    </dgm:pt>
    <dgm:pt modelId="{5D1FA24B-B832-4D24-8535-1C2E13AA3FFF}" type="sibTrans" cxnId="{A41554E3-C3DB-4DF7-BD6C-C16BE735BD63}">
      <dgm:prSet/>
      <dgm:spPr/>
      <dgm:t>
        <a:bodyPr/>
        <a:lstStyle/>
        <a:p>
          <a:endParaRPr lang="pt-BR"/>
        </a:p>
      </dgm:t>
    </dgm:pt>
    <dgm:pt modelId="{BC8A6C7F-220B-4DAC-9851-027973E645AB}" type="pres">
      <dgm:prSet presAssocID="{D23C9A97-2D36-45DA-B20F-41289A17A9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774FBB2-C298-4740-BEE5-25FB0C789950}" type="pres">
      <dgm:prSet presAssocID="{F66903B2-AB31-46FC-A142-4C5B91A5703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D66932-56EC-4744-8017-4DA7BF070D0B}" type="pres">
      <dgm:prSet presAssocID="{6C902FE5-3108-4FE2-BB0F-2EF2886F948F}" presName="spacer" presStyleCnt="0"/>
      <dgm:spPr/>
    </dgm:pt>
    <dgm:pt modelId="{2CA6DD59-8CC2-47E3-A4BC-DDD605B7CF55}" type="pres">
      <dgm:prSet presAssocID="{1826AC2A-A9DB-4FEE-9D5D-52FD77C481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957BE8-249A-47AE-954C-A328C4CDA88B}" type="pres">
      <dgm:prSet presAssocID="{745D7017-E8DC-4C4E-9F6C-31515B7A5350}" presName="spacer" presStyleCnt="0"/>
      <dgm:spPr/>
    </dgm:pt>
    <dgm:pt modelId="{E0B6CA8A-EDF0-472B-AD94-D8108DB2D67B}" type="pres">
      <dgm:prSet presAssocID="{22A5564C-633D-491A-802F-5640E7EC5F1A}" presName="parentText" presStyleLbl="node1" presStyleIdx="2" presStyleCnt="3" custLinFactNeighborY="1996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A2C98C4-D74F-412F-868F-9DB62A447E1C}" type="presOf" srcId="{F66903B2-AB31-46FC-A142-4C5B91A57031}" destId="{D774FBB2-C298-4740-BEE5-25FB0C789950}" srcOrd="0" destOrd="0" presId="urn:microsoft.com/office/officeart/2005/8/layout/vList2"/>
    <dgm:cxn modelId="{06C2D7D3-107E-4159-B8D0-A69D7B24AA7E}" type="presOf" srcId="{22A5564C-633D-491A-802F-5640E7EC5F1A}" destId="{E0B6CA8A-EDF0-472B-AD94-D8108DB2D67B}" srcOrd="0" destOrd="0" presId="urn:microsoft.com/office/officeart/2005/8/layout/vList2"/>
    <dgm:cxn modelId="{9E345143-2281-47F6-9DA5-B176ECC07049}" srcId="{D23C9A97-2D36-45DA-B20F-41289A17A9EF}" destId="{1826AC2A-A9DB-4FEE-9D5D-52FD77C481D9}" srcOrd="1" destOrd="0" parTransId="{FCC5F5C4-927F-49F6-82FB-60EE3158894E}" sibTransId="{745D7017-E8DC-4C4E-9F6C-31515B7A5350}"/>
    <dgm:cxn modelId="{2674EDC2-E7FB-418F-9DB9-86A0C86F3882}" type="presOf" srcId="{1826AC2A-A9DB-4FEE-9D5D-52FD77C481D9}" destId="{2CA6DD59-8CC2-47E3-A4BC-DDD605B7CF55}" srcOrd="0" destOrd="0" presId="urn:microsoft.com/office/officeart/2005/8/layout/vList2"/>
    <dgm:cxn modelId="{A41554E3-C3DB-4DF7-BD6C-C16BE735BD63}" srcId="{D23C9A97-2D36-45DA-B20F-41289A17A9EF}" destId="{22A5564C-633D-491A-802F-5640E7EC5F1A}" srcOrd="2" destOrd="0" parTransId="{CA13AD00-C64A-46D1-88A8-94FB9E1B2D4C}" sibTransId="{5D1FA24B-B832-4D24-8535-1C2E13AA3FFF}"/>
    <dgm:cxn modelId="{C47124C6-AEBD-45EE-8461-35158E7700D2}" type="presOf" srcId="{D23C9A97-2D36-45DA-B20F-41289A17A9EF}" destId="{BC8A6C7F-220B-4DAC-9851-027973E645AB}" srcOrd="0" destOrd="0" presId="urn:microsoft.com/office/officeart/2005/8/layout/vList2"/>
    <dgm:cxn modelId="{978F388F-12CC-4724-BAAF-EE87ADCC03FF}" srcId="{D23C9A97-2D36-45DA-B20F-41289A17A9EF}" destId="{F66903B2-AB31-46FC-A142-4C5B91A57031}" srcOrd="0" destOrd="0" parTransId="{02B67E43-8A3B-485F-9568-8DF6274F105C}" sibTransId="{6C902FE5-3108-4FE2-BB0F-2EF2886F948F}"/>
    <dgm:cxn modelId="{133F8876-4AA1-494C-B116-DC7A5EBC14C9}" type="presParOf" srcId="{BC8A6C7F-220B-4DAC-9851-027973E645AB}" destId="{D774FBB2-C298-4740-BEE5-25FB0C789950}" srcOrd="0" destOrd="0" presId="urn:microsoft.com/office/officeart/2005/8/layout/vList2"/>
    <dgm:cxn modelId="{DA8A1D08-1DCD-4ABB-8435-9AF57FEAA5F1}" type="presParOf" srcId="{BC8A6C7F-220B-4DAC-9851-027973E645AB}" destId="{08D66932-56EC-4744-8017-4DA7BF070D0B}" srcOrd="1" destOrd="0" presId="urn:microsoft.com/office/officeart/2005/8/layout/vList2"/>
    <dgm:cxn modelId="{BA1038AD-A9F7-4AE5-8F47-95B253E33AB7}" type="presParOf" srcId="{BC8A6C7F-220B-4DAC-9851-027973E645AB}" destId="{2CA6DD59-8CC2-47E3-A4BC-DDD605B7CF55}" srcOrd="2" destOrd="0" presId="urn:microsoft.com/office/officeart/2005/8/layout/vList2"/>
    <dgm:cxn modelId="{9C9EB016-0C6A-4A1B-BCE3-D349DEF885DC}" type="presParOf" srcId="{BC8A6C7F-220B-4DAC-9851-027973E645AB}" destId="{5D957BE8-249A-47AE-954C-A328C4CDA88B}" srcOrd="3" destOrd="0" presId="urn:microsoft.com/office/officeart/2005/8/layout/vList2"/>
    <dgm:cxn modelId="{106863BA-DEE9-4B42-A570-862D1859B739}" type="presParOf" srcId="{BC8A6C7F-220B-4DAC-9851-027973E645AB}" destId="{E0B6CA8A-EDF0-472B-AD94-D8108DB2D67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3C9A97-2D36-45DA-B20F-41289A17A9EF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/>
      <dgm:spPr/>
      <dgm:t>
        <a:bodyPr/>
        <a:lstStyle/>
        <a:p>
          <a:endParaRPr lang="pt-BR"/>
        </a:p>
      </dgm:t>
    </dgm:pt>
    <dgm:pt modelId="{F66903B2-AB31-46FC-A142-4C5B91A57031}">
      <dgm:prSet/>
      <dgm:spPr/>
      <dgm:t>
        <a:bodyPr/>
        <a:lstStyle/>
        <a:p>
          <a:pPr rtl="0"/>
          <a:r>
            <a:rPr lang="pt-BR" smtClean="0"/>
            <a:t>Os Centros de Recondicionamento de Computadores (CRCs) são parte do projeto Computadores para Inclusão, que promove a formação de jovens de baixa renda. </a:t>
          </a:r>
          <a:endParaRPr lang="pt-BR"/>
        </a:p>
      </dgm:t>
    </dgm:pt>
    <dgm:pt modelId="{02B67E43-8A3B-485F-9568-8DF6274F105C}" type="parTrans" cxnId="{978F388F-12CC-4724-BAAF-EE87ADCC03FF}">
      <dgm:prSet/>
      <dgm:spPr/>
      <dgm:t>
        <a:bodyPr/>
        <a:lstStyle/>
        <a:p>
          <a:endParaRPr lang="pt-BR"/>
        </a:p>
      </dgm:t>
    </dgm:pt>
    <dgm:pt modelId="{6C902FE5-3108-4FE2-BB0F-2EF2886F948F}" type="sibTrans" cxnId="{978F388F-12CC-4724-BAAF-EE87ADCC03FF}">
      <dgm:prSet/>
      <dgm:spPr/>
      <dgm:t>
        <a:bodyPr/>
        <a:lstStyle/>
        <a:p>
          <a:endParaRPr lang="pt-BR"/>
        </a:p>
      </dgm:t>
    </dgm:pt>
    <dgm:pt modelId="{1826AC2A-A9DB-4FEE-9D5D-52FD77C481D9}">
      <dgm:prSet/>
      <dgm:spPr/>
      <dgm:t>
        <a:bodyPr/>
        <a:lstStyle/>
        <a:p>
          <a:pPr rtl="0"/>
          <a:r>
            <a:rPr lang="pt-BR" smtClean="0"/>
            <a:t>A capacitação é feita por meio de oficinas, cursos e outras atividades oferecidas pelos CRCs. </a:t>
          </a:r>
          <a:endParaRPr lang="pt-BR"/>
        </a:p>
      </dgm:t>
    </dgm:pt>
    <dgm:pt modelId="{FCC5F5C4-927F-49F6-82FB-60EE3158894E}" type="parTrans" cxnId="{9E345143-2281-47F6-9DA5-B176ECC07049}">
      <dgm:prSet/>
      <dgm:spPr/>
      <dgm:t>
        <a:bodyPr/>
        <a:lstStyle/>
        <a:p>
          <a:endParaRPr lang="pt-BR"/>
        </a:p>
      </dgm:t>
    </dgm:pt>
    <dgm:pt modelId="{745D7017-E8DC-4C4E-9F6C-31515B7A5350}" type="sibTrans" cxnId="{9E345143-2281-47F6-9DA5-B176ECC07049}">
      <dgm:prSet/>
      <dgm:spPr/>
      <dgm:t>
        <a:bodyPr/>
        <a:lstStyle/>
        <a:p>
          <a:endParaRPr lang="pt-BR"/>
        </a:p>
      </dgm:t>
    </dgm:pt>
    <dgm:pt modelId="{22A5564C-633D-491A-802F-5640E7EC5F1A}">
      <dgm:prSet/>
      <dgm:spPr/>
      <dgm:t>
        <a:bodyPr/>
        <a:lstStyle/>
        <a:p>
          <a:pPr rtl="0"/>
          <a:r>
            <a:rPr lang="pt-BR" dirty="0" smtClean="0"/>
            <a:t>Os computadores recuperados são doados para laboratórios de escolas, bibliotecas, telecentros e outros programas de inclusão digital. </a:t>
          </a:r>
          <a:endParaRPr lang="pt-BR" dirty="0"/>
        </a:p>
      </dgm:t>
    </dgm:pt>
    <dgm:pt modelId="{CA13AD00-C64A-46D1-88A8-94FB9E1B2D4C}" type="parTrans" cxnId="{A41554E3-C3DB-4DF7-BD6C-C16BE735BD63}">
      <dgm:prSet/>
      <dgm:spPr/>
      <dgm:t>
        <a:bodyPr/>
        <a:lstStyle/>
        <a:p>
          <a:endParaRPr lang="pt-BR"/>
        </a:p>
      </dgm:t>
    </dgm:pt>
    <dgm:pt modelId="{5D1FA24B-B832-4D24-8535-1C2E13AA3FFF}" type="sibTrans" cxnId="{A41554E3-C3DB-4DF7-BD6C-C16BE735BD63}">
      <dgm:prSet/>
      <dgm:spPr/>
      <dgm:t>
        <a:bodyPr/>
        <a:lstStyle/>
        <a:p>
          <a:endParaRPr lang="pt-BR"/>
        </a:p>
      </dgm:t>
    </dgm:pt>
    <dgm:pt modelId="{10535898-71E0-4E6E-A96B-89F75045151D}">
      <dgm:prSet/>
      <dgm:spPr/>
      <dgm:t>
        <a:bodyPr/>
        <a:lstStyle/>
        <a:p>
          <a:pPr rtl="0"/>
          <a:r>
            <a:rPr lang="pt-BR" smtClean="0"/>
            <a:t>O programa também promove a conscientização sobre o descarte adequado de resíduos eletroeletrônicos.</a:t>
          </a:r>
          <a:endParaRPr lang="pt-BR"/>
        </a:p>
      </dgm:t>
    </dgm:pt>
    <dgm:pt modelId="{F110CFA6-EF8A-4D29-8CB8-894EA5BA7CB7}" type="parTrans" cxnId="{9CA9BAAC-7BF1-4A6D-91E3-03DEEF3D6C03}">
      <dgm:prSet/>
      <dgm:spPr/>
      <dgm:t>
        <a:bodyPr/>
        <a:lstStyle/>
        <a:p>
          <a:endParaRPr lang="pt-BR"/>
        </a:p>
      </dgm:t>
    </dgm:pt>
    <dgm:pt modelId="{EE90A913-6DCA-49A7-AA06-E4D5ADFF2A9C}" type="sibTrans" cxnId="{9CA9BAAC-7BF1-4A6D-91E3-03DEEF3D6C03}">
      <dgm:prSet/>
      <dgm:spPr/>
      <dgm:t>
        <a:bodyPr/>
        <a:lstStyle/>
        <a:p>
          <a:endParaRPr lang="pt-BR"/>
        </a:p>
      </dgm:t>
    </dgm:pt>
    <dgm:pt modelId="{BC8A6C7F-220B-4DAC-9851-027973E645AB}" type="pres">
      <dgm:prSet presAssocID="{D23C9A97-2D36-45DA-B20F-41289A17A9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774FBB2-C298-4740-BEE5-25FB0C789950}" type="pres">
      <dgm:prSet presAssocID="{F66903B2-AB31-46FC-A142-4C5B91A5703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D66932-56EC-4744-8017-4DA7BF070D0B}" type="pres">
      <dgm:prSet presAssocID="{6C902FE5-3108-4FE2-BB0F-2EF2886F948F}" presName="spacer" presStyleCnt="0"/>
      <dgm:spPr/>
    </dgm:pt>
    <dgm:pt modelId="{2CA6DD59-8CC2-47E3-A4BC-DDD605B7CF55}" type="pres">
      <dgm:prSet presAssocID="{1826AC2A-A9DB-4FEE-9D5D-52FD77C481D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957BE8-249A-47AE-954C-A328C4CDA88B}" type="pres">
      <dgm:prSet presAssocID="{745D7017-E8DC-4C4E-9F6C-31515B7A5350}" presName="spacer" presStyleCnt="0"/>
      <dgm:spPr/>
    </dgm:pt>
    <dgm:pt modelId="{E0B6CA8A-EDF0-472B-AD94-D8108DB2D67B}" type="pres">
      <dgm:prSet presAssocID="{22A5564C-633D-491A-802F-5640E7EC5F1A}" presName="parentText" presStyleLbl="node1" presStyleIdx="2" presStyleCnt="4" custLinFactNeighborY="1996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D2606B-E2C2-4333-9838-193E3420C8C0}" type="pres">
      <dgm:prSet presAssocID="{5D1FA24B-B832-4D24-8535-1C2E13AA3FFF}" presName="spacer" presStyleCnt="0"/>
      <dgm:spPr/>
    </dgm:pt>
    <dgm:pt modelId="{3BBE3891-E075-49AC-9B04-4C69A1AE5388}" type="pres">
      <dgm:prSet presAssocID="{10535898-71E0-4E6E-A96B-89F75045151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CA9BAAC-7BF1-4A6D-91E3-03DEEF3D6C03}" srcId="{D23C9A97-2D36-45DA-B20F-41289A17A9EF}" destId="{10535898-71E0-4E6E-A96B-89F75045151D}" srcOrd="3" destOrd="0" parTransId="{F110CFA6-EF8A-4D29-8CB8-894EA5BA7CB7}" sibTransId="{EE90A913-6DCA-49A7-AA06-E4D5ADFF2A9C}"/>
    <dgm:cxn modelId="{70827DD9-7FA1-45E9-9D5A-FD980AB0889E}" type="presOf" srcId="{1826AC2A-A9DB-4FEE-9D5D-52FD77C481D9}" destId="{2CA6DD59-8CC2-47E3-A4BC-DDD605B7CF55}" srcOrd="0" destOrd="0" presId="urn:microsoft.com/office/officeart/2005/8/layout/vList2"/>
    <dgm:cxn modelId="{A3F4025E-CBD7-4A14-A66F-1DFC16FA686A}" type="presOf" srcId="{D23C9A97-2D36-45DA-B20F-41289A17A9EF}" destId="{BC8A6C7F-220B-4DAC-9851-027973E645AB}" srcOrd="0" destOrd="0" presId="urn:microsoft.com/office/officeart/2005/8/layout/vList2"/>
    <dgm:cxn modelId="{9E345143-2281-47F6-9DA5-B176ECC07049}" srcId="{D23C9A97-2D36-45DA-B20F-41289A17A9EF}" destId="{1826AC2A-A9DB-4FEE-9D5D-52FD77C481D9}" srcOrd="1" destOrd="0" parTransId="{FCC5F5C4-927F-49F6-82FB-60EE3158894E}" sibTransId="{745D7017-E8DC-4C4E-9F6C-31515B7A5350}"/>
    <dgm:cxn modelId="{D35AAE59-DC59-4089-97A8-87FB121C7DD3}" type="presOf" srcId="{F66903B2-AB31-46FC-A142-4C5B91A57031}" destId="{D774FBB2-C298-4740-BEE5-25FB0C789950}" srcOrd="0" destOrd="0" presId="urn:microsoft.com/office/officeart/2005/8/layout/vList2"/>
    <dgm:cxn modelId="{A41554E3-C3DB-4DF7-BD6C-C16BE735BD63}" srcId="{D23C9A97-2D36-45DA-B20F-41289A17A9EF}" destId="{22A5564C-633D-491A-802F-5640E7EC5F1A}" srcOrd="2" destOrd="0" parTransId="{CA13AD00-C64A-46D1-88A8-94FB9E1B2D4C}" sibTransId="{5D1FA24B-B832-4D24-8535-1C2E13AA3FFF}"/>
    <dgm:cxn modelId="{978F388F-12CC-4724-BAAF-EE87ADCC03FF}" srcId="{D23C9A97-2D36-45DA-B20F-41289A17A9EF}" destId="{F66903B2-AB31-46FC-A142-4C5B91A57031}" srcOrd="0" destOrd="0" parTransId="{02B67E43-8A3B-485F-9568-8DF6274F105C}" sibTransId="{6C902FE5-3108-4FE2-BB0F-2EF2886F948F}"/>
    <dgm:cxn modelId="{9DC0C809-C691-41B8-9176-137398D871AF}" type="presOf" srcId="{22A5564C-633D-491A-802F-5640E7EC5F1A}" destId="{E0B6CA8A-EDF0-472B-AD94-D8108DB2D67B}" srcOrd="0" destOrd="0" presId="urn:microsoft.com/office/officeart/2005/8/layout/vList2"/>
    <dgm:cxn modelId="{95E00584-8983-4095-AEE4-47ED3F2A781B}" type="presOf" srcId="{10535898-71E0-4E6E-A96B-89F75045151D}" destId="{3BBE3891-E075-49AC-9B04-4C69A1AE5388}" srcOrd="0" destOrd="0" presId="urn:microsoft.com/office/officeart/2005/8/layout/vList2"/>
    <dgm:cxn modelId="{2320FC2B-1641-4E2B-9849-A0A65ECE3BBD}" type="presParOf" srcId="{BC8A6C7F-220B-4DAC-9851-027973E645AB}" destId="{D774FBB2-C298-4740-BEE5-25FB0C789950}" srcOrd="0" destOrd="0" presId="urn:microsoft.com/office/officeart/2005/8/layout/vList2"/>
    <dgm:cxn modelId="{4A4220DF-D026-4BED-8933-9505C2D68918}" type="presParOf" srcId="{BC8A6C7F-220B-4DAC-9851-027973E645AB}" destId="{08D66932-56EC-4744-8017-4DA7BF070D0B}" srcOrd="1" destOrd="0" presId="urn:microsoft.com/office/officeart/2005/8/layout/vList2"/>
    <dgm:cxn modelId="{4D8BC427-DD72-4419-AB54-D11FD763CD6C}" type="presParOf" srcId="{BC8A6C7F-220B-4DAC-9851-027973E645AB}" destId="{2CA6DD59-8CC2-47E3-A4BC-DDD605B7CF55}" srcOrd="2" destOrd="0" presId="urn:microsoft.com/office/officeart/2005/8/layout/vList2"/>
    <dgm:cxn modelId="{17E68E5E-0F2F-4A37-AE37-6DD6093A867A}" type="presParOf" srcId="{BC8A6C7F-220B-4DAC-9851-027973E645AB}" destId="{5D957BE8-249A-47AE-954C-A328C4CDA88B}" srcOrd="3" destOrd="0" presId="urn:microsoft.com/office/officeart/2005/8/layout/vList2"/>
    <dgm:cxn modelId="{B997FDF3-0529-4393-931E-4247FF2CF306}" type="presParOf" srcId="{BC8A6C7F-220B-4DAC-9851-027973E645AB}" destId="{E0B6CA8A-EDF0-472B-AD94-D8108DB2D67B}" srcOrd="4" destOrd="0" presId="urn:microsoft.com/office/officeart/2005/8/layout/vList2"/>
    <dgm:cxn modelId="{F685B91C-8522-4BF1-B614-DD6195F914DD}" type="presParOf" srcId="{BC8A6C7F-220B-4DAC-9851-027973E645AB}" destId="{88D2606B-E2C2-4333-9838-193E3420C8C0}" srcOrd="5" destOrd="0" presId="urn:microsoft.com/office/officeart/2005/8/layout/vList2"/>
    <dgm:cxn modelId="{B72FAB3B-FD3E-4871-B370-AD5D0CAA7C28}" type="presParOf" srcId="{BC8A6C7F-220B-4DAC-9851-027973E645AB}" destId="{3BBE3891-E075-49AC-9B04-4C69A1AE538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3C9A97-2D36-45DA-B20F-41289A17A9EF}" type="doc">
      <dgm:prSet loTypeId="urn:microsoft.com/office/officeart/2005/8/layout/vList2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pt-BR"/>
        </a:p>
      </dgm:t>
    </dgm:pt>
    <dgm:pt modelId="{F66903B2-AB31-46FC-A142-4C5B91A57031}">
      <dgm:prSet/>
      <dgm:spPr/>
      <dgm:t>
        <a:bodyPr/>
        <a:lstStyle/>
        <a:p>
          <a:pPr algn="l" rtl="0"/>
          <a:r>
            <a:rPr lang="pt-BR" dirty="0" smtClean="0"/>
            <a:t>O programa </a:t>
          </a:r>
          <a:r>
            <a:rPr lang="pt-BR" b="1" dirty="0" err="1" smtClean="0"/>
            <a:t>Gesac</a:t>
          </a:r>
          <a:r>
            <a:rPr lang="pt-BR" dirty="0" smtClean="0"/>
            <a:t> oferece gratuitamente conexão à Internet em banda larga para telecentros, escolas, unidades de saúde, aldeias indígenas, postos de fronteira e quilombos.</a:t>
          </a:r>
          <a:endParaRPr lang="pt-BR" dirty="0"/>
        </a:p>
      </dgm:t>
    </dgm:pt>
    <dgm:pt modelId="{02B67E43-8A3B-485F-9568-8DF6274F105C}" type="parTrans" cxnId="{978F388F-12CC-4724-BAAF-EE87ADCC03FF}">
      <dgm:prSet/>
      <dgm:spPr/>
      <dgm:t>
        <a:bodyPr/>
        <a:lstStyle/>
        <a:p>
          <a:endParaRPr lang="pt-BR"/>
        </a:p>
      </dgm:t>
    </dgm:pt>
    <dgm:pt modelId="{6C902FE5-3108-4FE2-BB0F-2EF2886F948F}" type="sibTrans" cxnId="{978F388F-12CC-4724-BAAF-EE87ADCC03FF}">
      <dgm:prSet/>
      <dgm:spPr/>
      <dgm:t>
        <a:bodyPr/>
        <a:lstStyle/>
        <a:p>
          <a:endParaRPr lang="pt-BR"/>
        </a:p>
      </dgm:t>
    </dgm:pt>
    <dgm:pt modelId="{1826AC2A-A9DB-4FEE-9D5D-52FD77C481D9}">
      <dgm:prSet/>
      <dgm:spPr/>
      <dgm:t>
        <a:bodyPr/>
        <a:lstStyle/>
        <a:p>
          <a:pPr rtl="0"/>
          <a:r>
            <a:rPr lang="pt-BR" dirty="0" smtClean="0"/>
            <a:t>O </a:t>
          </a:r>
          <a:r>
            <a:rPr lang="pt-BR" b="1" dirty="0" err="1" smtClean="0"/>
            <a:t>Gesac</a:t>
          </a:r>
          <a:r>
            <a:rPr lang="pt-BR" dirty="0" smtClean="0"/>
            <a:t> é direcionado, prioritariamente, para comunidades em estado de vulnerabilidade social, em todo o Brasil.</a:t>
          </a:r>
          <a:endParaRPr lang="pt-BR" dirty="0"/>
        </a:p>
      </dgm:t>
    </dgm:pt>
    <dgm:pt modelId="{FCC5F5C4-927F-49F6-82FB-60EE3158894E}" type="parTrans" cxnId="{9E345143-2281-47F6-9DA5-B176ECC07049}">
      <dgm:prSet/>
      <dgm:spPr/>
      <dgm:t>
        <a:bodyPr/>
        <a:lstStyle/>
        <a:p>
          <a:endParaRPr lang="pt-BR"/>
        </a:p>
      </dgm:t>
    </dgm:pt>
    <dgm:pt modelId="{745D7017-E8DC-4C4E-9F6C-31515B7A5350}" type="sibTrans" cxnId="{9E345143-2281-47F6-9DA5-B176ECC07049}">
      <dgm:prSet/>
      <dgm:spPr/>
      <dgm:t>
        <a:bodyPr/>
        <a:lstStyle/>
        <a:p>
          <a:endParaRPr lang="pt-BR"/>
        </a:p>
      </dgm:t>
    </dgm:pt>
    <dgm:pt modelId="{BC8A6C7F-220B-4DAC-9851-027973E645AB}" type="pres">
      <dgm:prSet presAssocID="{D23C9A97-2D36-45DA-B20F-41289A17A9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774FBB2-C298-4740-BEE5-25FB0C789950}" type="pres">
      <dgm:prSet presAssocID="{F66903B2-AB31-46FC-A142-4C5B91A5703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D66932-56EC-4744-8017-4DA7BF070D0B}" type="pres">
      <dgm:prSet presAssocID="{6C902FE5-3108-4FE2-BB0F-2EF2886F948F}" presName="spacer" presStyleCnt="0"/>
      <dgm:spPr/>
    </dgm:pt>
    <dgm:pt modelId="{2CA6DD59-8CC2-47E3-A4BC-DDD605B7CF55}" type="pres">
      <dgm:prSet presAssocID="{1826AC2A-A9DB-4FEE-9D5D-52FD77C481D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7525A47-B747-42B8-8EFA-A32D0F5C83B5}" type="presOf" srcId="{F66903B2-AB31-46FC-A142-4C5B91A57031}" destId="{D774FBB2-C298-4740-BEE5-25FB0C789950}" srcOrd="0" destOrd="0" presId="urn:microsoft.com/office/officeart/2005/8/layout/vList2"/>
    <dgm:cxn modelId="{AC3C3B2E-009E-4A61-9DBB-6B55837D7BBE}" type="presOf" srcId="{1826AC2A-A9DB-4FEE-9D5D-52FD77C481D9}" destId="{2CA6DD59-8CC2-47E3-A4BC-DDD605B7CF55}" srcOrd="0" destOrd="0" presId="urn:microsoft.com/office/officeart/2005/8/layout/vList2"/>
    <dgm:cxn modelId="{9E345143-2281-47F6-9DA5-B176ECC07049}" srcId="{D23C9A97-2D36-45DA-B20F-41289A17A9EF}" destId="{1826AC2A-A9DB-4FEE-9D5D-52FD77C481D9}" srcOrd="1" destOrd="0" parTransId="{FCC5F5C4-927F-49F6-82FB-60EE3158894E}" sibTransId="{745D7017-E8DC-4C4E-9F6C-31515B7A5350}"/>
    <dgm:cxn modelId="{35195D2F-90FF-40BF-BF35-DC17B0BF42D3}" type="presOf" srcId="{D23C9A97-2D36-45DA-B20F-41289A17A9EF}" destId="{BC8A6C7F-220B-4DAC-9851-027973E645AB}" srcOrd="0" destOrd="0" presId="urn:microsoft.com/office/officeart/2005/8/layout/vList2"/>
    <dgm:cxn modelId="{978F388F-12CC-4724-BAAF-EE87ADCC03FF}" srcId="{D23C9A97-2D36-45DA-B20F-41289A17A9EF}" destId="{F66903B2-AB31-46FC-A142-4C5B91A57031}" srcOrd="0" destOrd="0" parTransId="{02B67E43-8A3B-485F-9568-8DF6274F105C}" sibTransId="{6C902FE5-3108-4FE2-BB0F-2EF2886F948F}"/>
    <dgm:cxn modelId="{B9F87340-0D83-4B38-918B-66CD3DAE9D58}" type="presParOf" srcId="{BC8A6C7F-220B-4DAC-9851-027973E645AB}" destId="{D774FBB2-C298-4740-BEE5-25FB0C789950}" srcOrd="0" destOrd="0" presId="urn:microsoft.com/office/officeart/2005/8/layout/vList2"/>
    <dgm:cxn modelId="{98C4D1FD-4A68-4AEF-AA9A-293882FD854E}" type="presParOf" srcId="{BC8A6C7F-220B-4DAC-9851-027973E645AB}" destId="{08D66932-56EC-4744-8017-4DA7BF070D0B}" srcOrd="1" destOrd="0" presId="urn:microsoft.com/office/officeart/2005/8/layout/vList2"/>
    <dgm:cxn modelId="{D571BF8F-9CE5-4B88-A5A5-6DBE410B9EE3}" type="presParOf" srcId="{BC8A6C7F-220B-4DAC-9851-027973E645AB}" destId="{2CA6DD59-8CC2-47E3-A4BC-DDD605B7CF5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3C9A97-2D36-45DA-B20F-41289A17A9EF}" type="doc">
      <dgm:prSet loTypeId="urn:microsoft.com/office/officeart/2005/8/layout/vList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pt-BR"/>
        </a:p>
      </dgm:t>
    </dgm:pt>
    <dgm:pt modelId="{F66903B2-AB31-46FC-A142-4C5B91A57031}">
      <dgm:prSet/>
      <dgm:spPr/>
      <dgm:t>
        <a:bodyPr/>
        <a:lstStyle/>
        <a:p>
          <a:pPr algn="l" rtl="0"/>
          <a:r>
            <a:rPr lang="pt-BR" dirty="0" smtClean="0"/>
            <a:t>Os telecentros são espaços de acesso público e gratuito, com computadores conectados à Internet, disponíveis para diversos usos. </a:t>
          </a:r>
          <a:endParaRPr lang="pt-BR" dirty="0"/>
        </a:p>
      </dgm:t>
    </dgm:pt>
    <dgm:pt modelId="{02B67E43-8A3B-485F-9568-8DF6274F105C}" type="parTrans" cxnId="{978F388F-12CC-4724-BAAF-EE87ADCC03FF}">
      <dgm:prSet/>
      <dgm:spPr/>
      <dgm:t>
        <a:bodyPr/>
        <a:lstStyle/>
        <a:p>
          <a:endParaRPr lang="pt-BR"/>
        </a:p>
      </dgm:t>
    </dgm:pt>
    <dgm:pt modelId="{6C902FE5-3108-4FE2-BB0F-2EF2886F948F}" type="sibTrans" cxnId="{978F388F-12CC-4724-BAAF-EE87ADCC03FF}">
      <dgm:prSet/>
      <dgm:spPr/>
      <dgm:t>
        <a:bodyPr/>
        <a:lstStyle/>
        <a:p>
          <a:endParaRPr lang="pt-BR"/>
        </a:p>
      </dgm:t>
    </dgm:pt>
    <dgm:pt modelId="{1826AC2A-A9DB-4FEE-9D5D-52FD77C481D9}">
      <dgm:prSet/>
      <dgm:spPr/>
      <dgm:t>
        <a:bodyPr/>
        <a:lstStyle/>
        <a:p>
          <a:pPr rtl="0"/>
          <a:r>
            <a:rPr lang="pt-BR" dirty="0" smtClean="0"/>
            <a:t>O objetivo é promover o desenvolvimento social e econômico das comunidades atendidas, reduzindo a exclusão social e criando oportunidades de inclusão digital aos cidadãos</a:t>
          </a:r>
          <a:endParaRPr lang="pt-BR" dirty="0"/>
        </a:p>
      </dgm:t>
    </dgm:pt>
    <dgm:pt modelId="{FCC5F5C4-927F-49F6-82FB-60EE3158894E}" type="parTrans" cxnId="{9E345143-2281-47F6-9DA5-B176ECC07049}">
      <dgm:prSet/>
      <dgm:spPr/>
      <dgm:t>
        <a:bodyPr/>
        <a:lstStyle/>
        <a:p>
          <a:endParaRPr lang="pt-BR"/>
        </a:p>
      </dgm:t>
    </dgm:pt>
    <dgm:pt modelId="{745D7017-E8DC-4C4E-9F6C-31515B7A5350}" type="sibTrans" cxnId="{9E345143-2281-47F6-9DA5-B176ECC07049}">
      <dgm:prSet/>
      <dgm:spPr/>
      <dgm:t>
        <a:bodyPr/>
        <a:lstStyle/>
        <a:p>
          <a:endParaRPr lang="pt-BR"/>
        </a:p>
      </dgm:t>
    </dgm:pt>
    <dgm:pt modelId="{50BE61DA-4616-4359-92FF-B40673F5052E}">
      <dgm:prSet/>
      <dgm:spPr/>
      <dgm:t>
        <a:bodyPr/>
        <a:lstStyle/>
        <a:p>
          <a:pPr rtl="0"/>
          <a:r>
            <a:rPr lang="pt-BR" dirty="0" smtClean="0"/>
            <a:t>Foram instalados por meio de uma parceria entre ministérios, prefeituras e entidades, que são responsáveis pela manutenção desses espaços.</a:t>
          </a:r>
          <a:endParaRPr lang="pt-BR" dirty="0"/>
        </a:p>
      </dgm:t>
    </dgm:pt>
    <dgm:pt modelId="{80254A6D-6EF7-4BC5-AB6B-F2999400A51B}" type="parTrans" cxnId="{BF247227-7B4A-4784-AE54-994EF3FA787F}">
      <dgm:prSet/>
      <dgm:spPr/>
      <dgm:t>
        <a:bodyPr/>
        <a:lstStyle/>
        <a:p>
          <a:endParaRPr lang="pt-BR"/>
        </a:p>
      </dgm:t>
    </dgm:pt>
    <dgm:pt modelId="{5A5E8104-1EC3-49FD-8524-48468088D8A4}" type="sibTrans" cxnId="{BF247227-7B4A-4784-AE54-994EF3FA787F}">
      <dgm:prSet/>
      <dgm:spPr/>
      <dgm:t>
        <a:bodyPr/>
        <a:lstStyle/>
        <a:p>
          <a:endParaRPr lang="pt-BR"/>
        </a:p>
      </dgm:t>
    </dgm:pt>
    <dgm:pt modelId="{BC8A6C7F-220B-4DAC-9851-027973E645AB}" type="pres">
      <dgm:prSet presAssocID="{D23C9A97-2D36-45DA-B20F-41289A17A9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774FBB2-C298-4740-BEE5-25FB0C789950}" type="pres">
      <dgm:prSet presAssocID="{F66903B2-AB31-46FC-A142-4C5B91A5703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D66932-56EC-4744-8017-4DA7BF070D0B}" type="pres">
      <dgm:prSet presAssocID="{6C902FE5-3108-4FE2-BB0F-2EF2886F948F}" presName="spacer" presStyleCnt="0"/>
      <dgm:spPr/>
    </dgm:pt>
    <dgm:pt modelId="{2CA6DD59-8CC2-47E3-A4BC-DDD605B7CF55}" type="pres">
      <dgm:prSet presAssocID="{1826AC2A-A9DB-4FEE-9D5D-52FD77C481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957BE8-249A-47AE-954C-A328C4CDA88B}" type="pres">
      <dgm:prSet presAssocID="{745D7017-E8DC-4C4E-9F6C-31515B7A5350}" presName="spacer" presStyleCnt="0"/>
      <dgm:spPr/>
    </dgm:pt>
    <dgm:pt modelId="{600470B0-CD5F-4944-B528-9D6C94161E6D}" type="pres">
      <dgm:prSet presAssocID="{50BE61DA-4616-4359-92FF-B40673F5052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71EABC1-EA32-48AD-B224-6AF3D2C62185}" type="presOf" srcId="{F66903B2-AB31-46FC-A142-4C5B91A57031}" destId="{D774FBB2-C298-4740-BEE5-25FB0C789950}" srcOrd="0" destOrd="0" presId="urn:microsoft.com/office/officeart/2005/8/layout/vList2"/>
    <dgm:cxn modelId="{9E345143-2281-47F6-9DA5-B176ECC07049}" srcId="{D23C9A97-2D36-45DA-B20F-41289A17A9EF}" destId="{1826AC2A-A9DB-4FEE-9D5D-52FD77C481D9}" srcOrd="1" destOrd="0" parTransId="{FCC5F5C4-927F-49F6-82FB-60EE3158894E}" sibTransId="{745D7017-E8DC-4C4E-9F6C-31515B7A5350}"/>
    <dgm:cxn modelId="{256D1427-D4FC-4CEA-9319-746504B81207}" type="presOf" srcId="{50BE61DA-4616-4359-92FF-B40673F5052E}" destId="{600470B0-CD5F-4944-B528-9D6C94161E6D}" srcOrd="0" destOrd="0" presId="urn:microsoft.com/office/officeart/2005/8/layout/vList2"/>
    <dgm:cxn modelId="{B3655A49-BD9D-4BAF-B808-464A2D2388BA}" type="presOf" srcId="{1826AC2A-A9DB-4FEE-9D5D-52FD77C481D9}" destId="{2CA6DD59-8CC2-47E3-A4BC-DDD605B7CF55}" srcOrd="0" destOrd="0" presId="urn:microsoft.com/office/officeart/2005/8/layout/vList2"/>
    <dgm:cxn modelId="{978F388F-12CC-4724-BAAF-EE87ADCC03FF}" srcId="{D23C9A97-2D36-45DA-B20F-41289A17A9EF}" destId="{F66903B2-AB31-46FC-A142-4C5B91A57031}" srcOrd="0" destOrd="0" parTransId="{02B67E43-8A3B-485F-9568-8DF6274F105C}" sibTransId="{6C902FE5-3108-4FE2-BB0F-2EF2886F948F}"/>
    <dgm:cxn modelId="{1086DDB3-CB48-4495-82C1-5F0FCC88A764}" type="presOf" srcId="{D23C9A97-2D36-45DA-B20F-41289A17A9EF}" destId="{BC8A6C7F-220B-4DAC-9851-027973E645AB}" srcOrd="0" destOrd="0" presId="urn:microsoft.com/office/officeart/2005/8/layout/vList2"/>
    <dgm:cxn modelId="{BF247227-7B4A-4784-AE54-994EF3FA787F}" srcId="{D23C9A97-2D36-45DA-B20F-41289A17A9EF}" destId="{50BE61DA-4616-4359-92FF-B40673F5052E}" srcOrd="2" destOrd="0" parTransId="{80254A6D-6EF7-4BC5-AB6B-F2999400A51B}" sibTransId="{5A5E8104-1EC3-49FD-8524-48468088D8A4}"/>
    <dgm:cxn modelId="{127F7485-B126-4B64-BF4A-226AB7954A3B}" type="presParOf" srcId="{BC8A6C7F-220B-4DAC-9851-027973E645AB}" destId="{D774FBB2-C298-4740-BEE5-25FB0C789950}" srcOrd="0" destOrd="0" presId="urn:microsoft.com/office/officeart/2005/8/layout/vList2"/>
    <dgm:cxn modelId="{CEEBED32-E0A5-4449-A92A-4232BB592E1D}" type="presParOf" srcId="{BC8A6C7F-220B-4DAC-9851-027973E645AB}" destId="{08D66932-56EC-4744-8017-4DA7BF070D0B}" srcOrd="1" destOrd="0" presId="urn:microsoft.com/office/officeart/2005/8/layout/vList2"/>
    <dgm:cxn modelId="{6D68D125-80BE-49CA-B78A-48D9A0792AC1}" type="presParOf" srcId="{BC8A6C7F-220B-4DAC-9851-027973E645AB}" destId="{2CA6DD59-8CC2-47E3-A4BC-DDD605B7CF55}" srcOrd="2" destOrd="0" presId="urn:microsoft.com/office/officeart/2005/8/layout/vList2"/>
    <dgm:cxn modelId="{7A291F82-8BCD-4DBC-AC58-655AF0E89F37}" type="presParOf" srcId="{BC8A6C7F-220B-4DAC-9851-027973E645AB}" destId="{5D957BE8-249A-47AE-954C-A328C4CDA88B}" srcOrd="3" destOrd="0" presId="urn:microsoft.com/office/officeart/2005/8/layout/vList2"/>
    <dgm:cxn modelId="{6B7AB411-6467-4842-BC8C-C62B4212F969}" type="presParOf" srcId="{BC8A6C7F-220B-4DAC-9851-027973E645AB}" destId="{600470B0-CD5F-4944-B528-9D6C94161E6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3C9A97-2D36-45DA-B20F-41289A17A9EF}" type="doc">
      <dgm:prSet loTypeId="urn:microsoft.com/office/officeart/2005/8/layout/vList2" loCatId="list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pt-BR"/>
        </a:p>
      </dgm:t>
    </dgm:pt>
    <dgm:pt modelId="{F66903B2-AB31-46FC-A142-4C5B91A57031}">
      <dgm:prSet/>
      <dgm:spPr/>
      <dgm:t>
        <a:bodyPr/>
        <a:lstStyle/>
        <a:p>
          <a:pPr rtl="0"/>
          <a:r>
            <a:rPr lang="pt-BR" b="1" dirty="0" smtClean="0"/>
            <a:t>PRIORIZAR PÚBLICOS </a:t>
          </a:r>
          <a:r>
            <a:rPr lang="pt-BR" dirty="0" smtClean="0"/>
            <a:t>excluídos digitalmente;</a:t>
          </a:r>
          <a:endParaRPr lang="pt-BR" dirty="0"/>
        </a:p>
      </dgm:t>
    </dgm:pt>
    <dgm:pt modelId="{02B67E43-8A3B-485F-9568-8DF6274F105C}" type="parTrans" cxnId="{978F388F-12CC-4724-BAAF-EE87ADCC03FF}">
      <dgm:prSet/>
      <dgm:spPr/>
      <dgm:t>
        <a:bodyPr/>
        <a:lstStyle/>
        <a:p>
          <a:endParaRPr lang="pt-BR"/>
        </a:p>
      </dgm:t>
    </dgm:pt>
    <dgm:pt modelId="{6C902FE5-3108-4FE2-BB0F-2EF2886F948F}" type="sibTrans" cxnId="{978F388F-12CC-4724-BAAF-EE87ADCC03FF}">
      <dgm:prSet/>
      <dgm:spPr/>
      <dgm:t>
        <a:bodyPr/>
        <a:lstStyle/>
        <a:p>
          <a:endParaRPr lang="pt-BR"/>
        </a:p>
      </dgm:t>
    </dgm:pt>
    <dgm:pt modelId="{1826AC2A-A9DB-4FEE-9D5D-52FD77C481D9}">
      <dgm:prSet/>
      <dgm:spPr/>
      <dgm:t>
        <a:bodyPr/>
        <a:lstStyle/>
        <a:p>
          <a:pPr rtl="0"/>
          <a:r>
            <a:rPr lang="pt-BR" dirty="0" smtClean="0"/>
            <a:t>Atuar por meio de uma </a:t>
          </a:r>
          <a:r>
            <a:rPr lang="pt-BR" b="1" dirty="0" smtClean="0"/>
            <a:t>ABORDAGEM TERRITORIAL</a:t>
          </a:r>
          <a:r>
            <a:rPr lang="pt-BR" dirty="0" smtClean="0"/>
            <a:t>;</a:t>
          </a:r>
          <a:endParaRPr lang="pt-BR" dirty="0"/>
        </a:p>
      </dgm:t>
    </dgm:pt>
    <dgm:pt modelId="{FCC5F5C4-927F-49F6-82FB-60EE3158894E}" type="parTrans" cxnId="{9E345143-2281-47F6-9DA5-B176ECC07049}">
      <dgm:prSet/>
      <dgm:spPr/>
      <dgm:t>
        <a:bodyPr/>
        <a:lstStyle/>
        <a:p>
          <a:endParaRPr lang="pt-BR"/>
        </a:p>
      </dgm:t>
    </dgm:pt>
    <dgm:pt modelId="{745D7017-E8DC-4C4E-9F6C-31515B7A5350}" type="sibTrans" cxnId="{9E345143-2281-47F6-9DA5-B176ECC07049}">
      <dgm:prSet/>
      <dgm:spPr/>
      <dgm:t>
        <a:bodyPr/>
        <a:lstStyle/>
        <a:p>
          <a:endParaRPr lang="pt-BR"/>
        </a:p>
      </dgm:t>
    </dgm:pt>
    <dgm:pt modelId="{22A5564C-633D-491A-802F-5640E7EC5F1A}">
      <dgm:prSet/>
      <dgm:spPr/>
      <dgm:t>
        <a:bodyPr/>
        <a:lstStyle/>
        <a:p>
          <a:pPr rtl="0"/>
          <a:r>
            <a:rPr lang="pt-BR" dirty="0" smtClean="0"/>
            <a:t>Diálogo com </a:t>
          </a:r>
          <a:r>
            <a:rPr lang="pt-BR" b="1" dirty="0" smtClean="0"/>
            <a:t>POLÍTICAS PÚBLICAS </a:t>
          </a:r>
          <a:r>
            <a:rPr lang="pt-BR" dirty="0" smtClean="0"/>
            <a:t>do governo federal e iniciativas estaduais e municipais.</a:t>
          </a:r>
          <a:endParaRPr lang="pt-BR" dirty="0"/>
        </a:p>
      </dgm:t>
    </dgm:pt>
    <dgm:pt modelId="{CA13AD00-C64A-46D1-88A8-94FB9E1B2D4C}" type="parTrans" cxnId="{A41554E3-C3DB-4DF7-BD6C-C16BE735BD63}">
      <dgm:prSet/>
      <dgm:spPr/>
      <dgm:t>
        <a:bodyPr/>
        <a:lstStyle/>
        <a:p>
          <a:endParaRPr lang="pt-BR"/>
        </a:p>
      </dgm:t>
    </dgm:pt>
    <dgm:pt modelId="{5D1FA24B-B832-4D24-8535-1C2E13AA3FFF}" type="sibTrans" cxnId="{A41554E3-C3DB-4DF7-BD6C-C16BE735BD63}">
      <dgm:prSet/>
      <dgm:spPr/>
      <dgm:t>
        <a:bodyPr/>
        <a:lstStyle/>
        <a:p>
          <a:endParaRPr lang="pt-BR"/>
        </a:p>
      </dgm:t>
    </dgm:pt>
    <dgm:pt modelId="{BC8A6C7F-220B-4DAC-9851-027973E645AB}" type="pres">
      <dgm:prSet presAssocID="{D23C9A97-2D36-45DA-B20F-41289A17A9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774FBB2-C298-4740-BEE5-25FB0C789950}" type="pres">
      <dgm:prSet presAssocID="{F66903B2-AB31-46FC-A142-4C5B91A5703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D66932-56EC-4744-8017-4DA7BF070D0B}" type="pres">
      <dgm:prSet presAssocID="{6C902FE5-3108-4FE2-BB0F-2EF2886F948F}" presName="spacer" presStyleCnt="0"/>
      <dgm:spPr/>
    </dgm:pt>
    <dgm:pt modelId="{2CA6DD59-8CC2-47E3-A4BC-DDD605B7CF55}" type="pres">
      <dgm:prSet presAssocID="{1826AC2A-A9DB-4FEE-9D5D-52FD77C481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957BE8-249A-47AE-954C-A328C4CDA88B}" type="pres">
      <dgm:prSet presAssocID="{745D7017-E8DC-4C4E-9F6C-31515B7A5350}" presName="spacer" presStyleCnt="0"/>
      <dgm:spPr/>
    </dgm:pt>
    <dgm:pt modelId="{E0B6CA8A-EDF0-472B-AD94-D8108DB2D67B}" type="pres">
      <dgm:prSet presAssocID="{22A5564C-633D-491A-802F-5640E7EC5F1A}" presName="parentText" presStyleLbl="node1" presStyleIdx="2" presStyleCnt="3" custLinFactNeighborY="1996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FA0B766-41F1-4515-A741-132B579FB5F6}" type="presOf" srcId="{D23C9A97-2D36-45DA-B20F-41289A17A9EF}" destId="{BC8A6C7F-220B-4DAC-9851-027973E645AB}" srcOrd="0" destOrd="0" presId="urn:microsoft.com/office/officeart/2005/8/layout/vList2"/>
    <dgm:cxn modelId="{F98D387B-FC37-4F4D-B079-F1038A8FBB91}" type="presOf" srcId="{1826AC2A-A9DB-4FEE-9D5D-52FD77C481D9}" destId="{2CA6DD59-8CC2-47E3-A4BC-DDD605B7CF55}" srcOrd="0" destOrd="0" presId="urn:microsoft.com/office/officeart/2005/8/layout/vList2"/>
    <dgm:cxn modelId="{2B6C8DBB-1C54-451D-AF9E-7A7E2FC6BB40}" type="presOf" srcId="{22A5564C-633D-491A-802F-5640E7EC5F1A}" destId="{E0B6CA8A-EDF0-472B-AD94-D8108DB2D67B}" srcOrd="0" destOrd="0" presId="urn:microsoft.com/office/officeart/2005/8/layout/vList2"/>
    <dgm:cxn modelId="{9E345143-2281-47F6-9DA5-B176ECC07049}" srcId="{D23C9A97-2D36-45DA-B20F-41289A17A9EF}" destId="{1826AC2A-A9DB-4FEE-9D5D-52FD77C481D9}" srcOrd="1" destOrd="0" parTransId="{FCC5F5C4-927F-49F6-82FB-60EE3158894E}" sibTransId="{745D7017-E8DC-4C4E-9F6C-31515B7A5350}"/>
    <dgm:cxn modelId="{B85227BC-C8D4-4B0C-9E19-CCB7163B2BD3}" type="presOf" srcId="{F66903B2-AB31-46FC-A142-4C5B91A57031}" destId="{D774FBB2-C298-4740-BEE5-25FB0C789950}" srcOrd="0" destOrd="0" presId="urn:microsoft.com/office/officeart/2005/8/layout/vList2"/>
    <dgm:cxn modelId="{A41554E3-C3DB-4DF7-BD6C-C16BE735BD63}" srcId="{D23C9A97-2D36-45DA-B20F-41289A17A9EF}" destId="{22A5564C-633D-491A-802F-5640E7EC5F1A}" srcOrd="2" destOrd="0" parTransId="{CA13AD00-C64A-46D1-88A8-94FB9E1B2D4C}" sibTransId="{5D1FA24B-B832-4D24-8535-1C2E13AA3FFF}"/>
    <dgm:cxn modelId="{978F388F-12CC-4724-BAAF-EE87ADCC03FF}" srcId="{D23C9A97-2D36-45DA-B20F-41289A17A9EF}" destId="{F66903B2-AB31-46FC-A142-4C5B91A57031}" srcOrd="0" destOrd="0" parTransId="{02B67E43-8A3B-485F-9568-8DF6274F105C}" sibTransId="{6C902FE5-3108-4FE2-BB0F-2EF2886F948F}"/>
    <dgm:cxn modelId="{19342B0E-7E0D-468A-96A5-6BF3185AAD67}" type="presParOf" srcId="{BC8A6C7F-220B-4DAC-9851-027973E645AB}" destId="{D774FBB2-C298-4740-BEE5-25FB0C789950}" srcOrd="0" destOrd="0" presId="urn:microsoft.com/office/officeart/2005/8/layout/vList2"/>
    <dgm:cxn modelId="{32CA6E22-1C88-4BF2-BFFD-7E8A104E8450}" type="presParOf" srcId="{BC8A6C7F-220B-4DAC-9851-027973E645AB}" destId="{08D66932-56EC-4744-8017-4DA7BF070D0B}" srcOrd="1" destOrd="0" presId="urn:microsoft.com/office/officeart/2005/8/layout/vList2"/>
    <dgm:cxn modelId="{10BF6CC2-DBF5-4E36-9355-79CF1A949CA1}" type="presParOf" srcId="{BC8A6C7F-220B-4DAC-9851-027973E645AB}" destId="{2CA6DD59-8CC2-47E3-A4BC-DDD605B7CF55}" srcOrd="2" destOrd="0" presId="urn:microsoft.com/office/officeart/2005/8/layout/vList2"/>
    <dgm:cxn modelId="{6BF4E6F2-86A9-4F2B-88FF-1CBFF65BD0EA}" type="presParOf" srcId="{BC8A6C7F-220B-4DAC-9851-027973E645AB}" destId="{5D957BE8-249A-47AE-954C-A328C4CDA88B}" srcOrd="3" destOrd="0" presId="urn:microsoft.com/office/officeart/2005/8/layout/vList2"/>
    <dgm:cxn modelId="{D4810A56-7A4A-468A-89F3-708DCC6E2C3D}" type="presParOf" srcId="{BC8A6C7F-220B-4DAC-9851-027973E645AB}" destId="{E0B6CA8A-EDF0-472B-AD94-D8108DB2D67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3C9A97-2D36-45DA-B20F-41289A17A9EF}" type="doc">
      <dgm:prSet loTypeId="urn:microsoft.com/office/officeart/2005/8/layout/vList2" loCatId="list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pt-BR"/>
        </a:p>
      </dgm:t>
    </dgm:pt>
    <dgm:pt modelId="{F66903B2-AB31-46FC-A142-4C5B91A57031}">
      <dgm:prSet/>
      <dgm:spPr/>
      <dgm:t>
        <a:bodyPr/>
        <a:lstStyle/>
        <a:p>
          <a:pPr algn="l" rtl="0"/>
          <a:r>
            <a:rPr lang="pt-BR" dirty="0" smtClean="0"/>
            <a:t>1. Reativar o Comitê Gestor Interministerial;</a:t>
          </a:r>
          <a:endParaRPr lang="pt-BR" dirty="0"/>
        </a:p>
      </dgm:t>
    </dgm:pt>
    <dgm:pt modelId="{02B67E43-8A3B-485F-9568-8DF6274F105C}" type="parTrans" cxnId="{978F388F-12CC-4724-BAAF-EE87ADCC03FF}">
      <dgm:prSet/>
      <dgm:spPr/>
      <dgm:t>
        <a:bodyPr/>
        <a:lstStyle/>
        <a:p>
          <a:endParaRPr lang="pt-BR"/>
        </a:p>
      </dgm:t>
    </dgm:pt>
    <dgm:pt modelId="{6C902FE5-3108-4FE2-BB0F-2EF2886F948F}" type="sibTrans" cxnId="{978F388F-12CC-4724-BAAF-EE87ADCC03FF}">
      <dgm:prSet/>
      <dgm:spPr/>
      <dgm:t>
        <a:bodyPr/>
        <a:lstStyle/>
        <a:p>
          <a:endParaRPr lang="pt-BR"/>
        </a:p>
      </dgm:t>
    </dgm:pt>
    <dgm:pt modelId="{1826AC2A-A9DB-4FEE-9D5D-52FD77C481D9}">
      <dgm:prSet/>
      <dgm:spPr/>
      <dgm:t>
        <a:bodyPr/>
        <a:lstStyle/>
        <a:p>
          <a:pPr rtl="0"/>
          <a:r>
            <a:rPr lang="pt-BR" dirty="0" smtClean="0"/>
            <a:t>2. Realizar diagnóstico socioparticipativo dos PID;</a:t>
          </a:r>
          <a:endParaRPr lang="pt-BR" dirty="0"/>
        </a:p>
      </dgm:t>
    </dgm:pt>
    <dgm:pt modelId="{FCC5F5C4-927F-49F6-82FB-60EE3158894E}" type="parTrans" cxnId="{9E345143-2281-47F6-9DA5-B176ECC07049}">
      <dgm:prSet/>
      <dgm:spPr/>
      <dgm:t>
        <a:bodyPr/>
        <a:lstStyle/>
        <a:p>
          <a:endParaRPr lang="pt-BR"/>
        </a:p>
      </dgm:t>
    </dgm:pt>
    <dgm:pt modelId="{745D7017-E8DC-4C4E-9F6C-31515B7A5350}" type="sibTrans" cxnId="{9E345143-2281-47F6-9DA5-B176ECC07049}">
      <dgm:prSet/>
      <dgm:spPr/>
      <dgm:t>
        <a:bodyPr/>
        <a:lstStyle/>
        <a:p>
          <a:endParaRPr lang="pt-BR"/>
        </a:p>
      </dgm:t>
    </dgm:pt>
    <dgm:pt modelId="{50BE61DA-4616-4359-92FF-B40673F5052E}">
      <dgm:prSet/>
      <dgm:spPr/>
      <dgm:t>
        <a:bodyPr/>
        <a:lstStyle/>
        <a:p>
          <a:pPr rtl="0"/>
          <a:r>
            <a:rPr lang="pt-BR" dirty="0" smtClean="0"/>
            <a:t>3. Estabelecer e disponibilizar bolsas aos Educadores Sociais;</a:t>
          </a:r>
          <a:endParaRPr lang="pt-BR" dirty="0"/>
        </a:p>
      </dgm:t>
    </dgm:pt>
    <dgm:pt modelId="{80254A6D-6EF7-4BC5-AB6B-F2999400A51B}" type="parTrans" cxnId="{BF247227-7B4A-4784-AE54-994EF3FA787F}">
      <dgm:prSet/>
      <dgm:spPr/>
      <dgm:t>
        <a:bodyPr/>
        <a:lstStyle/>
        <a:p>
          <a:endParaRPr lang="pt-BR"/>
        </a:p>
      </dgm:t>
    </dgm:pt>
    <dgm:pt modelId="{5A5E8104-1EC3-49FD-8524-48468088D8A4}" type="sibTrans" cxnId="{BF247227-7B4A-4784-AE54-994EF3FA787F}">
      <dgm:prSet/>
      <dgm:spPr/>
      <dgm:t>
        <a:bodyPr/>
        <a:lstStyle/>
        <a:p>
          <a:endParaRPr lang="pt-BR"/>
        </a:p>
      </dgm:t>
    </dgm:pt>
    <dgm:pt modelId="{1357016A-2F5E-4B1D-B5C2-356BEA367FF5}">
      <dgm:prSet/>
      <dgm:spPr/>
      <dgm:t>
        <a:bodyPr/>
        <a:lstStyle/>
        <a:p>
          <a:pPr rtl="0"/>
          <a:r>
            <a:rPr lang="pt-BR" dirty="0" smtClean="0"/>
            <a:t>4. Fortalecer as alianças com os movimentos sociais da ID;</a:t>
          </a:r>
          <a:endParaRPr lang="pt-BR" dirty="0"/>
        </a:p>
      </dgm:t>
    </dgm:pt>
    <dgm:pt modelId="{D4226835-617D-433A-8CC6-D70AA06F33DA}" type="parTrans" cxnId="{43670BE0-1DFB-4B26-AAFC-E215D6F69E8C}">
      <dgm:prSet/>
      <dgm:spPr/>
      <dgm:t>
        <a:bodyPr/>
        <a:lstStyle/>
        <a:p>
          <a:endParaRPr lang="pt-BR"/>
        </a:p>
      </dgm:t>
    </dgm:pt>
    <dgm:pt modelId="{4B848B31-00E8-49CB-A49C-7D229F987D82}" type="sibTrans" cxnId="{43670BE0-1DFB-4B26-AAFC-E215D6F69E8C}">
      <dgm:prSet/>
      <dgm:spPr/>
      <dgm:t>
        <a:bodyPr/>
        <a:lstStyle/>
        <a:p>
          <a:endParaRPr lang="pt-BR"/>
        </a:p>
      </dgm:t>
    </dgm:pt>
    <dgm:pt modelId="{6BFB8BC9-1481-435F-BEF6-9B2B5984D0A8}">
      <dgm:prSet/>
      <dgm:spPr/>
      <dgm:t>
        <a:bodyPr/>
        <a:lstStyle/>
        <a:p>
          <a:pPr rtl="0"/>
          <a:r>
            <a:rPr lang="pt-BR" dirty="0" smtClean="0"/>
            <a:t>5. Construir a sustentabilidade do Sistema.</a:t>
          </a:r>
          <a:endParaRPr lang="pt-BR" dirty="0"/>
        </a:p>
      </dgm:t>
    </dgm:pt>
    <dgm:pt modelId="{7267D96B-C214-4F52-9C1D-281F90F5620A}" type="parTrans" cxnId="{9340E6B3-1680-415B-A9AF-E0A2D19B357A}">
      <dgm:prSet/>
      <dgm:spPr/>
      <dgm:t>
        <a:bodyPr/>
        <a:lstStyle/>
        <a:p>
          <a:endParaRPr lang="pt-BR"/>
        </a:p>
      </dgm:t>
    </dgm:pt>
    <dgm:pt modelId="{5539B329-7AC5-41B1-82B0-760F29504A2F}" type="sibTrans" cxnId="{9340E6B3-1680-415B-A9AF-E0A2D19B357A}">
      <dgm:prSet/>
      <dgm:spPr/>
      <dgm:t>
        <a:bodyPr/>
        <a:lstStyle/>
        <a:p>
          <a:endParaRPr lang="pt-BR"/>
        </a:p>
      </dgm:t>
    </dgm:pt>
    <dgm:pt modelId="{BC8A6C7F-220B-4DAC-9851-027973E645AB}" type="pres">
      <dgm:prSet presAssocID="{D23C9A97-2D36-45DA-B20F-41289A17A9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774FBB2-C298-4740-BEE5-25FB0C789950}" type="pres">
      <dgm:prSet presAssocID="{F66903B2-AB31-46FC-A142-4C5B91A5703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D66932-56EC-4744-8017-4DA7BF070D0B}" type="pres">
      <dgm:prSet presAssocID="{6C902FE5-3108-4FE2-BB0F-2EF2886F948F}" presName="spacer" presStyleCnt="0"/>
      <dgm:spPr/>
    </dgm:pt>
    <dgm:pt modelId="{2CA6DD59-8CC2-47E3-A4BC-DDD605B7CF55}" type="pres">
      <dgm:prSet presAssocID="{1826AC2A-A9DB-4FEE-9D5D-52FD77C481D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957BE8-249A-47AE-954C-A328C4CDA88B}" type="pres">
      <dgm:prSet presAssocID="{745D7017-E8DC-4C4E-9F6C-31515B7A5350}" presName="spacer" presStyleCnt="0"/>
      <dgm:spPr/>
    </dgm:pt>
    <dgm:pt modelId="{600470B0-CD5F-4944-B528-9D6C94161E6D}" type="pres">
      <dgm:prSet presAssocID="{50BE61DA-4616-4359-92FF-B40673F5052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36DBA4-3377-4AEA-9D4A-2A4B5E712FAB}" type="pres">
      <dgm:prSet presAssocID="{5A5E8104-1EC3-49FD-8524-48468088D8A4}" presName="spacer" presStyleCnt="0"/>
      <dgm:spPr/>
    </dgm:pt>
    <dgm:pt modelId="{1230E805-7542-436D-B248-EA60F4B0EB0F}" type="pres">
      <dgm:prSet presAssocID="{1357016A-2F5E-4B1D-B5C2-356BEA367FF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CC05D8-F3F3-4BFA-A112-351F617E582D}" type="pres">
      <dgm:prSet presAssocID="{4B848B31-00E8-49CB-A49C-7D229F987D82}" presName="spacer" presStyleCnt="0"/>
      <dgm:spPr/>
    </dgm:pt>
    <dgm:pt modelId="{2E639A9C-22A6-46BB-9A3B-907DB96F2F73}" type="pres">
      <dgm:prSet presAssocID="{6BFB8BC9-1481-435F-BEF6-9B2B5984D0A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97EBDAC-6304-4C4D-B3E6-3A2A61C7DF88}" type="presOf" srcId="{50BE61DA-4616-4359-92FF-B40673F5052E}" destId="{600470B0-CD5F-4944-B528-9D6C94161E6D}" srcOrd="0" destOrd="0" presId="urn:microsoft.com/office/officeart/2005/8/layout/vList2"/>
    <dgm:cxn modelId="{43670BE0-1DFB-4B26-AAFC-E215D6F69E8C}" srcId="{D23C9A97-2D36-45DA-B20F-41289A17A9EF}" destId="{1357016A-2F5E-4B1D-B5C2-356BEA367FF5}" srcOrd="3" destOrd="0" parTransId="{D4226835-617D-433A-8CC6-D70AA06F33DA}" sibTransId="{4B848B31-00E8-49CB-A49C-7D229F987D82}"/>
    <dgm:cxn modelId="{16BC650E-1186-42A4-B1A2-F703054BCF1C}" type="presOf" srcId="{1826AC2A-A9DB-4FEE-9D5D-52FD77C481D9}" destId="{2CA6DD59-8CC2-47E3-A4BC-DDD605B7CF55}" srcOrd="0" destOrd="0" presId="urn:microsoft.com/office/officeart/2005/8/layout/vList2"/>
    <dgm:cxn modelId="{9E345143-2281-47F6-9DA5-B176ECC07049}" srcId="{D23C9A97-2D36-45DA-B20F-41289A17A9EF}" destId="{1826AC2A-A9DB-4FEE-9D5D-52FD77C481D9}" srcOrd="1" destOrd="0" parTransId="{FCC5F5C4-927F-49F6-82FB-60EE3158894E}" sibTransId="{745D7017-E8DC-4C4E-9F6C-31515B7A5350}"/>
    <dgm:cxn modelId="{BD6A9C0F-C678-4AAB-BF7B-B00C9F2AC18A}" type="presOf" srcId="{D23C9A97-2D36-45DA-B20F-41289A17A9EF}" destId="{BC8A6C7F-220B-4DAC-9851-027973E645AB}" srcOrd="0" destOrd="0" presId="urn:microsoft.com/office/officeart/2005/8/layout/vList2"/>
    <dgm:cxn modelId="{9340E6B3-1680-415B-A9AF-E0A2D19B357A}" srcId="{D23C9A97-2D36-45DA-B20F-41289A17A9EF}" destId="{6BFB8BC9-1481-435F-BEF6-9B2B5984D0A8}" srcOrd="4" destOrd="0" parTransId="{7267D96B-C214-4F52-9C1D-281F90F5620A}" sibTransId="{5539B329-7AC5-41B1-82B0-760F29504A2F}"/>
    <dgm:cxn modelId="{A6D88B01-2F96-4425-A656-321B9DA42353}" type="presOf" srcId="{1357016A-2F5E-4B1D-B5C2-356BEA367FF5}" destId="{1230E805-7542-436D-B248-EA60F4B0EB0F}" srcOrd="0" destOrd="0" presId="urn:microsoft.com/office/officeart/2005/8/layout/vList2"/>
    <dgm:cxn modelId="{953309C7-AE01-4BA7-A06B-ED5E92DBBF5D}" type="presOf" srcId="{F66903B2-AB31-46FC-A142-4C5B91A57031}" destId="{D774FBB2-C298-4740-BEE5-25FB0C789950}" srcOrd="0" destOrd="0" presId="urn:microsoft.com/office/officeart/2005/8/layout/vList2"/>
    <dgm:cxn modelId="{978F388F-12CC-4724-BAAF-EE87ADCC03FF}" srcId="{D23C9A97-2D36-45DA-B20F-41289A17A9EF}" destId="{F66903B2-AB31-46FC-A142-4C5B91A57031}" srcOrd="0" destOrd="0" parTransId="{02B67E43-8A3B-485F-9568-8DF6274F105C}" sibTransId="{6C902FE5-3108-4FE2-BB0F-2EF2886F948F}"/>
    <dgm:cxn modelId="{36565AA1-C09D-4782-8926-7B21E70B20AC}" type="presOf" srcId="{6BFB8BC9-1481-435F-BEF6-9B2B5984D0A8}" destId="{2E639A9C-22A6-46BB-9A3B-907DB96F2F73}" srcOrd="0" destOrd="0" presId="urn:microsoft.com/office/officeart/2005/8/layout/vList2"/>
    <dgm:cxn modelId="{BF247227-7B4A-4784-AE54-994EF3FA787F}" srcId="{D23C9A97-2D36-45DA-B20F-41289A17A9EF}" destId="{50BE61DA-4616-4359-92FF-B40673F5052E}" srcOrd="2" destOrd="0" parTransId="{80254A6D-6EF7-4BC5-AB6B-F2999400A51B}" sibTransId="{5A5E8104-1EC3-49FD-8524-48468088D8A4}"/>
    <dgm:cxn modelId="{6E722477-0416-4036-8C73-3BDCD350A334}" type="presParOf" srcId="{BC8A6C7F-220B-4DAC-9851-027973E645AB}" destId="{D774FBB2-C298-4740-BEE5-25FB0C789950}" srcOrd="0" destOrd="0" presId="urn:microsoft.com/office/officeart/2005/8/layout/vList2"/>
    <dgm:cxn modelId="{1616A058-AB7E-4447-B80A-4FB2D28C5443}" type="presParOf" srcId="{BC8A6C7F-220B-4DAC-9851-027973E645AB}" destId="{08D66932-56EC-4744-8017-4DA7BF070D0B}" srcOrd="1" destOrd="0" presId="urn:microsoft.com/office/officeart/2005/8/layout/vList2"/>
    <dgm:cxn modelId="{4E24FB16-265F-4A0B-8391-C310D7969987}" type="presParOf" srcId="{BC8A6C7F-220B-4DAC-9851-027973E645AB}" destId="{2CA6DD59-8CC2-47E3-A4BC-DDD605B7CF55}" srcOrd="2" destOrd="0" presId="urn:microsoft.com/office/officeart/2005/8/layout/vList2"/>
    <dgm:cxn modelId="{C1AB6697-D3D0-4EC9-91B9-80EA70DC7F51}" type="presParOf" srcId="{BC8A6C7F-220B-4DAC-9851-027973E645AB}" destId="{5D957BE8-249A-47AE-954C-A328C4CDA88B}" srcOrd="3" destOrd="0" presId="urn:microsoft.com/office/officeart/2005/8/layout/vList2"/>
    <dgm:cxn modelId="{973846A1-B615-4328-AC79-11C76E6D9AC3}" type="presParOf" srcId="{BC8A6C7F-220B-4DAC-9851-027973E645AB}" destId="{600470B0-CD5F-4944-B528-9D6C94161E6D}" srcOrd="4" destOrd="0" presId="urn:microsoft.com/office/officeart/2005/8/layout/vList2"/>
    <dgm:cxn modelId="{98382526-5EA4-4830-A97F-2D7BFB8748B0}" type="presParOf" srcId="{BC8A6C7F-220B-4DAC-9851-027973E645AB}" destId="{CA36DBA4-3377-4AEA-9D4A-2A4B5E712FAB}" srcOrd="5" destOrd="0" presId="urn:microsoft.com/office/officeart/2005/8/layout/vList2"/>
    <dgm:cxn modelId="{BEF6EBD3-2981-40C4-A5E1-5330644EB99F}" type="presParOf" srcId="{BC8A6C7F-220B-4DAC-9851-027973E645AB}" destId="{1230E805-7542-436D-B248-EA60F4B0EB0F}" srcOrd="6" destOrd="0" presId="urn:microsoft.com/office/officeart/2005/8/layout/vList2"/>
    <dgm:cxn modelId="{11413B72-0C2E-453B-9140-555EDFCFAB8E}" type="presParOf" srcId="{BC8A6C7F-220B-4DAC-9851-027973E645AB}" destId="{A0CC05D8-F3F3-4BFA-A112-351F617E582D}" srcOrd="7" destOrd="0" presId="urn:microsoft.com/office/officeart/2005/8/layout/vList2"/>
    <dgm:cxn modelId="{E7C2B6D2-1961-472F-92AB-1EFF6773F8C3}" type="presParOf" srcId="{BC8A6C7F-220B-4DAC-9851-027973E645AB}" destId="{2E639A9C-22A6-46BB-9A3B-907DB96F2F7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74FBB2-C298-4740-BEE5-25FB0C789950}">
      <dsp:nvSpPr>
        <dsp:cNvPr id="0" name=""/>
        <dsp:cNvSpPr/>
      </dsp:nvSpPr>
      <dsp:spPr>
        <a:xfrm>
          <a:off x="0" y="34184"/>
          <a:ext cx="8640960" cy="11188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I - formular e propor políticas, diretrizes, objetivos e metas relativos à inclusão digital do Governo Federal;</a:t>
          </a:r>
          <a:endParaRPr lang="pt-BR" sz="2000" kern="1200" dirty="0"/>
        </a:p>
      </dsp:txBody>
      <dsp:txXfrm>
        <a:off x="0" y="34184"/>
        <a:ext cx="8640960" cy="1118812"/>
      </dsp:txXfrm>
    </dsp:sp>
    <dsp:sp modelId="{2CA6DD59-8CC2-47E3-A4BC-DDD605B7CF55}">
      <dsp:nvSpPr>
        <dsp:cNvPr id="0" name=""/>
        <dsp:cNvSpPr/>
      </dsp:nvSpPr>
      <dsp:spPr>
        <a:xfrm>
          <a:off x="0" y="1210596"/>
          <a:ext cx="8640960" cy="11188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II - planejar, coordenar, supervisionar e orientar as ações de inclusão digital do Governo Federal; e</a:t>
          </a:r>
          <a:endParaRPr lang="pt-BR" sz="2000" kern="1200" dirty="0"/>
        </a:p>
      </dsp:txBody>
      <dsp:txXfrm>
        <a:off x="0" y="1210596"/>
        <a:ext cx="8640960" cy="1118812"/>
      </dsp:txXfrm>
    </dsp:sp>
    <dsp:sp modelId="{E0B6CA8A-EDF0-472B-AD94-D8108DB2D67B}">
      <dsp:nvSpPr>
        <dsp:cNvPr id="0" name=""/>
        <dsp:cNvSpPr/>
      </dsp:nvSpPr>
      <dsp:spPr>
        <a:xfrm>
          <a:off x="0" y="2398510"/>
          <a:ext cx="8640960" cy="111881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III - executar, acompanhar, monitorar e avaliar a implementação do Programa de Inclusão Digital do Governo Federal, em articulação com órgãos e instituições internos e externos</a:t>
          </a:r>
          <a:endParaRPr lang="pt-BR" sz="2000" kern="1200" dirty="0"/>
        </a:p>
      </dsp:txBody>
      <dsp:txXfrm>
        <a:off x="0" y="2398510"/>
        <a:ext cx="8640960" cy="111881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74FBB2-C298-4740-BEE5-25FB0C789950}">
      <dsp:nvSpPr>
        <dsp:cNvPr id="0" name=""/>
        <dsp:cNvSpPr/>
      </dsp:nvSpPr>
      <dsp:spPr>
        <a:xfrm>
          <a:off x="0" y="55502"/>
          <a:ext cx="5184576" cy="8248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smtClean="0"/>
            <a:t>Os Centros de Recondicionamento de Computadores (CRCs) são parte do projeto Computadores para Inclusão, que promove a formação de jovens de baixa renda. </a:t>
          </a:r>
          <a:endParaRPr lang="pt-BR" sz="1500" kern="1200"/>
        </a:p>
      </dsp:txBody>
      <dsp:txXfrm>
        <a:off x="0" y="55502"/>
        <a:ext cx="5184576" cy="824850"/>
      </dsp:txXfrm>
    </dsp:sp>
    <dsp:sp modelId="{2CA6DD59-8CC2-47E3-A4BC-DDD605B7CF55}">
      <dsp:nvSpPr>
        <dsp:cNvPr id="0" name=""/>
        <dsp:cNvSpPr/>
      </dsp:nvSpPr>
      <dsp:spPr>
        <a:xfrm>
          <a:off x="0" y="923552"/>
          <a:ext cx="5184576" cy="82485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smtClean="0"/>
            <a:t>A capacitação é feita por meio de oficinas, cursos e outras atividades oferecidas pelos CRCs. </a:t>
          </a:r>
          <a:endParaRPr lang="pt-BR" sz="1500" kern="1200"/>
        </a:p>
      </dsp:txBody>
      <dsp:txXfrm>
        <a:off x="0" y="923552"/>
        <a:ext cx="5184576" cy="824850"/>
      </dsp:txXfrm>
    </dsp:sp>
    <dsp:sp modelId="{E0B6CA8A-EDF0-472B-AD94-D8108DB2D67B}">
      <dsp:nvSpPr>
        <dsp:cNvPr id="0" name=""/>
        <dsp:cNvSpPr/>
      </dsp:nvSpPr>
      <dsp:spPr>
        <a:xfrm>
          <a:off x="0" y="1800229"/>
          <a:ext cx="5184576" cy="82485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Os computadores recuperados são doados para laboratórios de escolas, bibliotecas, telecentros e outros programas de inclusão digital. </a:t>
          </a:r>
          <a:endParaRPr lang="pt-BR" sz="1500" kern="1200" dirty="0"/>
        </a:p>
      </dsp:txBody>
      <dsp:txXfrm>
        <a:off x="0" y="1800229"/>
        <a:ext cx="5184576" cy="824850"/>
      </dsp:txXfrm>
    </dsp:sp>
    <dsp:sp modelId="{3BBE3891-E075-49AC-9B04-4C69A1AE5388}">
      <dsp:nvSpPr>
        <dsp:cNvPr id="0" name=""/>
        <dsp:cNvSpPr/>
      </dsp:nvSpPr>
      <dsp:spPr>
        <a:xfrm>
          <a:off x="0" y="2659653"/>
          <a:ext cx="5184576" cy="8248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smtClean="0"/>
            <a:t>O programa também promove a conscientização sobre o descarte adequado de resíduos eletroeletrônicos.</a:t>
          </a:r>
          <a:endParaRPr lang="pt-BR" sz="1500" kern="1200"/>
        </a:p>
      </dsp:txBody>
      <dsp:txXfrm>
        <a:off x="0" y="2659653"/>
        <a:ext cx="5184576" cy="8248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74FBB2-C298-4740-BEE5-25FB0C789950}">
      <dsp:nvSpPr>
        <dsp:cNvPr id="0" name=""/>
        <dsp:cNvSpPr/>
      </dsp:nvSpPr>
      <dsp:spPr>
        <a:xfrm>
          <a:off x="0" y="143228"/>
          <a:ext cx="8424936" cy="1374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O programa </a:t>
          </a:r>
          <a:r>
            <a:rPr lang="pt-BR" sz="2500" b="1" kern="1200" dirty="0" err="1" smtClean="0"/>
            <a:t>Gesac</a:t>
          </a:r>
          <a:r>
            <a:rPr lang="pt-BR" sz="2500" kern="1200" dirty="0" smtClean="0"/>
            <a:t> oferece gratuitamente conexão à Internet em banda larga para telecentros, escolas, unidades de saúde, aldeias indígenas, postos de fronteira e quilombos.</a:t>
          </a:r>
          <a:endParaRPr lang="pt-BR" sz="2500" kern="1200" dirty="0"/>
        </a:p>
      </dsp:txBody>
      <dsp:txXfrm>
        <a:off x="0" y="143228"/>
        <a:ext cx="8424936" cy="1374750"/>
      </dsp:txXfrm>
    </dsp:sp>
    <dsp:sp modelId="{2CA6DD59-8CC2-47E3-A4BC-DDD605B7CF55}">
      <dsp:nvSpPr>
        <dsp:cNvPr id="0" name=""/>
        <dsp:cNvSpPr/>
      </dsp:nvSpPr>
      <dsp:spPr>
        <a:xfrm>
          <a:off x="0" y="1589979"/>
          <a:ext cx="8424936" cy="137475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O </a:t>
          </a:r>
          <a:r>
            <a:rPr lang="pt-BR" sz="2500" b="1" kern="1200" dirty="0" err="1" smtClean="0"/>
            <a:t>Gesac</a:t>
          </a:r>
          <a:r>
            <a:rPr lang="pt-BR" sz="2500" kern="1200" dirty="0" smtClean="0"/>
            <a:t> é direcionado, prioritariamente, para comunidades em estado de vulnerabilidade social, em todo o Brasil.</a:t>
          </a:r>
          <a:endParaRPr lang="pt-BR" sz="2500" kern="1200" dirty="0"/>
        </a:p>
      </dsp:txBody>
      <dsp:txXfrm>
        <a:off x="0" y="1589979"/>
        <a:ext cx="8424936" cy="13747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74FBB2-C298-4740-BEE5-25FB0C789950}">
      <dsp:nvSpPr>
        <dsp:cNvPr id="0" name=""/>
        <dsp:cNvSpPr/>
      </dsp:nvSpPr>
      <dsp:spPr>
        <a:xfrm>
          <a:off x="0" y="48967"/>
          <a:ext cx="8424936" cy="10628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Os telecentros são espaços de acesso público e gratuito, com computadores conectados à Internet, disponíveis para diversos usos. </a:t>
          </a:r>
          <a:endParaRPr lang="pt-BR" sz="1900" kern="1200" dirty="0"/>
        </a:p>
      </dsp:txBody>
      <dsp:txXfrm>
        <a:off x="0" y="48967"/>
        <a:ext cx="8424936" cy="1062871"/>
      </dsp:txXfrm>
    </dsp:sp>
    <dsp:sp modelId="{2CA6DD59-8CC2-47E3-A4BC-DDD605B7CF55}">
      <dsp:nvSpPr>
        <dsp:cNvPr id="0" name=""/>
        <dsp:cNvSpPr/>
      </dsp:nvSpPr>
      <dsp:spPr>
        <a:xfrm>
          <a:off x="0" y="1166559"/>
          <a:ext cx="8424936" cy="10628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O objetivo é promover o desenvolvimento social e econômico das comunidades atendidas, reduzindo a exclusão social e criando oportunidades de inclusão digital aos cidadãos</a:t>
          </a:r>
          <a:endParaRPr lang="pt-BR" sz="1900" kern="1200" dirty="0"/>
        </a:p>
      </dsp:txBody>
      <dsp:txXfrm>
        <a:off x="0" y="1166559"/>
        <a:ext cx="8424936" cy="1062871"/>
      </dsp:txXfrm>
    </dsp:sp>
    <dsp:sp modelId="{600470B0-CD5F-4944-B528-9D6C94161E6D}">
      <dsp:nvSpPr>
        <dsp:cNvPr id="0" name=""/>
        <dsp:cNvSpPr/>
      </dsp:nvSpPr>
      <dsp:spPr>
        <a:xfrm>
          <a:off x="0" y="2284150"/>
          <a:ext cx="8424936" cy="106287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Foram instalados por meio de uma parceria entre ministérios, prefeituras e entidades, que são responsáveis pela manutenção desses espaços.</a:t>
          </a:r>
          <a:endParaRPr lang="pt-BR" sz="1900" kern="1200" dirty="0"/>
        </a:p>
      </dsp:txBody>
      <dsp:txXfrm>
        <a:off x="0" y="2284150"/>
        <a:ext cx="8424936" cy="106287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74FBB2-C298-4740-BEE5-25FB0C789950}">
      <dsp:nvSpPr>
        <dsp:cNvPr id="0" name=""/>
        <dsp:cNvSpPr/>
      </dsp:nvSpPr>
      <dsp:spPr>
        <a:xfrm>
          <a:off x="0" y="20906"/>
          <a:ext cx="8640960" cy="1112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PRIORIZAR PÚBLICOS </a:t>
          </a:r>
          <a:r>
            <a:rPr lang="pt-BR" sz="2800" kern="1200" dirty="0" smtClean="0"/>
            <a:t>excluídos digitalmente;</a:t>
          </a:r>
          <a:endParaRPr lang="pt-BR" sz="2800" kern="1200" dirty="0"/>
        </a:p>
      </dsp:txBody>
      <dsp:txXfrm>
        <a:off x="0" y="20906"/>
        <a:ext cx="8640960" cy="1112304"/>
      </dsp:txXfrm>
    </dsp:sp>
    <dsp:sp modelId="{2CA6DD59-8CC2-47E3-A4BC-DDD605B7CF55}">
      <dsp:nvSpPr>
        <dsp:cNvPr id="0" name=""/>
        <dsp:cNvSpPr/>
      </dsp:nvSpPr>
      <dsp:spPr>
        <a:xfrm>
          <a:off x="0" y="1213850"/>
          <a:ext cx="8640960" cy="111230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Atuar por meio de uma </a:t>
          </a:r>
          <a:r>
            <a:rPr lang="pt-BR" sz="2800" b="1" kern="1200" dirty="0" smtClean="0"/>
            <a:t>ABORDAGEM TERRITORIAL</a:t>
          </a:r>
          <a:r>
            <a:rPr lang="pt-BR" sz="2800" kern="1200" dirty="0" smtClean="0"/>
            <a:t>;</a:t>
          </a:r>
          <a:endParaRPr lang="pt-BR" sz="2800" kern="1200" dirty="0"/>
        </a:p>
      </dsp:txBody>
      <dsp:txXfrm>
        <a:off x="0" y="1213850"/>
        <a:ext cx="8640960" cy="1112304"/>
      </dsp:txXfrm>
    </dsp:sp>
    <dsp:sp modelId="{E0B6CA8A-EDF0-472B-AD94-D8108DB2D67B}">
      <dsp:nvSpPr>
        <dsp:cNvPr id="0" name=""/>
        <dsp:cNvSpPr/>
      </dsp:nvSpPr>
      <dsp:spPr>
        <a:xfrm>
          <a:off x="0" y="2422897"/>
          <a:ext cx="8640960" cy="111230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Diálogo com </a:t>
          </a:r>
          <a:r>
            <a:rPr lang="pt-BR" sz="2800" b="1" kern="1200" dirty="0" smtClean="0"/>
            <a:t>POLÍTICAS PÚBLICAS </a:t>
          </a:r>
          <a:r>
            <a:rPr lang="pt-BR" sz="2800" kern="1200" dirty="0" smtClean="0"/>
            <a:t>do governo federal e iniciativas estaduais e municipais.</a:t>
          </a:r>
          <a:endParaRPr lang="pt-BR" sz="2800" kern="1200" dirty="0"/>
        </a:p>
      </dsp:txBody>
      <dsp:txXfrm>
        <a:off x="0" y="2422897"/>
        <a:ext cx="8640960" cy="111230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DCF71FFE-B186-48C0-8182-D0ACEDE7DE9A}" type="datetimeFigureOut">
              <a:rPr lang="pt-BR" smtClean="0"/>
              <a:t>09/09/2015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375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B55DCC89-EA3A-4310-A1BD-DC8FA3349B6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B0AB6A6E-278E-49AE-9723-3F4860E4FF65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84F68A3-69D2-4258-9CFC-EDC827CB03A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659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531" indent="-228531" defTabSz="914126">
              <a:defRPr/>
            </a:pPr>
            <a:endParaRPr lang="pt-BR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-188913" y="500063"/>
            <a:ext cx="4551363" cy="2560637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2248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247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040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8117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9170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7669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405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5827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9541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977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5100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9486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490EB-5B9B-4DAF-A7F9-BABAA2B1AB6C}" type="datetimeFigureOut">
              <a:rPr lang="pt-BR" smtClean="0"/>
              <a:pPr/>
              <a:t>09/09/2015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FF63F-2E99-4626-8AC6-67ACA363D38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5712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224136" y="120359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3600" b="1" dirty="0">
                <a:solidFill>
                  <a:srgbClr val="0711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Ministério das</a:t>
            </a:r>
          </a:p>
          <a:p>
            <a:pPr algn="ctr"/>
            <a:r>
              <a:rPr lang="pt-BR" sz="3600" b="1" dirty="0">
                <a:solidFill>
                  <a:srgbClr val="0711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Comunicações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5916" y="0"/>
            <a:ext cx="2578084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stomShape 1"/>
          <p:cNvSpPr/>
          <p:nvPr/>
        </p:nvSpPr>
        <p:spPr>
          <a:xfrm>
            <a:off x="539552" y="2715766"/>
            <a:ext cx="4857344" cy="113180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800" b="1" dirty="0" smtClean="0">
                <a:solidFill>
                  <a:srgbClr val="071140"/>
                </a:solidFill>
                <a:latin typeface="Verdana"/>
                <a:ea typeface="Verdana"/>
              </a:rPr>
              <a:t>Secretaria </a:t>
            </a:r>
            <a:r>
              <a:rPr lang="pt-BR" sz="2800" b="1" dirty="0">
                <a:solidFill>
                  <a:srgbClr val="071140"/>
                </a:solidFill>
                <a:latin typeface="Verdana"/>
                <a:ea typeface="Verdana"/>
              </a:rPr>
              <a:t>de </a:t>
            </a:r>
            <a:endParaRPr sz="2800" dirty="0"/>
          </a:p>
          <a:p>
            <a:pPr algn="r">
              <a:lnSpc>
                <a:spcPct val="100000"/>
              </a:lnSpc>
            </a:pPr>
            <a:r>
              <a:rPr lang="pt-BR" sz="2800" b="1" dirty="0">
                <a:solidFill>
                  <a:srgbClr val="071140"/>
                </a:solidFill>
                <a:latin typeface="Verdana"/>
                <a:ea typeface="Verdana"/>
              </a:rPr>
              <a:t>Inclusão Digital</a:t>
            </a:r>
            <a:endParaRPr sz="28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9952" y="4479879"/>
            <a:ext cx="2269172" cy="54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0542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Nova Política Pública de Inclusão Digital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4244091145"/>
              </p:ext>
            </p:extLst>
          </p:nvPr>
        </p:nvGraphicFramePr>
        <p:xfrm>
          <a:off x="179512" y="1408008"/>
          <a:ext cx="8640960" cy="3540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323528" y="1003690"/>
            <a:ext cx="1653017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pt-PT" i="1" dirty="0"/>
              <a:t>Direcionadores:</a:t>
            </a:r>
          </a:p>
        </p:txBody>
      </p:sp>
    </p:spTree>
    <p:extLst>
      <p:ext uri="{BB962C8B-B14F-4D97-AF65-F5344CB8AC3E}">
        <p14:creationId xmlns:p14="http://schemas.microsoft.com/office/powerpoint/2010/main" xmlns="" val="188773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0" y="0"/>
            <a:ext cx="5147640" cy="914400"/>
          </a:xfrm>
          <a:prstGeom prst="rect">
            <a:avLst/>
          </a:prstGeom>
          <a:solidFill>
            <a:srgbClr val="FF542C"/>
          </a:solidFill>
          <a:ln w="25560">
            <a:noFill/>
          </a:ln>
        </p:spPr>
        <p:txBody>
          <a:bodyPr lIns="90000" tIns="45000" rIns="90000" bIns="45000" anchor="ctr"/>
          <a:lstStyle/>
          <a:p>
            <a:pPr algn="r"/>
            <a:r>
              <a:rPr lang="pt-BR" sz="2800" b="1" dirty="0">
                <a:solidFill>
                  <a:srgbClr val="FFFFFF"/>
                </a:solidFill>
                <a:latin typeface="Verdana"/>
                <a:ea typeface="Verdana"/>
              </a:rPr>
              <a:t>Nova Política </a:t>
            </a:r>
            <a:r>
              <a:rPr lang="pt-BR" sz="2800" b="1" dirty="0" smtClean="0">
                <a:solidFill>
                  <a:srgbClr val="FFFFFF"/>
                </a:solidFill>
                <a:latin typeface="Verdana"/>
                <a:ea typeface="Verdana"/>
              </a:rPr>
              <a:t>Pública de Inclusão Digital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179640" y="1779840"/>
            <a:ext cx="8244360" cy="2716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 lang="pt-BR" sz="2400" dirty="0">
              <a:solidFill>
                <a:srgbClr val="000000"/>
              </a:solidFill>
              <a:latin typeface="Tahoma"/>
              <a:ea typeface="Tahoma"/>
            </a:endParaRPr>
          </a:p>
        </p:txBody>
      </p:sp>
      <p:sp>
        <p:nvSpPr>
          <p:cNvPr id="2" name="AutoShape 8" descr="Logo Agendador"/>
          <p:cNvSpPr>
            <a:spLocks noChangeAspect="1" noChangeArrowheads="1"/>
          </p:cNvSpPr>
          <p:nvPr/>
        </p:nvSpPr>
        <p:spPr bwMode="auto">
          <a:xfrm>
            <a:off x="155575" y="-579436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AutoShape 10" descr="Logo Agendador"/>
          <p:cNvSpPr>
            <a:spLocks noChangeAspect="1" noChangeArrowheads="1"/>
          </p:cNvSpPr>
          <p:nvPr/>
        </p:nvSpPr>
        <p:spPr bwMode="auto">
          <a:xfrm>
            <a:off x="307975" y="-427036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AutoShape 13" descr="data:image/jpeg;base64,/9j/4AAQSkZJRgABAQAAAQABAAD/2wCEAAkGBhQQERUSEBQWExUVFx4YFhgUFRoXGBgSFBUVFxQVFRcZHiYeGBojHBQXHy8gJScpLC0sFR4xNjAqNSYsLCkBCQoKDgwOGg8PGSolHyQpKiosKSwsLCosLCwsLDUsLCwsKSwsKSwsLCwsLCwsLCwsLCwsKSwpLCwsLCwsKSwsKf/AABEIAK0BJAMBIgACEQEDEQH/xAAcAAEAAgMBAQEAAAAAAAAAAAAABQYDBAcCAQj/xABREAACAQMABQYGCw0HAwUAAAABAgMABBEFBhIhMQcTIlFhcTI0QXKBkRYjQlJUYnSCsbPSFDM1Q1Njc5OUobK00RUkVZKio8EXJdNkg+Hi4//EABgBAQEBAQEAAAAAAAAAAAAAAAABAgME/8QAIhEBAQACAgICAwEBAAAAAAAAAAECERIxAyFBUSIyYfBx/9oADAMBAAIRAxEAPwDuNKUoFKUoFKUoFKUoFKUoFKUoFKVoaW09BaLt3EqRjybR3nzVG9vQDQb9Y551RSzsFUbyWIAA6yTuFcv0/wAtQ3rYxZ/OTbh3rGDn1kd1c60zrDcXjbVzK0nlAJwo81BhR6BXXHxW9uWXlk6dd0/yvWsGVtwbl+tejGD2uRv+aCO2ubaf5Q7y8yryc3GfxcOUGOpjnab0nHZXzV/k+vL3DJHzcZ/GS5RcdajG03oGO2ul6v8AJFa2+GuM3Lj3w2YwexBx+cT3Vv8ADBz/ADzc00BygXllhUk5yMfi5cuuOpTnaX0EDsrpOgOWC2nwtyDbP1npRk+eBlfnADtrJrBySWtxloM2zn3gzGT2xnh80iuaawcnd5Z5Zo+cjH4yLLDHWw8JfSMdtPwzPzwfoC3uFkUPGyup4MpBBHYRuNZK/Muh9YJ7Rtq2laPrCnKnzlOVb0iui6A5auC30X/uQ/S0ZP0H0VjLxWdOmPll7dVpUfojWC3u12raVZB5QD0h5ynpL6RUhXJ1KUpQKUpQKUpQKUpQKUpQKUpQKUpQKUpQKUpQKUpQKUpQKV4mnVFLOwVRvJYgADrJO4VR9P8AK7awZW3zcv8AF6MYPa54/NB76slvSXKTte6run9f7OyyskoeQfi4um+eo43L84iuO6f5Rby8yrSc1GfcQ5QY6mbO03pOOyoLR+jJbh+bgjaRupFzjtPkA7TurtPF9uN8v0uun+WG5mytsot06/DkI84jZX0DPbVIllknkyxeWRzxJLux6vKTXRNX+ReR8NeyCMfk4sM/cX8FfRtV0nQeq1tZDFvEqHytxc97nf6OFXnjj0zwyy7cj1f5Jbu4w0+LZPjjMhHZGOHziO6ul6v8nVnZ4ZY+dkH4yXDEHrUY2V9Az21Z6VyyztdsfHIUrHcXCxqXkYKqjLMxwABxJJ4CueaX5aoI2K20LTge6ZubU+buLEd4FSY29LcpO3R6VzfRPLXC7BbiF4QfdK3OKO1hgNjuBrodrdJKiyRsHRhlWU5BB4EEUuNnZMpelf1g5PLO9yzx83IfxkWFbPWw8FvSCa5nrByR3VvloMXKD3vRkA7UJ3/NJPZXcaVcc7Ey8cr8uI8kEmQXikQ+TKOp/cVNXbQHK/cwYW5AuU6z0ZAPOAw3pGe2us6b1Ytr1cXMSufI3Bx5rjpDuziubawci7rlrKTnB+TlwrdyuOifSF76688cu3Hhlj0vOgOUGzvcKkmxIfxcvQbPUvuW+aTVkr8v6S0VLbPzdxG0bdTrjPaDwYdoyKm9Acod5Z4VJOcjH4uXLrjqU52l9Bx2VL4vpqeX7foWlUPQHK/az4W4Btn626UZPngbvnADtq8QXCyKGRgyneGUggjsI3GuNxs7dplL0yUpSopSlKBSlKBSlKBSlKBSlKBSlKBSlVzXeK+MGdHOqsM7S7I5xh+bZuiD2Eb/ACEcDZNpbpKaW07BaLt3EqRDybR3nzV4t6Aa53p/lqAytlFn85NuHesYOT6SO6uX300jSMZy5kzhzISX2hxDbW/PYasGr/JzeXmGWPmoz7ubKgjrVfCb1Y7a7zx44+6898mWXqIrTOsVxeNm5laTqUnCjzUGFHqrJoPVW5vTi3iZx5XPRQd7nd6Bk9ldd1f5JbS3w02blx+UGIweyMbj84tV1jjCgBQABuAAwAOoDyVL5ZP1WeK33k5tq/yMRphr2Qyn8nHlU7i3hN6NmuhaP0ZFboI4I1jUeRFAHeccT2mtmlcrlb27TGTopSlZaKUpQcj5Z9YmMiWaHCBRJJj3TEnYU9gA2sdbDqrmNXflfsmTSJc8JI0ZT5oKEejZ/wBQqkV68P1jx538qV0vkZ1iZZns3OUdS8YPuZF8MDsYZPevaa5pVz5JLNn0kjDhGjs3cVMY/e49VXP9aYX8o7vSlK8b2FKUoNa/0dHOhjmjWRD7l1DDv38D21z/AFg5GIny1lIYW95Jlk7g3hL/AKq6TStTKzpm4y9vzZp3VO5sj/eImVfI46UZ7nG4dxweysOh9YLizbatpWj6wDlT5yHKn0iv0u6BgQQCDuIO8EdRFUvWDkntLnLRA2znyxjoE9sfD/Ls11nll/Zxvis94oHQHLVwW+ix+ch+loyc+onuromiNPQXa7VvKkg8uyd485T0l9Irh2sHJveWeWKc9GPdw5bA+MnhL6iO2q5ZyurqYSyyZwpjJD7R4BSu/PYKt8eOXuJPJlj6r9SUqs6ixX4hzpF1JONhSo5xR+cZdxPZjPWfILNXCzT0S7hSlKilKUoFKUoFKUoFKUoFKUoNGTQUDTC4aGMygYDlAWwOG/r7eNb1KUClKUClKUClK8PLjvoPdeXcDiQO+o2305HOWSCaN3Q4YKwYrjjkA/v4VXtM6RnjJyhQe/PSz6eA7q1Mds3LTb131fh0jBsFtmRMmJ8Zwx4q3WpwM9wPkrieldWLm2YiWJse+UFkPaGG714PZXRJb138J2PpP0cKw13x3i8+WsvagaL1aublgIonPxmBVR3s27/mu1ai6uRaOhK7W1K+DI+CASOCr8UZPHjkny4FUrNFeOnguw9J+imW8jHWPt1BJAeBB7q9VRdE6YmZtkIZO1BgjvPD14q1z6TS3j27qRI163YD0dp7BXC46eiZbb9KxwTrIodGDKwyGUggg8CCNxFZKy0UpSgUpSgVoroKATfdAhjE2COcCANv47+vt41vUoFKUoFKUoFKUoFKUoFKUoFKUoFKUoFKUoFKUoFfCcca+1jlh2qCP0xp6K2jMkziNB5TxJ6lHEnsG+uVaw67T34Ii27ay2tiSbYZzvGfbSngjeOgD5d5PCuoaV0DHcJsTxLKvk2hkjtU8VPaDVJu+TV4GMujLh4G947EqR73aHEdjBhXXDjHLPlVWXRaRxK7xHZQYW90dIXAwNxmjJ3HrPtZ76sOiNbb2Ncq0elYAOkY8i4VfzkZG361YfGqEuZXtZNq8t5LKXgLqywqt58YPNSDrClT2VlNsJvbgi3Gzv8AunRvtVwnHpTWpxv6yAvnV0vvtynrpbNH6U0fpDdE/MSn3DYRtrqCnot805pfasTRbwOcHWnH0rx9WaqLxm6BLLHpRQN7xe0XyAY8NMZkx2iQdtberGs8kN1bwQXTzQyyCNormMiWEZAxtZI8u7ZbG7wRU1Z01uXtOWOgZpvBXA98/RH9T6BW9eW9lYDavZgWxkIOJ7kXpHvOBUbyg6zyxXKWy3ItImh5x5AjPJnaddldnfkhRjGz5ctVZtrUIvPRQrGp3/dmkyCWPvoYN4Y9RxIe0VPdPU9RZLrXq5mj/uEKWdv8IutlF70XwSd3BQ57KrUcIuHMoWXSci+FPcsYbSP/ADEEjsLIPi1mEAl/vDBrv/1ekWMNqv6KHO1IPi5Pm1ge/Fw4jjWXSkq+CuwYrSPh4ECYJHa2wK1JrpLd9mgtPXOjWY2ri7gXpTrGr8xGxY5CSEdE8OkNxzwbFdZ1Y1vt9IJtQthgOnG2517x5R2jI+iqTacnV3eBf7RnEUQ8G3gChVHUFUc2neAx7au+gdUrayH93iVWxguek568ud+OwYHZXPO43/reEyn/ABNUpSuTsUpSgUpSgUpSgUpSgUpSgUpSgUpSgUpSgUpSgUpSgUpSgUpSgVjeEHiKyUoNKexyCCA6niCAQR1EHcapmluTS3ducti9pKN4aIkKD17OQV+aVroFeXQHiK1MrGbjK45pjQ11Cdq+txeKvC5tjsXC44MWUZbHx1PnVH2OkxPpGxIuGuQJRgyxBJl6Q6ErjPO8Nx2jjfwzXbHtPen11C3erFu8yTvColRgyuvRYspyNojc/pzXSZud8f0oXKJc83pSB+cWHEA9saLnQnTm3hMHLdXUSN441paPt5bt9uzt3uXPG80gQwHbHGcxrjyffCOoV0q71at551nliEsiqFXb6SgAswwh6JOWO8g1NR23oHV2f8VOeocN1RLLkyEriXSU73UnvQxVB2A+FjsGyOyrto/RkcCBIY1iQe5RQo78Die01uLGBXqsXK10mMjyEr1SlZaKUpQKUpQKUpQKUpQKUpQKUpQKUpQKVx3/AK3z/B4v87VYdRuUmXSF1zEkKIObZ8qzE5UoMb/Ord8eU9uc8mN9Og0pSsOhSlKBXnbHWPXVY5SRmy2TwaaFWHWrToCD2Go06kWPwaP9/wDWtTHcZuV3pedsdY9dNsdY9dUX2EWPwaP9/wDWnsIsfg0f7/61eMTlV62x1j119DA1RPYRY/Bo/wB/9awWuhILXSNl9zxrFtmYNs56QEGQDv4Z304w5V0OlKVhsrztjrHrqt8pB/7bP27APcZowR3EEj01FNqPY58Wj/f/AFrUx3GbbvS9Bx10IzxrmGs2rFtb25lghSORXjKsuQQTNGMg56ia6gKWaJdvKoBwr1SlZaKUpQKUpQKUpQKUpQKUpQKUpQKUpQKUpQKUpQfmn2LXfwW4/USfZq58k+hJ4b8vNBLGvMuNp4nUZLR4GWAGdx9VbP8A1yf4Iv64/wDjqf1K5S20jc8wYBF7Wz7QkLeCVGMbI99+6vRlcte482Mx36q90pSvO9JSlKCrco/iY+UQfzEdbJrW5R/Ex8og/mI62TXSdOd7Y55wis7HCqCzHqVRknd2CoUa9Wf5b/bl+xW/p7xW4/QyfVtU5qz4nbfoI/q1p1D3aqns5s/y3+1L9isVnpqK70jZfc7GTm+eL9BwFVodlSSyjid1dCpU5ReNCaiZ9b7KM7L3dup6jMmfTv3VW79zpOeVXZhZwOY9hSV5+ZPvhkI3mNT0QvlIJqQg0PBGNlIYlHUI1H/FOP2cr8POvt9HNouZ4nSRcx9JGDD7/F5QcVvNxNVjT2pUcqObYCCRsbQTopKFYMElUbjvAIOMg4qzGtdRPe0Frt4m/nxfXxVey4HEgVRNdvE38+L6+Otb+wYLq9vmuIllKzIql8nC8xGcDfwzSzcTeq6Hzo6x669A54VRPYPY/Bo/3/1rc5P7ZYnvooxsxpcDZUZwuYIicZ7azcfTUyu1uMgHEj11850dY9dcz0Dq1bXKSyzwrJIbicFmySQJ3Azv6qlF1Hsc+LR/6v604w5Vewa+E441UNSdIJbaK52U7McTTZ7ESeUBR6gAO6tBdHyaQ9uvywjbfHahiqInuTNjBkkxvOdwzjHVOPs5elmutcrKI4ku4FPVzqk+kA0tdcrKU4juoGPVzqg+gE1HW2ioYxiOKNB8WNR9Ar5c6JhlGJIo3Hxo1P0itcYbq1A54V9qgNYyaO9usCxjXfJaliyMnujBnJjcDfgbjjhVtOsEP3L92bftPN85tfFxnGPfeTHXurNx0sySRNRF5rfZwnEl1Ap6jKufUDmqv9xS6R9tviyxNvjtVYqqofBM5XBkcjfjgKk7TQ8EQxFDGg+LGo/firxnynK/Ddj1+0exwLuD0uB9NTFpfRzLtROki9aMGHrBqBe1RhhkUjtUH6RUXc6pQE7cKm2l8klueaYHtC9Fh2EU4w3V5ryZB1j11XNWNOytI9pd4M8ah0kUYWaEnZ5wL7lgdzDhkjG6qlqpqtaz2kUs0CSSPtFmbJLHnHGSc8d1OP2cvp1DnR1j118llCgsxCgcSTgAdpPCub6e1MtFtpmitkDiJyhUNkOFOzjfxzitm01de4VJNJHnnAGzCSeZiAAHg5xI/WzZ304z7OV+lzh0/bOCUuIWAODsyocHq3HjvpXBuUS3WO+dUVUUKmAoCge1rwA3UrpPFv5c75dXWldq9cjf4RP6B/4oqotXrkb/AAif0D/xRV1z/WuOH7R253Cgk8AMnuFVW35QRIqvHZXjowyrLHHhlPAj2yrNe/e380/Qap2pZ/7fa/oV+ivLjJp67btv+zdvgF7+rj/8leoNeFMkcctrdQc64jV5UQLzjAlVJVyd+D5K2wahtZfDsvlsX8Mla1GbbG3yjeJr8og/mI62TWtyjeJr8og+vjrZNJ0Xt4nhDqyMMqwKsOtWGCN3YahBqPZ/kf8Acl+3U5LIFUsxACgkk7gABkknqxUX7LbP4VB+tX+tWb+Euvlg9g9n+R/3Zft01aiSzu71YgViS2jl2dpmG0OeLHpE78KPVWf2W2fwqD9av9aiP7SjlbSssLrIosFG0hDDaC3G7I8tX3r2nqdJTU2DZsYM8WTnG7WlJkJ/1VMM2Bk7gOPdWroiPZt4R1RIPUi1i1il2LS4YeSGQ/7bVO6vUR8OtDlY53tmS1lcIkxdSem2zG7xcVRjjfnyjrqwVE6yQBdA7I9xbxEd6c0R+8VKg530VB67eJv58X18dZtF+OaQ+UJ/LxVh128Tfz4vr46zaL8c0h8oT+Xiq/DPz/v6l609Svv+kPlC/wAvFW5WnqV9/wBIfKF/l4qzeq18xH6n/eJPlM/171OrxFQWp/3iT5TP9e9Tq8RVvaTpS7Rucs7K19zNeTvIOuK3nlkZT2FtirnVJ1YO1NaD3kV43pe92PoFXarUx6RelruXnYLa2KLJOW6bqWVI4l2nbZBG0d4AGcb6+aKu5RNPbXJRpISpDopVXjlUlW2STskFWB343V6gGdLW/wAW1mPpMkK170xom7S9kuLaKOZZYkQhpebKtGzn3pzkOKn8X+pCqVno/wBn+4Gkh0fJ9zmM3YTHVtCrBnSPwOH9r/8Azr5ovUo3DXEmkYlXnHjZEjmYlTFEYy22myd4PD/4puQs30l9k9R9VRenLyVOZhgwJbiXm1ZxlUAVndyvusKpwOs1p6b0Doq0IWQStI3gRRzzvK3cgfOO04HbUdZaDk5xZbW2Wz2c7MlzNJcyjaBUlYdvm1bBI6RPGkLtLOtxZ3UEM04uVuA+PaljdGiUNnoHBQ8N/A4qaqN0boNYnaV3eedxhpZTltnjsqBuRfiipKixEXp2NIWDjyvLEe1XhLAeuMGsOo3iEHc31r1l0x43o/5SfqJaxajeIQdzfWvV+Gfn/fxO1jlnVfCZVzw2iBnuzWQVDan6uW95Aby7iSeSd3IMq7exEsjJGiA7lAVRw66jTmfKS2dIORv6KcP0a0rtMGo9igIW1h3nO9Ad/ZngN3AUrU8skc74rbt+cavXI3+ET+gf+KKqLV65G/wif0D/AMUVdc/1rlh+0dtnj2lZeGQR6xiqPorQWkraGOBUs2EahAxllBIXdkgJuq90ryS6eyzani10n+Tsv1032KxtoK+nltzcLapHDMsxMckjMdgMAoDIBv2uurpSryTiq3KN4mvyiD+YjrZNa3KP4mPlEH8xHWya1Omb20NPeK3H6GT6tqktW9FwmztyYoyTBGSSi5JMa5J3Vp6StjLDJGCAXjZQTwBZSoJ7N9aFhNpKGJIlNkRGioCRPkhFCgnB47qWbh1Vt/siH8jH+rX+lRWuFqkejbwRqq5gkzsqB+LbqqO/tLSf/ofVP/WovTunbzm3t7pbcrcW9wAYecDK0duz79s4IPD00mN2XKaT1h96j/Rr/AK0tah/crn9BJ/A1bGhpNq3hbriQ+uNa96TtedhljHF42Ud7IQPpq/J8NbW1v8Asb9tvGPXzY/5qRAqqXOsMd3o63sYyTcvzMcseDtRCFkMzSbuiBzZ78irYTTWom91Ba7eJv58X18dZtF+OaQ+UJ/LxVh128Tfz4vr46zaM3XukB+fQ+g28ePoq/CfP+/qXrT1K+/6Q+UL/LxVuVX7DWKLR9zei4LAysksKhGYy+0qhVMDBbaTHpqdxrerGTU/7xJ8pn+vep1eIqI1XsnitkEoxIxaRx1PK7SFfRtY9FS68RS9k6UjVPdPb9sF0PVpBifpq7VStCDY/s+TyNJeQk9rzPIg9cZq61cmcekZbfheH5JL9dFUnpXXOO3mMHNTzOqhm5iLbCh87O0cjedk1D3lwIdI2czkKjLLCWJwAzqjoCfJkxkCvlnOs2kLyWMhkAihDKcguiuzgHy42wKmtrvSQ9ny/BL79m/+1aekOUDnEMNojpdO4jVJ49kptqXMzLk5VVBPfjdvqVqk6OKvp24PvIcDzgsKt/ERSYwtqy6I0GlsCRl5H3ySvvkkbylm6vijcKyaU0tHbIGkydo7KKg2ndzwRFG9ia3ahLi7jg0lby3TBIuYkWN3OEW4Z0Jyx3KTGCAT2ih0xx6VuhcwJPAkEc4kKqz7cvtSBuls9FPCG7eePCp+oe90pHe6QhNuwljtYpC7ocpzs+wqoGG4kKpJxUxQiH0x43o/5SfqJaxajeIQdzfWvWXTHjWj/lJ+olrFqN4hB3N9a9X4T5/38TjVj5N/wZbeYf43rI3CsfJv+DLbzD/G9ZvTc7WWlKVzbflWr1yN/hE/oH/iiqf/AOhq/C2/Uj7dTep/JoNHXHPicydApsmML4RU5ztH3v769OWeNmnmx8eUu12pSleZ6SlKUFW5R/Ex8og/mI62TW7rFoMXkBhLmPpKysoBKvG4dTg7jvXhUL7Drr/EZP2eH7NblmmLLtu0rS9h1z/iMn7PD9mnsOuf8Rk/Z4fs1dz7T39N2ofSMIe/sUbeG+6Ae42xB+mtv2HXP+Iyfs8P2azaO1OdLiOee7ecxbWwpjjQAyLsMSVGTu8lNz7NW/CK1SkKQm1k++2p5lx5Sq/enHxWTZIPfU5XvT2qiXLiaN2t7hRhZY8HK8diRDukTsPrrm+lOUC5tZTC4hlIONvYZM9pUORVn5dJbx7dBnmWNWdyFUDLMdwCjyk18tLkSxpIudl1DDO47LAEZ9BqI0Vqu2kYhLfTs6MDswxLzUatggM29jIw4jJwCOFbdvqNcRoqJpCQKoCqOYhOFUYAyR1Cnpff009dvE38+L6+KtjSA+59KMW3JeRrsnyfdFvlSneY2BHXs1kn1DllASe+kkj2lLLzMS7WwwYDaAyN6irHpnQsV3EYp1ypOQQcMrjwXRhvVh11OUONRtKrmmILuxwq3SzKeHPQZcD4zo67R7cVtaO1bmvUDXV0eaPGKCPmQw6nk2mcr2Air67Tfw3NHaWjuOc5o7QjfYLDgWCqx2T5QNrGew1vLxFRy8n5id/uO6e2jdtrm1ijZVbZVTslhnHRG6vY1Ouv8Rk/Z4fs1Nz7X39IrRWh3udDgQ/fop5Zoc/lYrqUgfOGV+dUrojSyXMQkTd5HU+Ekg8KNxxDA1N6vaFFnbrArF9ksSzAAlpHZ2OBuG9jurQ0xqbHNIZ4JHtZz4UkWMPjhzsZ6Mn09tOU2cbIx3VokqlJUV1PFXAYH0GlraJEoSJFRRwVAFA9Aql6d1pu7BzG7Qz490YWjJ7wsmK+6A1mu79xGjwwZ90IWkPoDSY/dWtXTPKb0tWmNLJbRmR954Ig3tJIfBjQcSSahJ9CPYRW17KMuHkN7s78LdlSW3cVjZUHcCatOh9To4ZBPM73M4GBJLjoA8REg6MY7t/bU9JGGBVgCCMEEZBB4gjyis8tdNcd9q+jhgCCCCMgg5BB4EHyivksKuNl1DA8QwBB7wd1R99qi9orPY3DQxjfzMiCaIE8ebyQ0Y7AcVFaKmvbp+bFxFF8ZbYsfRtSkD1VU38Jye7htgisUjDsERQAMuxAAVR37+ry1uVoy8m8LxttyyyXDbJFxIQzoUZXXm1xsouV4AcCRmvvsOuv8Rk/Z4fs1Nxff00tYm2ZLKQ8EvIwT1CQPHk+lxWPUbxCDub61627vUCaZDHNfyOhI2hzMSk7LBhhgMg5A319tdQZoVEcN/Kka52VMMTEAsWwWIyePGrua7TV3vSRbhWPk3/Blt5h/jetf2G3P+Iyfs8P2antA6HW0t47dCWEa4y3E7ySTjtJrNs01Jdt+lKVh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AutoShape 15" descr="data:image/jpeg;base64,/9j/4AAQSkZJRgABAQAAAQABAAD/2wCEAAkGBhQQERUSEBQWExUVFx4YFhgUFRoXGBgSFBUVFxQVFRcZHiYeGBojHBQXHy8gJScpLC0sFR4xNjAqNSYsLCkBCQoKDgwOGg8PGSolHyQpKiosKSwsLCosLCwsLDUsLCwsKSwsKSwsLCwsLCwsLCwsLCwsKSwpLCwsLCwsKSwsKf/AABEIAK0BJAMBIgACEQEDEQH/xAAcAAEAAgMBAQEAAAAAAAAAAAAABQYDBAcCAQj/xABREAACAQMABQYGCw0HAwUAAAABAgMABBEFBhIhMQcTIlFhcTI0QXKBkRYjQlJUYnSCsbPSFDM1Q1Njc5OUobK00RUkVZKio8EXJdNkg+Hi4//EABgBAQEBAQEAAAAAAAAAAAAAAAABAgME/8QAIhEBAQACAgICAwEBAAAAAAAAAAECERIxAyFBUSIyYfBx/9oADAMBAAIRAxEAPwDuNKUoFKUoFKUoFKUoFKUoFKUoFKVoaW09BaLt3EqRjybR3nzVG9vQDQb9Y551RSzsFUbyWIAA6yTuFcv0/wAtQ3rYxZ/OTbh3rGDn1kd1c60zrDcXjbVzK0nlAJwo81BhR6BXXHxW9uWXlk6dd0/yvWsGVtwbl+tejGD2uRv+aCO2ubaf5Q7y8yryc3GfxcOUGOpjnab0nHZXzV/k+vL3DJHzcZ/GS5RcdajG03oGO2ul6v8AJFa2+GuM3Lj3w2YwexBx+cT3Vv8ADBz/ADzc00BygXllhUk5yMfi5cuuOpTnaX0EDsrpOgOWC2nwtyDbP1npRk+eBlfnADtrJrBySWtxloM2zn3gzGT2xnh80iuaawcnd5Z5Zo+cjH4yLLDHWw8JfSMdtPwzPzwfoC3uFkUPGyup4MpBBHYRuNZK/Muh9YJ7Rtq2laPrCnKnzlOVb0iui6A5auC30X/uQ/S0ZP0H0VjLxWdOmPll7dVpUfojWC3u12raVZB5QD0h5ynpL6RUhXJ1KUpQKUpQKUpQKUpQKUpQKUpQKUpQKUpQKUpQKUpQKUpQKV4mnVFLOwVRvJYgADrJO4VR9P8AK7awZW3zcv8AF6MYPa54/NB76slvSXKTte6run9f7OyyskoeQfi4um+eo43L84iuO6f5Rby8yrSc1GfcQ5QY6mbO03pOOyoLR+jJbh+bgjaRupFzjtPkA7TurtPF9uN8v0uun+WG5mytsot06/DkI84jZX0DPbVIllknkyxeWRzxJLux6vKTXRNX+ReR8NeyCMfk4sM/cX8FfRtV0nQeq1tZDFvEqHytxc97nf6OFXnjj0zwyy7cj1f5Jbu4w0+LZPjjMhHZGOHziO6ul6v8nVnZ4ZY+dkH4yXDEHrUY2V9Az21Z6VyyztdsfHIUrHcXCxqXkYKqjLMxwABxJJ4CueaX5aoI2K20LTge6ZubU+buLEd4FSY29LcpO3R6VzfRPLXC7BbiF4QfdK3OKO1hgNjuBrodrdJKiyRsHRhlWU5BB4EEUuNnZMpelf1g5PLO9yzx83IfxkWFbPWw8FvSCa5nrByR3VvloMXKD3vRkA7UJ3/NJPZXcaVcc7Ey8cr8uI8kEmQXikQ+TKOp/cVNXbQHK/cwYW5AuU6z0ZAPOAw3pGe2us6b1Ytr1cXMSufI3Bx5rjpDuziubawci7rlrKTnB+TlwrdyuOifSF76688cu3Hhlj0vOgOUGzvcKkmxIfxcvQbPUvuW+aTVkr8v6S0VLbPzdxG0bdTrjPaDwYdoyKm9Acod5Z4VJOcjH4uXLrjqU52l9Bx2VL4vpqeX7foWlUPQHK/az4W4Btn626UZPngbvnADtq8QXCyKGRgyneGUggjsI3GuNxs7dplL0yUpSopSlKBSlKBSlKBSlKBSlKBSlKBSlVzXeK+MGdHOqsM7S7I5xh+bZuiD2Eb/ACEcDZNpbpKaW07BaLt3EqRDybR3nzV4t6Aa53p/lqAytlFn85NuHesYOT6SO6uX300jSMZy5kzhzISX2hxDbW/PYasGr/JzeXmGWPmoz7ubKgjrVfCb1Y7a7zx44+6898mWXqIrTOsVxeNm5laTqUnCjzUGFHqrJoPVW5vTi3iZx5XPRQd7nd6Bk9ldd1f5JbS3w02blx+UGIweyMbj84tV1jjCgBQABuAAwAOoDyVL5ZP1WeK33k5tq/yMRphr2Qyn8nHlU7i3hN6NmuhaP0ZFboI4I1jUeRFAHeccT2mtmlcrlb27TGTopSlZaKUpQcj5Z9YmMiWaHCBRJJj3TEnYU9gA2sdbDqrmNXflfsmTSJc8JI0ZT5oKEejZ/wBQqkV68P1jx538qV0vkZ1iZZns3OUdS8YPuZF8MDsYZPevaa5pVz5JLNn0kjDhGjs3cVMY/e49VXP9aYX8o7vSlK8b2FKUoNa/0dHOhjmjWRD7l1DDv38D21z/AFg5GIny1lIYW95Jlk7g3hL/AKq6TStTKzpm4y9vzZp3VO5sj/eImVfI46UZ7nG4dxweysOh9YLizbatpWj6wDlT5yHKn0iv0u6BgQQCDuIO8EdRFUvWDkntLnLRA2znyxjoE9sfD/Ls11nll/Zxvis94oHQHLVwW+ix+ch+loyc+onuromiNPQXa7VvKkg8uyd485T0l9Irh2sHJveWeWKc9GPdw5bA+MnhL6iO2q5ZyurqYSyyZwpjJD7R4BSu/PYKt8eOXuJPJlj6r9SUqs6ixX4hzpF1JONhSo5xR+cZdxPZjPWfILNXCzT0S7hSlKilKUoFKUoFKUoFKUoFKUoNGTQUDTC4aGMygYDlAWwOG/r7eNb1KUClKUClKUClK8PLjvoPdeXcDiQO+o2305HOWSCaN3Q4YKwYrjjkA/v4VXtM6RnjJyhQe/PSz6eA7q1Mds3LTb131fh0jBsFtmRMmJ8Zwx4q3WpwM9wPkrieldWLm2YiWJse+UFkPaGG714PZXRJb138J2PpP0cKw13x3i8+WsvagaL1aublgIonPxmBVR3s27/mu1ai6uRaOhK7W1K+DI+CASOCr8UZPHjkny4FUrNFeOnguw9J+imW8jHWPt1BJAeBB7q9VRdE6YmZtkIZO1BgjvPD14q1z6TS3j27qRI163YD0dp7BXC46eiZbb9KxwTrIodGDKwyGUggg8CCNxFZKy0UpSgUpSgVoroKATfdAhjE2COcCANv47+vt41vUoFKUoFKUoFKUoFKUoFKUoFKUoFKUoFKUoFKUoFfCcca+1jlh2qCP0xp6K2jMkziNB5TxJ6lHEnsG+uVaw67T34Ii27ay2tiSbYZzvGfbSngjeOgD5d5PCuoaV0DHcJsTxLKvk2hkjtU8VPaDVJu+TV4GMujLh4G947EqR73aHEdjBhXXDjHLPlVWXRaRxK7xHZQYW90dIXAwNxmjJ3HrPtZ76sOiNbb2Ncq0elYAOkY8i4VfzkZG361YfGqEuZXtZNq8t5LKXgLqywqt58YPNSDrClT2VlNsJvbgi3Gzv8AunRvtVwnHpTWpxv6yAvnV0vvtynrpbNH6U0fpDdE/MSn3DYRtrqCnot805pfasTRbwOcHWnH0rx9WaqLxm6BLLHpRQN7xe0XyAY8NMZkx2iQdtberGs8kN1bwQXTzQyyCNormMiWEZAxtZI8u7ZbG7wRU1Z01uXtOWOgZpvBXA98/RH9T6BW9eW9lYDavZgWxkIOJ7kXpHvOBUbyg6zyxXKWy3ItImh5x5AjPJnaddldnfkhRjGz5ctVZtrUIvPRQrGp3/dmkyCWPvoYN4Y9RxIe0VPdPU9RZLrXq5mj/uEKWdv8IutlF70XwSd3BQ57KrUcIuHMoWXSci+FPcsYbSP/ADEEjsLIPi1mEAl/vDBrv/1ekWMNqv6KHO1IPi5Pm1ge/Fw4jjWXSkq+CuwYrSPh4ECYJHa2wK1JrpLd9mgtPXOjWY2ri7gXpTrGr8xGxY5CSEdE8OkNxzwbFdZ1Y1vt9IJtQthgOnG2517x5R2jI+iqTacnV3eBf7RnEUQ8G3gChVHUFUc2neAx7au+gdUrayH93iVWxguek568ud+OwYHZXPO43/reEyn/ABNUpSuTsUpSgUpSgUpSgUpSgUpSgUpSgUpSgUpSgUpSgUpSgUpSgUpSgVjeEHiKyUoNKexyCCA6niCAQR1EHcapmluTS3ducti9pKN4aIkKD17OQV+aVroFeXQHiK1MrGbjK45pjQ11Cdq+txeKvC5tjsXC44MWUZbHx1PnVH2OkxPpGxIuGuQJRgyxBJl6Q6ErjPO8Nx2jjfwzXbHtPen11C3erFu8yTvColRgyuvRYspyNojc/pzXSZud8f0oXKJc83pSB+cWHEA9saLnQnTm3hMHLdXUSN441paPt5bt9uzt3uXPG80gQwHbHGcxrjyffCOoV0q71at551nliEsiqFXb6SgAswwh6JOWO8g1NR23oHV2f8VOeocN1RLLkyEriXSU73UnvQxVB2A+FjsGyOyrto/RkcCBIY1iQe5RQo78Die01uLGBXqsXK10mMjyEr1SlZaKUpQKUpQKUpQKUpQKUpQKUpQKUpQKVx3/AK3z/B4v87VYdRuUmXSF1zEkKIObZ8qzE5UoMb/Ord8eU9uc8mN9Og0pSsOhSlKBXnbHWPXVY5SRmy2TwaaFWHWrToCD2Go06kWPwaP9/wDWtTHcZuV3pedsdY9dNsdY9dUX2EWPwaP9/wDWnsIsfg0f7/61eMTlV62x1j119DA1RPYRY/Bo/wB/9awWuhILXSNl9zxrFtmYNs56QEGQDv4Z304w5V0OlKVhsrztjrHrqt8pB/7bP27APcZowR3EEj01FNqPY58Wj/f/AFrUx3GbbvS9Bx10IzxrmGs2rFtb25lghSORXjKsuQQTNGMg56ia6gKWaJdvKoBwr1SlZaKUpQKUpQKUpQKUpQKUpQKUpQKUpQKUpQKUpQfmn2LXfwW4/USfZq58k+hJ4b8vNBLGvMuNp4nUZLR4GWAGdx9VbP8A1yf4Iv64/wDjqf1K5S20jc8wYBF7Wz7QkLeCVGMbI99+6vRlcte482Mx36q90pSvO9JSlKCrco/iY+UQfzEdbJrW5R/Ex8og/mI62TXSdOd7Y55wis7HCqCzHqVRknd2CoUa9Wf5b/bl+xW/p7xW4/QyfVtU5qz4nbfoI/q1p1D3aqns5s/y3+1L9isVnpqK70jZfc7GTm+eL9BwFVodlSSyjid1dCpU5ReNCaiZ9b7KM7L3dup6jMmfTv3VW79zpOeVXZhZwOY9hSV5+ZPvhkI3mNT0QvlIJqQg0PBGNlIYlHUI1H/FOP2cr8POvt9HNouZ4nSRcx9JGDD7/F5QcVvNxNVjT2pUcqObYCCRsbQTopKFYMElUbjvAIOMg4qzGtdRPe0Frt4m/nxfXxVey4HEgVRNdvE38+L6+Otb+wYLq9vmuIllKzIql8nC8xGcDfwzSzcTeq6Hzo6x669A54VRPYPY/Bo/3/1rc5P7ZYnvooxsxpcDZUZwuYIicZ7azcfTUyu1uMgHEj11850dY9dcz0Dq1bXKSyzwrJIbicFmySQJ3Azv6qlF1Hsc+LR/6v604w5Vewa+E441UNSdIJbaK52U7McTTZ7ESeUBR6gAO6tBdHyaQ9uvywjbfHahiqInuTNjBkkxvOdwzjHVOPs5elmutcrKI4ku4FPVzqk+kA0tdcrKU4juoGPVzqg+gE1HW2ioYxiOKNB8WNR9Ar5c6JhlGJIo3Hxo1P0itcYbq1A54V9qgNYyaO9usCxjXfJaliyMnujBnJjcDfgbjjhVtOsEP3L92bftPN85tfFxnGPfeTHXurNx0sySRNRF5rfZwnEl1Ap6jKufUDmqv9xS6R9tviyxNvjtVYqqofBM5XBkcjfjgKk7TQ8EQxFDGg+LGo/firxnynK/Ddj1+0exwLuD0uB9NTFpfRzLtROki9aMGHrBqBe1RhhkUjtUH6RUXc6pQE7cKm2l8klueaYHtC9Fh2EU4w3V5ryZB1j11XNWNOytI9pd4M8ah0kUYWaEnZ5wL7lgdzDhkjG6qlqpqtaz2kUs0CSSPtFmbJLHnHGSc8d1OP2cvp1DnR1j118llCgsxCgcSTgAdpPCub6e1MtFtpmitkDiJyhUNkOFOzjfxzitm01de4VJNJHnnAGzCSeZiAAHg5xI/WzZ304z7OV+lzh0/bOCUuIWAODsyocHq3HjvpXBuUS3WO+dUVUUKmAoCge1rwA3UrpPFv5c75dXWldq9cjf4RP6B/4oqotXrkb/AAif0D/xRV1z/WuOH7R253Cgk8AMnuFVW35QRIqvHZXjowyrLHHhlPAj2yrNe/e380/Qap2pZ/7fa/oV+ivLjJp67btv+zdvgF7+rj/8leoNeFMkcctrdQc64jV5UQLzjAlVJVyd+D5K2wahtZfDsvlsX8Mla1GbbG3yjeJr8og/mI62TWtyjeJr8og+vjrZNJ0Xt4nhDqyMMqwKsOtWGCN3YahBqPZ/kf8Acl+3U5LIFUsxACgkk7gABkknqxUX7LbP4VB+tX+tWb+Euvlg9g9n+R/3Zft01aiSzu71YgViS2jl2dpmG0OeLHpE78KPVWf2W2fwqD9av9aiP7SjlbSssLrIosFG0hDDaC3G7I8tX3r2nqdJTU2DZsYM8WTnG7WlJkJ/1VMM2Bk7gOPdWroiPZt4R1RIPUi1i1il2LS4YeSGQ/7bVO6vUR8OtDlY53tmS1lcIkxdSem2zG7xcVRjjfnyjrqwVE6yQBdA7I9xbxEd6c0R+8VKg530VB67eJv58X18dZtF+OaQ+UJ/LxVh128Tfz4vr46zaL8c0h8oT+Xiq/DPz/v6l609Svv+kPlC/wAvFW5WnqV9/wBIfKF/l4qzeq18xH6n/eJPlM/171OrxFQWp/3iT5TP9e9Tq8RVvaTpS7Rucs7K19zNeTvIOuK3nlkZT2FtirnVJ1YO1NaD3kV43pe92PoFXarUx6RelruXnYLa2KLJOW6bqWVI4l2nbZBG0d4AGcb6+aKu5RNPbXJRpISpDopVXjlUlW2STskFWB343V6gGdLW/wAW1mPpMkK170xom7S9kuLaKOZZYkQhpebKtGzn3pzkOKn8X+pCqVno/wBn+4Gkh0fJ9zmM3YTHVtCrBnSPwOH9r/8Azr5ovUo3DXEmkYlXnHjZEjmYlTFEYy22myd4PD/4puQs30l9k9R9VRenLyVOZhgwJbiXm1ZxlUAVndyvusKpwOs1p6b0Doq0IWQStI3gRRzzvK3cgfOO04HbUdZaDk5xZbW2Wz2c7MlzNJcyjaBUlYdvm1bBI6RPGkLtLOtxZ3UEM04uVuA+PaljdGiUNnoHBQ8N/A4qaqN0boNYnaV3eedxhpZTltnjsqBuRfiipKixEXp2NIWDjyvLEe1XhLAeuMGsOo3iEHc31r1l0x43o/5SfqJaxajeIQdzfWvV+Gfn/fxO1jlnVfCZVzw2iBnuzWQVDan6uW95Aby7iSeSd3IMq7exEsjJGiA7lAVRw66jTmfKS2dIORv6KcP0a0rtMGo9igIW1h3nO9Ad/ZngN3AUrU8skc74rbt+cavXI3+ET+gf+KKqLV65G/wif0D/AMUVdc/1rlh+0dtnj2lZeGQR6xiqPorQWkraGOBUs2EahAxllBIXdkgJuq90ryS6eyzani10n+Tsv1032KxtoK+nltzcLapHDMsxMckjMdgMAoDIBv2uurpSryTiq3KN4mvyiD+YjrZNa3KP4mPlEH8xHWya1Omb20NPeK3H6GT6tqktW9FwmztyYoyTBGSSi5JMa5J3Vp6StjLDJGCAXjZQTwBZSoJ7N9aFhNpKGJIlNkRGioCRPkhFCgnB47qWbh1Vt/siH8jH+rX+lRWuFqkejbwRqq5gkzsqB+LbqqO/tLSf/ofVP/WovTunbzm3t7pbcrcW9wAYecDK0duz79s4IPD00mN2XKaT1h96j/Rr/AK0tah/crn9BJ/A1bGhpNq3hbriQ+uNa96TtedhljHF42Ud7IQPpq/J8NbW1v8Asb9tvGPXzY/5qRAqqXOsMd3o63sYyTcvzMcseDtRCFkMzSbuiBzZ78irYTTWom91Ba7eJv58X18dZtF+OaQ+UJ/LxVh128Tfz4vr46zaM3XukB+fQ+g28ePoq/CfP+/qXrT1K+/6Q+UL/LxVuVX7DWKLR9zei4LAysksKhGYy+0qhVMDBbaTHpqdxrerGTU/7xJ8pn+vep1eIqI1XsnitkEoxIxaRx1PK7SFfRtY9FS68RS9k6UjVPdPb9sF0PVpBifpq7VStCDY/s+TyNJeQk9rzPIg9cZq61cmcekZbfheH5JL9dFUnpXXOO3mMHNTzOqhm5iLbCh87O0cjedk1D3lwIdI2czkKjLLCWJwAzqjoCfJkxkCvlnOs2kLyWMhkAihDKcguiuzgHy42wKmtrvSQ9ny/BL79m/+1aekOUDnEMNojpdO4jVJ49kptqXMzLk5VVBPfjdvqVqk6OKvp24PvIcDzgsKt/ERSYwtqy6I0GlsCRl5H3ySvvkkbylm6vijcKyaU0tHbIGkydo7KKg2ndzwRFG9ia3ahLi7jg0lby3TBIuYkWN3OEW4Z0Jyx3KTGCAT2ih0xx6VuhcwJPAkEc4kKqz7cvtSBuls9FPCG7eePCp+oe90pHe6QhNuwljtYpC7ocpzs+wqoGG4kKpJxUxQiH0x43o/5SfqJaxajeIQdzfWvWXTHjWj/lJ+olrFqN4hB3N9a9X4T5/38TjVj5N/wZbeYf43rI3CsfJv+DLbzD/G9ZvTc7WWlKVzbflWr1yN/hE/oH/iiqf/AOhq/C2/Uj7dTep/JoNHXHPicydApsmML4RU5ztH3v769OWeNmnmx8eUu12pSleZ6SlKUFW5R/Ex8og/mI62TW7rFoMXkBhLmPpKysoBKvG4dTg7jvXhUL7Drr/EZP2eH7NblmmLLtu0rS9h1z/iMn7PD9mnsOuf8Rk/Z4fs1dz7T39N2ofSMIe/sUbeG+6Ae42xB+mtv2HXP+Iyfs8P2azaO1OdLiOee7ecxbWwpjjQAyLsMSVGTu8lNz7NW/CK1SkKQm1k++2p5lx5Sq/enHxWTZIPfU5XvT2qiXLiaN2t7hRhZY8HK8diRDukTsPrrm+lOUC5tZTC4hlIONvYZM9pUORVn5dJbx7dBnmWNWdyFUDLMdwCjyk18tLkSxpIudl1DDO47LAEZ9BqI0Vqu2kYhLfTs6MDswxLzUatggM29jIw4jJwCOFbdvqNcRoqJpCQKoCqOYhOFUYAyR1Cnpff009dvE38+L6+KtjSA+59KMW3JeRrsnyfdFvlSneY2BHXs1kn1DllASe+kkj2lLLzMS7WwwYDaAyN6irHpnQsV3EYp1ypOQQcMrjwXRhvVh11OUONRtKrmmILuxwq3SzKeHPQZcD4zo67R7cVtaO1bmvUDXV0eaPGKCPmQw6nk2mcr2Air67Tfw3NHaWjuOc5o7QjfYLDgWCqx2T5QNrGew1vLxFRy8n5id/uO6e2jdtrm1ijZVbZVTslhnHRG6vY1Ouv8Rk/Z4fs1Nz7X39IrRWh3udDgQ/fop5Zoc/lYrqUgfOGV+dUrojSyXMQkTd5HU+Ekg8KNxxDA1N6vaFFnbrArF9ksSzAAlpHZ2OBuG9jurQ0xqbHNIZ4JHtZz4UkWMPjhzsZ6Mn09tOU2cbIx3VokqlJUV1PFXAYH0GlraJEoSJFRRwVAFA9Aql6d1pu7BzG7Qz490YWjJ7wsmK+6A1mu79xGjwwZ90IWkPoDSY/dWtXTPKb0tWmNLJbRmR954Ig3tJIfBjQcSSahJ9CPYRW17KMuHkN7s78LdlSW3cVjZUHcCatOh9To4ZBPM73M4GBJLjoA8REg6MY7t/bU9JGGBVgCCMEEZBB4gjyis8tdNcd9q+jhgCCCCMgg5BB4EHyivksKuNl1DA8QwBB7wd1R99qi9orPY3DQxjfzMiCaIE8ebyQ0Y7AcVFaKmvbp+bFxFF8ZbYsfRtSkD1VU38Jye7htgisUjDsERQAMuxAAVR37+ry1uVoy8m8LxttyyyXDbJFxIQzoUZXXm1xsouV4AcCRmvvsOuv8Rk/Z4fs1Nxff00tYm2ZLKQ8EvIwT1CQPHk+lxWPUbxCDub61627vUCaZDHNfyOhI2hzMSk7LBhhgMg5A319tdQZoVEcN/Kka52VMMTEAsWwWIyePGrua7TV3vSRbhWPk3/Blt5h/jetf2G3P+Iyfs8P2antA6HW0t47dCWEa4y3E7ySTjtJrNs01Jdt+lKVht//2Q=="/>
          <p:cNvSpPr>
            <a:spLocks noChangeAspect="1" noChangeArrowheads="1"/>
          </p:cNvSpPr>
          <p:nvPr/>
        </p:nvSpPr>
        <p:spPr bwMode="auto">
          <a:xfrm>
            <a:off x="307975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748464" y="480399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895359" y="940182"/>
            <a:ext cx="4812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Desenho do Sistema Nacional de Inclusão Digital</a:t>
            </a:r>
            <a:endParaRPr lang="pt-BR" dirty="0"/>
          </a:p>
        </p:txBody>
      </p:sp>
      <p:grpSp>
        <p:nvGrpSpPr>
          <p:cNvPr id="7" name="Grupo 6"/>
          <p:cNvGrpSpPr/>
          <p:nvPr/>
        </p:nvGrpSpPr>
        <p:grpSpPr>
          <a:xfrm>
            <a:off x="1312912" y="1321715"/>
            <a:ext cx="6211416" cy="3722690"/>
            <a:chOff x="1312912" y="1369340"/>
            <a:chExt cx="6211416" cy="372269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2912" y="1369340"/>
              <a:ext cx="6211416" cy="3722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Fluxograma: Processo 5"/>
            <p:cNvSpPr/>
            <p:nvPr/>
          </p:nvSpPr>
          <p:spPr>
            <a:xfrm>
              <a:off x="1838209" y="3598912"/>
              <a:ext cx="804433" cy="432048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xmlns="" val="80343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>
                <a:solidFill>
                  <a:srgbClr val="FFFFFF"/>
                </a:solidFill>
                <a:latin typeface="Verdana"/>
                <a:ea typeface="Verdana"/>
              </a:rPr>
              <a:t>Nova Política Pública de Inclusão Digital</a:t>
            </a:r>
            <a:endParaRPr lang="pt-BR" sz="2000" dirty="0">
              <a:solidFill>
                <a:prstClr val="black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4180867211"/>
              </p:ext>
            </p:extLst>
          </p:nvPr>
        </p:nvGraphicFramePr>
        <p:xfrm>
          <a:off x="395536" y="1480016"/>
          <a:ext cx="8424936" cy="339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467544" y="987574"/>
            <a:ext cx="2487284" cy="5078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/>
              <a:t>ATIVIDADES IMEDIATAS:</a:t>
            </a:r>
          </a:p>
        </p:txBody>
      </p:sp>
    </p:spTree>
    <p:extLst>
      <p:ext uri="{BB962C8B-B14F-4D97-AF65-F5344CB8AC3E}">
        <p14:creationId xmlns:p14="http://schemas.microsoft.com/office/powerpoint/2010/main" xmlns="" val="140161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98814" y="771550"/>
            <a:ext cx="6192688" cy="1817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5400" b="1" dirty="0" smtClean="0">
                <a:solidFill>
                  <a:srgbClr val="0711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Obrigado!</a:t>
            </a:r>
          </a:p>
          <a:p>
            <a:pPr>
              <a:lnSpc>
                <a:spcPct val="150000"/>
              </a:lnSpc>
            </a:pPr>
            <a:endParaRPr lang="pt-BR" sz="2400" dirty="0" smtClean="0">
              <a:solidFill>
                <a:srgbClr val="0711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45500" y="3183735"/>
            <a:ext cx="4386740" cy="104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087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Secretaria de Inclusão Digital - SID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1287585689"/>
              </p:ext>
            </p:extLst>
          </p:nvPr>
        </p:nvGraphicFramePr>
        <p:xfrm>
          <a:off x="179512" y="1408008"/>
          <a:ext cx="8640960" cy="3540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323528" y="1003690"/>
            <a:ext cx="3714415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pt-PT" i="1" dirty="0"/>
              <a:t>Decreto</a:t>
            </a:r>
            <a:r>
              <a:rPr lang="pt-BR" i="1" dirty="0"/>
              <a:t> </a:t>
            </a:r>
            <a:r>
              <a:rPr lang="pt-BR" i="1" dirty="0" smtClean="0"/>
              <a:t>7.462</a:t>
            </a:r>
            <a:r>
              <a:rPr lang="fr-FR" i="1" dirty="0" smtClean="0"/>
              <a:t> </a:t>
            </a:r>
            <a:r>
              <a:rPr lang="fr-FR" i="1" dirty="0"/>
              <a:t>de</a:t>
            </a:r>
            <a:r>
              <a:rPr lang="pt-BR" i="1" dirty="0"/>
              <a:t> 19</a:t>
            </a:r>
            <a:r>
              <a:rPr lang="pt-PT" i="1" dirty="0"/>
              <a:t> de abril</a:t>
            </a:r>
            <a:r>
              <a:rPr lang="fr-FR" i="1" dirty="0"/>
              <a:t> de</a:t>
            </a:r>
            <a:r>
              <a:rPr lang="pt-BR" i="1" dirty="0"/>
              <a:t> </a:t>
            </a:r>
            <a:r>
              <a:rPr lang="pt-BR" i="1" dirty="0" smtClean="0"/>
              <a:t>2011.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xmlns="" val="8499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Computadores para a Inclusão</a:t>
            </a: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3632960624"/>
              </p:ext>
            </p:extLst>
          </p:nvPr>
        </p:nvGraphicFramePr>
        <p:xfrm>
          <a:off x="179512" y="1191984"/>
          <a:ext cx="5184576" cy="3540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M:\SID\DEAF\CGEF\ASSESSORIA\COMUNICACAO\Teasers\CRC Recif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5486"/>
            <a:ext cx="3048339" cy="2286254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120" y="2715766"/>
            <a:ext cx="3087347" cy="2058231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21932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GESAC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1462733224"/>
              </p:ext>
            </p:extLst>
          </p:nvPr>
        </p:nvGraphicFramePr>
        <p:xfrm>
          <a:off x="395536" y="1419622"/>
          <a:ext cx="8424936" cy="3107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267494"/>
            <a:ext cx="2219136" cy="85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3062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Telecentros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xmlns="" val="596734620"/>
              </p:ext>
            </p:extLst>
          </p:nvPr>
        </p:nvGraphicFramePr>
        <p:xfrm>
          <a:off x="395536" y="1552024"/>
          <a:ext cx="8424936" cy="339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m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97823" y="77738"/>
            <a:ext cx="1270000" cy="9144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61198" y="992138"/>
            <a:ext cx="31432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25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251519" y="996200"/>
            <a:ext cx="87677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pt-BR" b="0" i="0" dirty="0" smtClean="0">
                <a:latin typeface="Corbel"/>
              </a:rPr>
              <a:t>OBJETIVOS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>
                <a:latin typeface="Corbel"/>
              </a:rPr>
              <a:t>Formar</a:t>
            </a:r>
            <a:r>
              <a:rPr lang="pt-BR" dirty="0">
                <a:latin typeface="Corbel"/>
              </a:rPr>
              <a:t> e </a:t>
            </a:r>
            <a:r>
              <a:rPr lang="pt-BR" b="1" dirty="0">
                <a:latin typeface="Corbel"/>
              </a:rPr>
              <a:t>capacitar</a:t>
            </a:r>
            <a:r>
              <a:rPr lang="pt-BR" dirty="0">
                <a:latin typeface="Corbel"/>
              </a:rPr>
              <a:t> à </a:t>
            </a:r>
            <a:r>
              <a:rPr lang="pt-BR" b="1" dirty="0" smtClean="0">
                <a:latin typeface="Corbel"/>
              </a:rPr>
              <a:t>JR</a:t>
            </a:r>
            <a:r>
              <a:rPr lang="pt-BR" dirty="0" smtClean="0">
                <a:latin typeface="Corbel"/>
              </a:rPr>
              <a:t> </a:t>
            </a:r>
            <a:r>
              <a:rPr lang="pt-BR" dirty="0">
                <a:latin typeface="Corbel"/>
              </a:rPr>
              <a:t>no uso das Tecnologias da Informação e Comunicação - TIC, respeitando a diversidade cultural e </a:t>
            </a:r>
            <a:r>
              <a:rPr lang="pt-BR" dirty="0" smtClean="0">
                <a:latin typeface="Corbel"/>
              </a:rPr>
              <a:t>regional;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>
                <a:latin typeface="Corbel"/>
              </a:rPr>
              <a:t>Qualificar</a:t>
            </a:r>
            <a:r>
              <a:rPr lang="pt-BR" dirty="0">
                <a:latin typeface="Corbel"/>
              </a:rPr>
              <a:t> e </a:t>
            </a:r>
            <a:r>
              <a:rPr lang="pt-BR" b="1" dirty="0">
                <a:latin typeface="Corbel"/>
              </a:rPr>
              <a:t>ampliar</a:t>
            </a:r>
            <a:r>
              <a:rPr lang="pt-BR" dirty="0">
                <a:latin typeface="Corbel"/>
              </a:rPr>
              <a:t> o número de conexões e equipamentos para acesso à internet em áreas rurais e </a:t>
            </a:r>
            <a:r>
              <a:rPr lang="pt-BR" dirty="0" smtClean="0">
                <a:latin typeface="Corbel"/>
              </a:rPr>
              <a:t>remotas;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>
                <a:latin typeface="Corbel"/>
              </a:rPr>
              <a:t>Ampliar</a:t>
            </a:r>
            <a:r>
              <a:rPr lang="pt-BR" dirty="0">
                <a:latin typeface="Corbel"/>
              </a:rPr>
              <a:t> o acesso aos serviços públicos e às ações de cidadania nas áreas rurais e </a:t>
            </a:r>
            <a:r>
              <a:rPr lang="pt-BR" dirty="0" smtClean="0">
                <a:latin typeface="Corbel"/>
              </a:rPr>
              <a:t>remotas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>
                <a:latin typeface="Corbel"/>
              </a:rPr>
              <a:t>Estimular</a:t>
            </a:r>
            <a:r>
              <a:rPr lang="pt-BR" dirty="0">
                <a:latin typeface="Corbel"/>
              </a:rPr>
              <a:t> atuação pautada na cidadania e na função social da educação </a:t>
            </a:r>
            <a:r>
              <a:rPr lang="pt-BR" dirty="0" smtClean="0">
                <a:latin typeface="Corbel"/>
              </a:rPr>
              <a:t>superior.</a:t>
            </a:r>
            <a:endParaRPr lang="pt-BR" b="0" i="0" dirty="0">
              <a:latin typeface="Corbel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51519" y="3435846"/>
            <a:ext cx="83386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pt-BR" b="0" i="0" dirty="0" smtClean="0">
                <a:latin typeface="Corbel"/>
              </a:rPr>
              <a:t>MISSÃO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 smtClean="0">
                <a:latin typeface="Corbel"/>
              </a:rPr>
              <a:t>Capacitar</a:t>
            </a:r>
            <a:r>
              <a:rPr lang="pt-BR" dirty="0" smtClean="0">
                <a:latin typeface="Corbel"/>
              </a:rPr>
              <a:t> </a:t>
            </a:r>
            <a:r>
              <a:rPr lang="pt-BR" dirty="0">
                <a:latin typeface="Corbel"/>
              </a:rPr>
              <a:t>professores e professoras das Escolas Públicas de áreas </a:t>
            </a:r>
            <a:r>
              <a:rPr lang="pt-BR" dirty="0" smtClean="0">
                <a:latin typeface="Corbel"/>
              </a:rPr>
              <a:t>rurais;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 smtClean="0">
                <a:latin typeface="Corbel"/>
              </a:rPr>
              <a:t>Apoiar</a:t>
            </a:r>
            <a:r>
              <a:rPr lang="pt-BR" dirty="0" smtClean="0">
                <a:latin typeface="Corbel"/>
              </a:rPr>
              <a:t> </a:t>
            </a:r>
            <a:r>
              <a:rPr lang="pt-BR" dirty="0">
                <a:latin typeface="Corbel"/>
              </a:rPr>
              <a:t>a profissionalização nas cadeias produtivas da agricultura </a:t>
            </a:r>
            <a:r>
              <a:rPr lang="pt-BR" dirty="0" smtClean="0">
                <a:latin typeface="Corbel"/>
              </a:rPr>
              <a:t>familiar; 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b="1" dirty="0" smtClean="0">
                <a:latin typeface="Corbel"/>
              </a:rPr>
              <a:t>Formar</a:t>
            </a:r>
            <a:r>
              <a:rPr lang="pt-BR" dirty="0" smtClean="0">
                <a:latin typeface="Corbel"/>
              </a:rPr>
              <a:t> </a:t>
            </a:r>
            <a:r>
              <a:rPr lang="pt-BR" dirty="0">
                <a:latin typeface="Corbel"/>
              </a:rPr>
              <a:t>jovens do campo, em diferentes linguagens e técnicas na área da comunicação </a:t>
            </a:r>
            <a:r>
              <a:rPr lang="pt-BR" dirty="0" smtClean="0">
                <a:latin typeface="Corbel"/>
              </a:rPr>
              <a:t>digital</a:t>
            </a:r>
            <a:r>
              <a:rPr lang="pt-BR" sz="1400" dirty="0" smtClean="0">
                <a:latin typeface="Corbel"/>
              </a:rPr>
              <a:t>.</a:t>
            </a:r>
            <a:endParaRPr lang="pt-BR" sz="1400" b="0" i="0" dirty="0">
              <a:latin typeface="Corbel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Inclusão Digital para Juventude Rural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80910"/>
            <a:ext cx="581106" cy="75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05655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Inclusão Digital para Juventude Rural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80910"/>
            <a:ext cx="581106" cy="75258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5436096" y="197227"/>
            <a:ext cx="3384376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pt-BR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Histórico</a:t>
            </a:r>
          </a:p>
          <a:p>
            <a:pPr algn="r"/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2011 a 2013</a:t>
            </a:r>
            <a:endParaRPr lang="pt-BR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56682"/>
            <a:ext cx="4274820" cy="3863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ítulo 3"/>
          <p:cNvSpPr txBox="1">
            <a:spLocks/>
          </p:cNvSpPr>
          <p:nvPr/>
        </p:nvSpPr>
        <p:spPr>
          <a:xfrm>
            <a:off x="179512" y="1203598"/>
            <a:ext cx="4968552" cy="3888432"/>
          </a:xfrm>
          <a:prstGeom prst="rect">
            <a:avLst/>
          </a:prstGeo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lIns="0" tIns="0" rIns="0" bIns="0" anchor="ctr"/>
          <a:lstStyle/>
          <a:p>
            <a:pPr lvl="0"/>
            <a:r>
              <a:rPr lang="pt-BR" sz="1600" kern="0" dirty="0" smtClean="0">
                <a:latin typeface="Arial"/>
              </a:rPr>
              <a:t>De 2011 a 2013, o programa selecionou 41 projetos de extensão de Universidades Federais e Institutos Federais de Educação, Ciência e Tecnologia voltados para a capacitação e formação de jovens em áreas rurais de todo o País. Destes 41 selecionados 38 foram efetivados parceria com o MC e assim distribuídos por região do País:</a:t>
            </a:r>
          </a:p>
          <a:p>
            <a:pPr lvl="0"/>
            <a:endParaRPr lang="pt-BR" sz="1600" kern="0" dirty="0" smtClean="0">
              <a:latin typeface="Arial"/>
            </a:endParaRPr>
          </a:p>
          <a:p>
            <a:pPr lvl="0"/>
            <a:r>
              <a:rPr lang="pt-BR" sz="1600" kern="0" dirty="0" smtClean="0">
                <a:latin typeface="Arial"/>
              </a:rPr>
              <a:t>Distribuição por Regiões: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600" kern="0" dirty="0" smtClean="0">
                <a:latin typeface="Arial"/>
              </a:rPr>
              <a:t>Norte, 6 projetos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600" kern="0" dirty="0" smtClean="0">
                <a:latin typeface="Arial"/>
              </a:rPr>
              <a:t>Nordeste, 16 projetos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600" kern="0" dirty="0" smtClean="0">
                <a:latin typeface="Arial"/>
              </a:rPr>
              <a:t>Sudeste, 5 projetos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600" kern="0" dirty="0" smtClean="0">
                <a:latin typeface="Arial"/>
              </a:rPr>
              <a:t>Sul, 9 projetos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600" kern="0" dirty="0" smtClean="0">
                <a:latin typeface="Arial"/>
              </a:rPr>
              <a:t>Centro Oeste, 2 projetos</a:t>
            </a:r>
            <a:endParaRPr kumimoji="0" lang="pt-BR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301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7951514"/>
              </p:ext>
            </p:extLst>
          </p:nvPr>
        </p:nvGraphicFramePr>
        <p:xfrm>
          <a:off x="251520" y="1059582"/>
          <a:ext cx="4896544" cy="3782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049"/>
                <a:gridCol w="4365495"/>
              </a:tblGrid>
              <a:tr h="48231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  <a:endParaRPr lang="pt-B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METAS / ABRANGÊNCIA</a:t>
                      </a:r>
                    </a:p>
                  </a:txBody>
                  <a:tcPr anchor="ctr"/>
                </a:tc>
              </a:tr>
              <a:tr h="10557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800" b="1" dirty="0" smtClean="0"/>
                        <a:t>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Diretamente: </a:t>
                      </a:r>
                      <a:r>
                        <a:rPr lang="pt-BR" sz="1200" b="1" dirty="0" smtClean="0"/>
                        <a:t>700 Jovens de assentamentos de Reforma Agrária.</a:t>
                      </a:r>
                    </a:p>
                    <a:p>
                      <a:r>
                        <a:rPr lang="pt-BR" sz="1200" dirty="0" smtClean="0"/>
                        <a:t>Indiretamente: 13.000</a:t>
                      </a:r>
                      <a:r>
                        <a:rPr lang="pt-BR" sz="1200" baseline="0" dirty="0" smtClean="0"/>
                        <a:t> pessoas das comunidades beneficiadas.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----------------------------------------------------------------------------------------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(03) Municípios de SC; (03)</a:t>
                      </a:r>
                      <a:r>
                        <a:rPr lang="pt-BR" sz="1200" baseline="0" dirty="0" smtClean="0"/>
                        <a:t> do RS e (06) de SC</a:t>
                      </a:r>
                      <a:endParaRPr lang="pt-BR" sz="1200" dirty="0" smtClean="0"/>
                    </a:p>
                  </a:txBody>
                  <a:tcPr anchor="ctr"/>
                </a:tc>
              </a:tr>
              <a:tr h="10557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800" b="1" dirty="0" smtClean="0"/>
                        <a:t>2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Capacitar</a:t>
                      </a:r>
                      <a:br>
                        <a:rPr lang="pt-BR" sz="1200" dirty="0" smtClean="0"/>
                      </a:br>
                      <a:r>
                        <a:rPr lang="pt-BR" sz="1200" b="1" dirty="0" smtClean="0"/>
                        <a:t>70 Indígenas.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/>
                        <a:t>-----------------------------------------------------------------------------------------</a:t>
                      </a:r>
                    </a:p>
                    <a:p>
                      <a:r>
                        <a:rPr lang="pt-BR" sz="1200" dirty="0" smtClean="0"/>
                        <a:t>(05) Regiões do Brasil – 05 Etnias Indígenas Diferentes.</a:t>
                      </a:r>
                      <a:endParaRPr lang="pt-BR" sz="1200" dirty="0"/>
                    </a:p>
                  </a:txBody>
                  <a:tcPr anchor="ctr"/>
                </a:tc>
              </a:tr>
              <a:tr h="7741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800" b="1" dirty="0" smtClean="0"/>
                        <a:t>3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Capacitar</a:t>
                      </a:r>
                      <a:br>
                        <a:rPr lang="pt-BR" sz="1200" dirty="0" smtClean="0"/>
                      </a:br>
                      <a:r>
                        <a:rPr lang="pt-BR" sz="1200" dirty="0" smtClean="0"/>
                        <a:t>Diretamente:  </a:t>
                      </a:r>
                      <a:r>
                        <a:rPr lang="pt-BR" sz="1200" b="1" dirty="0" smtClean="0"/>
                        <a:t>120 Jovens de Pequenas Unidades Familiares de Produtores Agrícolas.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Indiretamente: </a:t>
                      </a:r>
                      <a:r>
                        <a:rPr lang="pt-BR" sz="1200" b="1" dirty="0" smtClean="0"/>
                        <a:t>5.400</a:t>
                      </a:r>
                      <a:r>
                        <a:rPr lang="pt-BR" sz="1200" baseline="0" dirty="0" smtClean="0"/>
                        <a:t> pessoas das comunidades beneficiadas.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/>
                        <a:t>-----------------------------------------------------------------------------------------</a:t>
                      </a:r>
                    </a:p>
                    <a:p>
                      <a:r>
                        <a:rPr lang="pt-BR" sz="1200" dirty="0" smtClean="0"/>
                        <a:t>Regiões Sul do Brasil – 05 Etnias indígenas.</a:t>
                      </a:r>
                      <a:endParaRPr lang="pt-BR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tângulo 12"/>
          <p:cNvSpPr/>
          <p:nvPr/>
        </p:nvSpPr>
        <p:spPr>
          <a:xfrm>
            <a:off x="0" y="0"/>
            <a:ext cx="5148064" cy="914400"/>
          </a:xfrm>
          <a:prstGeom prst="rect">
            <a:avLst/>
          </a:prstGeom>
          <a:solidFill>
            <a:srgbClr val="FF54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Inclusão Digital para Juventude Rural – Projetos em Andamento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80910"/>
            <a:ext cx="581106" cy="75258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436096" y="19722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pt-B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2013 até hoje...</a:t>
            </a:r>
            <a:endParaRPr lang="pt-BR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08174">
            <a:off x="5866135" y="847734"/>
            <a:ext cx="2448878" cy="186594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0517145">
            <a:off x="6039242" y="2238712"/>
            <a:ext cx="2743200" cy="154019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82141">
            <a:off x="5451402" y="3692337"/>
            <a:ext cx="1982586" cy="1113906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7559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0" y="0"/>
            <a:ext cx="5147640" cy="914400"/>
          </a:xfrm>
          <a:prstGeom prst="rect">
            <a:avLst/>
          </a:prstGeom>
          <a:solidFill>
            <a:srgbClr val="FF542C"/>
          </a:solidFill>
          <a:ln w="25560">
            <a:noFill/>
          </a:ln>
        </p:spPr>
        <p:txBody>
          <a:bodyPr lIns="90000" tIns="45000" rIns="90000" bIns="45000" anchor="ctr"/>
          <a:lstStyle/>
          <a:p>
            <a:pPr algn="r"/>
            <a:endParaRPr dirty="0">
              <a:solidFill>
                <a:prstClr val="black"/>
              </a:solidFill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179640" y="1779840"/>
            <a:ext cx="8244360" cy="2716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 lang="pt-BR" sz="2400" dirty="0">
              <a:solidFill>
                <a:srgbClr val="000000"/>
              </a:solidFill>
              <a:latin typeface="Tahoma"/>
              <a:ea typeface="Tahoma"/>
            </a:endParaRPr>
          </a:p>
        </p:txBody>
      </p:sp>
      <p:sp>
        <p:nvSpPr>
          <p:cNvPr id="2" name="AutoShape 8" descr="Logo Agendador"/>
          <p:cNvSpPr>
            <a:spLocks noChangeAspect="1" noChangeArrowheads="1"/>
          </p:cNvSpPr>
          <p:nvPr/>
        </p:nvSpPr>
        <p:spPr bwMode="auto">
          <a:xfrm>
            <a:off x="155575" y="-579436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AutoShape 10" descr="Logo Agendador"/>
          <p:cNvSpPr>
            <a:spLocks noChangeAspect="1" noChangeArrowheads="1"/>
          </p:cNvSpPr>
          <p:nvPr/>
        </p:nvSpPr>
        <p:spPr bwMode="auto">
          <a:xfrm>
            <a:off x="307975" y="-427036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AutoShape 13" descr="data:image/jpeg;base64,/9j/4AAQSkZJRgABAQAAAQABAAD/2wCEAAkGBhQQERUSEBQWExUVFx4YFhgUFRoXGBgSFBUVFxQVFRcZHiYeGBojHBQXHy8gJScpLC0sFR4xNjAqNSYsLCkBCQoKDgwOGg8PGSolHyQpKiosKSwsLCosLCwsLDUsLCwsKSwsKSwsLCwsLCwsLCwsLCwsKSwpLCwsLCwsKSwsKf/AABEIAK0BJAMBIgACEQEDEQH/xAAcAAEAAgMBAQEAAAAAAAAAAAAABQYDBAcCAQj/xABREAACAQMABQYGCw0HAwUAAAABAgMABBEFBhIhMQcTIlFhcTI0QXKBkRYjQlJUYnSCsbPSFDM1Q1Njc5OUobK00RUkVZKio8EXJdNkg+Hi4//EABgBAQEBAQEAAAAAAAAAAAAAAAABAgME/8QAIhEBAQACAgICAwEBAAAAAAAAAAECERIxAyFBUSIyYfBx/9oADAMBAAIRAxEAPwDuNKUoFKUoFKUoFKUoFKUoFKUoFKVoaW09BaLt3EqRjybR3nzVG9vQDQb9Y551RSzsFUbyWIAA6yTuFcv0/wAtQ3rYxZ/OTbh3rGDn1kd1c60zrDcXjbVzK0nlAJwo81BhR6BXXHxW9uWXlk6dd0/yvWsGVtwbl+tejGD2uRv+aCO2ubaf5Q7y8yryc3GfxcOUGOpjnab0nHZXzV/k+vL3DJHzcZ/GS5RcdajG03oGO2ul6v8AJFa2+GuM3Lj3w2YwexBx+cT3Vv8ADBz/ADzc00BygXllhUk5yMfi5cuuOpTnaX0EDsrpOgOWC2nwtyDbP1npRk+eBlfnADtrJrBySWtxloM2zn3gzGT2xnh80iuaawcnd5Z5Zo+cjH4yLLDHWw8JfSMdtPwzPzwfoC3uFkUPGyup4MpBBHYRuNZK/Muh9YJ7Rtq2laPrCnKnzlOVb0iui6A5auC30X/uQ/S0ZP0H0VjLxWdOmPll7dVpUfojWC3u12raVZB5QD0h5ynpL6RUhXJ1KUpQKUpQKUpQKUpQKUpQKUpQKUpQKUpQKUpQKUpQKUpQKV4mnVFLOwVRvJYgADrJO4VR9P8AK7awZW3zcv8AF6MYPa54/NB76slvSXKTte6run9f7OyyskoeQfi4um+eo43L84iuO6f5Rby8yrSc1GfcQ5QY6mbO03pOOyoLR+jJbh+bgjaRupFzjtPkA7TurtPF9uN8v0uun+WG5mytsot06/DkI84jZX0DPbVIllknkyxeWRzxJLux6vKTXRNX+ReR8NeyCMfk4sM/cX8FfRtV0nQeq1tZDFvEqHytxc97nf6OFXnjj0zwyy7cj1f5Jbu4w0+LZPjjMhHZGOHziO6ul6v8nVnZ4ZY+dkH4yXDEHrUY2V9Az21Z6VyyztdsfHIUrHcXCxqXkYKqjLMxwABxJJ4CueaX5aoI2K20LTge6ZubU+buLEd4FSY29LcpO3R6VzfRPLXC7BbiF4QfdK3OKO1hgNjuBrodrdJKiyRsHRhlWU5BB4EEUuNnZMpelf1g5PLO9yzx83IfxkWFbPWw8FvSCa5nrByR3VvloMXKD3vRkA7UJ3/NJPZXcaVcc7Ey8cr8uI8kEmQXikQ+TKOp/cVNXbQHK/cwYW5AuU6z0ZAPOAw3pGe2us6b1Ytr1cXMSufI3Bx5rjpDuziubawci7rlrKTnB+TlwrdyuOifSF76688cu3Hhlj0vOgOUGzvcKkmxIfxcvQbPUvuW+aTVkr8v6S0VLbPzdxG0bdTrjPaDwYdoyKm9Acod5Z4VJOcjH4uXLrjqU52l9Bx2VL4vpqeX7foWlUPQHK/az4W4Btn626UZPngbvnADtq8QXCyKGRgyneGUggjsI3GuNxs7dplL0yUpSopSlKBSlKBSlKBSlKBSlKBSlKBSlVzXeK+MGdHOqsM7S7I5xh+bZuiD2Eb/ACEcDZNpbpKaW07BaLt3EqRDybR3nzV4t6Aa53p/lqAytlFn85NuHesYOT6SO6uX300jSMZy5kzhzISX2hxDbW/PYasGr/JzeXmGWPmoz7ubKgjrVfCb1Y7a7zx44+6898mWXqIrTOsVxeNm5laTqUnCjzUGFHqrJoPVW5vTi3iZx5XPRQd7nd6Bk9ldd1f5JbS3w02blx+UGIweyMbj84tV1jjCgBQABuAAwAOoDyVL5ZP1WeK33k5tq/yMRphr2Qyn8nHlU7i3hN6NmuhaP0ZFboI4I1jUeRFAHeccT2mtmlcrlb27TGTopSlZaKUpQcj5Z9YmMiWaHCBRJJj3TEnYU9gA2sdbDqrmNXflfsmTSJc8JI0ZT5oKEejZ/wBQqkV68P1jx538qV0vkZ1iZZns3OUdS8YPuZF8MDsYZPevaa5pVz5JLNn0kjDhGjs3cVMY/e49VXP9aYX8o7vSlK8b2FKUoNa/0dHOhjmjWRD7l1DDv38D21z/AFg5GIny1lIYW95Jlk7g3hL/AKq6TStTKzpm4y9vzZp3VO5sj/eImVfI46UZ7nG4dxweysOh9YLizbatpWj6wDlT5yHKn0iv0u6BgQQCDuIO8EdRFUvWDkntLnLRA2znyxjoE9sfD/Ls11nll/Zxvis94oHQHLVwW+ix+ch+loyc+onuromiNPQXa7VvKkg8uyd485T0l9Irh2sHJveWeWKc9GPdw5bA+MnhL6iO2q5ZyurqYSyyZwpjJD7R4BSu/PYKt8eOXuJPJlj6r9SUqs6ixX4hzpF1JONhSo5xR+cZdxPZjPWfILNXCzT0S7hSlKilKUoFKUoFKUoFKUoFKUoNGTQUDTC4aGMygYDlAWwOG/r7eNb1KUClKUClKUClK8PLjvoPdeXcDiQO+o2305HOWSCaN3Q4YKwYrjjkA/v4VXtM6RnjJyhQe/PSz6eA7q1Mds3LTb131fh0jBsFtmRMmJ8Zwx4q3WpwM9wPkrieldWLm2YiWJse+UFkPaGG714PZXRJb138J2PpP0cKw13x3i8+WsvagaL1aublgIonPxmBVR3s27/mu1ai6uRaOhK7W1K+DI+CASOCr8UZPHjkny4FUrNFeOnguw9J+imW8jHWPt1BJAeBB7q9VRdE6YmZtkIZO1BgjvPD14q1z6TS3j27qRI163YD0dp7BXC46eiZbb9KxwTrIodGDKwyGUggg8CCNxFZKy0UpSgUpSgVoroKATfdAhjE2COcCANv47+vt41vUoFKUoFKUoFKUoFKUoFKUoFKUoFKUoFKUoFKUoFfCcca+1jlh2qCP0xp6K2jMkziNB5TxJ6lHEnsG+uVaw67T34Ii27ay2tiSbYZzvGfbSngjeOgD5d5PCuoaV0DHcJsTxLKvk2hkjtU8VPaDVJu+TV4GMujLh4G947EqR73aHEdjBhXXDjHLPlVWXRaRxK7xHZQYW90dIXAwNxmjJ3HrPtZ76sOiNbb2Ncq0elYAOkY8i4VfzkZG361YfGqEuZXtZNq8t5LKXgLqywqt58YPNSDrClT2VlNsJvbgi3Gzv8AunRvtVwnHpTWpxv6yAvnV0vvtynrpbNH6U0fpDdE/MSn3DYRtrqCnot805pfasTRbwOcHWnH0rx9WaqLxm6BLLHpRQN7xe0XyAY8NMZkx2iQdtberGs8kN1bwQXTzQyyCNormMiWEZAxtZI8u7ZbG7wRU1Z01uXtOWOgZpvBXA98/RH9T6BW9eW9lYDavZgWxkIOJ7kXpHvOBUbyg6zyxXKWy3ItImh5x5AjPJnaddldnfkhRjGz5ctVZtrUIvPRQrGp3/dmkyCWPvoYN4Y9RxIe0VPdPU9RZLrXq5mj/uEKWdv8IutlF70XwSd3BQ57KrUcIuHMoWXSci+FPcsYbSP/ADEEjsLIPi1mEAl/vDBrv/1ekWMNqv6KHO1IPi5Pm1ge/Fw4jjWXSkq+CuwYrSPh4ECYJHa2wK1JrpLd9mgtPXOjWY2ri7gXpTrGr8xGxY5CSEdE8OkNxzwbFdZ1Y1vt9IJtQthgOnG2517x5R2jI+iqTacnV3eBf7RnEUQ8G3gChVHUFUc2neAx7au+gdUrayH93iVWxguek568ud+OwYHZXPO43/reEyn/ABNUpSuTsUpSgUpSgUpSgUpSgUpSgUpSgUpSgUpSgUpSgUpSgUpSgUpSgVjeEHiKyUoNKexyCCA6niCAQR1EHcapmluTS3ducti9pKN4aIkKD17OQV+aVroFeXQHiK1MrGbjK45pjQ11Cdq+txeKvC5tjsXC44MWUZbHx1PnVH2OkxPpGxIuGuQJRgyxBJl6Q6ErjPO8Nx2jjfwzXbHtPen11C3erFu8yTvColRgyuvRYspyNojc/pzXSZud8f0oXKJc83pSB+cWHEA9saLnQnTm3hMHLdXUSN441paPt5bt9uzt3uXPG80gQwHbHGcxrjyffCOoV0q71at551nliEsiqFXb6SgAswwh6JOWO8g1NR23oHV2f8VOeocN1RLLkyEriXSU73UnvQxVB2A+FjsGyOyrto/RkcCBIY1iQe5RQo78Die01uLGBXqsXK10mMjyEr1SlZaKUpQKUpQKUpQKUpQKUpQKUpQKUpQKVx3/AK3z/B4v87VYdRuUmXSF1zEkKIObZ8qzE5UoMb/Ord8eU9uc8mN9Og0pSsOhSlKBXnbHWPXVY5SRmy2TwaaFWHWrToCD2Go06kWPwaP9/wDWtTHcZuV3pedsdY9dNsdY9dUX2EWPwaP9/wDWnsIsfg0f7/61eMTlV62x1j119DA1RPYRY/Bo/wB/9awWuhILXSNl9zxrFtmYNs56QEGQDv4Z304w5V0OlKVhsrztjrHrqt8pB/7bP27APcZowR3EEj01FNqPY58Wj/f/AFrUx3GbbvS9Bx10IzxrmGs2rFtb25lghSORXjKsuQQTNGMg56ia6gKWaJdvKoBwr1SlZaKUpQKUpQKUpQKUpQKUpQKUpQKUpQKUpQKUpQfmn2LXfwW4/USfZq58k+hJ4b8vNBLGvMuNp4nUZLR4GWAGdx9VbP8A1yf4Iv64/wDjqf1K5S20jc8wYBF7Wz7QkLeCVGMbI99+6vRlcte482Mx36q90pSvO9JSlKCrco/iY+UQfzEdbJrW5R/Ex8og/mI62TXSdOd7Y55wis7HCqCzHqVRknd2CoUa9Wf5b/bl+xW/p7xW4/QyfVtU5qz4nbfoI/q1p1D3aqns5s/y3+1L9isVnpqK70jZfc7GTm+eL9BwFVodlSSyjid1dCpU5ReNCaiZ9b7KM7L3dup6jMmfTv3VW79zpOeVXZhZwOY9hSV5+ZPvhkI3mNT0QvlIJqQg0PBGNlIYlHUI1H/FOP2cr8POvt9HNouZ4nSRcx9JGDD7/F5QcVvNxNVjT2pUcqObYCCRsbQTopKFYMElUbjvAIOMg4qzGtdRPe0Frt4m/nxfXxVey4HEgVRNdvE38+L6+Otb+wYLq9vmuIllKzIql8nC8xGcDfwzSzcTeq6Hzo6x669A54VRPYPY/Bo/3/1rc5P7ZYnvooxsxpcDZUZwuYIicZ7azcfTUyu1uMgHEj11850dY9dcz0Dq1bXKSyzwrJIbicFmySQJ3Azv6qlF1Hsc+LR/6v604w5Vewa+E441UNSdIJbaK52U7McTTZ7ESeUBR6gAO6tBdHyaQ9uvywjbfHahiqInuTNjBkkxvOdwzjHVOPs5elmutcrKI4ku4FPVzqk+kA0tdcrKU4juoGPVzqg+gE1HW2ioYxiOKNB8WNR9Ar5c6JhlGJIo3Hxo1P0itcYbq1A54V9qgNYyaO9usCxjXfJaliyMnujBnJjcDfgbjjhVtOsEP3L92bftPN85tfFxnGPfeTHXurNx0sySRNRF5rfZwnEl1Ap6jKufUDmqv9xS6R9tviyxNvjtVYqqofBM5XBkcjfjgKk7TQ8EQxFDGg+LGo/firxnynK/Ddj1+0exwLuD0uB9NTFpfRzLtROki9aMGHrBqBe1RhhkUjtUH6RUXc6pQE7cKm2l8klueaYHtC9Fh2EU4w3V5ryZB1j11XNWNOytI9pd4M8ah0kUYWaEnZ5wL7lgdzDhkjG6qlqpqtaz2kUs0CSSPtFmbJLHnHGSc8d1OP2cvp1DnR1j118llCgsxCgcSTgAdpPCub6e1MtFtpmitkDiJyhUNkOFOzjfxzitm01de4VJNJHnnAGzCSeZiAAHg5xI/WzZ304z7OV+lzh0/bOCUuIWAODsyocHq3HjvpXBuUS3WO+dUVUUKmAoCge1rwA3UrpPFv5c75dXWldq9cjf4RP6B/4oqotXrkb/AAif0D/xRV1z/WuOH7R253Cgk8AMnuFVW35QRIqvHZXjowyrLHHhlPAj2yrNe/e380/Qap2pZ/7fa/oV+ivLjJp67btv+zdvgF7+rj/8leoNeFMkcctrdQc64jV5UQLzjAlVJVyd+D5K2wahtZfDsvlsX8Mla1GbbG3yjeJr8og/mI62TWtyjeJr8og+vjrZNJ0Xt4nhDqyMMqwKsOtWGCN3YahBqPZ/kf8Acl+3U5LIFUsxACgkk7gABkknqxUX7LbP4VB+tX+tWb+Euvlg9g9n+R/3Zft01aiSzu71YgViS2jl2dpmG0OeLHpE78KPVWf2W2fwqD9av9aiP7SjlbSssLrIosFG0hDDaC3G7I8tX3r2nqdJTU2DZsYM8WTnG7WlJkJ/1VMM2Bk7gOPdWroiPZt4R1RIPUi1i1il2LS4YeSGQ/7bVO6vUR8OtDlY53tmS1lcIkxdSem2zG7xcVRjjfnyjrqwVE6yQBdA7I9xbxEd6c0R+8VKg530VB67eJv58X18dZtF+OaQ+UJ/LxVh128Tfz4vr46zaL8c0h8oT+Xiq/DPz/v6l609Svv+kPlC/wAvFW5WnqV9/wBIfKF/l4qzeq18xH6n/eJPlM/171OrxFQWp/3iT5TP9e9Tq8RVvaTpS7Rucs7K19zNeTvIOuK3nlkZT2FtirnVJ1YO1NaD3kV43pe92PoFXarUx6RelruXnYLa2KLJOW6bqWVI4l2nbZBG0d4AGcb6+aKu5RNPbXJRpISpDopVXjlUlW2STskFWB343V6gGdLW/wAW1mPpMkK170xom7S9kuLaKOZZYkQhpebKtGzn3pzkOKn8X+pCqVno/wBn+4Gkh0fJ9zmM3YTHVtCrBnSPwOH9r/8Azr5ovUo3DXEmkYlXnHjZEjmYlTFEYy22myd4PD/4puQs30l9k9R9VRenLyVOZhgwJbiXm1ZxlUAVndyvusKpwOs1p6b0Doq0IWQStI3gRRzzvK3cgfOO04HbUdZaDk5xZbW2Wz2c7MlzNJcyjaBUlYdvm1bBI6RPGkLtLOtxZ3UEM04uVuA+PaljdGiUNnoHBQ8N/A4qaqN0boNYnaV3eedxhpZTltnjsqBuRfiipKixEXp2NIWDjyvLEe1XhLAeuMGsOo3iEHc31r1l0x43o/5SfqJaxajeIQdzfWvV+Gfn/fxO1jlnVfCZVzw2iBnuzWQVDan6uW95Aby7iSeSd3IMq7exEsjJGiA7lAVRw66jTmfKS2dIORv6KcP0a0rtMGo9igIW1h3nO9Ad/ZngN3AUrU8skc74rbt+cavXI3+ET+gf+KKqLV65G/wif0D/AMUVdc/1rlh+0dtnj2lZeGQR6xiqPorQWkraGOBUs2EahAxllBIXdkgJuq90ryS6eyzani10n+Tsv1032KxtoK+nltzcLapHDMsxMckjMdgMAoDIBv2uurpSryTiq3KN4mvyiD+YjrZNa3KP4mPlEH8xHWya1Omb20NPeK3H6GT6tqktW9FwmztyYoyTBGSSi5JMa5J3Vp6StjLDJGCAXjZQTwBZSoJ7N9aFhNpKGJIlNkRGioCRPkhFCgnB47qWbh1Vt/siH8jH+rX+lRWuFqkejbwRqq5gkzsqB+LbqqO/tLSf/ofVP/WovTunbzm3t7pbcrcW9wAYecDK0duz79s4IPD00mN2XKaT1h96j/Rr/AK0tah/crn9BJ/A1bGhpNq3hbriQ+uNa96TtedhljHF42Ud7IQPpq/J8NbW1v8Asb9tvGPXzY/5qRAqqXOsMd3o63sYyTcvzMcseDtRCFkMzSbuiBzZ78irYTTWom91Ba7eJv58X18dZtF+OaQ+UJ/LxVh128Tfz4vr46zaM3XukB+fQ+g28ePoq/CfP+/qXrT1K+/6Q+UL/LxVuVX7DWKLR9zei4LAysksKhGYy+0qhVMDBbaTHpqdxrerGTU/7xJ8pn+vep1eIqI1XsnitkEoxIxaRx1PK7SFfRtY9FS68RS9k6UjVPdPb9sF0PVpBifpq7VStCDY/s+TyNJeQk9rzPIg9cZq61cmcekZbfheH5JL9dFUnpXXOO3mMHNTzOqhm5iLbCh87O0cjedk1D3lwIdI2czkKjLLCWJwAzqjoCfJkxkCvlnOs2kLyWMhkAihDKcguiuzgHy42wKmtrvSQ9ny/BL79m/+1aekOUDnEMNojpdO4jVJ49kptqXMzLk5VVBPfjdvqVqk6OKvp24PvIcDzgsKt/ERSYwtqy6I0GlsCRl5H3ySvvkkbylm6vijcKyaU0tHbIGkydo7KKg2ndzwRFG9ia3ahLi7jg0lby3TBIuYkWN3OEW4Z0Jyx3KTGCAT2ih0xx6VuhcwJPAkEc4kKqz7cvtSBuls9FPCG7eePCp+oe90pHe6QhNuwljtYpC7ocpzs+wqoGG4kKpJxUxQiH0x43o/5SfqJaxajeIQdzfWvWXTHjWj/lJ+olrFqN4hB3N9a9X4T5/38TjVj5N/wZbeYf43rI3CsfJv+DLbzD/G9ZvTc7WWlKVzbflWr1yN/hE/oH/iiqf/AOhq/C2/Uj7dTep/JoNHXHPicydApsmML4RU5ztH3v769OWeNmnmx8eUu12pSleZ6SlKUFW5R/Ex8og/mI62TW7rFoMXkBhLmPpKysoBKvG4dTg7jvXhUL7Drr/EZP2eH7NblmmLLtu0rS9h1z/iMn7PD9mnsOuf8Rk/Z4fs1dz7T39N2ofSMIe/sUbeG+6Ae42xB+mtv2HXP+Iyfs8P2azaO1OdLiOee7ecxbWwpjjQAyLsMSVGTu8lNz7NW/CK1SkKQm1k++2p5lx5Sq/enHxWTZIPfU5XvT2qiXLiaN2t7hRhZY8HK8diRDukTsPrrm+lOUC5tZTC4hlIONvYZM9pUORVn5dJbx7dBnmWNWdyFUDLMdwCjyk18tLkSxpIudl1DDO47LAEZ9BqI0Vqu2kYhLfTs6MDswxLzUatggM29jIw4jJwCOFbdvqNcRoqJpCQKoCqOYhOFUYAyR1Cnpff009dvE38+L6+KtjSA+59KMW3JeRrsnyfdFvlSneY2BHXs1kn1DllASe+kkj2lLLzMS7WwwYDaAyN6irHpnQsV3EYp1ypOQQcMrjwXRhvVh11OUONRtKrmmILuxwq3SzKeHPQZcD4zo67R7cVtaO1bmvUDXV0eaPGKCPmQw6nk2mcr2Air67Tfw3NHaWjuOc5o7QjfYLDgWCqx2T5QNrGew1vLxFRy8n5id/uO6e2jdtrm1ijZVbZVTslhnHRG6vY1Ouv8Rk/Z4fs1Nz7X39IrRWh3udDgQ/fop5Zoc/lYrqUgfOGV+dUrojSyXMQkTd5HU+Ekg8KNxxDA1N6vaFFnbrArF9ksSzAAlpHZ2OBuG9jurQ0xqbHNIZ4JHtZz4UkWMPjhzsZ6Mn09tOU2cbIx3VokqlJUV1PFXAYH0GlraJEoSJFRRwVAFA9Aql6d1pu7BzG7Qz490YWjJ7wsmK+6A1mu79xGjwwZ90IWkPoDSY/dWtXTPKb0tWmNLJbRmR954Ig3tJIfBjQcSSahJ9CPYRW17KMuHkN7s78LdlSW3cVjZUHcCatOh9To4ZBPM73M4GBJLjoA8REg6MY7t/bU9JGGBVgCCMEEZBB4gjyis8tdNcd9q+jhgCCCCMgg5BB4EHyivksKuNl1DA8QwBB7wd1R99qi9orPY3DQxjfzMiCaIE8ebyQ0Y7AcVFaKmvbp+bFxFF8ZbYsfRtSkD1VU38Jye7htgisUjDsERQAMuxAAVR37+ry1uVoy8m8LxttyyyXDbJFxIQzoUZXXm1xsouV4AcCRmvvsOuv8Rk/Z4fs1Nxff00tYm2ZLKQ8EvIwT1CQPHk+lxWPUbxCDub61627vUCaZDHNfyOhI2hzMSk7LBhhgMg5A319tdQZoVEcN/Kka52VMMTEAsWwWIyePGrua7TV3vSRbhWPk3/Blt5h/jetf2G3P+Iyfs8P2antA6HW0t47dCWEa4y3E7ySTjtJrNs01Jdt+lKVh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AutoShape 15" descr="data:image/jpeg;base64,/9j/4AAQSkZJRgABAQAAAQABAAD/2wCEAAkGBhQQERUSEBQWExUVFx4YFhgUFRoXGBgSFBUVFxQVFRcZHiYeGBojHBQXHy8gJScpLC0sFR4xNjAqNSYsLCkBCQoKDgwOGg8PGSolHyQpKiosKSwsLCosLCwsLDUsLCwsKSwsKSwsLCwsLCwsLCwsLCwsKSwpLCwsLCwsKSwsKf/AABEIAK0BJAMBIgACEQEDEQH/xAAcAAEAAgMBAQEAAAAAAAAAAAAABQYDBAcCAQj/xABREAACAQMABQYGCw0HAwUAAAABAgMABBEFBhIhMQcTIlFhcTI0QXKBkRYjQlJUYnSCsbPSFDM1Q1Njc5OUobK00RUkVZKio8EXJdNkg+Hi4//EABgBAQEBAQEAAAAAAAAAAAAAAAABAgME/8QAIhEBAQACAgICAwEBAAAAAAAAAAECERIxAyFBUSIyYfBx/9oADAMBAAIRAxEAPwDuNKUoFKUoFKUoFKUoFKUoFKUoFKVoaW09BaLt3EqRjybR3nzVG9vQDQb9Y551RSzsFUbyWIAA6yTuFcv0/wAtQ3rYxZ/OTbh3rGDn1kd1c60zrDcXjbVzK0nlAJwo81BhR6BXXHxW9uWXlk6dd0/yvWsGVtwbl+tejGD2uRv+aCO2ubaf5Q7y8yryc3GfxcOUGOpjnab0nHZXzV/k+vL3DJHzcZ/GS5RcdajG03oGO2ul6v8AJFa2+GuM3Lj3w2YwexBx+cT3Vv8ADBz/ADzc00BygXllhUk5yMfi5cuuOpTnaX0EDsrpOgOWC2nwtyDbP1npRk+eBlfnADtrJrBySWtxloM2zn3gzGT2xnh80iuaawcnd5Z5Zo+cjH4yLLDHWw8JfSMdtPwzPzwfoC3uFkUPGyup4MpBBHYRuNZK/Muh9YJ7Rtq2laPrCnKnzlOVb0iui6A5auC30X/uQ/S0ZP0H0VjLxWdOmPll7dVpUfojWC3u12raVZB5QD0h5ynpL6RUhXJ1KUpQKUpQKUpQKUpQKUpQKUpQKUpQKUpQKUpQKUpQKUpQKV4mnVFLOwVRvJYgADrJO4VR9P8AK7awZW3zcv8AF6MYPa54/NB76slvSXKTte6run9f7OyyskoeQfi4um+eo43L84iuO6f5Rby8yrSc1GfcQ5QY6mbO03pOOyoLR+jJbh+bgjaRupFzjtPkA7TurtPF9uN8v0uun+WG5mytsot06/DkI84jZX0DPbVIllknkyxeWRzxJLux6vKTXRNX+ReR8NeyCMfk4sM/cX8FfRtV0nQeq1tZDFvEqHytxc97nf6OFXnjj0zwyy7cj1f5Jbu4w0+LZPjjMhHZGOHziO6ul6v8nVnZ4ZY+dkH4yXDEHrUY2V9Az21Z6VyyztdsfHIUrHcXCxqXkYKqjLMxwABxJJ4CueaX5aoI2K20LTge6ZubU+buLEd4FSY29LcpO3R6VzfRPLXC7BbiF4QfdK3OKO1hgNjuBrodrdJKiyRsHRhlWU5BB4EEUuNnZMpelf1g5PLO9yzx83IfxkWFbPWw8FvSCa5nrByR3VvloMXKD3vRkA7UJ3/NJPZXcaVcc7Ey8cr8uI8kEmQXikQ+TKOp/cVNXbQHK/cwYW5AuU6z0ZAPOAw3pGe2us6b1Ytr1cXMSufI3Bx5rjpDuziubawci7rlrKTnB+TlwrdyuOifSF76688cu3Hhlj0vOgOUGzvcKkmxIfxcvQbPUvuW+aTVkr8v6S0VLbPzdxG0bdTrjPaDwYdoyKm9Acod5Z4VJOcjH4uXLrjqU52l9Bx2VL4vpqeX7foWlUPQHK/az4W4Btn626UZPngbvnADtq8QXCyKGRgyneGUggjsI3GuNxs7dplL0yUpSopSlKBSlKBSlKBSlKBSlKBSlKBSlVzXeK+MGdHOqsM7S7I5xh+bZuiD2Eb/ACEcDZNpbpKaW07BaLt3EqRDybR3nzV4t6Aa53p/lqAytlFn85NuHesYOT6SO6uX300jSMZy5kzhzISX2hxDbW/PYasGr/JzeXmGWPmoz7ubKgjrVfCb1Y7a7zx44+6898mWXqIrTOsVxeNm5laTqUnCjzUGFHqrJoPVW5vTi3iZx5XPRQd7nd6Bk9ldd1f5JbS3w02blx+UGIweyMbj84tV1jjCgBQABuAAwAOoDyVL5ZP1WeK33k5tq/yMRphr2Qyn8nHlU7i3hN6NmuhaP0ZFboI4I1jUeRFAHeccT2mtmlcrlb27TGTopSlZaKUpQcj5Z9YmMiWaHCBRJJj3TEnYU9gA2sdbDqrmNXflfsmTSJc8JI0ZT5oKEejZ/wBQqkV68P1jx538qV0vkZ1iZZns3OUdS8YPuZF8MDsYZPevaa5pVz5JLNn0kjDhGjs3cVMY/e49VXP9aYX8o7vSlK8b2FKUoNa/0dHOhjmjWRD7l1DDv38D21z/AFg5GIny1lIYW95Jlk7g3hL/AKq6TStTKzpm4y9vzZp3VO5sj/eImVfI46UZ7nG4dxweysOh9YLizbatpWj6wDlT5yHKn0iv0u6BgQQCDuIO8EdRFUvWDkntLnLRA2znyxjoE9sfD/Ls11nll/Zxvis94oHQHLVwW+ix+ch+loyc+onuromiNPQXa7VvKkg8uyd485T0l9Irh2sHJveWeWKc9GPdw5bA+MnhL6iO2q5ZyurqYSyyZwpjJD7R4BSu/PYKt8eOXuJPJlj6r9SUqs6ixX4hzpF1JONhSo5xR+cZdxPZjPWfILNXCzT0S7hSlKilKUoFKUoFKUoFKUoFKUoNGTQUDTC4aGMygYDlAWwOG/r7eNb1KUClKUClKUClK8PLjvoPdeXcDiQO+o2305HOWSCaN3Q4YKwYrjjkA/v4VXtM6RnjJyhQe/PSz6eA7q1Mds3LTb131fh0jBsFtmRMmJ8Zwx4q3WpwM9wPkrieldWLm2YiWJse+UFkPaGG714PZXRJb138J2PpP0cKw13x3i8+WsvagaL1aublgIonPxmBVR3s27/mu1ai6uRaOhK7W1K+DI+CASOCr8UZPHjkny4FUrNFeOnguw9J+imW8jHWPt1BJAeBB7q9VRdE6YmZtkIZO1BgjvPD14q1z6TS3j27qRI163YD0dp7BXC46eiZbb9KxwTrIodGDKwyGUggg8CCNxFZKy0UpSgUpSgVoroKATfdAhjE2COcCANv47+vt41vUoFKUoFKUoFKUoFKUoFKUoFKUoFKUoFKUoFKUoFfCcca+1jlh2qCP0xp6K2jMkziNB5TxJ6lHEnsG+uVaw67T34Ii27ay2tiSbYZzvGfbSngjeOgD5d5PCuoaV0DHcJsTxLKvk2hkjtU8VPaDVJu+TV4GMujLh4G947EqR73aHEdjBhXXDjHLPlVWXRaRxK7xHZQYW90dIXAwNxmjJ3HrPtZ76sOiNbb2Ncq0elYAOkY8i4VfzkZG361YfGqEuZXtZNq8t5LKXgLqywqt58YPNSDrClT2VlNsJvbgi3Gzv8AunRvtVwnHpTWpxv6yAvnV0vvtynrpbNH6U0fpDdE/MSn3DYRtrqCnot805pfasTRbwOcHWnH0rx9WaqLxm6BLLHpRQN7xe0XyAY8NMZkx2iQdtberGs8kN1bwQXTzQyyCNormMiWEZAxtZI8u7ZbG7wRU1Z01uXtOWOgZpvBXA98/RH9T6BW9eW9lYDavZgWxkIOJ7kXpHvOBUbyg6zyxXKWy3ItImh5x5AjPJnaddldnfkhRjGz5ctVZtrUIvPRQrGp3/dmkyCWPvoYN4Y9RxIe0VPdPU9RZLrXq5mj/uEKWdv8IutlF70XwSd3BQ57KrUcIuHMoWXSci+FPcsYbSP/ADEEjsLIPi1mEAl/vDBrv/1ekWMNqv6KHO1IPi5Pm1ge/Fw4jjWXSkq+CuwYrSPh4ECYJHa2wK1JrpLd9mgtPXOjWY2ri7gXpTrGr8xGxY5CSEdE8OkNxzwbFdZ1Y1vt9IJtQthgOnG2517x5R2jI+iqTacnV3eBf7RnEUQ8G3gChVHUFUc2neAx7au+gdUrayH93iVWxguek568ud+OwYHZXPO43/reEyn/ABNUpSuTsUpSgUpSgUpSgUpSgUpSgUpSgUpSgUpSgUpSgUpSgUpSgUpSgVjeEHiKyUoNKexyCCA6niCAQR1EHcapmluTS3ducti9pKN4aIkKD17OQV+aVroFeXQHiK1MrGbjK45pjQ11Cdq+txeKvC5tjsXC44MWUZbHx1PnVH2OkxPpGxIuGuQJRgyxBJl6Q6ErjPO8Nx2jjfwzXbHtPen11C3erFu8yTvColRgyuvRYspyNojc/pzXSZud8f0oXKJc83pSB+cWHEA9saLnQnTm3hMHLdXUSN441paPt5bt9uzt3uXPG80gQwHbHGcxrjyffCOoV0q71at551nliEsiqFXb6SgAswwh6JOWO8g1NR23oHV2f8VOeocN1RLLkyEriXSU73UnvQxVB2A+FjsGyOyrto/RkcCBIY1iQe5RQo78Die01uLGBXqsXK10mMjyEr1SlZaKUpQKUpQKUpQKUpQKUpQKUpQKUpQKVx3/AK3z/B4v87VYdRuUmXSF1zEkKIObZ8qzE5UoMb/Ord8eU9uc8mN9Og0pSsOhSlKBXnbHWPXVY5SRmy2TwaaFWHWrToCD2Go06kWPwaP9/wDWtTHcZuV3pedsdY9dNsdY9dUX2EWPwaP9/wDWnsIsfg0f7/61eMTlV62x1j119DA1RPYRY/Bo/wB/9awWuhILXSNl9zxrFtmYNs56QEGQDv4Z304w5V0OlKVhsrztjrHrqt8pB/7bP27APcZowR3EEj01FNqPY58Wj/f/AFrUx3GbbvS9Bx10IzxrmGs2rFtb25lghSORXjKsuQQTNGMg56ia6gKWaJdvKoBwr1SlZaKUpQKUpQKUpQKUpQKUpQKUpQKUpQKUpQKUpQfmn2LXfwW4/USfZq58k+hJ4b8vNBLGvMuNp4nUZLR4GWAGdx9VbP8A1yf4Iv64/wDjqf1K5S20jc8wYBF7Wz7QkLeCVGMbI99+6vRlcte482Mx36q90pSvO9JSlKCrco/iY+UQfzEdbJrW5R/Ex8og/mI62TXSdOd7Y55wis7HCqCzHqVRknd2CoUa9Wf5b/bl+xW/p7xW4/QyfVtU5qz4nbfoI/q1p1D3aqns5s/y3+1L9isVnpqK70jZfc7GTm+eL9BwFVodlSSyjid1dCpU5ReNCaiZ9b7KM7L3dup6jMmfTv3VW79zpOeVXZhZwOY9hSV5+ZPvhkI3mNT0QvlIJqQg0PBGNlIYlHUI1H/FOP2cr8POvt9HNouZ4nSRcx9JGDD7/F5QcVvNxNVjT2pUcqObYCCRsbQTopKFYMElUbjvAIOMg4qzGtdRPe0Frt4m/nxfXxVey4HEgVRNdvE38+L6+Otb+wYLq9vmuIllKzIql8nC8xGcDfwzSzcTeq6Hzo6x669A54VRPYPY/Bo/3/1rc5P7ZYnvooxsxpcDZUZwuYIicZ7azcfTUyu1uMgHEj11850dY9dcz0Dq1bXKSyzwrJIbicFmySQJ3Azv6qlF1Hsc+LR/6v604w5Vewa+E441UNSdIJbaK52U7McTTZ7ESeUBR6gAO6tBdHyaQ9uvywjbfHahiqInuTNjBkkxvOdwzjHVOPs5elmutcrKI4ku4FPVzqk+kA0tdcrKU4juoGPVzqg+gE1HW2ioYxiOKNB8WNR9Ar5c6JhlGJIo3Hxo1P0itcYbq1A54V9qgNYyaO9usCxjXfJaliyMnujBnJjcDfgbjjhVtOsEP3L92bftPN85tfFxnGPfeTHXurNx0sySRNRF5rfZwnEl1Ap6jKufUDmqv9xS6R9tviyxNvjtVYqqofBM5XBkcjfjgKk7TQ8EQxFDGg+LGo/firxnynK/Ddj1+0exwLuD0uB9NTFpfRzLtROki9aMGHrBqBe1RhhkUjtUH6RUXc6pQE7cKm2l8klueaYHtC9Fh2EU4w3V5ryZB1j11XNWNOytI9pd4M8ah0kUYWaEnZ5wL7lgdzDhkjG6qlqpqtaz2kUs0CSSPtFmbJLHnHGSc8d1OP2cvp1DnR1j118llCgsxCgcSTgAdpPCub6e1MtFtpmitkDiJyhUNkOFOzjfxzitm01de4VJNJHnnAGzCSeZiAAHg5xI/WzZ304z7OV+lzh0/bOCUuIWAODsyocHq3HjvpXBuUS3WO+dUVUUKmAoCge1rwA3UrpPFv5c75dXWldq9cjf4RP6B/4oqotXrkb/AAif0D/xRV1z/WuOH7R253Cgk8AMnuFVW35QRIqvHZXjowyrLHHhlPAj2yrNe/e380/Qap2pZ/7fa/oV+ivLjJp67btv+zdvgF7+rj/8leoNeFMkcctrdQc64jV5UQLzjAlVJVyd+D5K2wahtZfDsvlsX8Mla1GbbG3yjeJr8og/mI62TWtyjeJr8og+vjrZNJ0Xt4nhDqyMMqwKsOtWGCN3YahBqPZ/kf8Acl+3U5LIFUsxACgkk7gABkknqxUX7LbP4VB+tX+tWb+Euvlg9g9n+R/3Zft01aiSzu71YgViS2jl2dpmG0OeLHpE78KPVWf2W2fwqD9av9aiP7SjlbSssLrIosFG0hDDaC3G7I8tX3r2nqdJTU2DZsYM8WTnG7WlJkJ/1VMM2Bk7gOPdWroiPZt4R1RIPUi1i1il2LS4YeSGQ/7bVO6vUR8OtDlY53tmS1lcIkxdSem2zG7xcVRjjfnyjrqwVE6yQBdA7I9xbxEd6c0R+8VKg530VB67eJv58X18dZtF+OaQ+UJ/LxVh128Tfz4vr46zaL8c0h8oT+Xiq/DPz/v6l609Svv+kPlC/wAvFW5WnqV9/wBIfKF/l4qzeq18xH6n/eJPlM/171OrxFQWp/3iT5TP9e9Tq8RVvaTpS7Rucs7K19zNeTvIOuK3nlkZT2FtirnVJ1YO1NaD3kV43pe92PoFXarUx6RelruXnYLa2KLJOW6bqWVI4l2nbZBG0d4AGcb6+aKu5RNPbXJRpISpDopVXjlUlW2STskFWB343V6gGdLW/wAW1mPpMkK170xom7S9kuLaKOZZYkQhpebKtGzn3pzkOKn8X+pCqVno/wBn+4Gkh0fJ9zmM3YTHVtCrBnSPwOH9r/8Azr5ovUo3DXEmkYlXnHjZEjmYlTFEYy22myd4PD/4puQs30l9k9R9VRenLyVOZhgwJbiXm1ZxlUAVndyvusKpwOs1p6b0Doq0IWQStI3gRRzzvK3cgfOO04HbUdZaDk5xZbW2Wz2c7MlzNJcyjaBUlYdvm1bBI6RPGkLtLOtxZ3UEM04uVuA+PaljdGiUNnoHBQ8N/A4qaqN0boNYnaV3eedxhpZTltnjsqBuRfiipKixEXp2NIWDjyvLEe1XhLAeuMGsOo3iEHc31r1l0x43o/5SfqJaxajeIQdzfWvV+Gfn/fxO1jlnVfCZVzw2iBnuzWQVDan6uW95Aby7iSeSd3IMq7exEsjJGiA7lAVRw66jTmfKS2dIORv6KcP0a0rtMGo9igIW1h3nO9Ad/ZngN3AUrU8skc74rbt+cavXI3+ET+gf+KKqLV65G/wif0D/AMUVdc/1rlh+0dtnj2lZeGQR6xiqPorQWkraGOBUs2EahAxllBIXdkgJuq90ryS6eyzani10n+Tsv1032KxtoK+nltzcLapHDMsxMckjMdgMAoDIBv2uurpSryTiq3KN4mvyiD+YjrZNa3KP4mPlEH8xHWya1Omb20NPeK3H6GT6tqktW9FwmztyYoyTBGSSi5JMa5J3Vp6StjLDJGCAXjZQTwBZSoJ7N9aFhNpKGJIlNkRGioCRPkhFCgnB47qWbh1Vt/siH8jH+rX+lRWuFqkejbwRqq5gkzsqB+LbqqO/tLSf/ofVP/WovTunbzm3t7pbcrcW9wAYecDK0duz79s4IPD00mN2XKaT1h96j/Rr/AK0tah/crn9BJ/A1bGhpNq3hbriQ+uNa96TtedhljHF42Ud7IQPpq/J8NbW1v8Asb9tvGPXzY/5qRAqqXOsMd3o63sYyTcvzMcseDtRCFkMzSbuiBzZ78irYTTWom91Ba7eJv58X18dZtF+OaQ+UJ/LxVh128Tfz4vr46zaM3XukB+fQ+g28ePoq/CfP+/qXrT1K+/6Q+UL/LxVuVX7DWKLR9zei4LAysksKhGYy+0qhVMDBbaTHpqdxrerGTU/7xJ8pn+vep1eIqI1XsnitkEoxIxaRx1PK7SFfRtY9FS68RS9k6UjVPdPb9sF0PVpBifpq7VStCDY/s+TyNJeQk9rzPIg9cZq61cmcekZbfheH5JL9dFUnpXXOO3mMHNTzOqhm5iLbCh87O0cjedk1D3lwIdI2czkKjLLCWJwAzqjoCfJkxkCvlnOs2kLyWMhkAihDKcguiuzgHy42wKmtrvSQ9ny/BL79m/+1aekOUDnEMNojpdO4jVJ49kptqXMzLk5VVBPfjdvqVqk6OKvp24PvIcDzgsKt/ERSYwtqy6I0GlsCRl5H3ySvvkkbylm6vijcKyaU0tHbIGkydo7KKg2ndzwRFG9ia3ahLi7jg0lby3TBIuYkWN3OEW4Z0Jyx3KTGCAT2ih0xx6VuhcwJPAkEc4kKqz7cvtSBuls9FPCG7eePCp+oe90pHe6QhNuwljtYpC7ocpzs+wqoGG4kKpJxUxQiH0x43o/5SfqJaxajeIQdzfWvWXTHjWj/lJ+olrFqN4hB3N9a9X4T5/38TjVj5N/wZbeYf43rI3CsfJv+DLbzD/G9ZvTc7WWlKVzbflWr1yN/hE/oH/iiqf/AOhq/C2/Uj7dTep/JoNHXHPicydApsmML4RU5ztH3v769OWeNmnmx8eUu12pSleZ6SlKUFW5R/Ex8og/mI62TW7rFoMXkBhLmPpKysoBKvG4dTg7jvXhUL7Drr/EZP2eH7NblmmLLtu0rS9h1z/iMn7PD9mnsOuf8Rk/Z4fs1dz7T39N2ofSMIe/sUbeG+6Ae42xB+mtv2HXP+Iyfs8P2azaO1OdLiOee7ecxbWwpjjQAyLsMSVGTu8lNz7NW/CK1SkKQm1k++2p5lx5Sq/enHxWTZIPfU5XvT2qiXLiaN2t7hRhZY8HK8diRDukTsPrrm+lOUC5tZTC4hlIONvYZM9pUORVn5dJbx7dBnmWNWdyFUDLMdwCjyk18tLkSxpIudl1DDO47LAEZ9BqI0Vqu2kYhLfTs6MDswxLzUatggM29jIw4jJwCOFbdvqNcRoqJpCQKoCqOYhOFUYAyR1Cnpff009dvE38+L6+KtjSA+59KMW3JeRrsnyfdFvlSneY2BHXs1kn1DllASe+kkj2lLLzMS7WwwYDaAyN6irHpnQsV3EYp1ypOQQcMrjwXRhvVh11OUONRtKrmmILuxwq3SzKeHPQZcD4zo67R7cVtaO1bmvUDXV0eaPGKCPmQw6nk2mcr2Air67Tfw3NHaWjuOc5o7QjfYLDgWCqx2T5QNrGew1vLxFRy8n5id/uO6e2jdtrm1ijZVbZVTslhnHRG6vY1Ouv8Rk/Z4fs1Nz7X39IrRWh3udDgQ/fop5Zoc/lYrqUgfOGV+dUrojSyXMQkTd5HU+Ekg8KNxxDA1N6vaFFnbrArF9ksSzAAlpHZ2OBuG9jurQ0xqbHNIZ4JHtZz4UkWMPjhzsZ6Mn09tOU2cbIx3VokqlJUV1PFXAYH0GlraJEoSJFRRwVAFA9Aql6d1pu7BzG7Qz490YWjJ7wsmK+6A1mu79xGjwwZ90IWkPoDSY/dWtXTPKb0tWmNLJbRmR954Ig3tJIfBjQcSSahJ9CPYRW17KMuHkN7s78LdlSW3cVjZUHcCatOh9To4ZBPM73M4GBJLjoA8REg6MY7t/bU9JGGBVgCCMEEZBB4gjyis8tdNcd9q+jhgCCCCMgg5BB4EHyivksKuNl1DA8QwBB7wd1R99qi9orPY3DQxjfzMiCaIE8ebyQ0Y7AcVFaKmvbp+bFxFF8ZbYsfRtSkD1VU38Jye7htgisUjDsERQAMuxAAVR37+ry1uVoy8m8LxttyyyXDbJFxIQzoUZXXm1xsouV4AcCRmvvsOuv8Rk/Z4fs1Nxff00tYm2ZLKQ8EvIwT1CQPHk+lxWPUbxCDub61627vUCaZDHNfyOhI2hzMSk7LBhhgMg5A319tdQZoVEcN/Kka52VMMTEAsWwWIyePGrua7TV3vSRbhWPk3/Blt5h/jetf2G3P+Iyfs8P2antA6HW0t47dCWEa4y3E7ySTjtJrNs01Jdt+lKVht//2Q=="/>
          <p:cNvSpPr>
            <a:spLocks noChangeAspect="1" noChangeArrowheads="1"/>
          </p:cNvSpPr>
          <p:nvPr/>
        </p:nvSpPr>
        <p:spPr bwMode="auto">
          <a:xfrm>
            <a:off x="307975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50880" y="2355726"/>
            <a:ext cx="7797584" cy="6463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600" b="1" dirty="0" smtClean="0"/>
              <a:t>Nova </a:t>
            </a:r>
            <a:r>
              <a:rPr lang="en-US" sz="3600" b="1" dirty="0" err="1" smtClean="0"/>
              <a:t>Política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Pública</a:t>
            </a:r>
            <a:r>
              <a:rPr lang="en-US" sz="3600" b="1" dirty="0" smtClean="0"/>
              <a:t> de </a:t>
            </a:r>
            <a:r>
              <a:rPr lang="en-US" sz="3600" b="1" dirty="0" err="1" smtClean="0"/>
              <a:t>Inclusão</a:t>
            </a:r>
            <a:r>
              <a:rPr lang="en-US" sz="3600" b="1" dirty="0" smtClean="0"/>
              <a:t> Digital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93770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669</Words>
  <Application>Microsoft Office PowerPoint</Application>
  <PresentationFormat>Apresentação na tela (16:9)</PresentationFormat>
  <Paragraphs>77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Kleber Farias de Lima</dc:creator>
  <cp:lastModifiedBy>Adriana Nunes Gomes</cp:lastModifiedBy>
  <cp:revision>107</cp:revision>
  <dcterms:created xsi:type="dcterms:W3CDTF">2014-05-29T19:54:29Z</dcterms:created>
  <dcterms:modified xsi:type="dcterms:W3CDTF">2015-09-09T12:34:43Z</dcterms:modified>
</cp:coreProperties>
</file>